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432" r:id="rId3"/>
    <p:sldId id="430" r:id="rId4"/>
    <p:sldId id="429" r:id="rId5"/>
    <p:sldId id="445" r:id="rId6"/>
    <p:sldId id="428" r:id="rId7"/>
    <p:sldId id="446" r:id="rId8"/>
    <p:sldId id="423" r:id="rId9"/>
    <p:sldId id="347" r:id="rId10"/>
    <p:sldId id="448" r:id="rId11"/>
    <p:sldId id="447" r:id="rId12"/>
    <p:sldId id="418" r:id="rId13"/>
    <p:sldId id="421" r:id="rId14"/>
    <p:sldId id="440" r:id="rId15"/>
    <p:sldId id="449" r:id="rId16"/>
    <p:sldId id="441" r:id="rId17"/>
    <p:sldId id="422" r:id="rId18"/>
    <p:sldId id="419" r:id="rId19"/>
    <p:sldId id="433" r:id="rId20"/>
    <p:sldId id="434" r:id="rId21"/>
    <p:sldId id="436" r:id="rId22"/>
    <p:sldId id="435" r:id="rId23"/>
    <p:sldId id="420" r:id="rId24"/>
    <p:sldId id="438" r:id="rId25"/>
    <p:sldId id="437" r:id="rId26"/>
    <p:sldId id="439" r:id="rId27"/>
    <p:sldId id="443" r:id="rId28"/>
    <p:sldId id="442" r:id="rId29"/>
    <p:sldId id="381" r:id="rId30"/>
    <p:sldId id="450" r:id="rId31"/>
    <p:sldId id="382" r:id="rId32"/>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Közepesen sötét stílus 2 – 5.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Közepesen sötét stílus 1 – 6. jelölőszín">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Közepesen sötét stílus 4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06" autoAdjust="0"/>
    <p:restoredTop sz="94434" autoAdjust="0"/>
  </p:normalViewPr>
  <p:slideViewPr>
    <p:cSldViewPr>
      <p:cViewPr varScale="1">
        <p:scale>
          <a:sx n="97" d="100"/>
          <a:sy n="97" d="100"/>
        </p:scale>
        <p:origin x="41"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1278179268688"/>
          <c:y val="3.7800677056937237E-2"/>
          <c:w val="0.7209859498156338"/>
          <c:h val="0.86186166034535805"/>
        </c:manualLayout>
      </c:layout>
      <c:barChart>
        <c:barDir val="col"/>
        <c:grouping val="clustered"/>
        <c:varyColors val="0"/>
        <c:ser>
          <c:idx val="0"/>
          <c:order val="0"/>
          <c:tx>
            <c:strRef>
              <c:f>Munka1!$J$2</c:f>
              <c:strCache>
                <c:ptCount val="1"/>
                <c:pt idx="0">
                  <c:v>attention</c:v>
                </c:pt>
              </c:strCache>
            </c:strRef>
          </c:tx>
          <c:spPr>
            <a:solidFill>
              <a:srgbClr val="C00000"/>
            </a:solidFill>
            <a:ln w="15875">
              <a:solidFill>
                <a:schemeClr val="tx1"/>
              </a:solidFill>
            </a:ln>
            <a:effectLst>
              <a:softEdge rad="12700"/>
            </a:effectLst>
          </c:spPr>
          <c:invertIfNegative val="0"/>
          <c:dPt>
            <c:idx val="0"/>
            <c:invertIfNegative val="0"/>
            <c:bubble3D val="0"/>
            <c:spPr>
              <a:solidFill>
                <a:srgbClr val="C00000"/>
              </a:solidFill>
              <a:ln w="19050">
                <a:solidFill>
                  <a:schemeClr val="tx1"/>
                </a:solidFill>
              </a:ln>
              <a:effectLst>
                <a:softEdge rad="12700"/>
              </a:effectLst>
            </c:spPr>
            <c:extLst>
              <c:ext xmlns:c16="http://schemas.microsoft.com/office/drawing/2014/chart" uri="{C3380CC4-5D6E-409C-BE32-E72D297353CC}">
                <c16:uniqueId val="{00000003-D630-4DF5-92FC-015B8040078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Munka1!$I$3:$I$4</c:f>
              <c:strCache>
                <c:ptCount val="2"/>
                <c:pt idx="0">
                  <c:v>age 12</c:v>
                </c:pt>
                <c:pt idx="1">
                  <c:v>age 14</c:v>
                </c:pt>
              </c:strCache>
            </c:strRef>
          </c:cat>
          <c:val>
            <c:numRef>
              <c:f>Munka1!$J$3:$J$4</c:f>
              <c:numCache>
                <c:formatCode>General</c:formatCode>
                <c:ptCount val="2"/>
                <c:pt idx="0" formatCode="0.00">
                  <c:v>51.19</c:v>
                </c:pt>
                <c:pt idx="1">
                  <c:v>54.47</c:v>
                </c:pt>
              </c:numCache>
            </c:numRef>
          </c:val>
          <c:extLst>
            <c:ext xmlns:c16="http://schemas.microsoft.com/office/drawing/2014/chart" uri="{C3380CC4-5D6E-409C-BE32-E72D297353CC}">
              <c16:uniqueId val="{00000000-D630-4DF5-92FC-015B8040078B}"/>
            </c:ext>
          </c:extLst>
        </c:ser>
        <c:ser>
          <c:idx val="1"/>
          <c:order val="1"/>
          <c:tx>
            <c:strRef>
              <c:f>Munka1!$K$2</c:f>
              <c:strCache>
                <c:ptCount val="1"/>
                <c:pt idx="0">
                  <c:v>mediation</c:v>
                </c:pt>
              </c:strCache>
            </c:strRef>
          </c:tx>
          <c:spPr>
            <a:solidFill>
              <a:srgbClr val="00B050"/>
            </a:solidFill>
            <a:ln w="15875">
              <a:solidFill>
                <a:schemeClr val="tx1"/>
              </a:solidFill>
            </a:ln>
            <a:effectLst>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Munka1!$I$3:$I$4</c:f>
              <c:strCache>
                <c:ptCount val="2"/>
                <c:pt idx="0">
                  <c:v>age 12</c:v>
                </c:pt>
                <c:pt idx="1">
                  <c:v>age 14</c:v>
                </c:pt>
              </c:strCache>
            </c:strRef>
          </c:cat>
          <c:val>
            <c:numRef>
              <c:f>Munka1!$K$3:$K$4</c:f>
              <c:numCache>
                <c:formatCode>General</c:formatCode>
                <c:ptCount val="2"/>
                <c:pt idx="0" formatCode="0.00">
                  <c:v>54.09</c:v>
                </c:pt>
                <c:pt idx="1">
                  <c:v>52.06</c:v>
                </c:pt>
              </c:numCache>
            </c:numRef>
          </c:val>
          <c:extLst>
            <c:ext xmlns:c16="http://schemas.microsoft.com/office/drawing/2014/chart" uri="{C3380CC4-5D6E-409C-BE32-E72D297353CC}">
              <c16:uniqueId val="{00000001-D630-4DF5-92FC-015B8040078B}"/>
            </c:ext>
          </c:extLst>
        </c:ser>
        <c:dLbls>
          <c:showLegendKey val="0"/>
          <c:showVal val="0"/>
          <c:showCatName val="0"/>
          <c:showSerName val="0"/>
          <c:showPercent val="0"/>
          <c:showBubbleSize val="0"/>
        </c:dLbls>
        <c:gapWidth val="219"/>
        <c:overlap val="-27"/>
        <c:axId val="1978646272"/>
        <c:axId val="1978641920"/>
      </c:barChart>
      <c:catAx>
        <c:axId val="197864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8641920"/>
        <c:crosses val="autoZero"/>
        <c:auto val="1"/>
        <c:lblAlgn val="ctr"/>
        <c:lblOffset val="100"/>
        <c:noMultiLvlLbl val="0"/>
      </c:catAx>
      <c:valAx>
        <c:axId val="19786419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1.442146120623811E-2"/>
              <c:y val="2.3787926110678567E-3"/>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8646272"/>
        <c:crosses val="autoZero"/>
        <c:crossBetween val="between"/>
        <c:majorUnit val="5"/>
      </c:valAx>
      <c:spPr>
        <a:noFill/>
        <a:ln w="25400">
          <a:noFill/>
        </a:ln>
      </c:spPr>
    </c:plotArea>
    <c:legend>
      <c:legendPos val="b"/>
      <c:layout>
        <c:manualLayout>
          <c:xMode val="edge"/>
          <c:yMode val="edge"/>
          <c:x val="0.80903071916010494"/>
          <c:y val="0.22379702537182852"/>
          <c:w val="0.14500266666666661"/>
          <c:h val="0.119531414617963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80072743132627"/>
          <c:y val="2.927478376580173E-2"/>
          <c:w val="0.75636595870620027"/>
          <c:h val="0.885366903987301"/>
        </c:manualLayout>
      </c:layout>
      <c:barChart>
        <c:barDir val="col"/>
        <c:grouping val="clustered"/>
        <c:varyColors val="0"/>
        <c:ser>
          <c:idx val="0"/>
          <c:order val="0"/>
          <c:tx>
            <c:strRef>
              <c:f>Munka2!$F$2</c:f>
              <c:strCache>
                <c:ptCount val="1"/>
                <c:pt idx="0">
                  <c:v>boy</c:v>
                </c:pt>
              </c:strCache>
            </c:strRef>
          </c:tx>
          <c:spPr>
            <a:solidFill>
              <a:srgbClr val="0070C0"/>
            </a:solidFill>
            <a:ln w="15875">
              <a:solidFill>
                <a:schemeClr val="tx1"/>
              </a:solidFill>
            </a:ln>
            <a:effectLst>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Munka2!$G$1:$H$1</c:f>
              <c:strCache>
                <c:ptCount val="2"/>
                <c:pt idx="0">
                  <c:v>attention</c:v>
                </c:pt>
                <c:pt idx="1">
                  <c:v>mediation</c:v>
                </c:pt>
              </c:strCache>
            </c:strRef>
          </c:cat>
          <c:val>
            <c:numRef>
              <c:f>Munka2!$G$2:$H$2</c:f>
              <c:numCache>
                <c:formatCode>0.00</c:formatCode>
                <c:ptCount val="2"/>
                <c:pt idx="0">
                  <c:v>56.525714285714287</c:v>
                </c:pt>
                <c:pt idx="1">
                  <c:v>55.728571428571442</c:v>
                </c:pt>
              </c:numCache>
            </c:numRef>
          </c:val>
          <c:extLst>
            <c:ext xmlns:c16="http://schemas.microsoft.com/office/drawing/2014/chart" uri="{C3380CC4-5D6E-409C-BE32-E72D297353CC}">
              <c16:uniqueId val="{00000000-31BA-45BB-A20C-7A2A8EB6F971}"/>
            </c:ext>
          </c:extLst>
        </c:ser>
        <c:ser>
          <c:idx val="1"/>
          <c:order val="1"/>
          <c:tx>
            <c:strRef>
              <c:f>Munka2!$F$3</c:f>
              <c:strCache>
                <c:ptCount val="1"/>
                <c:pt idx="0">
                  <c:v>girl</c:v>
                </c:pt>
              </c:strCache>
            </c:strRef>
          </c:tx>
          <c:spPr>
            <a:solidFill>
              <a:srgbClr val="C00000"/>
            </a:solidFill>
            <a:ln w="15875">
              <a:solidFill>
                <a:schemeClr val="tx1"/>
              </a:solidFill>
            </a:ln>
            <a:effectLst>
              <a:softEdge rad="12700"/>
            </a:effectLst>
          </c:spPr>
          <c:invertIfNegative val="0"/>
          <c:dPt>
            <c:idx val="0"/>
            <c:invertIfNegative val="0"/>
            <c:bubble3D val="0"/>
            <c:spPr>
              <a:solidFill>
                <a:srgbClr val="FF0066"/>
              </a:solidFill>
              <a:ln w="15875">
                <a:solidFill>
                  <a:schemeClr val="tx1"/>
                </a:solidFill>
              </a:ln>
              <a:effectLst>
                <a:softEdge rad="12700"/>
              </a:effectLst>
            </c:spPr>
            <c:extLst>
              <c:ext xmlns:c16="http://schemas.microsoft.com/office/drawing/2014/chart" uri="{C3380CC4-5D6E-409C-BE32-E72D297353CC}">
                <c16:uniqueId val="{00000001-31BA-45BB-A20C-7A2A8EB6F971}"/>
              </c:ext>
            </c:extLst>
          </c:dPt>
          <c:dPt>
            <c:idx val="1"/>
            <c:invertIfNegative val="0"/>
            <c:bubble3D val="0"/>
            <c:spPr>
              <a:solidFill>
                <a:srgbClr val="FF0066"/>
              </a:solidFill>
              <a:ln w="15875">
                <a:solidFill>
                  <a:schemeClr val="tx1"/>
                </a:solidFill>
              </a:ln>
              <a:effectLst>
                <a:softEdge rad="12700"/>
              </a:effectLst>
            </c:spPr>
            <c:extLst>
              <c:ext xmlns:c16="http://schemas.microsoft.com/office/drawing/2014/chart" uri="{C3380CC4-5D6E-409C-BE32-E72D297353CC}">
                <c16:uniqueId val="{00000002-31BA-45BB-A20C-7A2A8EB6F97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Munka2!$G$1:$H$1</c:f>
              <c:strCache>
                <c:ptCount val="2"/>
                <c:pt idx="0">
                  <c:v>attention</c:v>
                </c:pt>
                <c:pt idx="1">
                  <c:v>mediation</c:v>
                </c:pt>
              </c:strCache>
            </c:strRef>
          </c:cat>
          <c:val>
            <c:numRef>
              <c:f>Munka2!$G$3:$H$3</c:f>
              <c:numCache>
                <c:formatCode>0.00</c:formatCode>
                <c:ptCount val="2"/>
                <c:pt idx="0">
                  <c:v>46.998000000000005</c:v>
                </c:pt>
                <c:pt idx="1">
                  <c:v>49.763999999999996</c:v>
                </c:pt>
              </c:numCache>
            </c:numRef>
          </c:val>
          <c:extLst>
            <c:ext xmlns:c16="http://schemas.microsoft.com/office/drawing/2014/chart" uri="{C3380CC4-5D6E-409C-BE32-E72D297353CC}">
              <c16:uniqueId val="{00000003-31BA-45BB-A20C-7A2A8EB6F971}"/>
            </c:ext>
          </c:extLst>
        </c:ser>
        <c:dLbls>
          <c:showLegendKey val="0"/>
          <c:showVal val="0"/>
          <c:showCatName val="0"/>
          <c:showSerName val="0"/>
          <c:showPercent val="0"/>
          <c:showBubbleSize val="0"/>
        </c:dLbls>
        <c:gapWidth val="219"/>
        <c:overlap val="-27"/>
        <c:axId val="1978647360"/>
        <c:axId val="1978650080"/>
      </c:barChart>
      <c:catAx>
        <c:axId val="197864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8650080"/>
        <c:crosses val="autoZero"/>
        <c:auto val="1"/>
        <c:lblAlgn val="ctr"/>
        <c:lblOffset val="100"/>
        <c:noMultiLvlLbl val="0"/>
      </c:catAx>
      <c:valAx>
        <c:axId val="197865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1.8444395839408961E-2"/>
              <c:y val="6.488728657871748E-4"/>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8647360"/>
        <c:crosses val="autoZero"/>
        <c:crossBetween val="between"/>
        <c:majorUnit val="5"/>
      </c:valAx>
      <c:spPr>
        <a:noFill/>
        <a:ln w="25400">
          <a:noFill/>
        </a:ln>
      </c:spPr>
    </c:plotArea>
    <c:legend>
      <c:legendPos val="b"/>
      <c:layout>
        <c:manualLayout>
          <c:xMode val="edge"/>
          <c:yMode val="edge"/>
          <c:x val="0.89134614310690707"/>
          <c:y val="0.19926788737206666"/>
          <c:w val="8.1526519496028627E-2"/>
          <c:h val="0.143323088798000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Szeged!$O$7</c:f>
              <c:strCache>
                <c:ptCount val="1"/>
                <c:pt idx="0">
                  <c:v>peti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Szeged!$P$6:$U$6</c:f>
              <c:strCache>
                <c:ptCount val="6"/>
                <c:pt idx="0">
                  <c:v>p1attention</c:v>
                </c:pt>
                <c:pt idx="1">
                  <c:v>p1meditation</c:v>
                </c:pt>
                <c:pt idx="2">
                  <c:v>p1blink</c:v>
                </c:pt>
                <c:pt idx="3">
                  <c:v>p2attention</c:v>
                </c:pt>
                <c:pt idx="4">
                  <c:v>p2meditation</c:v>
                </c:pt>
                <c:pt idx="5">
                  <c:v>p2blink</c:v>
                </c:pt>
              </c:strCache>
            </c:strRef>
          </c:cat>
          <c:val>
            <c:numRef>
              <c:f>Szeged!$P$7:$U$7</c:f>
              <c:numCache>
                <c:formatCode>0.00</c:formatCode>
                <c:ptCount val="6"/>
                <c:pt idx="0">
                  <c:v>65.680000000000007</c:v>
                </c:pt>
                <c:pt idx="1">
                  <c:v>75.39</c:v>
                </c:pt>
                <c:pt idx="2">
                  <c:v>62.84</c:v>
                </c:pt>
                <c:pt idx="3">
                  <c:v>69.91</c:v>
                </c:pt>
                <c:pt idx="4">
                  <c:v>67.63</c:v>
                </c:pt>
                <c:pt idx="5">
                  <c:v>55.43</c:v>
                </c:pt>
              </c:numCache>
            </c:numRef>
          </c:val>
          <c:extLst>
            <c:ext xmlns:c16="http://schemas.microsoft.com/office/drawing/2014/chart" uri="{C3380CC4-5D6E-409C-BE32-E72D297353CC}">
              <c16:uniqueId val="{00000000-8A95-436E-B4D0-A8F6798C4DA4}"/>
            </c:ext>
          </c:extLst>
        </c:ser>
        <c:ser>
          <c:idx val="1"/>
          <c:order val="1"/>
          <c:tx>
            <c:strRef>
              <c:f>Szeged!$O$8</c:f>
              <c:strCache>
                <c:ptCount val="1"/>
                <c:pt idx="0">
                  <c:v>anna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Szeged!$P$6:$U$6</c:f>
              <c:strCache>
                <c:ptCount val="6"/>
                <c:pt idx="0">
                  <c:v>p1attention</c:v>
                </c:pt>
                <c:pt idx="1">
                  <c:v>p1meditation</c:v>
                </c:pt>
                <c:pt idx="2">
                  <c:v>p1blink</c:v>
                </c:pt>
                <c:pt idx="3">
                  <c:v>p2attention</c:v>
                </c:pt>
                <c:pt idx="4">
                  <c:v>p2meditation</c:v>
                </c:pt>
                <c:pt idx="5">
                  <c:v>p2blink</c:v>
                </c:pt>
              </c:strCache>
            </c:strRef>
          </c:cat>
          <c:val>
            <c:numRef>
              <c:f>Szeged!$P$8:$U$8</c:f>
              <c:numCache>
                <c:formatCode>0.00</c:formatCode>
                <c:ptCount val="6"/>
                <c:pt idx="0">
                  <c:v>49.69</c:v>
                </c:pt>
                <c:pt idx="1">
                  <c:v>46.34</c:v>
                </c:pt>
                <c:pt idx="2">
                  <c:v>40.869999999999997</c:v>
                </c:pt>
                <c:pt idx="3">
                  <c:v>42.02</c:v>
                </c:pt>
                <c:pt idx="4">
                  <c:v>57.24</c:v>
                </c:pt>
                <c:pt idx="5">
                  <c:v>59.9</c:v>
                </c:pt>
              </c:numCache>
            </c:numRef>
          </c:val>
          <c:extLst>
            <c:ext xmlns:c16="http://schemas.microsoft.com/office/drawing/2014/chart" uri="{C3380CC4-5D6E-409C-BE32-E72D297353CC}">
              <c16:uniqueId val="{00000001-8A95-436E-B4D0-A8F6798C4DA4}"/>
            </c:ext>
          </c:extLst>
        </c:ser>
        <c:ser>
          <c:idx val="2"/>
          <c:order val="2"/>
          <c:tx>
            <c:strRef>
              <c:f>Szeged!$O$9</c:f>
              <c:strCache>
                <c:ptCount val="1"/>
                <c:pt idx="0">
                  <c:v>andras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Szeged!$P$6:$U$6</c:f>
              <c:strCache>
                <c:ptCount val="6"/>
                <c:pt idx="0">
                  <c:v>p1attention</c:v>
                </c:pt>
                <c:pt idx="1">
                  <c:v>p1meditation</c:v>
                </c:pt>
                <c:pt idx="2">
                  <c:v>p1blink</c:v>
                </c:pt>
                <c:pt idx="3">
                  <c:v>p2attention</c:v>
                </c:pt>
                <c:pt idx="4">
                  <c:v>p2meditation</c:v>
                </c:pt>
                <c:pt idx="5">
                  <c:v>p2blink</c:v>
                </c:pt>
              </c:strCache>
            </c:strRef>
          </c:cat>
          <c:val>
            <c:numRef>
              <c:f>Szeged!$P$9:$U$9</c:f>
              <c:numCache>
                <c:formatCode>0.00</c:formatCode>
                <c:ptCount val="6"/>
                <c:pt idx="0">
                  <c:v>60.7</c:v>
                </c:pt>
                <c:pt idx="1">
                  <c:v>49.1</c:v>
                </c:pt>
                <c:pt idx="2">
                  <c:v>53.12</c:v>
                </c:pt>
                <c:pt idx="3">
                  <c:v>68.599999999999994</c:v>
                </c:pt>
                <c:pt idx="4">
                  <c:v>54.51</c:v>
                </c:pt>
                <c:pt idx="5">
                  <c:v>58.65</c:v>
                </c:pt>
              </c:numCache>
            </c:numRef>
          </c:val>
          <c:extLst>
            <c:ext xmlns:c16="http://schemas.microsoft.com/office/drawing/2014/chart" uri="{C3380CC4-5D6E-409C-BE32-E72D297353CC}">
              <c16:uniqueId val="{00000002-8A95-436E-B4D0-A8F6798C4DA4}"/>
            </c:ext>
          </c:extLst>
        </c:ser>
        <c:ser>
          <c:idx val="3"/>
          <c:order val="3"/>
          <c:tx>
            <c:strRef>
              <c:f>Szeged!$O$10</c:f>
              <c:strCache>
                <c:ptCount val="1"/>
                <c:pt idx="0">
                  <c:v>andris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Szeged!$P$6:$U$6</c:f>
              <c:strCache>
                <c:ptCount val="6"/>
                <c:pt idx="0">
                  <c:v>p1attention</c:v>
                </c:pt>
                <c:pt idx="1">
                  <c:v>p1meditation</c:v>
                </c:pt>
                <c:pt idx="2">
                  <c:v>p1blink</c:v>
                </c:pt>
                <c:pt idx="3">
                  <c:v>p2attention</c:v>
                </c:pt>
                <c:pt idx="4">
                  <c:v>p2meditation</c:v>
                </c:pt>
                <c:pt idx="5">
                  <c:v>p2blink</c:v>
                </c:pt>
              </c:strCache>
            </c:strRef>
          </c:cat>
          <c:val>
            <c:numRef>
              <c:f>Szeged!$P$10:$U$10</c:f>
              <c:numCache>
                <c:formatCode>0.00</c:formatCode>
                <c:ptCount val="6"/>
                <c:pt idx="0">
                  <c:v>69.010000000000005</c:v>
                </c:pt>
                <c:pt idx="1">
                  <c:v>57.98</c:v>
                </c:pt>
                <c:pt idx="2">
                  <c:v>72.64</c:v>
                </c:pt>
                <c:pt idx="3">
                  <c:v>67.599999999999994</c:v>
                </c:pt>
                <c:pt idx="4">
                  <c:v>62.23</c:v>
                </c:pt>
                <c:pt idx="5">
                  <c:v>76.400000000000006</c:v>
                </c:pt>
              </c:numCache>
            </c:numRef>
          </c:val>
          <c:extLst>
            <c:ext xmlns:c16="http://schemas.microsoft.com/office/drawing/2014/chart" uri="{C3380CC4-5D6E-409C-BE32-E72D297353CC}">
              <c16:uniqueId val="{00000003-8A95-436E-B4D0-A8F6798C4DA4}"/>
            </c:ext>
          </c:extLst>
        </c:ser>
        <c:ser>
          <c:idx val="4"/>
          <c:order val="4"/>
          <c:tx>
            <c:strRef>
              <c:f>Szeged!$O$11</c:f>
              <c:strCache>
                <c:ptCount val="1"/>
                <c:pt idx="0">
                  <c:v>flora</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Szeged!$P$6:$U$6</c:f>
              <c:strCache>
                <c:ptCount val="6"/>
                <c:pt idx="0">
                  <c:v>p1attention</c:v>
                </c:pt>
                <c:pt idx="1">
                  <c:v>p1meditation</c:v>
                </c:pt>
                <c:pt idx="2">
                  <c:v>p1blink</c:v>
                </c:pt>
                <c:pt idx="3">
                  <c:v>p2attention</c:v>
                </c:pt>
                <c:pt idx="4">
                  <c:v>p2meditation</c:v>
                </c:pt>
                <c:pt idx="5">
                  <c:v>p2blink</c:v>
                </c:pt>
              </c:strCache>
            </c:strRef>
          </c:cat>
          <c:val>
            <c:numRef>
              <c:f>Szeged!$P$11:$U$11</c:f>
              <c:numCache>
                <c:formatCode>0.00</c:formatCode>
                <c:ptCount val="6"/>
                <c:pt idx="0">
                  <c:v>74.231999999999999</c:v>
                </c:pt>
                <c:pt idx="1">
                  <c:v>56.7</c:v>
                </c:pt>
                <c:pt idx="2">
                  <c:v>55.22</c:v>
                </c:pt>
                <c:pt idx="3">
                  <c:v>65.900000000000006</c:v>
                </c:pt>
                <c:pt idx="4">
                  <c:v>61.05</c:v>
                </c:pt>
                <c:pt idx="5">
                  <c:v>51.63</c:v>
                </c:pt>
              </c:numCache>
            </c:numRef>
          </c:val>
          <c:extLst>
            <c:ext xmlns:c16="http://schemas.microsoft.com/office/drawing/2014/chart" uri="{C3380CC4-5D6E-409C-BE32-E72D297353CC}">
              <c16:uniqueId val="{00000004-8A95-436E-B4D0-A8F6798C4DA4}"/>
            </c:ext>
          </c:extLst>
        </c:ser>
        <c:ser>
          <c:idx val="5"/>
          <c:order val="5"/>
          <c:tx>
            <c:strRef>
              <c:f>Szeged!$O$12</c:f>
              <c:strCache>
                <c:ptCount val="1"/>
                <c:pt idx="0">
                  <c:v>rebeka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Szeged!$P$6:$U$6</c:f>
              <c:strCache>
                <c:ptCount val="6"/>
                <c:pt idx="0">
                  <c:v>p1attention</c:v>
                </c:pt>
                <c:pt idx="1">
                  <c:v>p1meditation</c:v>
                </c:pt>
                <c:pt idx="2">
                  <c:v>p1blink</c:v>
                </c:pt>
                <c:pt idx="3">
                  <c:v>p2attention</c:v>
                </c:pt>
                <c:pt idx="4">
                  <c:v>p2meditation</c:v>
                </c:pt>
                <c:pt idx="5">
                  <c:v>p2blink</c:v>
                </c:pt>
              </c:strCache>
            </c:strRef>
          </c:cat>
          <c:val>
            <c:numRef>
              <c:f>Szeged!$P$12:$U$12</c:f>
              <c:numCache>
                <c:formatCode>0.00</c:formatCode>
                <c:ptCount val="6"/>
                <c:pt idx="0">
                  <c:v>64.31</c:v>
                </c:pt>
                <c:pt idx="1">
                  <c:v>56.92</c:v>
                </c:pt>
                <c:pt idx="2">
                  <c:v>45.43</c:v>
                </c:pt>
                <c:pt idx="3">
                  <c:v>48.58</c:v>
                </c:pt>
                <c:pt idx="4">
                  <c:v>56.63</c:v>
                </c:pt>
                <c:pt idx="5">
                  <c:v>42.57</c:v>
                </c:pt>
              </c:numCache>
            </c:numRef>
          </c:val>
          <c:extLst>
            <c:ext xmlns:c16="http://schemas.microsoft.com/office/drawing/2014/chart" uri="{C3380CC4-5D6E-409C-BE32-E72D297353CC}">
              <c16:uniqueId val="{00000005-8A95-436E-B4D0-A8F6798C4DA4}"/>
            </c:ext>
          </c:extLst>
        </c:ser>
        <c:dLbls>
          <c:dLblPos val="inEnd"/>
          <c:showLegendKey val="0"/>
          <c:showVal val="1"/>
          <c:showCatName val="0"/>
          <c:showSerName val="0"/>
          <c:showPercent val="0"/>
          <c:showBubbleSize val="0"/>
        </c:dLbls>
        <c:gapWidth val="100"/>
        <c:overlap val="-24"/>
        <c:axId val="1978642464"/>
        <c:axId val="1978648448"/>
      </c:barChart>
      <c:catAx>
        <c:axId val="1978642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78648448"/>
        <c:crosses val="autoZero"/>
        <c:auto val="1"/>
        <c:lblAlgn val="ctr"/>
        <c:lblOffset val="100"/>
        <c:noMultiLvlLbl val="0"/>
      </c:catAx>
      <c:valAx>
        <c:axId val="1978648448"/>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7864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C73A67C-40BD-40C1-B919-B181C45F4B70}" type="datetimeFigureOut">
              <a:rPr lang="hu-HU"/>
              <a:pPr>
                <a:defRPr/>
              </a:pPr>
              <a:t>2019. 05. 08.</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E78C08B-4E98-4A1A-8EDC-C6C906F5B0CE}" type="slidenum">
              <a:rPr lang="hu-HU"/>
              <a:pPr>
                <a:defRPr/>
              </a:pPr>
              <a:t>‹#›</a:t>
            </a:fld>
            <a:endParaRPr lang="hu-HU"/>
          </a:p>
        </p:txBody>
      </p:sp>
    </p:spTree>
    <p:extLst>
      <p:ext uri="{BB962C8B-B14F-4D97-AF65-F5344CB8AC3E}">
        <p14:creationId xmlns:p14="http://schemas.microsoft.com/office/powerpoint/2010/main" val="264705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Kodály Zoltán periódusszerű, pentaton hangkészletből álló olvasógyakorlati megkönnyítik az olvasás folyamatát. </a:t>
            </a:r>
          </a:p>
          <a:p>
            <a:r>
              <a:rPr lang="hu-HU" dirty="0"/>
              <a:t>A Flesch-Kincaid Olvasás-index a szövegben szereplő szavak és mondatok hosszúsága alapján számítható ki. Minél könnyebb a szöveg, annál nagyobb ez a szám. Az index lehetséges legmagasabb értéke 120 körül van, ezek a legkönnyebb szövegek. A 90–100 közötti mutatóval rendelkező szövegek javasolhatók a 10–11 éves gyermekek számára. A skála másik végének a szövegei, a 30 alatti értékkel </a:t>
            </a:r>
            <a:r>
              <a:rPr lang="hu-HU" dirty="0" err="1"/>
              <a:t>jellemezhetőek</a:t>
            </a:r>
            <a:r>
              <a:rPr lang="hu-HU" dirty="0"/>
              <a:t>, egyetemisták számára alkalmasak olvasásra.</a:t>
            </a:r>
          </a:p>
          <a:p>
            <a:r>
              <a:rPr lang="hu-HU" dirty="0"/>
              <a:t>Az interneten keresztül elérhetők olyan oldalak, melyek a bemásolt szövegre kiszámolják ezeket a mutatókat.1 Léteznek további olvashatóság i indexek, például dán, francia, holland, spanyol és svéd szövegekre. Elérhetők olyan </a:t>
            </a:r>
            <a:r>
              <a:rPr lang="hu-HU" dirty="0" err="1"/>
              <a:t>on</a:t>
            </a:r>
            <a:r>
              <a:rPr lang="hu-HU" dirty="0"/>
              <a:t>-line szövegszerkesztők is, melyek gépelés közben folyamatosan </a:t>
            </a:r>
            <a:r>
              <a:rPr lang="hu-HU" dirty="0" err="1"/>
              <a:t>jelzik</a:t>
            </a:r>
            <a:r>
              <a:rPr lang="hu-HU" dirty="0"/>
              <a:t> a készülő szöveg olvashatósági indexeit.2 Fontos ugyanakkor ﬁ </a:t>
            </a:r>
            <a:r>
              <a:rPr lang="hu-HU" dirty="0" err="1"/>
              <a:t>gyelembe</a:t>
            </a:r>
            <a:r>
              <a:rPr lang="hu-HU" dirty="0"/>
              <a:t> venni, hogy ezek az olvashatósági indexe k nem nyújtanak információt a szöveg érthetőségéről, stílusáról, szókincséről. Nem veszik ﬁ </a:t>
            </a:r>
            <a:r>
              <a:rPr lang="hu-HU" dirty="0" err="1"/>
              <a:t>gyelembe</a:t>
            </a:r>
            <a:r>
              <a:rPr lang="hu-HU" dirty="0"/>
              <a:t> például a szöveg témáját, tartalmát. Mindemellett fontos mutatók. Szakmai előrelépést jelent majd, ha kidolgozásra kerülnek olyan olvashatósági indexek, melyek a magyar nyelvű szövegek esetében alkalmazhatók. E mutatók mentén is szükséges majd értékelni a hazai tankönyvek, oktatási anyagok, ajánlott olvasmányok stb. szövegeit. </a:t>
            </a:r>
          </a:p>
          <a:p>
            <a:r>
              <a:rPr lang="hu-HU" dirty="0"/>
              <a:t>Bár a ﬁ </a:t>
            </a:r>
            <a:r>
              <a:rPr lang="hu-HU" dirty="0" err="1"/>
              <a:t>nn</a:t>
            </a:r>
            <a:r>
              <a:rPr lang="hu-HU" dirty="0"/>
              <a:t> és a magyar nyelvű adatok </a:t>
            </a:r>
            <a:r>
              <a:rPr lang="hu-HU" dirty="0" err="1"/>
              <a:t>sokféleképpen</a:t>
            </a:r>
            <a:r>
              <a:rPr lang="hu-HU" dirty="0"/>
              <a:t> eltérnek, közös bennük az, hogy a szókincs az olvasással és a dekódolással is korrelál</a:t>
            </a:r>
          </a:p>
        </p:txBody>
      </p:sp>
      <p:sp>
        <p:nvSpPr>
          <p:cNvPr id="4" name="Dia számának helye 3"/>
          <p:cNvSpPr>
            <a:spLocks noGrp="1"/>
          </p:cNvSpPr>
          <p:nvPr>
            <p:ph type="sldNum" sz="quarter" idx="10"/>
          </p:nvPr>
        </p:nvSpPr>
        <p:spPr/>
        <p:txBody>
          <a:bodyPr/>
          <a:lstStyle/>
          <a:p>
            <a:fld id="{CD208F19-92C8-4641-A127-87B81BD1A112}" type="slidenum">
              <a:rPr lang="hu-HU" smtClean="0"/>
              <a:pPr/>
              <a:t>6</a:t>
            </a:fld>
            <a:endParaRPr lang="hu-HU"/>
          </a:p>
        </p:txBody>
      </p:sp>
    </p:spTree>
    <p:extLst>
      <p:ext uri="{BB962C8B-B14F-4D97-AF65-F5344CB8AC3E}">
        <p14:creationId xmlns:p14="http://schemas.microsoft.com/office/powerpoint/2010/main" val="43542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device used in the study captures the brain waves in the Beta interval, produces an original value, and scales it between 1 and 100. In this scale, the results of the data analysis were evaluated with the manufacturer’s e-Sense Metric. According to this metric, attention 	</a:t>
            </a:r>
          </a:p>
          <a:p>
            <a:r>
              <a:rPr lang="en-US" dirty="0" smtClean="0"/>
              <a:t>and meditation data is scaled between 1 and 100. </a:t>
            </a:r>
            <a:endParaRPr lang="hu-HU" dirty="0" smtClean="0"/>
          </a:p>
          <a:p>
            <a:r>
              <a:rPr lang="en-US" dirty="0" smtClean="0"/>
              <a:t>According to the scale, natural state, or the floor, is between 40 and 60. 60 to 80 is slightly high and 80 to 100 is very high. Likewise, 20 to 40 is slightly low and 0 to 20 is very low. The low parts are due to extraordinary circumstances, attention deficit, and excitement (</a:t>
            </a:r>
            <a:r>
              <a:rPr lang="en-US" dirty="0" err="1" smtClean="0"/>
              <a:t>MindWave</a:t>
            </a:r>
            <a:r>
              <a:rPr lang="en-US" dirty="0" smtClean="0"/>
              <a:t> User Guide, 2009). </a:t>
            </a:r>
          </a:p>
          <a:p>
            <a:r>
              <a:rPr lang="en-US" dirty="0" smtClean="0"/>
              <a:t> </a:t>
            </a:r>
          </a:p>
          <a:p>
            <a:r>
              <a:rPr lang="en-US" dirty="0" smtClean="0"/>
              <a:t> </a:t>
            </a:r>
            <a:endParaRPr lang="hu-HU" dirty="0"/>
          </a:p>
        </p:txBody>
      </p:sp>
      <p:sp>
        <p:nvSpPr>
          <p:cNvPr id="4" name="Dia számának helye 3"/>
          <p:cNvSpPr>
            <a:spLocks noGrp="1"/>
          </p:cNvSpPr>
          <p:nvPr>
            <p:ph type="sldNum" sz="quarter" idx="10"/>
          </p:nvPr>
        </p:nvSpPr>
        <p:spPr/>
        <p:txBody>
          <a:bodyPr/>
          <a:lstStyle/>
          <a:p>
            <a:pPr>
              <a:defRPr/>
            </a:pPr>
            <a:fld id="{2E78C08B-4E98-4A1A-8EDC-C6C906F5B0CE}" type="slidenum">
              <a:rPr lang="hu-HU" smtClean="0"/>
              <a:pPr>
                <a:defRPr/>
              </a:pPr>
              <a:t>16</a:t>
            </a:fld>
            <a:endParaRPr lang="hu-HU"/>
          </a:p>
        </p:txBody>
      </p:sp>
    </p:spTree>
    <p:extLst>
      <p:ext uri="{BB962C8B-B14F-4D97-AF65-F5344CB8AC3E}">
        <p14:creationId xmlns:p14="http://schemas.microsoft.com/office/powerpoint/2010/main" val="405897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2E78C08B-4E98-4A1A-8EDC-C6C906F5B0CE}" type="slidenum">
              <a:rPr lang="hu-HU" smtClean="0"/>
              <a:pPr>
                <a:defRPr/>
              </a:pPr>
              <a:t>28</a:t>
            </a:fld>
            <a:endParaRPr lang="hu-HU"/>
          </a:p>
        </p:txBody>
      </p:sp>
    </p:spTree>
    <p:extLst>
      <p:ext uri="{BB962C8B-B14F-4D97-AF65-F5344CB8AC3E}">
        <p14:creationId xmlns:p14="http://schemas.microsoft.com/office/powerpoint/2010/main" val="225513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hu-HU" smtClean="0"/>
              <a:t>Extending online music reading testing across different countries can increase the generalizability of the results</a:t>
            </a:r>
            <a:r>
              <a:rPr lang="hu-HU" altLang="hu-HU" smtClean="0"/>
              <a:t>. The online platform makes it possible to bridge distances. We tested the music reading skills of primary school students in Luxembourg with an online music test in German. The Spanish version is being developed now.</a:t>
            </a:r>
          </a:p>
          <a:p>
            <a:pPr eaLnBrk="1" hangingPunct="1">
              <a:spcBef>
                <a:spcPct val="0"/>
              </a:spcBef>
            </a:pPr>
            <a:endParaRPr lang="hu-HU" altLang="hu-HU" smtClean="0"/>
          </a:p>
        </p:txBody>
      </p:sp>
      <p:sp>
        <p:nvSpPr>
          <p:cNvPr id="10752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DCE9DE-52C0-4741-8C0F-5F1A17213B6D}" type="slidenum">
              <a:rPr lang="hu-HU" altLang="hu-HU" smtClean="0"/>
              <a:pPr/>
              <a:t>29</a:t>
            </a:fld>
            <a:endParaRPr lang="hu-HU" altLang="hu-HU" smtClean="0"/>
          </a:p>
        </p:txBody>
      </p:sp>
    </p:spTree>
    <p:extLst>
      <p:ext uri="{BB962C8B-B14F-4D97-AF65-F5344CB8AC3E}">
        <p14:creationId xmlns:p14="http://schemas.microsoft.com/office/powerpoint/2010/main" val="213414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FCF75C5D-F52B-4B7F-9374-28495D6582D9}" type="slidenum">
              <a:rPr lang="hu-HU" altLang="hu-HU"/>
              <a:pPr>
                <a:defRPr/>
              </a:pPr>
              <a:t>‹#›</a:t>
            </a:fld>
            <a:endParaRPr lang="hu-HU" altLang="hu-HU"/>
          </a:p>
        </p:txBody>
      </p:sp>
    </p:spTree>
    <p:extLst>
      <p:ext uri="{BB962C8B-B14F-4D97-AF65-F5344CB8AC3E}">
        <p14:creationId xmlns:p14="http://schemas.microsoft.com/office/powerpoint/2010/main" val="1223846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7F080BDA-DD0F-4848-A993-F111C1DC78C0}" type="slidenum">
              <a:rPr lang="hu-HU" altLang="hu-HU"/>
              <a:pPr>
                <a:defRPr/>
              </a:pPr>
              <a:t>‹#›</a:t>
            </a:fld>
            <a:endParaRPr lang="hu-HU" altLang="hu-HU"/>
          </a:p>
        </p:txBody>
      </p:sp>
    </p:spTree>
    <p:extLst>
      <p:ext uri="{BB962C8B-B14F-4D97-AF65-F5344CB8AC3E}">
        <p14:creationId xmlns:p14="http://schemas.microsoft.com/office/powerpoint/2010/main" val="162431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CF30C601-5A88-4F99-8EBA-8510B733C116}" type="slidenum">
              <a:rPr lang="hu-HU" altLang="hu-HU"/>
              <a:pPr>
                <a:defRPr/>
              </a:pPr>
              <a:t>‹#›</a:t>
            </a:fld>
            <a:endParaRPr lang="hu-HU" altLang="hu-HU"/>
          </a:p>
        </p:txBody>
      </p:sp>
    </p:spTree>
    <p:extLst>
      <p:ext uri="{BB962C8B-B14F-4D97-AF65-F5344CB8AC3E}">
        <p14:creationId xmlns:p14="http://schemas.microsoft.com/office/powerpoint/2010/main" val="27019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7E32B201-A3A5-48A8-9183-65CD57780DFD}" type="slidenum">
              <a:rPr lang="hu-HU" altLang="hu-HU"/>
              <a:pPr>
                <a:defRPr/>
              </a:pPr>
              <a:t>‹#›</a:t>
            </a:fld>
            <a:endParaRPr lang="hu-HU" altLang="hu-HU"/>
          </a:p>
        </p:txBody>
      </p:sp>
    </p:spTree>
    <p:extLst>
      <p:ext uri="{BB962C8B-B14F-4D97-AF65-F5344CB8AC3E}">
        <p14:creationId xmlns:p14="http://schemas.microsoft.com/office/powerpoint/2010/main" val="1447795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B9DDC6E2-A844-4066-83BA-204AB2D5E5D6}" type="slidenum">
              <a:rPr lang="hu-HU" altLang="hu-HU"/>
              <a:pPr>
                <a:defRPr/>
              </a:pPr>
              <a:t>‹#›</a:t>
            </a:fld>
            <a:endParaRPr lang="hu-HU" altLang="hu-HU"/>
          </a:p>
        </p:txBody>
      </p:sp>
    </p:spTree>
    <p:extLst>
      <p:ext uri="{BB962C8B-B14F-4D97-AF65-F5344CB8AC3E}">
        <p14:creationId xmlns:p14="http://schemas.microsoft.com/office/powerpoint/2010/main" val="2843657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07B0D6CC-B4E5-44C1-9405-C0F0804498D6}" type="slidenum">
              <a:rPr lang="hu-HU" altLang="hu-HU"/>
              <a:pPr>
                <a:defRPr/>
              </a:pPr>
              <a:t>‹#›</a:t>
            </a:fld>
            <a:endParaRPr lang="hu-HU" altLang="hu-HU"/>
          </a:p>
        </p:txBody>
      </p:sp>
    </p:spTree>
    <p:extLst>
      <p:ext uri="{BB962C8B-B14F-4D97-AF65-F5344CB8AC3E}">
        <p14:creationId xmlns:p14="http://schemas.microsoft.com/office/powerpoint/2010/main" val="11156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p:cNvSpPr>
            <a:spLocks noGrp="1" noChangeArrowheads="1"/>
          </p:cNvSpPr>
          <p:nvPr>
            <p:ph type="sldNum" sz="quarter" idx="12"/>
          </p:nvPr>
        </p:nvSpPr>
        <p:spPr>
          <a:ln/>
        </p:spPr>
        <p:txBody>
          <a:bodyPr/>
          <a:lstStyle>
            <a:lvl1pPr>
              <a:defRPr/>
            </a:lvl1pPr>
          </a:lstStyle>
          <a:p>
            <a:pPr>
              <a:defRPr/>
            </a:pPr>
            <a:fld id="{E592423B-2AAC-4BB9-96FA-335C5CE22C70}" type="slidenum">
              <a:rPr lang="hu-HU" altLang="hu-HU"/>
              <a:pPr>
                <a:defRPr/>
              </a:pPr>
              <a:t>‹#›</a:t>
            </a:fld>
            <a:endParaRPr lang="hu-HU" altLang="hu-HU"/>
          </a:p>
        </p:txBody>
      </p:sp>
    </p:spTree>
    <p:extLst>
      <p:ext uri="{BB962C8B-B14F-4D97-AF65-F5344CB8AC3E}">
        <p14:creationId xmlns:p14="http://schemas.microsoft.com/office/powerpoint/2010/main" val="4119972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2"/>
          </p:nvPr>
        </p:nvSpPr>
        <p:spPr>
          <a:ln/>
        </p:spPr>
        <p:txBody>
          <a:bodyPr/>
          <a:lstStyle>
            <a:lvl1pPr>
              <a:defRPr/>
            </a:lvl1pPr>
          </a:lstStyle>
          <a:p>
            <a:pPr>
              <a:defRPr/>
            </a:pPr>
            <a:fld id="{C9589A22-04AE-4BC9-9AB6-4C08F7FD9642}" type="slidenum">
              <a:rPr lang="hu-HU" altLang="hu-HU"/>
              <a:pPr>
                <a:defRPr/>
              </a:pPr>
              <a:t>‹#›</a:t>
            </a:fld>
            <a:endParaRPr lang="hu-HU" altLang="hu-HU"/>
          </a:p>
        </p:txBody>
      </p:sp>
    </p:spTree>
    <p:extLst>
      <p:ext uri="{BB962C8B-B14F-4D97-AF65-F5344CB8AC3E}">
        <p14:creationId xmlns:p14="http://schemas.microsoft.com/office/powerpoint/2010/main" val="3215505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2"/>
          </p:nvPr>
        </p:nvSpPr>
        <p:spPr>
          <a:ln/>
        </p:spPr>
        <p:txBody>
          <a:bodyPr/>
          <a:lstStyle>
            <a:lvl1pPr>
              <a:defRPr/>
            </a:lvl1pPr>
          </a:lstStyle>
          <a:p>
            <a:pPr>
              <a:defRPr/>
            </a:pPr>
            <a:fld id="{97A42CAE-C0FD-4930-896F-352EF373D67B}" type="slidenum">
              <a:rPr lang="hu-HU" altLang="hu-HU"/>
              <a:pPr>
                <a:defRPr/>
              </a:pPr>
              <a:t>‹#›</a:t>
            </a:fld>
            <a:endParaRPr lang="hu-HU" altLang="hu-HU"/>
          </a:p>
        </p:txBody>
      </p:sp>
    </p:spTree>
    <p:extLst>
      <p:ext uri="{BB962C8B-B14F-4D97-AF65-F5344CB8AC3E}">
        <p14:creationId xmlns:p14="http://schemas.microsoft.com/office/powerpoint/2010/main" val="2391482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74FF1AE1-9B64-4FAB-9CFE-2386BCE15922}" type="slidenum">
              <a:rPr lang="hu-HU" altLang="hu-HU"/>
              <a:pPr>
                <a:defRPr/>
              </a:pPr>
              <a:t>‹#›</a:t>
            </a:fld>
            <a:endParaRPr lang="hu-HU" altLang="hu-HU"/>
          </a:p>
        </p:txBody>
      </p:sp>
    </p:spTree>
    <p:extLst>
      <p:ext uri="{BB962C8B-B14F-4D97-AF65-F5344CB8AC3E}">
        <p14:creationId xmlns:p14="http://schemas.microsoft.com/office/powerpoint/2010/main" val="119323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3BCD4B7E-98E8-48AB-8EB9-76E21274F3E5}" type="slidenum">
              <a:rPr lang="hu-HU" altLang="hu-HU"/>
              <a:pPr>
                <a:defRPr/>
              </a:pPr>
              <a:t>‹#›</a:t>
            </a:fld>
            <a:endParaRPr lang="hu-HU" altLang="hu-HU"/>
          </a:p>
        </p:txBody>
      </p:sp>
    </p:spTree>
    <p:extLst>
      <p:ext uri="{BB962C8B-B14F-4D97-AF65-F5344CB8AC3E}">
        <p14:creationId xmlns:p14="http://schemas.microsoft.com/office/powerpoint/2010/main" val="1171805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lt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lt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55D1022-A9F7-470D-8EDD-B57EDE4B7257}" type="slidenum">
              <a:rPr lang="hu-HU" altLang="hu-HU"/>
              <a:pPr>
                <a:defRPr/>
              </a:pPr>
              <a:t>‹#›</a:t>
            </a:fld>
            <a:endParaRPr lang="hu-HU" altLang="hu-HU"/>
          </a:p>
        </p:txBody>
      </p:sp>
      <p:pic>
        <p:nvPicPr>
          <p:cNvPr id="1031" name="Picture 7" descr="SZTE_hu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hu/imgres?imgurl=http://i1109.photobucket.com/albums/h427/jamshafiq_hussain/Zain/embed_mindwave_fold.jpg&amp;imgrefurl=http://www.symbios.pk/mindwave-mobile&amp;docid=rlGVDMQmLsfQvM&amp;tbnid=TGvZVG_bIcnaLM:&amp;vet=10ahUKEwibrtTYodDZAhVHQBQKHUUpCLAQMwiKAShJMEk..i&amp;w=1000&amp;h=666&amp;bih=543&amp;biw=1138&amp;q=neurosky%20mindwave&amp;ved=0ahUKEwibrtTYodDZAhVHQBQKHUUpCLAQMwiKAShJMEk&amp;iact=mrc&amp;uact=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hu/imgres?imgurl=http://i1109.photobucket.com/albums/h427/jamshafiq_hussain/Zain/embed_mindwave_fold.jpg&amp;imgrefurl=http://www.symbios.pk/mindwave-mobile&amp;docid=rlGVDMQmLsfQvM&amp;tbnid=TGvZVG_bIcnaLM:&amp;vet=10ahUKEwibrtTYodDZAhVHQBQKHUUpCLAQMwiKAShJMEk..i&amp;w=1000&amp;h=666&amp;bih=543&amp;biw=1138&amp;q=neurosky%20mindwave&amp;ved=0ahUKEwibrtTYodDZAhVHQBQKHUUpCLAQMwiKAShJMEk&amp;iact=mrc&amp;uact=8"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89591" y="332656"/>
            <a:ext cx="6994525" cy="1143000"/>
          </a:xfrm>
        </p:spPr>
        <p:txBody>
          <a:bodyPr/>
          <a:lstStyle/>
          <a:p>
            <a:r>
              <a:rPr lang="hu-HU" altLang="hu-HU" sz="2400" b="1" dirty="0" smtClean="0">
                <a:solidFill>
                  <a:schemeClr val="tx1"/>
                </a:solidFill>
                <a:latin typeface="Book Antiqua" panose="02040602050305030304" pitchFamily="18" charset="0"/>
                <a:cs typeface="Times New Roman" panose="02020603050405020304" pitchFamily="18" charset="0"/>
              </a:rPr>
              <a:t>John von Neumann University, </a:t>
            </a:r>
            <a:br>
              <a:rPr lang="hu-HU" altLang="hu-HU" sz="2400" b="1" dirty="0" smtClean="0">
                <a:solidFill>
                  <a:schemeClr val="tx1"/>
                </a:solidFill>
                <a:latin typeface="Book Antiqua" panose="02040602050305030304" pitchFamily="18" charset="0"/>
                <a:cs typeface="Times New Roman" panose="02020603050405020304" pitchFamily="18" charset="0"/>
              </a:rPr>
            </a:br>
            <a:r>
              <a:rPr lang="hu-HU" altLang="hu-HU" sz="2400" b="1" dirty="0" smtClean="0">
                <a:solidFill>
                  <a:schemeClr val="tx1"/>
                </a:solidFill>
                <a:latin typeface="Book Antiqua" panose="02040602050305030304" pitchFamily="18" charset="0"/>
                <a:cs typeface="Times New Roman" panose="02020603050405020304" pitchFamily="18" charset="0"/>
              </a:rPr>
              <a:t>Kecskemét, Hungary</a:t>
            </a:r>
          </a:p>
        </p:txBody>
      </p:sp>
      <p:sp>
        <p:nvSpPr>
          <p:cNvPr id="5123" name="Rectangle 3"/>
          <p:cNvSpPr>
            <a:spLocks noGrp="1" noChangeArrowheads="1"/>
          </p:cNvSpPr>
          <p:nvPr>
            <p:ph type="body" idx="1"/>
          </p:nvPr>
        </p:nvSpPr>
        <p:spPr>
          <a:xfrm>
            <a:off x="791096" y="764704"/>
            <a:ext cx="8064896" cy="4525963"/>
          </a:xfrm>
        </p:spPr>
        <p:txBody>
          <a:bodyPr/>
          <a:lstStyle/>
          <a:p>
            <a:pPr marL="0" indent="0" algn="ctr">
              <a:buFontTx/>
              <a:buNone/>
            </a:pPr>
            <a:endParaRPr lang="hu-HU" altLang="hu-HU" sz="2400" b="1" dirty="0">
              <a:latin typeface="Times New Roman" panose="02020603050405020304" pitchFamily="18" charset="0"/>
              <a:cs typeface="Times New Roman" panose="02020603050405020304" pitchFamily="18" charset="0"/>
            </a:endParaRPr>
          </a:p>
          <a:p>
            <a:pPr marL="0" indent="0">
              <a:buFontTx/>
              <a:buNone/>
            </a:pPr>
            <a:r>
              <a:rPr lang="hu-HU" altLang="hu-HU" sz="2400" b="1" dirty="0" smtClean="0">
                <a:latin typeface="Times New Roman" panose="02020603050405020304" pitchFamily="18" charset="0"/>
                <a:cs typeface="Times New Roman" panose="02020603050405020304" pitchFamily="18" charset="0"/>
              </a:rPr>
              <a:t>                         </a:t>
            </a:r>
            <a:r>
              <a:rPr lang="hu-HU" altLang="hu-HU" sz="2400" b="1" dirty="0" smtClean="0">
                <a:latin typeface="Book Antiqua" panose="02040602050305030304" pitchFamily="18" charset="0"/>
                <a:cs typeface="Times New Roman" panose="02020603050405020304" pitchFamily="18" charset="0"/>
              </a:rPr>
              <a:t>University of Luxembourg</a:t>
            </a:r>
          </a:p>
          <a:p>
            <a:pPr marL="0" indent="0" algn="ctr">
              <a:buFontTx/>
              <a:buNone/>
            </a:pPr>
            <a:endParaRPr lang="hu-HU" altLang="hu-HU" sz="2400" b="1" dirty="0" smtClean="0">
              <a:latin typeface="Times New Roman" panose="02020603050405020304" pitchFamily="18" charset="0"/>
              <a:cs typeface="Times New Roman" panose="02020603050405020304" pitchFamily="18" charset="0"/>
            </a:endParaRPr>
          </a:p>
          <a:p>
            <a:pPr marL="0" indent="0" algn="ctr">
              <a:buFontTx/>
              <a:buNone/>
            </a:pPr>
            <a:r>
              <a:rPr lang="en-US" altLang="hu-HU" sz="2400" dirty="0" smtClean="0">
                <a:latin typeface="Times New Roman" panose="02020603050405020304" pitchFamily="18" charset="0"/>
                <a:cs typeface="Times New Roman" panose="02020603050405020304" pitchFamily="18" charset="0"/>
              </a:rPr>
              <a:t>Zsuzsa </a:t>
            </a:r>
            <a:r>
              <a:rPr lang="hu-HU" altLang="hu-HU" sz="2400" dirty="0" smtClean="0">
                <a:latin typeface="Times New Roman" panose="02020603050405020304" pitchFamily="18" charset="0"/>
                <a:cs typeface="Times New Roman" panose="02020603050405020304" pitchFamily="18" charset="0"/>
              </a:rPr>
              <a:t>Buzás </a:t>
            </a:r>
            <a:r>
              <a:rPr lang="en-US" altLang="hu-HU" sz="2400" dirty="0" smtClean="0">
                <a:latin typeface="Times New Roman" panose="02020603050405020304" pitchFamily="18" charset="0"/>
                <a:cs typeface="Times New Roman" panose="02020603050405020304" pitchFamily="18" charset="0"/>
              </a:rPr>
              <a:t>&amp; </a:t>
            </a:r>
            <a:r>
              <a:rPr lang="hu-HU" altLang="hu-HU" sz="2400" dirty="0" err="1" smtClean="0">
                <a:latin typeface="Times New Roman" panose="02020603050405020304" pitchFamily="18" charset="0"/>
                <a:cs typeface="Times New Roman" panose="02020603050405020304" pitchFamily="18" charset="0"/>
              </a:rPr>
              <a:t>Damien</a:t>
            </a:r>
            <a:r>
              <a:rPr lang="hu-HU" altLang="hu-HU" sz="2400" dirty="0" smtClean="0">
                <a:latin typeface="Times New Roman" panose="02020603050405020304" pitchFamily="18" charset="0"/>
                <a:cs typeface="Times New Roman" panose="02020603050405020304" pitchFamily="18" charset="0"/>
              </a:rPr>
              <a:t> </a:t>
            </a:r>
            <a:r>
              <a:rPr lang="en-US" altLang="hu-HU" sz="2400" dirty="0" err="1" smtClean="0">
                <a:latin typeface="Times New Roman" panose="02020603050405020304" pitchFamily="18" charset="0"/>
                <a:cs typeface="Times New Roman" panose="02020603050405020304" pitchFamily="18" charset="0"/>
              </a:rPr>
              <a:t>Sagrillo</a:t>
            </a:r>
            <a:r>
              <a:rPr lang="en-US" altLang="hu-HU" sz="2400" dirty="0" smtClean="0">
                <a:latin typeface="Times New Roman" panose="02020603050405020304" pitchFamily="18" charset="0"/>
                <a:cs typeface="Times New Roman" panose="02020603050405020304" pitchFamily="18" charset="0"/>
              </a:rPr>
              <a:t> </a:t>
            </a:r>
            <a:endParaRPr lang="hu-HU" altLang="hu-HU" sz="2400" dirty="0" smtClean="0">
              <a:latin typeface="Times New Roman" panose="02020603050405020304" pitchFamily="18" charset="0"/>
              <a:cs typeface="Times New Roman" panose="02020603050405020304" pitchFamily="18" charset="0"/>
            </a:endParaRPr>
          </a:p>
          <a:p>
            <a:pPr marL="0" indent="0" algn="ctr">
              <a:buFontTx/>
              <a:buNone/>
            </a:pPr>
            <a:endParaRPr lang="hu-HU" altLang="hu-HU" sz="2400" dirty="0">
              <a:latin typeface="Times New Roman" panose="02020603050405020304" pitchFamily="18" charset="0"/>
              <a:cs typeface="Times New Roman" panose="02020603050405020304" pitchFamily="18" charset="0"/>
            </a:endParaRPr>
          </a:p>
          <a:p>
            <a:pPr marL="0" indent="0" algn="ctr">
              <a:buFontTx/>
              <a:buNone/>
            </a:pPr>
            <a:endParaRPr lang="hu-HU" altLang="hu-HU" sz="2400" dirty="0">
              <a:latin typeface="Times New Roman" panose="02020603050405020304" pitchFamily="18" charset="0"/>
              <a:cs typeface="Times New Roman" panose="02020603050405020304" pitchFamily="18" charset="0"/>
            </a:endParaRPr>
          </a:p>
          <a:p>
            <a:pPr marL="0" indent="0" algn="ctr">
              <a:buFontTx/>
              <a:buNone/>
            </a:pPr>
            <a:r>
              <a:rPr lang="en-US" altLang="hu-HU" sz="2400" b="1" dirty="0" smtClean="0">
                <a:latin typeface="Times New Roman" panose="02020603050405020304" pitchFamily="18" charset="0"/>
                <a:cs typeface="Times New Roman" panose="02020603050405020304" pitchFamily="18" charset="0"/>
              </a:rPr>
              <a:t>Why </a:t>
            </a:r>
            <a:r>
              <a:rPr lang="en-US" altLang="hu-HU" sz="2400" b="1" dirty="0">
                <a:latin typeface="Times New Roman" panose="02020603050405020304" pitchFamily="18" charset="0"/>
                <a:cs typeface="Times New Roman" panose="02020603050405020304" pitchFamily="18" charset="0"/>
              </a:rPr>
              <a:t>do </a:t>
            </a:r>
            <a:r>
              <a:rPr lang="en-US" altLang="hu-HU" sz="2400" b="1" dirty="0" smtClean="0">
                <a:latin typeface="Times New Roman" panose="02020603050405020304" pitchFamily="18" charset="0"/>
                <a:cs typeface="Times New Roman" panose="02020603050405020304" pitchFamily="18" charset="0"/>
              </a:rPr>
              <a:t>String </a:t>
            </a:r>
            <a:r>
              <a:rPr lang="en-US" altLang="hu-HU" sz="2400" b="1" dirty="0">
                <a:latin typeface="Times New Roman" panose="02020603050405020304" pitchFamily="18" charset="0"/>
                <a:cs typeface="Times New Roman" panose="02020603050405020304" pitchFamily="18" charset="0"/>
              </a:rPr>
              <a:t>P</a:t>
            </a:r>
            <a:r>
              <a:rPr lang="en-US" altLang="hu-HU" sz="2400" b="1" dirty="0" smtClean="0">
                <a:latin typeface="Times New Roman" panose="02020603050405020304" pitchFamily="18" charset="0"/>
                <a:cs typeface="Times New Roman" panose="02020603050405020304" pitchFamily="18" charset="0"/>
              </a:rPr>
              <a:t>layers </a:t>
            </a:r>
            <a:r>
              <a:rPr lang="en-US" altLang="hu-HU" sz="2400" b="1" dirty="0">
                <a:latin typeface="Times New Roman" panose="02020603050405020304" pitchFamily="18" charset="0"/>
                <a:cs typeface="Times New Roman" panose="02020603050405020304" pitchFamily="18" charset="0"/>
              </a:rPr>
              <a:t>P</a:t>
            </a:r>
            <a:r>
              <a:rPr lang="en-US" altLang="hu-HU" sz="2400" b="1" dirty="0" smtClean="0">
                <a:latin typeface="Times New Roman" panose="02020603050405020304" pitchFamily="18" charset="0"/>
                <a:cs typeface="Times New Roman" panose="02020603050405020304" pitchFamily="18" charset="0"/>
              </a:rPr>
              <a:t>erform </a:t>
            </a:r>
            <a:r>
              <a:rPr lang="en-US" altLang="hu-HU" sz="2400" b="1" dirty="0">
                <a:latin typeface="Times New Roman" panose="02020603050405020304" pitchFamily="18" charset="0"/>
                <a:cs typeface="Times New Roman" panose="02020603050405020304" pitchFamily="18" charset="0"/>
              </a:rPr>
              <a:t>E</a:t>
            </a:r>
            <a:r>
              <a:rPr lang="en-US" altLang="hu-HU" sz="2400" b="1" dirty="0" smtClean="0">
                <a:latin typeface="Times New Roman" panose="02020603050405020304" pitchFamily="18" charset="0"/>
                <a:cs typeface="Times New Roman" panose="02020603050405020304" pitchFamily="18" charset="0"/>
              </a:rPr>
              <a:t>asier </a:t>
            </a:r>
            <a:r>
              <a:rPr lang="en-US" altLang="hu-HU" sz="2400" b="1" dirty="0">
                <a:latin typeface="Times New Roman" panose="02020603050405020304" pitchFamily="18" charset="0"/>
                <a:cs typeface="Times New Roman" panose="02020603050405020304" pitchFamily="18" charset="0"/>
              </a:rPr>
              <a:t>per </a:t>
            </a:r>
            <a:r>
              <a:rPr lang="en-US" altLang="hu-HU" sz="2400" b="1" dirty="0" smtClean="0">
                <a:latin typeface="Times New Roman" panose="02020603050405020304" pitchFamily="18" charset="0"/>
                <a:cs typeface="Times New Roman" panose="02020603050405020304" pitchFamily="18" charset="0"/>
              </a:rPr>
              <a:t>Memory </a:t>
            </a:r>
            <a:r>
              <a:rPr lang="en-US" altLang="hu-HU" sz="2400" b="1" dirty="0">
                <a:latin typeface="Times New Roman" panose="02020603050405020304" pitchFamily="18" charset="0"/>
                <a:cs typeface="Times New Roman" panose="02020603050405020304" pitchFamily="18" charset="0"/>
              </a:rPr>
              <a:t>than </a:t>
            </a:r>
            <a:r>
              <a:rPr lang="en-US" altLang="hu-HU" sz="2400" b="1" dirty="0" smtClean="0">
                <a:latin typeface="Times New Roman" panose="02020603050405020304" pitchFamily="18" charset="0"/>
                <a:cs typeface="Times New Roman" panose="02020603050405020304" pitchFamily="18" charset="0"/>
              </a:rPr>
              <a:t>Wind </a:t>
            </a:r>
            <a:r>
              <a:rPr lang="en-US" altLang="hu-HU" sz="2400" b="1" dirty="0">
                <a:latin typeface="Times New Roman" panose="02020603050405020304" pitchFamily="18" charset="0"/>
                <a:cs typeface="Times New Roman" panose="02020603050405020304" pitchFamily="18" charset="0"/>
              </a:rPr>
              <a:t>M</a:t>
            </a:r>
            <a:r>
              <a:rPr lang="en-US" altLang="hu-HU" sz="2400" b="1" dirty="0" smtClean="0">
                <a:latin typeface="Times New Roman" panose="02020603050405020304" pitchFamily="18" charset="0"/>
                <a:cs typeface="Times New Roman" panose="02020603050405020304" pitchFamily="18" charset="0"/>
              </a:rPr>
              <a:t>usic </a:t>
            </a:r>
            <a:r>
              <a:rPr lang="en-US" altLang="hu-HU" sz="2400" b="1" dirty="0">
                <a:latin typeface="Times New Roman" panose="02020603050405020304" pitchFamily="18" charset="0"/>
                <a:cs typeface="Times New Roman" panose="02020603050405020304" pitchFamily="18" charset="0"/>
              </a:rPr>
              <a:t>P</a:t>
            </a:r>
            <a:r>
              <a:rPr lang="en-US" altLang="hu-HU" sz="2400" b="1" dirty="0" smtClean="0">
                <a:latin typeface="Times New Roman" panose="02020603050405020304" pitchFamily="18" charset="0"/>
                <a:cs typeface="Times New Roman" panose="02020603050405020304" pitchFamily="18" charset="0"/>
              </a:rPr>
              <a:t>layers</a:t>
            </a:r>
            <a:r>
              <a:rPr lang="en-US" altLang="hu-HU" sz="2400" b="1" dirty="0">
                <a:latin typeface="Times New Roman" panose="02020603050405020304" pitchFamily="18" charset="0"/>
                <a:cs typeface="Times New Roman" panose="02020603050405020304" pitchFamily="18" charset="0"/>
              </a:rPr>
              <a:t>? – Testing </a:t>
            </a:r>
            <a:r>
              <a:rPr lang="en-US" altLang="hu-HU" sz="2400" b="1" dirty="0" smtClean="0">
                <a:latin typeface="Times New Roman" panose="02020603050405020304" pitchFamily="18" charset="0"/>
                <a:cs typeface="Times New Roman" panose="02020603050405020304" pitchFamily="18" charset="0"/>
              </a:rPr>
              <a:t>Instrumentalist </a:t>
            </a:r>
            <a:r>
              <a:rPr lang="en-US" altLang="hu-HU" sz="2400" b="1" dirty="0">
                <a:latin typeface="Times New Roman" panose="02020603050405020304" pitchFamily="18" charset="0"/>
                <a:cs typeface="Times New Roman" panose="02020603050405020304" pitchFamily="18" charset="0"/>
              </a:rPr>
              <a:t>S</a:t>
            </a:r>
            <a:r>
              <a:rPr lang="en-US" altLang="hu-HU" sz="2400" b="1" dirty="0" smtClean="0">
                <a:latin typeface="Times New Roman" panose="02020603050405020304" pitchFamily="18" charset="0"/>
                <a:cs typeface="Times New Roman" panose="02020603050405020304" pitchFamily="18" charset="0"/>
              </a:rPr>
              <a:t>tudents</a:t>
            </a:r>
            <a:r>
              <a:rPr lang="en-US" altLang="hu-HU" sz="2400" b="1" dirty="0">
                <a:latin typeface="Times New Roman" panose="02020603050405020304" pitchFamily="18" charset="0"/>
                <a:cs typeface="Times New Roman" panose="02020603050405020304" pitchFamily="18" charset="0"/>
              </a:rPr>
              <a:t>’ </a:t>
            </a:r>
            <a:r>
              <a:rPr lang="en-US" altLang="hu-HU" sz="2400" b="1" dirty="0" smtClean="0">
                <a:latin typeface="Times New Roman" panose="02020603050405020304" pitchFamily="18" charset="0"/>
                <a:cs typeface="Times New Roman" panose="02020603050405020304" pitchFamily="18" charset="0"/>
              </a:rPr>
              <a:t>Attention </a:t>
            </a:r>
            <a:r>
              <a:rPr lang="en-US" altLang="hu-HU" sz="2400" b="1" dirty="0">
                <a:latin typeface="Times New Roman" panose="02020603050405020304" pitchFamily="18" charset="0"/>
                <a:cs typeface="Times New Roman" panose="02020603050405020304" pitchFamily="18" charset="0"/>
              </a:rPr>
              <a:t>L</a:t>
            </a:r>
            <a:r>
              <a:rPr lang="en-US" altLang="hu-HU" sz="2400" b="1" dirty="0" smtClean="0">
                <a:latin typeface="Times New Roman" panose="02020603050405020304" pitchFamily="18" charset="0"/>
                <a:cs typeface="Times New Roman" panose="02020603050405020304" pitchFamily="18" charset="0"/>
              </a:rPr>
              <a:t>evels </a:t>
            </a:r>
            <a:r>
              <a:rPr lang="en-US" altLang="hu-HU" sz="2400" b="1" dirty="0">
                <a:latin typeface="Times New Roman" panose="02020603050405020304" pitchFamily="18" charset="0"/>
                <a:cs typeface="Times New Roman" panose="02020603050405020304" pitchFamily="18" charset="0"/>
              </a:rPr>
              <a:t>D</a:t>
            </a:r>
            <a:r>
              <a:rPr lang="en-US" altLang="hu-HU" sz="2400" b="1" dirty="0" smtClean="0">
                <a:latin typeface="Times New Roman" panose="02020603050405020304" pitchFamily="18" charset="0"/>
                <a:cs typeface="Times New Roman" panose="02020603050405020304" pitchFamily="18" charset="0"/>
              </a:rPr>
              <a:t>uring </a:t>
            </a:r>
            <a:r>
              <a:rPr lang="en-US" altLang="hu-HU" sz="2400" b="1" dirty="0">
                <a:latin typeface="Times New Roman" panose="02020603050405020304" pitchFamily="18" charset="0"/>
                <a:cs typeface="Times New Roman" panose="02020603050405020304" pitchFamily="18" charset="0"/>
              </a:rPr>
              <a:t>M</a:t>
            </a:r>
            <a:r>
              <a:rPr lang="en-US" altLang="hu-HU" sz="2400" b="1" dirty="0" smtClean="0">
                <a:latin typeface="Times New Roman" panose="02020603050405020304" pitchFamily="18" charset="0"/>
                <a:cs typeface="Times New Roman" panose="02020603050405020304" pitchFamily="18" charset="0"/>
              </a:rPr>
              <a:t>usic </a:t>
            </a:r>
            <a:r>
              <a:rPr lang="en-US" altLang="hu-HU" sz="2400" b="1" dirty="0">
                <a:latin typeface="Times New Roman" panose="02020603050405020304" pitchFamily="18" charset="0"/>
                <a:cs typeface="Times New Roman" panose="02020603050405020304" pitchFamily="18" charset="0"/>
              </a:rPr>
              <a:t>R</a:t>
            </a:r>
            <a:r>
              <a:rPr lang="en-US" altLang="hu-HU" sz="2400" b="1" dirty="0" smtClean="0">
                <a:latin typeface="Times New Roman" panose="02020603050405020304" pitchFamily="18" charset="0"/>
                <a:cs typeface="Times New Roman" panose="02020603050405020304" pitchFamily="18" charset="0"/>
              </a:rPr>
              <a:t>eading </a:t>
            </a:r>
            <a:endParaRPr lang="hu-HU" altLang="hu-HU" sz="2400" b="1" dirty="0" smtClean="0">
              <a:latin typeface="Times New Roman" panose="02020603050405020304" pitchFamily="18" charset="0"/>
              <a:cs typeface="Times New Roman" panose="02020603050405020304" pitchFamily="18" charset="0"/>
            </a:endParaRPr>
          </a:p>
        </p:txBody>
      </p:sp>
      <p:pic>
        <p:nvPicPr>
          <p:cNvPr id="5" name="Picture 5" descr="Képtalálat a következőre: „neurosky mindwa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50567"/>
            <a:ext cx="2249485" cy="1496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121114797"/>
              </p:ext>
            </p:extLst>
          </p:nvPr>
        </p:nvGraphicFramePr>
        <p:xfrm>
          <a:off x="952530" y="272227"/>
          <a:ext cx="7848873" cy="1300480"/>
        </p:xfrm>
        <a:graphic>
          <a:graphicData uri="http://schemas.openxmlformats.org/drawingml/2006/table">
            <a:tbl>
              <a:tblPr>
                <a:tableStyleId>{5C22544A-7EE6-4342-B048-85BDC9FD1C3A}</a:tableStyleId>
              </a:tblPr>
              <a:tblGrid>
                <a:gridCol w="852832">
                  <a:extLst>
                    <a:ext uri="{9D8B030D-6E8A-4147-A177-3AD203B41FA5}">
                      <a16:colId xmlns:a16="http://schemas.microsoft.com/office/drawing/2014/main" val="20000"/>
                    </a:ext>
                  </a:extLst>
                </a:gridCol>
                <a:gridCol w="987685">
                  <a:extLst>
                    <a:ext uri="{9D8B030D-6E8A-4147-A177-3AD203B41FA5}">
                      <a16:colId xmlns:a16="http://schemas.microsoft.com/office/drawing/2014/main" val="20001"/>
                    </a:ext>
                  </a:extLst>
                </a:gridCol>
                <a:gridCol w="987685">
                  <a:extLst>
                    <a:ext uri="{9D8B030D-6E8A-4147-A177-3AD203B41FA5}">
                      <a16:colId xmlns:a16="http://schemas.microsoft.com/office/drawing/2014/main" val="20002"/>
                    </a:ext>
                  </a:extLst>
                </a:gridCol>
                <a:gridCol w="983980">
                  <a:extLst>
                    <a:ext uri="{9D8B030D-6E8A-4147-A177-3AD203B41FA5}">
                      <a16:colId xmlns:a16="http://schemas.microsoft.com/office/drawing/2014/main" val="20003"/>
                    </a:ext>
                  </a:extLst>
                </a:gridCol>
                <a:gridCol w="983980">
                  <a:extLst>
                    <a:ext uri="{9D8B030D-6E8A-4147-A177-3AD203B41FA5}">
                      <a16:colId xmlns:a16="http://schemas.microsoft.com/office/drawing/2014/main" val="20004"/>
                    </a:ext>
                  </a:extLst>
                </a:gridCol>
                <a:gridCol w="1007691">
                  <a:extLst>
                    <a:ext uri="{9D8B030D-6E8A-4147-A177-3AD203B41FA5}">
                      <a16:colId xmlns:a16="http://schemas.microsoft.com/office/drawing/2014/main" val="20005"/>
                    </a:ext>
                  </a:extLst>
                </a:gridCol>
                <a:gridCol w="1022510">
                  <a:extLst>
                    <a:ext uri="{9D8B030D-6E8A-4147-A177-3AD203B41FA5}">
                      <a16:colId xmlns:a16="http://schemas.microsoft.com/office/drawing/2014/main" val="20006"/>
                    </a:ext>
                  </a:extLst>
                </a:gridCol>
                <a:gridCol w="1022510">
                  <a:extLst>
                    <a:ext uri="{9D8B030D-6E8A-4147-A177-3AD203B41FA5}">
                      <a16:colId xmlns:a16="http://schemas.microsoft.com/office/drawing/2014/main" val="20007"/>
                    </a:ext>
                  </a:extLst>
                </a:gridCol>
              </a:tblGrid>
              <a:tr h="238760">
                <a:tc rowSpan="2">
                  <a:txBody>
                    <a:bodyPr/>
                    <a:lstStyle/>
                    <a:p>
                      <a:pPr marR="88900" indent="44958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 </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Luxembourg</a:t>
                      </a:r>
                      <a:endParaRPr lang="hu-HU" sz="1200" b="1" dirty="0">
                        <a:effectLst/>
                        <a:latin typeface="Times New Roman" panose="02020603050405020304" pitchFamily="18" charset="0"/>
                        <a:cs typeface="Times New Roman" panose="02020603050405020304" pitchFamily="18" charset="0"/>
                      </a:endParaRPr>
                    </a:p>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N=19</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hu-HU"/>
                    </a:p>
                  </a:txBody>
                  <a:tcPr/>
                </a:tc>
                <a:tc gridSpan="2">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Germany</a:t>
                      </a:r>
                      <a:endParaRPr lang="hu-HU" sz="1200" b="1" dirty="0">
                        <a:effectLst/>
                        <a:latin typeface="Times New Roman" panose="02020603050405020304" pitchFamily="18" charset="0"/>
                        <a:cs typeface="Times New Roman" panose="02020603050405020304" pitchFamily="18" charset="0"/>
                      </a:endParaRPr>
                    </a:p>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N=16</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hu-HU"/>
                    </a:p>
                  </a:txBody>
                  <a:tcPr/>
                </a:tc>
                <a:tc gridSpan="2">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Hungary</a:t>
                      </a:r>
                      <a:endParaRPr lang="hu-HU" sz="1200" b="1" dirty="0">
                        <a:effectLst/>
                        <a:latin typeface="Times New Roman" panose="02020603050405020304" pitchFamily="18" charset="0"/>
                        <a:cs typeface="Times New Roman" panose="02020603050405020304" pitchFamily="18" charset="0"/>
                      </a:endParaRPr>
                    </a:p>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N=18</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hu-HU"/>
                    </a:p>
                  </a:txBody>
                  <a:tcPr/>
                </a:tc>
                <a:tc>
                  <a:txBody>
                    <a:bodyPr/>
                    <a:lstStyle/>
                    <a:p>
                      <a:pPr marR="88900" indent="449580" algn="ctr">
                        <a:lnSpc>
                          <a:spcPct val="115000"/>
                        </a:lnSpc>
                        <a:spcAft>
                          <a:spcPts val="0"/>
                        </a:spcAft>
                      </a:pPr>
                      <a:r>
                        <a:rPr lang="en-GB" sz="1200" b="1" dirty="0" smtClean="0">
                          <a:effectLst/>
                          <a:latin typeface="Times New Roman" panose="02020603050405020304" pitchFamily="18" charset="0"/>
                          <a:cs typeface="Times New Roman" panose="02020603050405020304" pitchFamily="18" charset="0"/>
                        </a:rPr>
                        <a:t>Total</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28600">
                <a:tc vMerge="1">
                  <a:txBody>
                    <a:bodyPr/>
                    <a:lstStyle/>
                    <a:p>
                      <a:endParaRPr lang="hu-HU"/>
                    </a:p>
                  </a:txBody>
                  <a:tcPr/>
                </a:tc>
                <a:tc>
                  <a:txBody>
                    <a:bodyPr/>
                    <a:lstStyle/>
                    <a:p>
                      <a:pPr marR="8890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              boys</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               girls</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               boys</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                girls</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              boys</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              girls</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 </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248920">
                <a:tc>
                  <a:txBody>
                    <a:bodyPr/>
                    <a:lstStyle/>
                    <a:p>
                      <a:pPr marR="8890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10 years</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9</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5</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3</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5</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6</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5</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33</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70180">
                <a:tc>
                  <a:txBody>
                    <a:bodyPr/>
                    <a:lstStyle/>
                    <a:p>
                      <a:pPr marR="8890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14 years</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3</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2</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2</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6</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a:effectLst/>
                          <a:latin typeface="Times New Roman" panose="02020603050405020304" pitchFamily="18" charset="0"/>
                          <a:cs typeface="Times New Roman" panose="02020603050405020304" pitchFamily="18" charset="0"/>
                        </a:rPr>
                        <a:t>5</a:t>
                      </a:r>
                      <a:endParaRPr lang="hu-HU"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indent="44958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2</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en-GB" sz="1200" b="1" dirty="0">
                          <a:effectLst/>
                          <a:latin typeface="Times New Roman" panose="02020603050405020304" pitchFamily="18" charset="0"/>
                          <a:cs typeface="Times New Roman" panose="02020603050405020304" pitchFamily="18" charset="0"/>
                        </a:rPr>
                        <a:t>20</a:t>
                      </a:r>
                      <a:endParaRPr lang="hu-H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pic>
        <p:nvPicPr>
          <p:cNvPr id="3" name="Chart 1"/>
          <p:cNvPicPr/>
          <p:nvPr/>
        </p:nvPicPr>
        <p:blipFill>
          <a:blip r:embed="rId2" cstate="print">
            <a:lum contrast="10000"/>
          </a:blip>
          <a:srcRect l="1363" t="8492" r="1363" b="3769"/>
          <a:stretch>
            <a:fillRect/>
          </a:stretch>
        </p:blipFill>
        <p:spPr bwMode="auto">
          <a:xfrm>
            <a:off x="882159" y="1657673"/>
            <a:ext cx="7848872" cy="2726886"/>
          </a:xfrm>
          <a:prstGeom prst="rect">
            <a:avLst/>
          </a:prstGeom>
          <a:noFill/>
          <a:ln w="9525">
            <a:noFill/>
            <a:miter lim="800000"/>
            <a:headEnd/>
            <a:tailEnd/>
          </a:ln>
        </p:spPr>
      </p:pic>
      <p:pic>
        <p:nvPicPr>
          <p:cNvPr id="4" name="Picture 3"/>
          <p:cNvPicPr/>
          <p:nvPr/>
        </p:nvPicPr>
        <p:blipFill>
          <a:blip r:embed="rId3" cstate="print"/>
          <a:srcRect t="30688" b="48454"/>
          <a:stretch>
            <a:fillRect/>
          </a:stretch>
        </p:blipFill>
        <p:spPr bwMode="auto">
          <a:xfrm>
            <a:off x="957152" y="5373216"/>
            <a:ext cx="7488832" cy="643260"/>
          </a:xfrm>
          <a:prstGeom prst="rect">
            <a:avLst/>
          </a:prstGeom>
          <a:noFill/>
          <a:ln w="9525">
            <a:noFill/>
            <a:miter lim="800000"/>
            <a:headEnd/>
            <a:tailEnd/>
          </a:ln>
        </p:spPr>
      </p:pic>
    </p:spTree>
    <p:extLst>
      <p:ext uri="{BB962C8B-B14F-4D97-AF65-F5344CB8AC3E}">
        <p14:creationId xmlns:p14="http://schemas.microsoft.com/office/powerpoint/2010/main" val="4033767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nvPr/>
        </p:nvPicPr>
        <p:blipFill>
          <a:blip r:embed="rId2" cstate="print"/>
          <a:srcRect l="1823" t="4176" r="1823" b="2785"/>
          <a:stretch>
            <a:fillRect/>
          </a:stretch>
        </p:blipFill>
        <p:spPr bwMode="auto">
          <a:xfrm>
            <a:off x="554211" y="764704"/>
            <a:ext cx="8604448" cy="5009157"/>
          </a:xfrm>
          <a:prstGeom prst="rect">
            <a:avLst/>
          </a:prstGeom>
          <a:noFill/>
          <a:ln w="9525">
            <a:noFill/>
            <a:miter lim="800000"/>
            <a:headEnd/>
            <a:tailEnd/>
          </a:ln>
        </p:spPr>
      </p:pic>
    </p:spTree>
    <p:extLst>
      <p:ext uri="{BB962C8B-B14F-4D97-AF65-F5344CB8AC3E}">
        <p14:creationId xmlns:p14="http://schemas.microsoft.com/office/powerpoint/2010/main" val="397003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3568" y="404664"/>
            <a:ext cx="8229600" cy="1143000"/>
          </a:xfrm>
        </p:spPr>
        <p:txBody>
          <a:bodyPr/>
          <a:lstStyle/>
          <a:p>
            <a:r>
              <a:rPr lang="en-US" sz="3200" b="1" dirty="0" err="1" smtClean="0">
                <a:latin typeface="Times New Roman" panose="02020603050405020304" pitchFamily="18" charset="0"/>
                <a:cs typeface="Times New Roman" panose="02020603050405020304" pitchFamily="18" charset="0"/>
              </a:rPr>
              <a:t>Investigat</a:t>
            </a:r>
            <a:r>
              <a:rPr lang="hu-HU" sz="3200" b="1" dirty="0" smtClean="0">
                <a:latin typeface="Times New Roman" panose="02020603050405020304" pitchFamily="18" charset="0"/>
                <a:cs typeface="Times New Roman" panose="02020603050405020304" pitchFamily="18" charset="0"/>
              </a:rPr>
              <a:t>e</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of </a:t>
            </a:r>
            <a:r>
              <a:rPr lang="hu-HU" sz="3200" b="1" dirty="0">
                <a:latin typeface="Times New Roman" panose="02020603050405020304" pitchFamily="18" charset="0"/>
                <a:cs typeface="Times New Roman" panose="02020603050405020304" pitchFamily="18" charset="0"/>
              </a:rPr>
              <a:t>s</a:t>
            </a:r>
            <a:r>
              <a:rPr lang="en-US" sz="3200" b="1" dirty="0" err="1" smtClean="0">
                <a:latin typeface="Times New Roman" panose="02020603050405020304" pitchFamily="18" charset="0"/>
                <a:cs typeface="Times New Roman" panose="02020603050405020304" pitchFamily="18" charset="0"/>
              </a:rPr>
              <a:t>tudents</a:t>
            </a:r>
            <a:r>
              <a:rPr lang="en-US" sz="3200" b="1" dirty="0">
                <a:latin typeface="Times New Roman" panose="02020603050405020304" pitchFamily="18" charset="0"/>
                <a:cs typeface="Times New Roman" panose="02020603050405020304" pitchFamily="18" charset="0"/>
              </a:rPr>
              <a:t>’ </a:t>
            </a:r>
            <a:r>
              <a:rPr lang="hu-HU" sz="3200" b="1" dirty="0" smtClean="0">
                <a:latin typeface="Times New Roman" panose="02020603050405020304" pitchFamily="18" charset="0"/>
                <a:cs typeface="Times New Roman" panose="02020603050405020304" pitchFamily="18" charset="0"/>
              </a:rPr>
              <a:t>a</a:t>
            </a:r>
            <a:r>
              <a:rPr lang="en-US" sz="3200" b="1" dirty="0" err="1" smtClean="0">
                <a:latin typeface="Times New Roman" panose="02020603050405020304" pitchFamily="18" charset="0"/>
                <a:cs typeface="Times New Roman" panose="02020603050405020304" pitchFamily="18" charset="0"/>
              </a:rPr>
              <a:t>ttention</a:t>
            </a:r>
            <a:r>
              <a:rPr lang="en-US" sz="3200" b="1" dirty="0" smtClean="0">
                <a:latin typeface="Times New Roman" panose="02020603050405020304" pitchFamily="18" charset="0"/>
                <a:cs typeface="Times New Roman" panose="02020603050405020304" pitchFamily="18" charset="0"/>
              </a:rPr>
              <a:t> </a:t>
            </a:r>
            <a:r>
              <a:rPr lang="hu-HU" sz="3200" b="1" dirty="0" smtClean="0">
                <a:latin typeface="Times New Roman" panose="02020603050405020304" pitchFamily="18" charset="0"/>
                <a:cs typeface="Times New Roman" panose="02020603050405020304" pitchFamily="18" charset="0"/>
              </a:rPr>
              <a:t>l</a:t>
            </a:r>
            <a:r>
              <a:rPr lang="en-US" sz="3200" b="1" dirty="0" err="1" smtClean="0">
                <a:latin typeface="Times New Roman" panose="02020603050405020304" pitchFamily="18" charset="0"/>
                <a:cs typeface="Times New Roman" panose="02020603050405020304" pitchFamily="18" charset="0"/>
              </a:rPr>
              <a:t>evels</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in </a:t>
            </a:r>
            <a:r>
              <a:rPr lang="hu-HU" sz="3200" b="1" dirty="0" smtClean="0">
                <a:latin typeface="Times New Roman" panose="02020603050405020304" pitchFamily="18" charset="0"/>
                <a:cs typeface="Times New Roman" panose="02020603050405020304" pitchFamily="18" charset="0"/>
              </a:rPr>
              <a:t>c</a:t>
            </a:r>
            <a:r>
              <a:rPr lang="en-US" sz="3200" b="1" dirty="0" err="1" smtClean="0">
                <a:latin typeface="Times New Roman" panose="02020603050405020304" pitchFamily="18" charset="0"/>
                <a:cs typeface="Times New Roman" panose="02020603050405020304" pitchFamily="18" charset="0"/>
              </a:rPr>
              <a:t>lassroom</a:t>
            </a:r>
            <a:r>
              <a:rPr lang="en-US" sz="3200" b="1" dirty="0" smtClean="0">
                <a:latin typeface="Times New Roman" panose="02020603050405020304" pitchFamily="18" charset="0"/>
                <a:cs typeface="Times New Roman" panose="02020603050405020304" pitchFamily="18" charset="0"/>
              </a:rPr>
              <a:t> </a:t>
            </a:r>
            <a:r>
              <a:rPr lang="hu-HU" sz="3200" b="1" dirty="0" smtClean="0">
                <a:latin typeface="Times New Roman" panose="02020603050405020304" pitchFamily="18" charset="0"/>
                <a:cs typeface="Times New Roman" panose="02020603050405020304" pitchFamily="18" charset="0"/>
              </a:rPr>
              <a:t>s</a:t>
            </a:r>
            <a:r>
              <a:rPr lang="en-US" sz="3200" b="1" dirty="0" err="1" smtClean="0">
                <a:latin typeface="Times New Roman" panose="02020603050405020304" pitchFamily="18" charset="0"/>
                <a:cs typeface="Times New Roman" panose="02020603050405020304" pitchFamily="18" charset="0"/>
              </a:rPr>
              <a:t>ettings</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with </a:t>
            </a:r>
            <a:r>
              <a:rPr lang="en-US" sz="3200" b="1" dirty="0" err="1">
                <a:latin typeface="Times New Roman" panose="02020603050405020304" pitchFamily="18" charset="0"/>
                <a:cs typeface="Times New Roman" panose="02020603050405020304" pitchFamily="18" charset="0"/>
              </a:rPr>
              <a:t>NeuroSky’s</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MindWave</a:t>
            </a:r>
            <a:r>
              <a:rPr lang="en-US" sz="3200" b="1" dirty="0">
                <a:latin typeface="Times New Roman" panose="02020603050405020304" pitchFamily="18" charset="0"/>
                <a:cs typeface="Times New Roman" panose="02020603050405020304" pitchFamily="18" charset="0"/>
              </a:rPr>
              <a:t> Mobile (EEG) Device </a:t>
            </a:r>
            <a:endParaRPr lang="hu-HU" sz="32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83568" y="1988840"/>
            <a:ext cx="8229600" cy="4525963"/>
          </a:xfrm>
        </p:spPr>
        <p:txBody>
          <a:bodyPr/>
          <a:lstStyle/>
          <a:p>
            <a:r>
              <a:rPr lang="en-US" sz="2400" dirty="0">
                <a:latin typeface="Times New Roman" panose="02020603050405020304" pitchFamily="18" charset="0"/>
                <a:cs typeface="Times New Roman" panose="02020603050405020304" pitchFamily="18" charset="0"/>
              </a:rPr>
              <a:t>A general definition of attention is that of the mind focusing on a given activity</a:t>
            </a:r>
            <a:r>
              <a:rPr lang="en-US" sz="2400" dirty="0" smtClean="0">
                <a:latin typeface="Times New Roman" panose="02020603050405020304" pitchFamily="18" charset="0"/>
                <a:cs typeface="Times New Roman" panose="02020603050405020304" pitchFamily="18" charset="0"/>
              </a:rPr>
              <a:t>.</a:t>
            </a:r>
            <a:endParaRPr lang="hu-HU"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Theory of information processing claims that information first goes through attention and selective perception before its transfer to sensual recording, short-term memory, and long-term memory. </a:t>
            </a:r>
            <a:endParaRPr lang="hu-HU"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Attention can therefore be claimed to be a prerequisite to learning (</a:t>
            </a:r>
            <a:r>
              <a:rPr lang="en-US" sz="2400" dirty="0" err="1">
                <a:latin typeface="Times New Roman" panose="02020603050405020304" pitchFamily="18" charset="0"/>
                <a:cs typeface="Times New Roman" panose="02020603050405020304" pitchFamily="18" charset="0"/>
              </a:rPr>
              <a:t>Schunk</a:t>
            </a:r>
            <a:r>
              <a:rPr lang="en-US" sz="2400" dirty="0">
                <a:latin typeface="Times New Roman" panose="02020603050405020304" pitchFamily="18" charset="0"/>
                <a:cs typeface="Times New Roman" panose="02020603050405020304" pitchFamily="18" charset="0"/>
              </a:rPr>
              <a:t>, 2009) and a factor that facilitates it (</a:t>
            </a:r>
            <a:r>
              <a:rPr lang="en-US" sz="2400" dirty="0" err="1">
                <a:latin typeface="Times New Roman" panose="02020603050405020304" pitchFamily="18" charset="0"/>
                <a:cs typeface="Times New Roman" panose="02020603050405020304" pitchFamily="18" charset="0"/>
              </a:rPr>
              <a:t>Kruschke</a:t>
            </a:r>
            <a:r>
              <a:rPr lang="en-US" sz="2400" dirty="0">
                <a:latin typeface="Times New Roman" panose="02020603050405020304" pitchFamily="18" charset="0"/>
                <a:cs typeface="Times New Roman" panose="02020603050405020304" pitchFamily="18" charset="0"/>
              </a:rPr>
              <a:t>, 2000; Schmidt, 2001). </a:t>
            </a:r>
            <a:endParaRPr lang="hu-HU" sz="2400" dirty="0" smtClean="0">
              <a:latin typeface="Times New Roman" panose="02020603050405020304" pitchFamily="18" charset="0"/>
              <a:cs typeface="Times New Roman" panose="02020603050405020304" pitchFamily="18" charset="0"/>
            </a:endParaRPr>
          </a:p>
          <a:p>
            <a:pPr marL="0" indent="0">
              <a:buNone/>
            </a:pP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85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3568" y="476672"/>
            <a:ext cx="8229600" cy="4525963"/>
          </a:xfrm>
        </p:spPr>
        <p:txBody>
          <a:bodyPr/>
          <a:lstStyle/>
          <a:p>
            <a:pPr marL="0">
              <a:spcBef>
                <a:spcPts val="0"/>
              </a:spcBef>
            </a:pPr>
            <a:r>
              <a:rPr lang="en-US" sz="2400" dirty="0">
                <a:latin typeface="Times New Roman" panose="02020603050405020304" pitchFamily="18" charset="0"/>
                <a:cs typeface="Times New Roman" panose="02020603050405020304" pitchFamily="18" charset="0"/>
              </a:rPr>
              <a:t>EEG device that translates brainwaves into digital information and beams it wirelessly to the computer</a:t>
            </a:r>
            <a:r>
              <a:rPr lang="en-US" sz="2000" dirty="0"/>
              <a:t>. </a:t>
            </a:r>
            <a:endParaRPr lang="hu-HU" sz="2400" dirty="0" smtClean="0">
              <a:latin typeface="Times New Roman" panose="02020603050405020304" pitchFamily="18" charset="0"/>
              <a:cs typeface="Times New Roman" panose="02020603050405020304" pitchFamily="18" charset="0"/>
            </a:endParaRPr>
          </a:p>
          <a:p>
            <a:pPr marL="0">
              <a:spcBef>
                <a:spcPts val="0"/>
              </a:spcBef>
            </a:pPr>
            <a:r>
              <a:rPr lang="en-US" sz="2400" dirty="0" err="1" smtClean="0">
                <a:latin typeface="Times New Roman" panose="02020603050405020304" pitchFamily="18" charset="0"/>
                <a:cs typeface="Times New Roman" panose="02020603050405020304" pitchFamily="18" charset="0"/>
              </a:rPr>
              <a:t>NeuroSky’s</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MindWave</a:t>
            </a:r>
            <a:r>
              <a:rPr lang="en-US" sz="2400" dirty="0">
                <a:latin typeface="Times New Roman" panose="02020603050405020304" pitchFamily="18" charset="0"/>
                <a:cs typeface="Times New Roman" panose="02020603050405020304" pitchFamily="18" charset="0"/>
              </a:rPr>
              <a:t> was developed directly as a biosensor to read the electric activities of the brain in detecting its states of attention and relaxation. </a:t>
            </a:r>
            <a:endParaRPr lang="hu-HU" sz="2400" dirty="0" smtClean="0">
              <a:latin typeface="Times New Roman" panose="02020603050405020304" pitchFamily="18" charset="0"/>
              <a:cs typeface="Times New Roman" panose="02020603050405020304" pitchFamily="18" charset="0"/>
            </a:endParaRPr>
          </a:p>
          <a:p>
            <a:pPr marL="0">
              <a:spcBef>
                <a:spcPts val="0"/>
              </a:spcBef>
            </a:pPr>
            <a:r>
              <a:rPr lang="hu-HU"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pedagogical neurofeedback </a:t>
            </a:r>
            <a:r>
              <a:rPr lang="hu-HU" sz="2400" dirty="0" err="1" smtClean="0">
                <a:latin typeface="Times New Roman" panose="02020603050405020304" pitchFamily="18" charset="0"/>
                <a:cs typeface="Times New Roman" panose="02020603050405020304" pitchFamily="18" charset="0"/>
              </a:rPr>
              <a:t>it</a:t>
            </a:r>
            <a:r>
              <a:rPr lang="hu-HU" sz="2400" dirty="0" smtClean="0">
                <a:latin typeface="Times New Roman" panose="02020603050405020304" pitchFamily="18" charset="0"/>
                <a:cs typeface="Times New Roman" panose="02020603050405020304" pitchFamily="18" charset="0"/>
              </a:rPr>
              <a:t> is </a:t>
            </a:r>
            <a:r>
              <a:rPr lang="hu-HU" sz="2400" dirty="0" err="1" smtClean="0">
                <a:latin typeface="Times New Roman" panose="02020603050405020304" pitchFamily="18" charset="0"/>
                <a:cs typeface="Times New Roman" panose="02020603050405020304" pitchFamily="18" charset="0"/>
              </a:rPr>
              <a:t>used</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increase the students` capabilities in controlling their attention and concentration in learning </a:t>
            </a:r>
            <a:r>
              <a:rPr lang="en-US" sz="2400" dirty="0" smtClean="0">
                <a:latin typeface="Times New Roman" panose="02020603050405020304" pitchFamily="18" charset="0"/>
                <a:cs typeface="Times New Roman" panose="02020603050405020304" pitchFamily="18" charset="0"/>
              </a:rPr>
              <a:t>situations</a:t>
            </a:r>
            <a:r>
              <a:rPr lang="hu-HU" sz="2400" dirty="0" smtClean="0">
                <a:latin typeface="Times New Roman" panose="02020603050405020304" pitchFamily="18" charset="0"/>
                <a:cs typeface="Times New Roman" panose="02020603050405020304" pitchFamily="18" charset="0"/>
              </a:rPr>
              <a:t>.</a:t>
            </a:r>
          </a:p>
          <a:p>
            <a:pPr marL="0">
              <a:spcBef>
                <a:spcPts val="0"/>
              </a:spcBef>
            </a:pPr>
            <a:r>
              <a:rPr lang="hu-HU" sz="2400"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lass </a:t>
            </a:r>
            <a:r>
              <a:rPr lang="en-US" sz="2400" dirty="0">
                <a:latin typeface="Times New Roman" panose="02020603050405020304" pitchFamily="18" charset="0"/>
                <a:cs typeface="Times New Roman" panose="02020603050405020304" pitchFamily="18" charset="0"/>
              </a:rPr>
              <a:t>participation and attention levels </a:t>
            </a:r>
            <a:r>
              <a:rPr lang="en-US" sz="2400" dirty="0" smtClean="0">
                <a:latin typeface="Times New Roman" panose="02020603050405020304" pitchFamily="18" charset="0"/>
                <a:cs typeface="Times New Roman" panose="02020603050405020304" pitchFamily="18" charset="0"/>
              </a:rPr>
              <a:t>affect </a:t>
            </a:r>
            <a:r>
              <a:rPr lang="en-US" sz="2400" dirty="0">
                <a:latin typeface="Times New Roman" panose="02020603050405020304" pitchFamily="18" charset="0"/>
                <a:cs typeface="Times New Roman" panose="02020603050405020304" pitchFamily="18" charset="0"/>
              </a:rPr>
              <a:t>student motivation, </a:t>
            </a:r>
            <a:r>
              <a:rPr lang="hu-HU" sz="2400" dirty="0">
                <a:latin typeface="Times New Roman" panose="02020603050405020304" pitchFamily="18" charset="0"/>
                <a:cs typeface="Times New Roman" panose="02020603050405020304" pitchFamily="18" charset="0"/>
              </a:rPr>
              <a:t>&amp;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highly motivated student displays high levels of attention and class participation (</a:t>
            </a:r>
            <a:r>
              <a:rPr lang="en-US" sz="2400" dirty="0" err="1">
                <a:latin typeface="Times New Roman" panose="02020603050405020304" pitchFamily="18" charset="0"/>
                <a:cs typeface="Times New Roman" panose="02020603050405020304" pitchFamily="18" charset="0"/>
              </a:rPr>
              <a:t>Fidan</a:t>
            </a:r>
            <a:r>
              <a:rPr lang="en-US" sz="2400" dirty="0">
                <a:latin typeface="Times New Roman" panose="02020603050405020304" pitchFamily="18" charset="0"/>
                <a:cs typeface="Times New Roman" panose="02020603050405020304" pitchFamily="18" charset="0"/>
              </a:rPr>
              <a:t>, 1996; </a:t>
            </a:r>
            <a:r>
              <a:rPr lang="en-US" sz="2400" dirty="0" err="1">
                <a:latin typeface="Times New Roman" panose="02020603050405020304" pitchFamily="18" charset="0"/>
                <a:cs typeface="Times New Roman" panose="02020603050405020304" pitchFamily="18" charset="0"/>
              </a:rPr>
              <a:t>Schunk</a:t>
            </a:r>
            <a:r>
              <a:rPr lang="en-US" sz="2400" dirty="0">
                <a:latin typeface="Times New Roman" panose="02020603050405020304" pitchFamily="18" charset="0"/>
                <a:cs typeface="Times New Roman" panose="02020603050405020304" pitchFamily="18" charset="0"/>
              </a:rPr>
              <a:t>, 2008). </a:t>
            </a:r>
            <a:endParaRPr lang="hu-HU" sz="2400" dirty="0" smtClean="0">
              <a:latin typeface="Times New Roman" panose="02020603050405020304" pitchFamily="18" charset="0"/>
              <a:cs typeface="Times New Roman" panose="02020603050405020304" pitchFamily="18" charset="0"/>
            </a:endParaRPr>
          </a:p>
          <a:p>
            <a:pPr marL="0">
              <a:spcBef>
                <a:spcPts val="0"/>
              </a:spcBef>
            </a:pPr>
            <a:r>
              <a:rPr lang="hu-HU" sz="2400"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lass </a:t>
            </a:r>
            <a:r>
              <a:rPr lang="en-US" sz="2400" dirty="0">
                <a:latin typeface="Times New Roman" panose="02020603050405020304" pitchFamily="18" charset="0"/>
                <a:cs typeface="Times New Roman" panose="02020603050405020304" pitchFamily="18" charset="0"/>
              </a:rPr>
              <a:t>participation is crucial in that it raises the quality of </a:t>
            </a:r>
            <a:r>
              <a:rPr lang="en-US" sz="2400" dirty="0" smtClean="0">
                <a:latin typeface="Times New Roman" panose="02020603050405020304" pitchFamily="18" charset="0"/>
                <a:cs typeface="Times New Roman" panose="02020603050405020304" pitchFamily="18" charset="0"/>
              </a:rPr>
              <a:t>learning</a:t>
            </a:r>
            <a:r>
              <a:rPr lang="hu-HU" sz="2400" dirty="0" smtClean="0">
                <a:latin typeface="Times New Roman" panose="02020603050405020304" pitchFamily="18" charset="0"/>
                <a:cs typeface="Times New Roman" panose="02020603050405020304" pitchFamily="18" charset="0"/>
              </a:rPr>
              <a:t>. </a:t>
            </a:r>
          </a:p>
          <a:p>
            <a:pPr marL="0">
              <a:spcBef>
                <a:spcPts val="0"/>
              </a:spcBef>
            </a:pPr>
            <a:r>
              <a:rPr lang="hu-HU" sz="2400" dirty="0" err="1" smtClean="0">
                <a:latin typeface="Times New Roman" panose="02020603050405020304" pitchFamily="18" charset="0"/>
                <a:cs typeface="Times New Roman" panose="02020603050405020304" pitchFamily="18" charset="0"/>
              </a:rPr>
              <a:t>There</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exist </a:t>
            </a:r>
            <a:r>
              <a:rPr lang="en-US" sz="2400" dirty="0">
                <a:latin typeface="Times New Roman" panose="02020603050405020304" pitchFamily="18" charset="0"/>
                <a:cs typeface="Times New Roman" panose="02020603050405020304" pitchFamily="18" charset="0"/>
              </a:rPr>
              <a:t>a moderate, positive correlation between students’ attention levels and class </a:t>
            </a:r>
            <a:r>
              <a:rPr lang="en-US" sz="2400" dirty="0" smtClean="0">
                <a:latin typeface="Times New Roman" panose="02020603050405020304" pitchFamily="18" charset="0"/>
                <a:cs typeface="Times New Roman" panose="02020603050405020304" pitchFamily="18" charset="0"/>
              </a:rPr>
              <a:t>participation</a:t>
            </a:r>
            <a:r>
              <a:rPr lang="hu-HU"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a:t>
            </a:r>
            <a:r>
              <a:rPr lang="hu-HU" sz="2400" dirty="0" err="1" smtClean="0">
                <a:latin typeface="Times New Roman" panose="02020603050405020304" pitchFamily="18" charset="0"/>
                <a:cs typeface="Times New Roman" panose="02020603050405020304" pitchFamily="18" charset="0"/>
              </a:rPr>
              <a:t>Sezer</a:t>
            </a:r>
            <a:r>
              <a:rPr lang="hu-HU"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et </a:t>
            </a:r>
            <a:r>
              <a:rPr lang="hu-HU" sz="2400" dirty="0" err="1" smtClean="0">
                <a:latin typeface="Times New Roman" panose="02020603050405020304" pitchFamily="18" charset="0"/>
                <a:cs typeface="Times New Roman" panose="02020603050405020304" pitchFamily="18" charset="0"/>
              </a:rPr>
              <a:t>al</a:t>
            </a:r>
            <a:r>
              <a:rPr lang="hu-HU" sz="2400" dirty="0" smtClean="0">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1290945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3568" y="332656"/>
            <a:ext cx="8229600" cy="5400600"/>
          </a:xfrm>
        </p:spPr>
        <p:txBody>
          <a:bodyPr/>
          <a:lstStyle/>
          <a:p>
            <a:r>
              <a:rPr lang="hu-HU" sz="2800" dirty="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low </a:t>
            </a:r>
            <a:r>
              <a:rPr lang="hu-HU" sz="2800" dirty="0" err="1" smtClean="0">
                <a:latin typeface="Times New Roman" panose="02020603050405020304" pitchFamily="18" charset="0"/>
                <a:cs typeface="Times New Roman" panose="02020603050405020304" pitchFamily="18" charset="0"/>
              </a:rPr>
              <a:t>was</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examine</a:t>
            </a:r>
            <a:r>
              <a:rPr lang="hu-HU" sz="2800" dirty="0" smtClean="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during</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learning performance</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it</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depends</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on</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the</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challenge-skill </a:t>
            </a:r>
            <a:r>
              <a:rPr lang="en-US" sz="2800" dirty="0">
                <a:latin typeface="Times New Roman" panose="02020603050405020304" pitchFamily="18" charset="0"/>
                <a:cs typeface="Times New Roman" panose="02020603050405020304" pitchFamily="18" charset="0"/>
              </a:rPr>
              <a:t>balance of learning </a:t>
            </a:r>
            <a:r>
              <a:rPr lang="en-US" sz="2800" dirty="0" smtClean="0">
                <a:latin typeface="Times New Roman" panose="02020603050405020304" pitchFamily="18" charset="0"/>
                <a:cs typeface="Times New Roman" panose="02020603050405020304" pitchFamily="18" charset="0"/>
              </a:rPr>
              <a:t>materials</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Wang</a:t>
            </a:r>
            <a:r>
              <a:rPr lang="hu-HU" sz="2800" dirty="0" smtClean="0">
                <a:latin typeface="Times New Roman" panose="02020603050405020304" pitchFamily="18" charset="0"/>
                <a:cs typeface="Times New Roman" panose="02020603050405020304" pitchFamily="18" charset="0"/>
              </a:rPr>
              <a:t>, 2014).</a:t>
            </a:r>
          </a:p>
          <a:p>
            <a:r>
              <a:rPr lang="hu-HU" sz="2800" dirty="0" smtClean="0">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est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possibility of multiple readings of students’ attention levels in real classroom settings by means of </a:t>
            </a:r>
            <a:r>
              <a:rPr lang="en-US" sz="2800" dirty="0" err="1">
                <a:latin typeface="Times New Roman" panose="02020603050405020304" pitchFamily="18" charset="0"/>
                <a:cs typeface="Times New Roman" panose="02020603050405020304" pitchFamily="18" charset="0"/>
              </a:rPr>
              <a:t>NeuroSky’s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MindWave</a:t>
            </a:r>
            <a:r>
              <a:rPr lang="en-US" sz="2800" dirty="0">
                <a:latin typeface="Times New Roman" panose="02020603050405020304" pitchFamily="18" charset="0"/>
                <a:cs typeface="Times New Roman" panose="02020603050405020304" pitchFamily="18" charset="0"/>
              </a:rPr>
              <a:t> EEG device. </a:t>
            </a:r>
            <a:r>
              <a:rPr lang="hu-HU" sz="2800" dirty="0" err="1" smtClean="0">
                <a:latin typeface="Times New Roman" panose="02020603050405020304" pitchFamily="18" charset="0"/>
                <a:cs typeface="Times New Roman" panose="02020603050405020304" pitchFamily="18" charset="0"/>
              </a:rPr>
              <a:t>P</a:t>
            </a:r>
            <a:r>
              <a:rPr lang="en-US" sz="2800" dirty="0" err="1" smtClean="0">
                <a:latin typeface="Times New Roman" panose="02020603050405020304" pitchFamily="18" charset="0"/>
                <a:cs typeface="Times New Roman" panose="02020603050405020304" pitchFamily="18" charset="0"/>
              </a:rPr>
              <a:t>owerpoint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presentation, digital maps used in lesson increase students’ attention levels, </a:t>
            </a:r>
            <a:r>
              <a:rPr lang="hu-HU" sz="2800" dirty="0" smtClean="0">
                <a:latin typeface="Times New Roman" panose="02020603050405020304" pitchFamily="18" charset="0"/>
                <a:cs typeface="Times New Roman" panose="02020603050405020304" pitchFamily="18" charset="0"/>
              </a:rPr>
              <a:t>&amp; </a:t>
            </a:r>
            <a:r>
              <a:rPr lang="hu-HU" sz="2800" dirty="0" err="1" smtClean="0">
                <a:latin typeface="Times New Roman" panose="02020603050405020304" pitchFamily="18" charset="0"/>
                <a:cs typeface="Times New Roman" panose="02020603050405020304" pitchFamily="18" charset="0"/>
              </a:rPr>
              <a:t>lectures</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without </a:t>
            </a:r>
            <a:r>
              <a:rPr lang="en-US" sz="2800" dirty="0">
                <a:latin typeface="Times New Roman" panose="02020603050405020304" pitchFamily="18" charset="0"/>
                <a:cs typeface="Times New Roman" panose="02020603050405020304" pitchFamily="18" charset="0"/>
              </a:rPr>
              <a:t>any teaching material decrease their </a:t>
            </a:r>
            <a:r>
              <a:rPr lang="en-US" sz="2800" dirty="0" err="1" smtClean="0">
                <a:latin typeface="Times New Roman" panose="02020603050405020304" pitchFamily="18" charset="0"/>
                <a:cs typeface="Times New Roman" panose="02020603050405020304" pitchFamily="18" charset="0"/>
              </a:rPr>
              <a:t>atte</a:t>
            </a:r>
            <a:r>
              <a:rPr lang="hu-HU" sz="2800" dirty="0" smtClean="0">
                <a:latin typeface="Times New Roman" panose="02020603050405020304" pitchFamily="18" charset="0"/>
                <a:cs typeface="Times New Roman" panose="02020603050405020304" pitchFamily="18" charset="0"/>
              </a:rPr>
              <a:t>n</a:t>
            </a:r>
            <a:r>
              <a:rPr lang="en-US" sz="2800" dirty="0" err="1" smtClean="0">
                <a:latin typeface="Times New Roman" panose="02020603050405020304" pitchFamily="18" charset="0"/>
                <a:cs typeface="Times New Roman" panose="02020603050405020304" pitchFamily="18" charset="0"/>
              </a:rPr>
              <a:t>tion</a:t>
            </a:r>
            <a:r>
              <a:rPr lang="en-US" sz="2800" dirty="0" smtClean="0">
                <a:latin typeface="Times New Roman" panose="02020603050405020304" pitchFamily="18" charset="0"/>
                <a:cs typeface="Times New Roman" panose="02020603050405020304" pitchFamily="18" charset="0"/>
              </a:rPr>
              <a:t> levels</a:t>
            </a:r>
            <a:r>
              <a:rPr lang="hu-HU" sz="2800" dirty="0" smtClean="0">
                <a:latin typeface="Times New Roman" panose="02020603050405020304" pitchFamily="18" charset="0"/>
                <a:cs typeface="Times New Roman" panose="02020603050405020304" pitchFamily="18" charset="0"/>
              </a:rPr>
              <a:t> (</a:t>
            </a:r>
            <a:r>
              <a:rPr lang="hu-HU" sz="2800" dirty="0" err="1" smtClean="0">
                <a:latin typeface="Times New Roman" panose="02020603050405020304" pitchFamily="18" charset="0"/>
                <a:cs typeface="Times New Roman" panose="02020603050405020304" pitchFamily="18" charset="0"/>
              </a:rPr>
              <a:t>Sezer</a:t>
            </a:r>
            <a:r>
              <a:rPr lang="hu-HU" sz="2800" dirty="0" smtClean="0">
                <a:latin typeface="Times New Roman" panose="02020603050405020304" pitchFamily="18" charset="0"/>
                <a:cs typeface="Times New Roman" panose="02020603050405020304" pitchFamily="18" charset="0"/>
              </a:rPr>
              <a:t>, et </a:t>
            </a:r>
            <a:r>
              <a:rPr lang="hu-HU" sz="2800" dirty="0" err="1" smtClean="0">
                <a:latin typeface="Times New Roman" panose="02020603050405020304" pitchFamily="18" charset="0"/>
                <a:cs typeface="Times New Roman" panose="02020603050405020304" pitchFamily="18" charset="0"/>
              </a:rPr>
              <a:t>al</a:t>
            </a:r>
            <a:r>
              <a:rPr lang="hu-HU"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Yang, Chang, </a:t>
            </a:r>
            <a:r>
              <a:rPr lang="en-US" sz="2800" dirty="0" err="1">
                <a:latin typeface="Times New Roman" panose="02020603050405020304" pitchFamily="18" charset="0"/>
                <a:cs typeface="Times New Roman" panose="02020603050405020304" pitchFamily="18" charset="0"/>
              </a:rPr>
              <a:t>Chien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Chien</a:t>
            </a:r>
            <a:r>
              <a:rPr lang="en-US" sz="2800" dirty="0">
                <a:latin typeface="Times New Roman" panose="02020603050405020304" pitchFamily="18" charset="0"/>
                <a:cs typeface="Times New Roman" panose="02020603050405020304" pitchFamily="18" charset="0"/>
              </a:rPr>
              <a:t>, and Tseng (2013)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PowerPoint presentations raise students’ attention levels.</a:t>
            </a:r>
            <a:endParaRPr lang="hu-HU" sz="2800" dirty="0">
              <a:latin typeface="Times New Roman" panose="02020603050405020304" pitchFamily="18" charset="0"/>
              <a:cs typeface="Times New Roman" panose="02020603050405020304" pitchFamily="18" charset="0"/>
            </a:endParaRPr>
          </a:p>
          <a:p>
            <a:endParaRPr lang="hu-HU" sz="2800" dirty="0" smtClean="0">
              <a:latin typeface="Times New Roman" panose="02020603050405020304" pitchFamily="18" charset="0"/>
              <a:cs typeface="Times New Roman" panose="02020603050405020304" pitchFamily="18" charset="0"/>
            </a:endParaRPr>
          </a:p>
          <a:p>
            <a:endParaRPr lang="hu-HU" sz="2400" dirty="0" smtClean="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64759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cstate="print">
            <a:extLst>
              <a:ext uri="{28A0092B-C50C-407E-A947-70E740481C1C}">
                <a14:useLocalDpi xmlns:a14="http://schemas.microsoft.com/office/drawing/2010/main" val="0"/>
              </a:ext>
            </a:extLst>
          </a:blip>
          <a:stretch>
            <a:fillRect/>
          </a:stretch>
        </p:blipFill>
        <p:spPr>
          <a:xfrm>
            <a:off x="1192781" y="118831"/>
            <a:ext cx="3121526" cy="1706074"/>
          </a:xfrm>
          <a:prstGeom prst="rect">
            <a:avLst/>
          </a:prstGeom>
        </p:spPr>
      </p:pic>
      <p:sp>
        <p:nvSpPr>
          <p:cNvPr id="5" name="Téglalap 4"/>
          <p:cNvSpPr/>
          <p:nvPr/>
        </p:nvSpPr>
        <p:spPr>
          <a:xfrm>
            <a:off x="489742" y="3815132"/>
            <a:ext cx="6462464" cy="517065"/>
          </a:xfrm>
          <a:prstGeom prst="rect">
            <a:avLst/>
          </a:prstGeom>
        </p:spPr>
        <p:txBody>
          <a:bodyPr wrap="square">
            <a:spAutoFit/>
          </a:bodyPr>
          <a:lstStyle/>
          <a:p>
            <a:pPr algn="ctr">
              <a:lnSpc>
                <a:spcPct val="115000"/>
              </a:lnSpc>
              <a:spcBef>
                <a:spcPts val="600"/>
              </a:spcBef>
              <a:spcAft>
                <a:spcPts val="0"/>
              </a:spcAft>
            </a:pPr>
            <a:r>
              <a:rPr lang="en-GB" i="1" dirty="0" smtClean="0">
                <a:ea typeface="Calibri" panose="020F0502020204030204" pitchFamily="34" charset="0"/>
              </a:rPr>
              <a:t>Attention </a:t>
            </a:r>
            <a:r>
              <a:rPr lang="en-GB" i="1" dirty="0">
                <a:ea typeface="Calibri" panose="020F0502020204030204" pitchFamily="34" charset="0"/>
              </a:rPr>
              <a:t>level changes when switching exercises</a:t>
            </a:r>
            <a:endParaRPr lang="hu-HU" sz="2400" i="1" dirty="0">
              <a:ea typeface="Calibri" panose="020F0502020204030204" pitchFamily="34" charset="0"/>
            </a:endParaRPr>
          </a:p>
        </p:txBody>
      </p:sp>
      <p:pic>
        <p:nvPicPr>
          <p:cNvPr id="6" name="Kép 5"/>
          <p:cNvPicPr/>
          <p:nvPr/>
        </p:nvPicPr>
        <p:blipFill>
          <a:blip r:embed="rId3" cstate="print">
            <a:extLst>
              <a:ext uri="{28A0092B-C50C-407E-A947-70E740481C1C}">
                <a14:useLocalDpi xmlns:a14="http://schemas.microsoft.com/office/drawing/2010/main" val="0"/>
              </a:ext>
            </a:extLst>
          </a:blip>
          <a:stretch>
            <a:fillRect/>
          </a:stretch>
        </p:blipFill>
        <p:spPr>
          <a:xfrm>
            <a:off x="1192781" y="2015529"/>
            <a:ext cx="3121526" cy="1694285"/>
          </a:xfrm>
          <a:prstGeom prst="rect">
            <a:avLst/>
          </a:prstGeom>
        </p:spPr>
      </p:pic>
      <p:pic>
        <p:nvPicPr>
          <p:cNvPr id="7" name="Kép 6"/>
          <p:cNvPicPr/>
          <p:nvPr/>
        </p:nvPicPr>
        <p:blipFill>
          <a:blip r:embed="rId4" cstate="print">
            <a:extLst>
              <a:ext uri="{28A0092B-C50C-407E-A947-70E740481C1C}">
                <a14:useLocalDpi xmlns:a14="http://schemas.microsoft.com/office/drawing/2010/main" val="0"/>
              </a:ext>
            </a:extLst>
          </a:blip>
          <a:stretch>
            <a:fillRect/>
          </a:stretch>
        </p:blipFill>
        <p:spPr>
          <a:xfrm>
            <a:off x="1313681" y="4437515"/>
            <a:ext cx="3000626" cy="1439545"/>
          </a:xfrm>
          <a:prstGeom prst="rect">
            <a:avLst/>
          </a:prstGeom>
        </p:spPr>
      </p:pic>
      <p:sp>
        <p:nvSpPr>
          <p:cNvPr id="8" name="Téglalap 7"/>
          <p:cNvSpPr/>
          <p:nvPr/>
        </p:nvSpPr>
        <p:spPr>
          <a:xfrm>
            <a:off x="467544" y="5814693"/>
            <a:ext cx="4572000" cy="835613"/>
          </a:xfrm>
          <a:prstGeom prst="rect">
            <a:avLst/>
          </a:prstGeom>
        </p:spPr>
        <p:txBody>
          <a:bodyPr>
            <a:spAutoFit/>
          </a:bodyPr>
          <a:lstStyle/>
          <a:p>
            <a:pPr algn="ctr">
              <a:lnSpc>
                <a:spcPct val="115000"/>
              </a:lnSpc>
              <a:spcBef>
                <a:spcPts val="600"/>
              </a:spcBef>
              <a:spcAft>
                <a:spcPts val="0"/>
              </a:spcAft>
            </a:pPr>
            <a:r>
              <a:rPr lang="en-GB" i="1" dirty="0" smtClean="0">
                <a:ea typeface="Calibri" panose="020F0502020204030204" pitchFamily="34" charset="0"/>
              </a:rPr>
              <a:t>Fatigue </a:t>
            </a:r>
            <a:r>
              <a:rPr lang="en-GB" i="1" dirty="0">
                <a:ea typeface="Calibri" panose="020F0502020204030204" pitchFamily="34" charset="0"/>
              </a:rPr>
              <a:t>can be </a:t>
            </a:r>
            <a:r>
              <a:rPr lang="en-GB" i="1" dirty="0" smtClean="0">
                <a:ea typeface="Calibri" panose="020F0502020204030204" pitchFamily="34" charset="0"/>
              </a:rPr>
              <a:t>detected</a:t>
            </a:r>
            <a:r>
              <a:rPr lang="hu-HU" i="1" dirty="0" smtClean="0">
                <a:ea typeface="Calibri" panose="020F0502020204030204" pitchFamily="34" charset="0"/>
              </a:rPr>
              <a:t> </a:t>
            </a:r>
            <a:endParaRPr lang="hu-HU" sz="2400" i="1" dirty="0">
              <a:ea typeface="Calibri" panose="020F0502020204030204" pitchFamily="34" charset="0"/>
            </a:endParaRPr>
          </a:p>
          <a:p>
            <a:pPr algn="just">
              <a:lnSpc>
                <a:spcPct val="115000"/>
              </a:lnSpc>
              <a:spcAft>
                <a:spcPts val="0"/>
              </a:spcAft>
            </a:pPr>
            <a:r>
              <a:rPr lang="en-GB" dirty="0">
                <a:ea typeface="Calibri" panose="020F0502020204030204" pitchFamily="34" charset="0"/>
              </a:rPr>
              <a:t> </a:t>
            </a:r>
            <a:endParaRPr lang="hu-HU" dirty="0">
              <a:ea typeface="Calibri" panose="020F0502020204030204" pitchFamily="34" charset="0"/>
            </a:endParaRPr>
          </a:p>
        </p:txBody>
      </p:sp>
      <p:sp>
        <p:nvSpPr>
          <p:cNvPr id="10" name="Téglalap 9"/>
          <p:cNvSpPr/>
          <p:nvPr/>
        </p:nvSpPr>
        <p:spPr>
          <a:xfrm>
            <a:off x="4427984" y="4709929"/>
            <a:ext cx="4572000" cy="646331"/>
          </a:xfrm>
          <a:prstGeom prst="rect">
            <a:avLst/>
          </a:prstGeom>
        </p:spPr>
        <p:txBody>
          <a:bodyPr>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Most significantly the fatigue was recognized when </a:t>
            </a:r>
            <a:r>
              <a:rPr lang="en-GB" dirty="0" smtClean="0">
                <a:latin typeface="Calibri" panose="020F0502020204030204" pitchFamily="34" charset="0"/>
                <a:ea typeface="Times New Roman" panose="02020603050405020304" pitchFamily="18" charset="0"/>
                <a:cs typeface="Times New Roman" panose="02020603050405020304" pitchFamily="18" charset="0"/>
              </a:rPr>
              <a:t>pianists </a:t>
            </a:r>
            <a:r>
              <a:rPr lang="en-GB" dirty="0">
                <a:latin typeface="Calibri" panose="020F0502020204030204" pitchFamily="34" charset="0"/>
                <a:ea typeface="Times New Roman" panose="02020603050405020304" pitchFamily="18" charset="0"/>
                <a:cs typeface="Times New Roman" panose="02020603050405020304" pitchFamily="18" charset="0"/>
              </a:rPr>
              <a:t>playing a sheet </a:t>
            </a:r>
            <a:r>
              <a:rPr lang="hu-HU" dirty="0" err="1" smtClean="0">
                <a:latin typeface="Calibri" panose="020F0502020204030204" pitchFamily="34" charset="0"/>
                <a:ea typeface="Times New Roman" panose="02020603050405020304" pitchFamily="18" charset="0"/>
                <a:cs typeface="Times New Roman" panose="02020603050405020304" pitchFamily="18" charset="0"/>
              </a:rPr>
              <a:t>music</a:t>
            </a:r>
            <a:r>
              <a:rPr lang="hu-HU" dirty="0" smtClean="0">
                <a:latin typeface="Calibri" panose="020F0502020204030204" pitchFamily="34" charset="0"/>
                <a:ea typeface="Times New Roman" panose="02020603050405020304" pitchFamily="18" charset="0"/>
                <a:cs typeface="Times New Roman" panose="02020603050405020304" pitchFamily="18" charset="0"/>
              </a:rPr>
              <a:t>.</a:t>
            </a:r>
            <a:endParaRPr lang="hu-HU" dirty="0"/>
          </a:p>
        </p:txBody>
      </p:sp>
      <p:sp>
        <p:nvSpPr>
          <p:cNvPr id="11" name="Téglalap 10"/>
          <p:cNvSpPr/>
          <p:nvPr/>
        </p:nvSpPr>
        <p:spPr>
          <a:xfrm>
            <a:off x="4427984" y="233204"/>
            <a:ext cx="4572000" cy="1477328"/>
          </a:xfrm>
          <a:prstGeom prst="rect">
            <a:avLst/>
          </a:prstGeom>
        </p:spPr>
        <p:txBody>
          <a:bodyPr>
            <a:spAutoFit/>
          </a:bodyPr>
          <a:lstStyle/>
          <a:p>
            <a:r>
              <a:rPr lang="hu-HU" dirty="0" smtClean="0">
                <a:latin typeface="Calibri" panose="020F0502020204030204" pitchFamily="34" charset="0"/>
                <a:ea typeface="Times New Roman" panose="02020603050405020304" pitchFamily="18" charset="0"/>
                <a:cs typeface="Times New Roman" panose="02020603050405020304" pitchFamily="18" charset="0"/>
              </a:rPr>
              <a:t>A</a:t>
            </a:r>
            <a:r>
              <a:rPr lang="en-GB" dirty="0" smtClean="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Calibri" panose="020F0502020204030204" pitchFamily="34" charset="0"/>
                <a:ea typeface="Times New Roman" panose="02020603050405020304" pitchFamily="18" charset="0"/>
                <a:cs typeface="Times New Roman" panose="02020603050405020304" pitchFamily="18" charset="0"/>
              </a:rPr>
              <a:t>smoothed attention level record can be seen. We received quite noisy signals because of high sampling rate, that’s why the smoothing. At „break downs” we recorded the student changed among exercises. </a:t>
            </a:r>
            <a:endParaRPr lang="hu-HU" dirty="0"/>
          </a:p>
        </p:txBody>
      </p:sp>
      <p:sp>
        <p:nvSpPr>
          <p:cNvPr id="12" name="Téglalap 11"/>
          <p:cNvSpPr/>
          <p:nvPr/>
        </p:nvSpPr>
        <p:spPr>
          <a:xfrm>
            <a:off x="4432112" y="2332636"/>
            <a:ext cx="4572000" cy="646331"/>
          </a:xfrm>
          <a:prstGeom prst="rect">
            <a:avLst/>
          </a:prstGeom>
        </p:spPr>
        <p:txBody>
          <a:bodyPr>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other student needed much more attention to finish the </a:t>
            </a:r>
            <a:r>
              <a:rPr lang="en-GB" dirty="0" smtClean="0">
                <a:latin typeface="Calibri" panose="020F0502020204030204" pitchFamily="34" charset="0"/>
                <a:ea typeface="Times New Roman" panose="02020603050405020304" pitchFamily="18" charset="0"/>
                <a:cs typeface="Times New Roman" panose="02020603050405020304" pitchFamily="18" charset="0"/>
              </a:rPr>
              <a:t>exercises</a:t>
            </a:r>
            <a:r>
              <a:rPr lang="hu-HU" dirty="0" smtClean="0">
                <a:latin typeface="Calibri" panose="020F0502020204030204" pitchFamily="34" charset="0"/>
                <a:ea typeface="Times New Roman" panose="02020603050405020304" pitchFamily="18" charset="0"/>
                <a:cs typeface="Times New Roman" panose="02020603050405020304" pitchFamily="18" charset="0"/>
              </a:rPr>
              <a:t>.</a:t>
            </a:r>
            <a:endParaRPr lang="hu-HU" dirty="0"/>
          </a:p>
        </p:txBody>
      </p:sp>
    </p:spTree>
    <p:extLst>
      <p:ext uri="{BB962C8B-B14F-4D97-AF65-F5344CB8AC3E}">
        <p14:creationId xmlns:p14="http://schemas.microsoft.com/office/powerpoint/2010/main" val="907260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740971" y="1052736"/>
            <a:ext cx="8388424" cy="5632311"/>
          </a:xfrm>
          <a:prstGeom prst="rect">
            <a:avLst/>
          </a:prstGeom>
        </p:spPr>
        <p:txBody>
          <a:bodyPr wrap="square">
            <a:spAutoFit/>
          </a:bodyPr>
          <a:lstStyle/>
          <a:p>
            <a:r>
              <a:rPr lang="hu-HU" sz="2400" b="1" i="1" u="sng" dirty="0">
                <a:latin typeface="Times New Roman" panose="02020603050405020304" pitchFamily="18" charset="0"/>
                <a:cs typeface="Times New Roman" panose="02020603050405020304" pitchFamily="18" charset="0"/>
              </a:rPr>
              <a:t>Type </a:t>
            </a:r>
            <a:r>
              <a:rPr lang="hu-HU" sz="2400" b="1" i="1" u="sng" dirty="0" err="1">
                <a:latin typeface="Times New Roman" panose="02020603050405020304" pitchFamily="18" charset="0"/>
                <a:cs typeface="Times New Roman" panose="02020603050405020304" pitchFamily="18" charset="0"/>
              </a:rPr>
              <a:t>Frequency</a:t>
            </a:r>
            <a:r>
              <a:rPr lang="hu-HU" sz="2400" b="1" i="1" u="sng" dirty="0">
                <a:latin typeface="Times New Roman" panose="02020603050405020304" pitchFamily="18" charset="0"/>
                <a:cs typeface="Times New Roman" panose="02020603050405020304" pitchFamily="18" charset="0"/>
              </a:rPr>
              <a:t> (Hz) </a:t>
            </a:r>
            <a:r>
              <a:rPr lang="hu-HU" sz="2400" b="1" i="1" u="sng" dirty="0" err="1">
                <a:latin typeface="Times New Roman" panose="02020603050405020304" pitchFamily="18" charset="0"/>
                <a:cs typeface="Times New Roman" panose="02020603050405020304" pitchFamily="18" charset="0"/>
              </a:rPr>
              <a:t>Mental</a:t>
            </a:r>
            <a:r>
              <a:rPr lang="hu-HU" sz="2400" b="1" i="1" u="sng" dirty="0">
                <a:latin typeface="Times New Roman" panose="02020603050405020304" pitchFamily="18" charset="0"/>
                <a:cs typeface="Times New Roman" panose="02020603050405020304" pitchFamily="18" charset="0"/>
              </a:rPr>
              <a:t> </a:t>
            </a:r>
            <a:r>
              <a:rPr lang="hu-HU" sz="2400" b="1" i="1" u="sng" dirty="0" err="1">
                <a:latin typeface="Times New Roman" panose="02020603050405020304" pitchFamily="18" charset="0"/>
                <a:cs typeface="Times New Roman" panose="02020603050405020304" pitchFamily="18" charset="0"/>
              </a:rPr>
              <a:t>state</a:t>
            </a:r>
            <a:r>
              <a:rPr lang="hu-HU" sz="2400" b="1" i="1" u="sng" dirty="0">
                <a:latin typeface="Times New Roman" panose="02020603050405020304" pitchFamily="18" charset="0"/>
                <a:cs typeface="Times New Roman" panose="02020603050405020304" pitchFamily="18" charset="0"/>
              </a:rPr>
              <a:t> and </a:t>
            </a:r>
            <a:r>
              <a:rPr lang="hu-HU" sz="2400" b="1" i="1" u="sng" dirty="0" err="1" smtClean="0">
                <a:latin typeface="Times New Roman" panose="02020603050405020304" pitchFamily="18" charset="0"/>
                <a:cs typeface="Times New Roman" panose="02020603050405020304" pitchFamily="18" charset="0"/>
              </a:rPr>
              <a:t>conditions</a:t>
            </a:r>
            <a:endParaRPr lang="hu-HU" sz="2400" b="1" i="1" u="sng" dirty="0" smtClean="0">
              <a:latin typeface="Times New Roman" panose="02020603050405020304" pitchFamily="18" charset="0"/>
              <a:cs typeface="Times New Roman" panose="02020603050405020304" pitchFamily="18" charset="0"/>
            </a:endParaRPr>
          </a:p>
          <a:p>
            <a:pPr algn="just"/>
            <a:r>
              <a:rPr lang="hu-HU" sz="2400" i="1" dirty="0" smtClean="0">
                <a:latin typeface="Times New Roman" panose="02020603050405020304" pitchFamily="18" charset="0"/>
                <a:cs typeface="Times New Roman" panose="02020603050405020304" pitchFamily="18" charset="0"/>
              </a:rPr>
              <a:t>Delta</a:t>
            </a:r>
            <a:r>
              <a:rPr lang="hu-HU" sz="2400" dirty="0" smtClean="0">
                <a:latin typeface="Times New Roman" panose="02020603050405020304" pitchFamily="18" charset="0"/>
                <a:cs typeface="Times New Roman" panose="02020603050405020304" pitchFamily="18" charset="0"/>
              </a:rPr>
              <a:t> 0-3.5 	          Deep</a:t>
            </a:r>
            <a:r>
              <a:rPr lang="hu-HU" sz="2400" dirty="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sleep</a:t>
            </a:r>
            <a:r>
              <a:rPr lang="hu-HU" sz="2400" dirty="0">
                <a:latin typeface="Times New Roman" panose="02020603050405020304" pitchFamily="18" charset="0"/>
                <a:cs typeface="Times New Roman" panose="02020603050405020304" pitchFamily="18" charset="0"/>
              </a:rPr>
              <a:t>, non-REM </a:t>
            </a:r>
            <a:r>
              <a:rPr lang="hu-HU" sz="2400" dirty="0" err="1">
                <a:latin typeface="Times New Roman" panose="02020603050405020304" pitchFamily="18" charset="0"/>
                <a:cs typeface="Times New Roman" panose="02020603050405020304" pitchFamily="18" charset="0"/>
              </a:rPr>
              <a:t>sleep</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unconscious</a:t>
            </a:r>
            <a:r>
              <a:rPr lang="hu-HU" sz="2400" dirty="0">
                <a:latin typeface="Times New Roman" panose="02020603050405020304" pitchFamily="18" charset="0"/>
                <a:cs typeface="Times New Roman" panose="02020603050405020304" pitchFamily="18" charset="0"/>
              </a:rPr>
              <a:t> </a:t>
            </a:r>
            <a:endParaRPr lang="hu-HU" sz="2400" dirty="0" smtClean="0">
              <a:latin typeface="Times New Roman" panose="02020603050405020304" pitchFamily="18" charset="0"/>
              <a:cs typeface="Times New Roman" panose="02020603050405020304" pitchFamily="18" charset="0"/>
            </a:endParaRPr>
          </a:p>
          <a:p>
            <a:r>
              <a:rPr lang="hu-HU" sz="2400" i="1" dirty="0" err="1" smtClean="0">
                <a:latin typeface="Times New Roman" panose="02020603050405020304" pitchFamily="18" charset="0"/>
                <a:cs typeface="Times New Roman" panose="02020603050405020304" pitchFamily="18" charset="0"/>
              </a:rPr>
              <a:t>Theta</a:t>
            </a:r>
            <a:r>
              <a:rPr lang="hu-HU" sz="2400" dirty="0" smtClean="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4 </a:t>
            </a:r>
            <a:r>
              <a:rPr lang="hu-HU" sz="2400" dirty="0" smtClean="0">
                <a:latin typeface="Times New Roman" panose="02020603050405020304" pitchFamily="18" charset="0"/>
                <a:cs typeface="Times New Roman" panose="02020603050405020304" pitchFamily="18" charset="0"/>
              </a:rPr>
              <a:t>– 7	           </a:t>
            </a:r>
            <a:r>
              <a:rPr lang="hu-HU" sz="2400" dirty="0" err="1" smtClean="0">
                <a:latin typeface="Times New Roman" panose="02020603050405020304" pitchFamily="18" charset="0"/>
                <a:cs typeface="Times New Roman" panose="02020603050405020304" pitchFamily="18" charset="0"/>
              </a:rPr>
              <a:t>Intuitive</a:t>
            </a:r>
            <a:r>
              <a:rPr lang="hu-HU" sz="2400" dirty="0" smtClean="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recall</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fantasy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imaginary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dream</a:t>
            </a:r>
            <a:r>
              <a:rPr lang="hu-HU" sz="2400" dirty="0">
                <a:latin typeface="Times New Roman" panose="02020603050405020304" pitchFamily="18" charset="0"/>
                <a:cs typeface="Times New Roman" panose="02020603050405020304" pitchFamily="18" charset="0"/>
              </a:rPr>
              <a:t> </a:t>
            </a:r>
            <a:endParaRPr lang="hu-HU" sz="2400" dirty="0" smtClean="0">
              <a:latin typeface="Times New Roman" panose="02020603050405020304" pitchFamily="18" charset="0"/>
              <a:cs typeface="Times New Roman" panose="02020603050405020304" pitchFamily="18" charset="0"/>
            </a:endParaRPr>
          </a:p>
          <a:p>
            <a:r>
              <a:rPr lang="hu-HU" sz="2400" i="1" dirty="0" err="1" smtClean="0">
                <a:latin typeface="Times New Roman" panose="02020603050405020304" pitchFamily="18" charset="0"/>
                <a:cs typeface="Times New Roman" panose="02020603050405020304" pitchFamily="18" charset="0"/>
              </a:rPr>
              <a:t>Alpha</a:t>
            </a:r>
            <a:r>
              <a:rPr lang="hu-HU" sz="2400" dirty="0" smtClean="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8 - 12 </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Relaxed</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but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not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drowsy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tranquil</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conscious</a:t>
            </a:r>
            <a:r>
              <a:rPr lang="hu-HU" sz="2400" dirty="0">
                <a:latin typeface="Times New Roman" panose="02020603050405020304" pitchFamily="18" charset="0"/>
                <a:cs typeface="Times New Roman" panose="02020603050405020304" pitchFamily="18" charset="0"/>
              </a:rPr>
              <a:t> </a:t>
            </a:r>
          </a:p>
          <a:p>
            <a:r>
              <a:rPr lang="hu-HU" sz="2400" i="1" dirty="0" err="1">
                <a:latin typeface="Times New Roman" panose="02020603050405020304" pitchFamily="18" charset="0"/>
                <a:cs typeface="Times New Roman" panose="02020603050405020304" pitchFamily="18" charset="0"/>
              </a:rPr>
              <a:t>Beta</a:t>
            </a:r>
            <a:r>
              <a:rPr lang="hu-HU" sz="2400" dirty="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Low</a:t>
            </a:r>
            <a:r>
              <a:rPr lang="hu-HU" sz="2400" dirty="0" smtClean="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13- 15  </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Relaxed</a:t>
            </a:r>
            <a:r>
              <a:rPr lang="hu-HU" sz="2400" dirty="0" smtClean="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yet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focused</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integrated</a:t>
            </a:r>
            <a:r>
              <a:rPr lang="hu-HU" sz="2400" dirty="0">
                <a:latin typeface="Times New Roman" panose="02020603050405020304" pitchFamily="18" charset="0"/>
                <a:cs typeface="Times New Roman" panose="02020603050405020304" pitchFamily="18" charset="0"/>
              </a:rPr>
              <a:t> </a:t>
            </a:r>
            <a:endParaRPr lang="hu-HU" sz="2400" dirty="0" smtClean="0">
              <a:latin typeface="Times New Roman" panose="02020603050405020304" pitchFamily="18" charset="0"/>
              <a:cs typeface="Times New Roman" panose="02020603050405020304" pitchFamily="18" charset="0"/>
            </a:endParaRPr>
          </a:p>
          <a:p>
            <a:r>
              <a:rPr lang="hu-HU" sz="2400" dirty="0" smtClean="0">
                <a:latin typeface="Times New Roman" panose="02020603050405020304" pitchFamily="18" charset="0"/>
                <a:cs typeface="Times New Roman" panose="02020603050405020304" pitchFamily="18" charset="0"/>
              </a:rPr>
              <a:t>Mid</a:t>
            </a:r>
            <a:r>
              <a:rPr lang="hu-HU" sz="2400" dirty="0">
                <a:latin typeface="Times New Roman" panose="02020603050405020304" pitchFamily="18" charset="0"/>
                <a:cs typeface="Times New Roman" panose="02020603050405020304" pitchFamily="18" charset="0"/>
              </a:rPr>
              <a:t>. 16 – 20 </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Thinking</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aware</a:t>
            </a:r>
            <a:r>
              <a:rPr lang="hu-HU" sz="2400" dirty="0">
                <a:latin typeface="Times New Roman" panose="02020603050405020304" pitchFamily="18" charset="0"/>
                <a:cs typeface="Times New Roman" panose="02020603050405020304" pitchFamily="18" charset="0"/>
              </a:rPr>
              <a:t> of </a:t>
            </a:r>
            <a:r>
              <a:rPr lang="hu-HU" sz="2400" dirty="0" err="1">
                <a:latin typeface="Times New Roman" panose="02020603050405020304" pitchFamily="18" charset="0"/>
                <a:cs typeface="Times New Roman" panose="02020603050405020304" pitchFamily="18" charset="0"/>
              </a:rPr>
              <a:t>self</a:t>
            </a:r>
            <a:r>
              <a:rPr lang="hu-HU" sz="2400" dirty="0">
                <a:latin typeface="Times New Roman" panose="02020603050405020304" pitchFamily="18" charset="0"/>
                <a:cs typeface="Times New Roman" panose="02020603050405020304" pitchFamily="18" charset="0"/>
              </a:rPr>
              <a:t> &amp; </a:t>
            </a:r>
            <a:r>
              <a:rPr lang="hu-HU" sz="2400" dirty="0" err="1">
                <a:latin typeface="Times New Roman" panose="02020603050405020304" pitchFamily="18" charset="0"/>
                <a:cs typeface="Times New Roman" panose="02020603050405020304" pitchFamily="18" charset="0"/>
              </a:rPr>
              <a:t>surroundings</a:t>
            </a:r>
            <a:r>
              <a:rPr lang="hu-HU" sz="2400" dirty="0">
                <a:latin typeface="Times New Roman" panose="02020603050405020304" pitchFamily="18" charset="0"/>
                <a:cs typeface="Times New Roman" panose="02020603050405020304" pitchFamily="18" charset="0"/>
              </a:rPr>
              <a:t> </a:t>
            </a:r>
            <a:endParaRPr lang="hu-HU" sz="2400" dirty="0" smtClean="0">
              <a:latin typeface="Times New Roman" panose="02020603050405020304" pitchFamily="18" charset="0"/>
              <a:cs typeface="Times New Roman" panose="02020603050405020304" pitchFamily="18" charset="0"/>
            </a:endParaRPr>
          </a:p>
          <a:p>
            <a:r>
              <a:rPr lang="hu-HU" sz="2400" dirty="0" err="1" smtClean="0">
                <a:latin typeface="Times New Roman" panose="02020603050405020304" pitchFamily="18" charset="0"/>
                <a:cs typeface="Times New Roman" panose="02020603050405020304" pitchFamily="18" charset="0"/>
              </a:rPr>
              <a:t>High</a:t>
            </a:r>
            <a:r>
              <a:rPr lang="hu-HU" sz="2400" dirty="0" smtClean="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21 - 30 </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Alertness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agitation</a:t>
            </a:r>
            <a:r>
              <a:rPr lang="hu-HU" sz="2400" dirty="0">
                <a:latin typeface="Times New Roman" panose="02020603050405020304" pitchFamily="18" charset="0"/>
                <a:cs typeface="Times New Roman" panose="02020603050405020304" pitchFamily="18" charset="0"/>
              </a:rPr>
              <a:t> </a:t>
            </a:r>
            <a:endParaRPr lang="hu-HU" sz="2400" dirty="0" smtClean="0">
              <a:latin typeface="Times New Roman" panose="02020603050405020304" pitchFamily="18" charset="0"/>
              <a:cs typeface="Times New Roman" panose="02020603050405020304" pitchFamily="18" charset="0"/>
            </a:endParaRPr>
          </a:p>
          <a:p>
            <a:r>
              <a:rPr lang="hu-HU" sz="2400" i="1" dirty="0" smtClean="0">
                <a:latin typeface="Times New Roman" panose="02020603050405020304" pitchFamily="18" charset="0"/>
                <a:cs typeface="Times New Roman" panose="02020603050405020304" pitchFamily="18" charset="0"/>
              </a:rPr>
              <a:t>Gamma</a:t>
            </a:r>
            <a:r>
              <a:rPr lang="hu-HU" sz="2400" dirty="0" smtClean="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&gt;31 </a:t>
            </a:r>
            <a:r>
              <a:rPr lang="hu-HU" sz="2400" dirty="0" smtClean="0">
                <a:latin typeface="Times New Roman" panose="02020603050405020304" pitchFamily="18" charset="0"/>
                <a:cs typeface="Times New Roman" panose="02020603050405020304" pitchFamily="18" charset="0"/>
              </a:rPr>
              <a:t>	            Motor </a:t>
            </a:r>
            <a:r>
              <a:rPr lang="hu-HU" sz="2400" dirty="0" err="1">
                <a:latin typeface="Times New Roman" panose="02020603050405020304" pitchFamily="18" charset="0"/>
                <a:cs typeface="Times New Roman" panose="02020603050405020304" pitchFamily="18" charset="0"/>
              </a:rPr>
              <a:t>functions</a:t>
            </a:r>
            <a:r>
              <a:rPr lang="hu-HU" sz="2400" dirty="0">
                <a:latin typeface="Times New Roman" panose="02020603050405020304" pitchFamily="18" charset="0"/>
                <a:cs typeface="Times New Roman" panose="02020603050405020304" pitchFamily="18" charset="0"/>
              </a:rPr>
              <a:t> </a:t>
            </a:r>
            <a:endParaRPr lang="hu-HU"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hu-HU" sz="2400" dirty="0" smtClean="0">
                <a:latin typeface="Times New Roman" panose="02020603050405020304" pitchFamily="18" charset="0"/>
                <a:cs typeface="Times New Roman" panose="02020603050405020304" pitchFamily="18" charset="0"/>
              </a:rPr>
              <a:t>EEG </a:t>
            </a:r>
            <a:r>
              <a:rPr lang="en-US" sz="2400" dirty="0" smtClean="0">
                <a:latin typeface="Times New Roman" panose="02020603050405020304" pitchFamily="18" charset="0"/>
                <a:cs typeface="Times New Roman" panose="02020603050405020304" pitchFamily="18" charset="0"/>
              </a:rPr>
              <a:t>device captures </a:t>
            </a:r>
            <a:r>
              <a:rPr lang="en-US" sz="2400" dirty="0">
                <a:latin typeface="Times New Roman" panose="02020603050405020304" pitchFamily="18" charset="0"/>
                <a:cs typeface="Times New Roman" panose="02020603050405020304" pitchFamily="18" charset="0"/>
              </a:rPr>
              <a:t>the brain waves in the Beta interval, produces an original value, and scales it between 1 and 100. </a:t>
            </a:r>
            <a:r>
              <a:rPr lang="hu-HU" sz="2400" b="1" dirty="0">
                <a:latin typeface="Times New Roman" panose="02020603050405020304" pitchFamily="18" charset="0"/>
                <a:cs typeface="Times New Roman" panose="02020603050405020304" pitchFamily="18" charset="0"/>
              </a:rPr>
              <a:t>N</a:t>
            </a:r>
            <a:r>
              <a:rPr lang="en-US" sz="2400" b="1" dirty="0" err="1" smtClean="0">
                <a:latin typeface="Times New Roman" panose="02020603050405020304" pitchFamily="18" charset="0"/>
                <a:cs typeface="Times New Roman" panose="02020603050405020304" pitchFamily="18" charset="0"/>
              </a:rPr>
              <a:t>atural</a:t>
            </a:r>
            <a:r>
              <a:rPr lang="en-US" sz="2400" b="1" dirty="0" smtClean="0">
                <a:latin typeface="Times New Roman" panose="02020603050405020304" pitchFamily="18" charset="0"/>
                <a:cs typeface="Times New Roman" panose="02020603050405020304" pitchFamily="18" charset="0"/>
              </a:rPr>
              <a:t> state</a:t>
            </a:r>
            <a:r>
              <a:rPr lang="hu-HU"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between 40 and 60</a:t>
            </a:r>
            <a:r>
              <a:rPr lang="en-US" sz="2400" b="1" dirty="0" smtClean="0">
                <a:latin typeface="Times New Roman" panose="02020603050405020304" pitchFamily="18" charset="0"/>
                <a:cs typeface="Times New Roman" panose="02020603050405020304" pitchFamily="18" charset="0"/>
              </a:rPr>
              <a:t>.</a:t>
            </a:r>
            <a:r>
              <a:rPr lang="hu-HU" sz="2400" b="1" dirty="0" smtClean="0">
                <a:latin typeface="Times New Roman" panose="02020603050405020304" pitchFamily="18" charset="0"/>
                <a:cs typeface="Times New Roman" panose="02020603050405020304" pitchFamily="18" charset="0"/>
              </a:rPr>
              <a:t> </a:t>
            </a:r>
          </a:p>
          <a:p>
            <a:r>
              <a:rPr lang="hu-HU" sz="2400" b="1" dirty="0" smtClean="0">
                <a:latin typeface="Times New Roman" panose="02020603050405020304" pitchFamily="18" charset="0"/>
                <a:cs typeface="Times New Roman" panose="02020603050405020304" pitchFamily="18" charset="0"/>
              </a:rPr>
              <a:t>20-40 is </a:t>
            </a:r>
            <a:r>
              <a:rPr lang="hu-HU" sz="2400" b="1" dirty="0" err="1" smtClean="0">
                <a:latin typeface="Times New Roman" panose="02020603050405020304" pitchFamily="18" charset="0"/>
                <a:cs typeface="Times New Roman" panose="02020603050405020304" pitchFamily="18" charset="0"/>
              </a:rPr>
              <a:t>slightly</a:t>
            </a:r>
            <a:r>
              <a:rPr lang="hu-HU" sz="2400" b="1" dirty="0" smtClean="0">
                <a:latin typeface="Times New Roman" panose="02020603050405020304" pitchFamily="18" charset="0"/>
                <a:cs typeface="Times New Roman" panose="02020603050405020304" pitchFamily="18" charset="0"/>
              </a:rPr>
              <a:t> </a:t>
            </a:r>
            <a:r>
              <a:rPr lang="hu-HU" sz="2400" b="1" dirty="0" err="1" smtClean="0">
                <a:latin typeface="Times New Roman" panose="02020603050405020304" pitchFamily="18" charset="0"/>
                <a:cs typeface="Times New Roman" panose="02020603050405020304" pitchFamily="18" charset="0"/>
              </a:rPr>
              <a:t>low</a:t>
            </a:r>
            <a:r>
              <a:rPr lang="hu-HU"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endParaRPr lang="hu-HU"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60 </a:t>
            </a:r>
            <a:r>
              <a:rPr lang="en-US" sz="2400" b="1" dirty="0">
                <a:latin typeface="Times New Roman" panose="02020603050405020304" pitchFamily="18" charset="0"/>
                <a:cs typeface="Times New Roman" panose="02020603050405020304" pitchFamily="18" charset="0"/>
              </a:rPr>
              <a:t>to 80 is slightly </a:t>
            </a:r>
            <a:r>
              <a:rPr lang="en-US" sz="2400" b="1" dirty="0" smtClean="0">
                <a:latin typeface="Times New Roman" panose="02020603050405020304" pitchFamily="18" charset="0"/>
                <a:cs typeface="Times New Roman" panose="02020603050405020304" pitchFamily="18" charset="0"/>
              </a:rPr>
              <a:t>high</a:t>
            </a:r>
            <a:r>
              <a:rPr lang="hu-HU"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80 </a:t>
            </a:r>
            <a:r>
              <a:rPr lang="en-US" sz="2400" b="1" dirty="0">
                <a:latin typeface="Times New Roman" panose="02020603050405020304" pitchFamily="18" charset="0"/>
                <a:cs typeface="Times New Roman" panose="02020603050405020304" pitchFamily="18" charset="0"/>
              </a:rPr>
              <a:t>to 100 is very high. </a:t>
            </a:r>
            <a:endParaRPr lang="hu-HU" sz="2400" b="1" dirty="0">
              <a:latin typeface="Times New Roman" panose="02020603050405020304" pitchFamily="18" charset="0"/>
              <a:cs typeface="Times New Roman" panose="02020603050405020304" pitchFamily="18" charset="0"/>
            </a:endParaRPr>
          </a:p>
          <a:p>
            <a:r>
              <a:rPr lang="hu-HU" sz="2400" dirty="0">
                <a:latin typeface="Times New Roman" panose="02020603050405020304" pitchFamily="18" charset="0"/>
                <a:cs typeface="Times New Roman" panose="02020603050405020304" pitchFamily="18" charset="0"/>
              </a:rPr>
              <a:t> </a:t>
            </a:r>
            <a:endParaRPr lang="hu-HU" sz="2400" dirty="0" smtClean="0">
              <a:latin typeface="Times New Roman" panose="02020603050405020304" pitchFamily="18" charset="0"/>
              <a:cs typeface="Times New Roman" panose="02020603050405020304" pitchFamily="18" charset="0"/>
            </a:endParaRPr>
          </a:p>
        </p:txBody>
      </p:sp>
      <p:sp>
        <p:nvSpPr>
          <p:cNvPr id="5" name="Cím 4"/>
          <p:cNvSpPr>
            <a:spLocks noGrp="1"/>
          </p:cNvSpPr>
          <p:nvPr>
            <p:ph type="title"/>
          </p:nvPr>
        </p:nvSpPr>
        <p:spPr>
          <a:xfrm>
            <a:off x="467544" y="260648"/>
            <a:ext cx="8229600" cy="1143000"/>
          </a:xfrm>
        </p:spPr>
        <p:txBody>
          <a:bodyPr/>
          <a:lstStyle/>
          <a:p>
            <a:r>
              <a:rPr lang="hu-HU" sz="3600" b="1" dirty="0">
                <a:solidFill>
                  <a:srgbClr val="0070C0"/>
                </a:solidFill>
                <a:latin typeface="Times New Roman" panose="02020603050405020304" pitchFamily="18" charset="0"/>
                <a:cs typeface="Times New Roman" panose="02020603050405020304" pitchFamily="18" charset="0"/>
              </a:rPr>
              <a:t>EEG </a:t>
            </a:r>
            <a:r>
              <a:rPr lang="hu-HU" sz="3600" b="1" dirty="0" err="1">
                <a:solidFill>
                  <a:srgbClr val="0070C0"/>
                </a:solidFill>
                <a:latin typeface="Times New Roman" panose="02020603050405020304" pitchFamily="18" charset="0"/>
                <a:cs typeface="Times New Roman" panose="02020603050405020304" pitchFamily="18" charset="0"/>
              </a:rPr>
              <a:t>Bandwidth</a:t>
            </a:r>
            <a:r>
              <a:rPr lang="hu-HU" sz="3600" b="1" dirty="0">
                <a:solidFill>
                  <a:srgbClr val="0070C0"/>
                </a:solidFill>
                <a:latin typeface="Times New Roman" panose="02020603050405020304" pitchFamily="18" charset="0"/>
                <a:cs typeface="Times New Roman" panose="02020603050405020304" pitchFamily="18" charset="0"/>
              </a:rPr>
              <a:t> and </a:t>
            </a:r>
            <a:r>
              <a:rPr lang="hu-HU" sz="3600" b="1" dirty="0" err="1" smtClean="0">
                <a:solidFill>
                  <a:srgbClr val="0070C0"/>
                </a:solidFill>
                <a:latin typeface="Times New Roman" panose="02020603050405020304" pitchFamily="18" charset="0"/>
                <a:cs typeface="Times New Roman" panose="02020603050405020304" pitchFamily="18" charset="0"/>
              </a:rPr>
              <a:t>corresponding</a:t>
            </a:r>
            <a:r>
              <a:rPr lang="hu-HU" sz="3600" b="1" dirty="0" smtClean="0">
                <a:solidFill>
                  <a:srgbClr val="0070C0"/>
                </a:solidFill>
                <a:latin typeface="Times New Roman" panose="02020603050405020304" pitchFamily="18" charset="0"/>
                <a:cs typeface="Times New Roman" panose="02020603050405020304" pitchFamily="18" charset="0"/>
              </a:rPr>
              <a:t> </a:t>
            </a:r>
            <a:r>
              <a:rPr lang="hu-HU" sz="3600" b="1" dirty="0" err="1" smtClean="0">
                <a:solidFill>
                  <a:srgbClr val="0070C0"/>
                </a:solidFill>
                <a:latin typeface="Times New Roman" panose="02020603050405020304" pitchFamily="18" charset="0"/>
                <a:cs typeface="Times New Roman" panose="02020603050405020304" pitchFamily="18" charset="0"/>
              </a:rPr>
              <a:t>mental</a:t>
            </a:r>
            <a:r>
              <a:rPr lang="hu-HU" sz="3600" b="1" dirty="0" smtClean="0">
                <a:solidFill>
                  <a:srgbClr val="0070C0"/>
                </a:solidFill>
                <a:latin typeface="Times New Roman" panose="02020603050405020304" pitchFamily="18" charset="0"/>
                <a:cs typeface="Times New Roman" panose="02020603050405020304" pitchFamily="18" charset="0"/>
              </a:rPr>
              <a:t> </a:t>
            </a:r>
            <a:r>
              <a:rPr lang="hu-HU" sz="3600" b="1" dirty="0" err="1" smtClean="0">
                <a:solidFill>
                  <a:srgbClr val="0070C0"/>
                </a:solidFill>
                <a:latin typeface="Times New Roman" panose="02020603050405020304" pitchFamily="18" charset="0"/>
                <a:cs typeface="Times New Roman" panose="02020603050405020304" pitchFamily="18" charset="0"/>
              </a:rPr>
              <a:t>state</a:t>
            </a:r>
            <a:r>
              <a:rPr lang="hu-HU" sz="3600" b="1" dirty="0" smtClean="0">
                <a:solidFill>
                  <a:srgbClr val="0070C0"/>
                </a:solidFill>
                <a:latin typeface="Times New Roman" panose="02020603050405020304" pitchFamily="18" charset="0"/>
                <a:cs typeface="Times New Roman" panose="02020603050405020304" pitchFamily="18" charset="0"/>
              </a:rPr>
              <a:t> </a:t>
            </a:r>
            <a:r>
              <a:rPr lang="hu-HU" sz="3600" b="1" dirty="0" err="1">
                <a:solidFill>
                  <a:srgbClr val="0070C0"/>
                </a:solidFill>
                <a:latin typeface="Times New Roman" panose="02020603050405020304" pitchFamily="18" charset="0"/>
                <a:cs typeface="Times New Roman" panose="02020603050405020304" pitchFamily="18" charset="0"/>
              </a:rPr>
              <a:t>and</a:t>
            </a:r>
            <a:r>
              <a:rPr lang="hu-HU" sz="3600" b="1" dirty="0">
                <a:solidFill>
                  <a:srgbClr val="0070C0"/>
                </a:solidFill>
                <a:latin typeface="Times New Roman" panose="02020603050405020304" pitchFamily="18" charset="0"/>
                <a:cs typeface="Times New Roman" panose="02020603050405020304" pitchFamily="18" charset="0"/>
              </a:rPr>
              <a:t> </a:t>
            </a:r>
            <a:r>
              <a:rPr lang="hu-HU" sz="3600" b="1" dirty="0" err="1" smtClean="0">
                <a:solidFill>
                  <a:srgbClr val="0070C0"/>
                </a:solidFill>
                <a:latin typeface="Times New Roman" panose="02020603050405020304" pitchFamily="18" charset="0"/>
                <a:cs typeface="Times New Roman" panose="02020603050405020304" pitchFamily="18" charset="0"/>
              </a:rPr>
              <a:t>condition</a:t>
            </a:r>
            <a:r>
              <a:rPr lang="hu-HU" sz="3600" b="1" dirty="0">
                <a:solidFill>
                  <a:srgbClr val="0070C0"/>
                </a:solidFill>
                <a:latin typeface="Times New Roman" panose="02020603050405020304" pitchFamily="18" charset="0"/>
                <a:cs typeface="Times New Roman" panose="02020603050405020304" pitchFamily="18" charset="0"/>
              </a:rPr>
              <a:t/>
            </a:r>
            <a:br>
              <a:rPr lang="hu-HU" sz="3600" b="1" dirty="0">
                <a:solidFill>
                  <a:srgbClr val="0070C0"/>
                </a:solidFill>
                <a:latin typeface="Times New Roman" panose="02020603050405020304" pitchFamily="18" charset="0"/>
                <a:cs typeface="Times New Roman" panose="02020603050405020304" pitchFamily="18" charset="0"/>
              </a:rPr>
            </a:br>
            <a:endParaRPr lang="hu-H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283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2229" name="Picture 5" descr="Képtalálat a következőre: „neurosky mindwa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32656"/>
            <a:ext cx="6912768" cy="46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1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Research </a:t>
            </a:r>
            <a:endParaRPr lang="hu-HU" sz="4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08569" y="1052736"/>
            <a:ext cx="8532440" cy="4525963"/>
          </a:xfrm>
        </p:spPr>
        <p:txBody>
          <a:bodyPr/>
          <a:lstStyle/>
          <a:p>
            <a:r>
              <a:rPr lang="en-US" sz="2400" dirty="0">
                <a:latin typeface="Times New Roman" panose="02020603050405020304" pitchFamily="18" charset="0"/>
                <a:cs typeface="Times New Roman" panose="02020603050405020304" pitchFamily="18" charset="0"/>
              </a:rPr>
              <a:t>The study aims to test instrumentalist students’ attention and mediation levels during music reading by means of </a:t>
            </a:r>
            <a:r>
              <a:rPr lang="en-US" sz="2400" dirty="0" err="1">
                <a:latin typeface="Times New Roman" panose="02020603050405020304" pitchFamily="18" charset="0"/>
                <a:cs typeface="Times New Roman" panose="02020603050405020304" pitchFamily="18" charset="0"/>
              </a:rPr>
              <a:t>NeuroSky’s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MindWave</a:t>
            </a:r>
            <a:r>
              <a:rPr lang="en-US" sz="2400" dirty="0">
                <a:latin typeface="Times New Roman" panose="02020603050405020304" pitchFamily="18" charset="0"/>
                <a:cs typeface="Times New Roman" panose="02020603050405020304" pitchFamily="18" charset="0"/>
              </a:rPr>
              <a:t> EEG </a:t>
            </a:r>
            <a:r>
              <a:rPr lang="en-US" sz="2400" dirty="0" smtClean="0">
                <a:latin typeface="Times New Roman" panose="02020603050405020304" pitchFamily="18" charset="0"/>
                <a:cs typeface="Times New Roman" panose="02020603050405020304" pitchFamily="18" charset="0"/>
              </a:rPr>
              <a:t>device</a:t>
            </a:r>
            <a:r>
              <a:rPr lang="hu-HU"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We investigated </a:t>
            </a:r>
            <a:r>
              <a:rPr lang="en-US" sz="2400" dirty="0" smtClean="0">
                <a:latin typeface="Times New Roman" panose="02020603050405020304" pitchFamily="18" charset="0"/>
                <a:cs typeface="Times New Roman" panose="02020603050405020304" pitchFamily="18" charset="0"/>
              </a:rPr>
              <a:t>wind </a:t>
            </a:r>
            <a:r>
              <a:rPr lang="en-US" sz="2400" dirty="0">
                <a:latin typeface="Times New Roman" panose="02020603050405020304" pitchFamily="18" charset="0"/>
                <a:cs typeface="Times New Roman" panose="02020603050405020304" pitchFamily="18" charset="0"/>
              </a:rPr>
              <a:t>instrumentalists, 12-14 years of age, and compared them with </a:t>
            </a:r>
            <a:r>
              <a:rPr lang="en-US" sz="2400" dirty="0" smtClean="0">
                <a:latin typeface="Times New Roman" panose="02020603050405020304" pitchFamily="18" charset="0"/>
                <a:cs typeface="Times New Roman" panose="02020603050405020304" pitchFamily="18" charset="0"/>
              </a:rPr>
              <a:t>violin </a:t>
            </a:r>
            <a:r>
              <a:rPr lang="en-US" sz="2400" dirty="0">
                <a:latin typeface="Times New Roman" panose="02020603050405020304" pitchFamily="18" charset="0"/>
                <a:cs typeface="Times New Roman" panose="02020603050405020304" pitchFamily="18" charset="0"/>
              </a:rPr>
              <a:t>players matched for age and grade level. </a:t>
            </a:r>
            <a:endParaRPr lang="hu-HU" sz="2400" dirty="0" smtClean="0">
              <a:latin typeface="Times New Roman" panose="02020603050405020304" pitchFamily="18" charset="0"/>
              <a:cs typeface="Times New Roman" panose="02020603050405020304" pitchFamily="18" charset="0"/>
            </a:endParaRPr>
          </a:p>
          <a:p>
            <a:r>
              <a:rPr lang="hu-HU" sz="2400" dirty="0" smtClean="0">
                <a:latin typeface="Times New Roman" panose="02020603050405020304" pitchFamily="18" charset="0"/>
                <a:cs typeface="Times New Roman" panose="02020603050405020304" pitchFamily="18" charset="0"/>
              </a:rPr>
              <a:t>The </a:t>
            </a:r>
            <a:r>
              <a:rPr lang="hu-HU" sz="2400" dirty="0" err="1" smtClean="0">
                <a:latin typeface="Times New Roman" panose="02020603050405020304" pitchFamily="18" charset="0"/>
                <a:cs typeface="Times New Roman" panose="02020603050405020304" pitchFamily="18" charset="0"/>
              </a:rPr>
              <a:t>research</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was</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carried</a:t>
            </a:r>
            <a:r>
              <a:rPr lang="hu-HU" sz="2400" dirty="0" smtClean="0">
                <a:latin typeface="Times New Roman" panose="02020603050405020304" pitchFamily="18" charset="0"/>
                <a:cs typeface="Times New Roman" panose="02020603050405020304" pitchFamily="18" charset="0"/>
              </a:rPr>
              <a:t> out </a:t>
            </a:r>
            <a:r>
              <a:rPr lang="hu-HU" sz="2400" dirty="0" err="1" smtClean="0">
                <a:latin typeface="Times New Roman" panose="02020603050405020304" pitchFamily="18" charset="0"/>
                <a:cs typeface="Times New Roman" panose="02020603050405020304" pitchFamily="18" charset="0"/>
              </a:rPr>
              <a:t>in</a:t>
            </a:r>
            <a:r>
              <a:rPr lang="hu-HU" sz="2400" dirty="0" smtClean="0">
                <a:latin typeface="Times New Roman" panose="02020603050405020304" pitchFamily="18" charset="0"/>
                <a:cs typeface="Times New Roman" panose="02020603050405020304" pitchFamily="18" charset="0"/>
              </a:rPr>
              <a:t> 2 </a:t>
            </a:r>
            <a:r>
              <a:rPr lang="hu-HU" sz="2400" dirty="0" err="1" smtClean="0">
                <a:latin typeface="Times New Roman" panose="02020603050405020304" pitchFamily="18" charset="0"/>
                <a:cs typeface="Times New Roman" panose="02020603050405020304" pitchFamily="18" charset="0"/>
              </a:rPr>
              <a:t>music</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schools</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in</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March</a:t>
            </a:r>
            <a:r>
              <a:rPr lang="hu-HU" sz="2400" dirty="0" smtClean="0">
                <a:latin typeface="Times New Roman" panose="02020603050405020304" pitchFamily="18" charset="0"/>
                <a:cs typeface="Times New Roman" panose="02020603050405020304" pitchFamily="18" charset="0"/>
              </a:rPr>
              <a:t> 2018 (Dr. Márta </a:t>
            </a:r>
            <a:r>
              <a:rPr lang="hu-HU" sz="2400" dirty="0" err="1" smtClean="0">
                <a:latin typeface="Times New Roman" panose="02020603050405020304" pitchFamily="18" charset="0"/>
                <a:cs typeface="Times New Roman" panose="02020603050405020304" pitchFamily="18" charset="0"/>
              </a:rPr>
              <a:t>Janurik</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a:p>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Students </a:t>
            </a:r>
            <a:r>
              <a:rPr lang="en-US" sz="2400" dirty="0">
                <a:latin typeface="Times New Roman" panose="02020603050405020304" pitchFamily="18" charset="0"/>
                <a:cs typeface="Times New Roman" panose="02020603050405020304" pitchFamily="18" charset="0"/>
              </a:rPr>
              <a:t>were asked to play an eight-bar composition of </a:t>
            </a:r>
            <a:r>
              <a:rPr lang="en-US" sz="2400" dirty="0" err="1" smtClean="0">
                <a:latin typeface="Times New Roman" panose="02020603050405020304" pitchFamily="18" charset="0"/>
                <a:cs typeface="Times New Roman" panose="02020603050405020304" pitchFamily="18" charset="0"/>
              </a:rPr>
              <a:t>Szilvay</a:t>
            </a:r>
            <a:r>
              <a:rPr lang="hu-HU" sz="2400" dirty="0" smtClean="0">
                <a:latin typeface="Times New Roman" panose="02020603050405020304" pitchFamily="18" charset="0"/>
                <a:cs typeface="Times New Roman" panose="02020603050405020304" pitchFamily="18" charset="0"/>
              </a:rPr>
              <a:t> – </a:t>
            </a:r>
            <a:r>
              <a:rPr lang="hu-HU" sz="2400" dirty="0" err="1" smtClean="0">
                <a:latin typeface="Times New Roman" panose="02020603050405020304" pitchFamily="18" charset="0"/>
                <a:cs typeface="Times New Roman" panose="02020603050405020304" pitchFamily="18" charset="0"/>
              </a:rPr>
              <a:t>Colour</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String</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Method</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based</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on</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the</a:t>
            </a:r>
            <a:r>
              <a:rPr lang="hu-HU" sz="2400" dirty="0" smtClean="0">
                <a:latin typeface="Times New Roman" panose="02020603050405020304" pitchFamily="18" charset="0"/>
                <a:cs typeface="Times New Roman" panose="02020603050405020304" pitchFamily="18" charset="0"/>
              </a:rPr>
              <a:t> Kodály </a:t>
            </a:r>
            <a:r>
              <a:rPr lang="hu-HU" sz="2400" dirty="0" err="1" smtClean="0">
                <a:latin typeface="Times New Roman" panose="02020603050405020304" pitchFamily="18" charset="0"/>
                <a:cs typeface="Times New Roman" panose="02020603050405020304" pitchFamily="18" charset="0"/>
              </a:rPr>
              <a:t>concept</a:t>
            </a:r>
            <a:r>
              <a:rPr lang="hu-HU"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analyzed attention and mediation </a:t>
            </a:r>
            <a:r>
              <a:rPr lang="en-US" sz="2400" dirty="0" smtClean="0">
                <a:latin typeface="Times New Roman" panose="02020603050405020304" pitchFamily="18" charset="0"/>
                <a:cs typeface="Times New Roman" panose="02020603050405020304" pitchFamily="18" charset="0"/>
              </a:rPr>
              <a:t>levels</a:t>
            </a:r>
            <a:r>
              <a:rPr lang="hu-HU" sz="2400" dirty="0" smtClean="0">
                <a:latin typeface="Times New Roman" panose="02020603050405020304" pitchFamily="18" charset="0"/>
                <a:cs typeface="Times New Roman" panose="02020603050405020304" pitchFamily="18" charset="0"/>
              </a:rPr>
              <a:t>, </a:t>
            </a:r>
            <a:r>
              <a:rPr lang="hu-HU" sz="2400" dirty="0" err="1" smtClean="0">
                <a:latin typeface="Times New Roman" panose="02020603050405020304" pitchFamily="18" charset="0"/>
                <a:cs typeface="Times New Roman" panose="02020603050405020304" pitchFamily="18" charset="0"/>
              </a:rPr>
              <a:t>blinks</a:t>
            </a:r>
            <a:r>
              <a:rPr lang="en-US" sz="2400" dirty="0" smtClean="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alpha</a:t>
            </a:r>
            <a:r>
              <a:rPr lang="en-US" sz="2400" dirty="0">
                <a:latin typeface="Times New Roman" panose="02020603050405020304" pitchFamily="18" charset="0"/>
                <a:cs typeface="Times New Roman" panose="02020603050405020304" pitchFamily="18" charset="0"/>
              </a:rPr>
              <a:t>, beta and gamma band oscillatory </a:t>
            </a:r>
            <a:r>
              <a:rPr lang="en-US" sz="2400" dirty="0" smtClean="0">
                <a:latin typeface="Times New Roman" panose="02020603050405020304" pitchFamily="18" charset="0"/>
                <a:cs typeface="Times New Roman" panose="02020603050405020304" pitchFamily="18" charset="0"/>
              </a:rPr>
              <a:t>responses</a:t>
            </a:r>
            <a:r>
              <a:rPr lang="hu-H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the musical piece during reading.</a:t>
            </a:r>
            <a:endParaRPr lang="hu-HU" sz="2400" dirty="0" smtClean="0">
              <a:latin typeface="Times New Roman" panose="02020603050405020304" pitchFamily="18" charset="0"/>
              <a:cs typeface="Times New Roman" panose="02020603050405020304" pitchFamily="18" charset="0"/>
            </a:endParaRPr>
          </a:p>
          <a:p>
            <a:endParaRPr lang="hu-HU" sz="2400" dirty="0"/>
          </a:p>
        </p:txBody>
      </p:sp>
    </p:spTree>
    <p:extLst>
      <p:ext uri="{BB962C8B-B14F-4D97-AF65-F5344CB8AC3E}">
        <p14:creationId xmlns:p14="http://schemas.microsoft.com/office/powerpoint/2010/main" val="176839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79096"/>
          </a:xfrm>
          <a:prstGeom prst="rect">
            <a:avLst/>
          </a:prstGeom>
        </p:spPr>
      </p:pic>
    </p:spTree>
    <p:extLst>
      <p:ext uri="{BB962C8B-B14F-4D97-AF65-F5344CB8AC3E}">
        <p14:creationId xmlns:p14="http://schemas.microsoft.com/office/powerpoint/2010/main" val="42808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Brai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 Box 6"/>
          <p:cNvSpPr txBox="1">
            <a:spLocks noChangeArrowheads="1"/>
          </p:cNvSpPr>
          <p:nvPr/>
        </p:nvSpPr>
        <p:spPr bwMode="auto">
          <a:xfrm>
            <a:off x="239713" y="58738"/>
            <a:ext cx="3486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hu-HU" altLang="hu-HU" sz="2800" b="1" dirty="0">
                <a:latin typeface="Book Antiqua" panose="02040602050305030304" pitchFamily="18" charset="0"/>
              </a:rPr>
              <a:t>Music and </a:t>
            </a:r>
            <a:r>
              <a:rPr lang="hu-HU" altLang="hu-HU" sz="2800" b="1" dirty="0" err="1">
                <a:latin typeface="Book Antiqua" panose="02040602050305030304" pitchFamily="18" charset="0"/>
              </a:rPr>
              <a:t>the</a:t>
            </a:r>
            <a:r>
              <a:rPr lang="hu-HU" altLang="hu-HU" sz="2800" b="1" dirty="0">
                <a:latin typeface="Book Antiqua" panose="02040602050305030304" pitchFamily="18" charset="0"/>
              </a:rPr>
              <a:t> </a:t>
            </a:r>
            <a:r>
              <a:rPr lang="hu-HU" altLang="hu-HU" sz="2800" b="1" dirty="0" err="1">
                <a:latin typeface="Book Antiqua" panose="02040602050305030304" pitchFamily="18" charset="0"/>
              </a:rPr>
              <a:t>brain</a:t>
            </a:r>
            <a:endParaRPr lang="hu-HU" altLang="hu-HU" sz="2800" b="1" dirty="0">
              <a:latin typeface="Book Antiqua" panose="02040602050305030304" pitchFamily="18" charset="0"/>
            </a:endParaRPr>
          </a:p>
        </p:txBody>
      </p:sp>
    </p:spTree>
    <p:extLst>
      <p:ext uri="{BB962C8B-B14F-4D97-AF65-F5344CB8AC3E}">
        <p14:creationId xmlns:p14="http://schemas.microsoft.com/office/powerpoint/2010/main" val="177992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74"/>
            <a:ext cx="9144000" cy="6182577"/>
          </a:xfrm>
          <a:prstGeom prst="rect">
            <a:avLst/>
          </a:prstGeom>
        </p:spPr>
      </p:pic>
    </p:spTree>
    <p:extLst>
      <p:ext uri="{BB962C8B-B14F-4D97-AF65-F5344CB8AC3E}">
        <p14:creationId xmlns:p14="http://schemas.microsoft.com/office/powerpoint/2010/main" val="295685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70414"/>
          </a:xfrm>
          <a:prstGeom prst="rect">
            <a:avLst/>
          </a:prstGeom>
        </p:spPr>
      </p:pic>
    </p:spTree>
    <p:extLst>
      <p:ext uri="{BB962C8B-B14F-4D97-AF65-F5344CB8AC3E}">
        <p14:creationId xmlns:p14="http://schemas.microsoft.com/office/powerpoint/2010/main" val="4263759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408712"/>
          </a:xfrm>
          <a:prstGeom prst="rect">
            <a:avLst/>
          </a:prstGeom>
        </p:spPr>
      </p:pic>
    </p:spTree>
    <p:extLst>
      <p:ext uri="{BB962C8B-B14F-4D97-AF65-F5344CB8AC3E}">
        <p14:creationId xmlns:p14="http://schemas.microsoft.com/office/powerpoint/2010/main" val="362927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4890" y="-18256"/>
            <a:ext cx="8229600" cy="1143000"/>
          </a:xfrm>
        </p:spPr>
        <p:txBody>
          <a:bodyPr/>
          <a:lstStyle/>
          <a:p>
            <a:r>
              <a:rPr lang="hu-HU"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endParaRPr lang="hu-HU"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55576" y="764704"/>
            <a:ext cx="8229600" cy="4525963"/>
          </a:xfrm>
        </p:spPr>
        <p:txBody>
          <a:bodyPr/>
          <a:lstStyle/>
          <a:p>
            <a:r>
              <a:rPr lang="hu-HU" dirty="0">
                <a:latin typeface="Times New Roman" panose="02020603050405020304" pitchFamily="18" charset="0"/>
                <a:cs typeface="Times New Roman" panose="02020603050405020304" pitchFamily="18" charset="0"/>
              </a:rPr>
              <a:t>A</a:t>
            </a:r>
            <a:r>
              <a:rPr lang="en-US" dirty="0" err="1" smtClean="0">
                <a:latin typeface="Times New Roman" panose="02020603050405020304" pitchFamily="18" charset="0"/>
                <a:cs typeface="Times New Roman" panose="02020603050405020304" pitchFamily="18" charset="0"/>
              </a:rPr>
              <a:t>ttention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meditation data is scaled between 1 and 100. </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findings from the study revealed that the average of the attention levels of the violin players was slightly high; </a:t>
            </a:r>
            <a:r>
              <a:rPr lang="en-US" dirty="0" smtClean="0">
                <a:latin typeface="Times New Roman" panose="02020603050405020304" pitchFamily="18" charset="0"/>
                <a:cs typeface="Times New Roman" panose="02020603050405020304" pitchFamily="18" charset="0"/>
              </a:rPr>
              <a:t>61.53</a:t>
            </a:r>
            <a:r>
              <a:rPr lang="hu-HU" dirty="0" smtClean="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a:t>
            </a:r>
            <a:r>
              <a:rPr lang="hu-HU" dirty="0" smtClean="0">
                <a:latin typeface="Times New Roman" panose="02020603050405020304" pitchFamily="18" charset="0"/>
                <a:cs typeface="Times New Roman" panose="02020603050405020304" pitchFamily="18" charset="0"/>
              </a:rPr>
              <a:t>e </a:t>
            </a:r>
            <a:r>
              <a:rPr lang="hu-HU" dirty="0" err="1" smtClean="0">
                <a:latin typeface="Times New Roman" panose="02020603050405020304" pitchFamily="18" charset="0"/>
                <a:cs typeface="Times New Roman" panose="02020603050405020304" pitchFamily="18" charset="0"/>
              </a:rPr>
              <a:t>attention</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level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wind players was 39.98, that is slightly low</a:t>
            </a:r>
            <a:r>
              <a:rPr lang="en-US" dirty="0" smtClean="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Significant difference was found between the averages of attention level between the string and the wind players (</a:t>
            </a:r>
            <a:r>
              <a:rPr lang="hu-HU" dirty="0">
                <a:latin typeface="Times New Roman" panose="02020603050405020304" pitchFamily="18" charset="0"/>
                <a:cs typeface="Times New Roman" panose="02020603050405020304" pitchFamily="18" charset="0"/>
              </a:rPr>
              <a:t>t=2.656, p=0.026).</a:t>
            </a:r>
          </a:p>
        </p:txBody>
      </p:sp>
    </p:spTree>
    <p:extLst>
      <p:ext uri="{BB962C8B-B14F-4D97-AF65-F5344CB8AC3E}">
        <p14:creationId xmlns:p14="http://schemas.microsoft.com/office/powerpoint/2010/main" val="114070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áblázat 4"/>
          <p:cNvGraphicFramePr>
            <a:graphicFrameLocks noGrp="1"/>
          </p:cNvGraphicFramePr>
          <p:nvPr>
            <p:extLst>
              <p:ext uri="{D42A27DB-BD31-4B8C-83A1-F6EECF244321}">
                <p14:modId xmlns:p14="http://schemas.microsoft.com/office/powerpoint/2010/main" val="908125100"/>
              </p:ext>
            </p:extLst>
          </p:nvPr>
        </p:nvGraphicFramePr>
        <p:xfrm>
          <a:off x="628977" y="188640"/>
          <a:ext cx="8411654" cy="1577340"/>
        </p:xfrm>
        <a:graphic>
          <a:graphicData uri="http://schemas.openxmlformats.org/drawingml/2006/table">
            <a:tbl>
              <a:tblPr firstRow="1" firstCol="1" bandRow="1">
                <a:tableStyleId>{5C22544A-7EE6-4342-B048-85BDC9FD1C3A}</a:tableStyleId>
              </a:tblPr>
              <a:tblGrid>
                <a:gridCol w="1497200">
                  <a:extLst>
                    <a:ext uri="{9D8B030D-6E8A-4147-A177-3AD203B41FA5}">
                      <a16:colId xmlns:a16="http://schemas.microsoft.com/office/drawing/2014/main" val="1177082406"/>
                    </a:ext>
                  </a:extLst>
                </a:gridCol>
                <a:gridCol w="2414462">
                  <a:extLst>
                    <a:ext uri="{9D8B030D-6E8A-4147-A177-3AD203B41FA5}">
                      <a16:colId xmlns:a16="http://schemas.microsoft.com/office/drawing/2014/main" val="819085464"/>
                    </a:ext>
                  </a:extLst>
                </a:gridCol>
                <a:gridCol w="1728192">
                  <a:extLst>
                    <a:ext uri="{9D8B030D-6E8A-4147-A177-3AD203B41FA5}">
                      <a16:colId xmlns:a16="http://schemas.microsoft.com/office/drawing/2014/main" val="337983463"/>
                    </a:ext>
                  </a:extLst>
                </a:gridCol>
                <a:gridCol w="2771800">
                  <a:extLst>
                    <a:ext uri="{9D8B030D-6E8A-4147-A177-3AD203B41FA5}">
                      <a16:colId xmlns:a16="http://schemas.microsoft.com/office/drawing/2014/main" val="4089207743"/>
                    </a:ext>
                  </a:extLst>
                </a:gridCol>
              </a:tblGrid>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Instrument</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cs typeface="Times New Roman" panose="02020603050405020304" pitchFamily="18" charset="0"/>
                        </a:rPr>
                        <a:t>N</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cs typeface="Times New Roman" panose="02020603050405020304" pitchFamily="18" charset="0"/>
                        </a:rPr>
                        <a:t>Mean</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68126004"/>
                  </a:ext>
                </a:extLst>
              </a:tr>
              <a:tr h="264030">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Attention</a:t>
                      </a:r>
                      <a:endParaRPr lang="hu-HU" sz="18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violin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61.53</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94408052"/>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trumpet</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18</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41.41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42919726"/>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tenorhorn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34.27</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71597703"/>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52.55</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graphicFrame>
        <p:nvGraphicFramePr>
          <p:cNvPr id="6" name="Táblázat 5"/>
          <p:cNvGraphicFramePr>
            <a:graphicFrameLocks noGrp="1"/>
          </p:cNvGraphicFramePr>
          <p:nvPr>
            <p:extLst>
              <p:ext uri="{D42A27DB-BD31-4B8C-83A1-F6EECF244321}">
                <p14:modId xmlns:p14="http://schemas.microsoft.com/office/powerpoint/2010/main" val="1576236735"/>
              </p:ext>
            </p:extLst>
          </p:nvPr>
        </p:nvGraphicFramePr>
        <p:xfrm>
          <a:off x="632228" y="2096545"/>
          <a:ext cx="8411654" cy="1577340"/>
        </p:xfrm>
        <a:graphic>
          <a:graphicData uri="http://schemas.openxmlformats.org/drawingml/2006/table">
            <a:tbl>
              <a:tblPr firstRow="1" firstCol="1" bandRow="1">
                <a:tableStyleId>{5C22544A-7EE6-4342-B048-85BDC9FD1C3A}</a:tableStyleId>
              </a:tblPr>
              <a:tblGrid>
                <a:gridCol w="1497200">
                  <a:extLst>
                    <a:ext uri="{9D8B030D-6E8A-4147-A177-3AD203B41FA5}">
                      <a16:colId xmlns:a16="http://schemas.microsoft.com/office/drawing/2014/main" val="1177082406"/>
                    </a:ext>
                  </a:extLst>
                </a:gridCol>
                <a:gridCol w="2414462">
                  <a:extLst>
                    <a:ext uri="{9D8B030D-6E8A-4147-A177-3AD203B41FA5}">
                      <a16:colId xmlns:a16="http://schemas.microsoft.com/office/drawing/2014/main" val="819085464"/>
                    </a:ext>
                  </a:extLst>
                </a:gridCol>
                <a:gridCol w="1728192">
                  <a:extLst>
                    <a:ext uri="{9D8B030D-6E8A-4147-A177-3AD203B41FA5}">
                      <a16:colId xmlns:a16="http://schemas.microsoft.com/office/drawing/2014/main" val="337983463"/>
                    </a:ext>
                  </a:extLst>
                </a:gridCol>
                <a:gridCol w="2771800">
                  <a:extLst>
                    <a:ext uri="{9D8B030D-6E8A-4147-A177-3AD203B41FA5}">
                      <a16:colId xmlns:a16="http://schemas.microsoft.com/office/drawing/2014/main" val="4089207743"/>
                    </a:ext>
                  </a:extLst>
                </a:gridCol>
              </a:tblGrid>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Instrument</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cs typeface="Times New Roman" panose="02020603050405020304" pitchFamily="18" charset="0"/>
                        </a:rPr>
                        <a:t>N</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cs typeface="Times New Roman" panose="02020603050405020304" pitchFamily="18" charset="0"/>
                        </a:rPr>
                        <a:t>Mean</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68126004"/>
                  </a:ext>
                </a:extLst>
              </a:tr>
              <a:tr h="264030">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Mediation</a:t>
                      </a:r>
                      <a:endParaRPr lang="hu-HU" sz="18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violin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54.01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94408052"/>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trumpet</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18</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50.56</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42919726"/>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tenorhorn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58.54</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71597703"/>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53.24</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graphicFrame>
        <p:nvGraphicFramePr>
          <p:cNvPr id="7" name="Táblázat 6"/>
          <p:cNvGraphicFramePr>
            <a:graphicFrameLocks noGrp="1"/>
          </p:cNvGraphicFramePr>
          <p:nvPr>
            <p:extLst>
              <p:ext uri="{D42A27DB-BD31-4B8C-83A1-F6EECF244321}">
                <p14:modId xmlns:p14="http://schemas.microsoft.com/office/powerpoint/2010/main" val="3478506835"/>
              </p:ext>
            </p:extLst>
          </p:nvPr>
        </p:nvGraphicFramePr>
        <p:xfrm>
          <a:off x="628977" y="4054996"/>
          <a:ext cx="8411654" cy="1606252"/>
        </p:xfrm>
        <a:graphic>
          <a:graphicData uri="http://schemas.openxmlformats.org/drawingml/2006/table">
            <a:tbl>
              <a:tblPr firstRow="1" firstCol="1" bandRow="1">
                <a:tableStyleId>{5C22544A-7EE6-4342-B048-85BDC9FD1C3A}</a:tableStyleId>
              </a:tblPr>
              <a:tblGrid>
                <a:gridCol w="1497200">
                  <a:extLst>
                    <a:ext uri="{9D8B030D-6E8A-4147-A177-3AD203B41FA5}">
                      <a16:colId xmlns:a16="http://schemas.microsoft.com/office/drawing/2014/main" val="1177082406"/>
                    </a:ext>
                  </a:extLst>
                </a:gridCol>
                <a:gridCol w="2414462">
                  <a:extLst>
                    <a:ext uri="{9D8B030D-6E8A-4147-A177-3AD203B41FA5}">
                      <a16:colId xmlns:a16="http://schemas.microsoft.com/office/drawing/2014/main" val="819085464"/>
                    </a:ext>
                  </a:extLst>
                </a:gridCol>
                <a:gridCol w="1728192">
                  <a:extLst>
                    <a:ext uri="{9D8B030D-6E8A-4147-A177-3AD203B41FA5}">
                      <a16:colId xmlns:a16="http://schemas.microsoft.com/office/drawing/2014/main" val="337983463"/>
                    </a:ext>
                  </a:extLst>
                </a:gridCol>
                <a:gridCol w="2771800">
                  <a:extLst>
                    <a:ext uri="{9D8B030D-6E8A-4147-A177-3AD203B41FA5}">
                      <a16:colId xmlns:a16="http://schemas.microsoft.com/office/drawing/2014/main" val="4089207743"/>
                    </a:ext>
                  </a:extLst>
                </a:gridCol>
              </a:tblGrid>
              <a:tr h="34438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Instrument</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cs typeface="Times New Roman" panose="02020603050405020304" pitchFamily="18" charset="0"/>
                        </a:rPr>
                        <a:t>N</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cs typeface="Times New Roman" panose="02020603050405020304" pitchFamily="18" charset="0"/>
                        </a:rPr>
                        <a:t>Mean</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68126004"/>
                  </a:ext>
                </a:extLst>
              </a:tr>
              <a:tr h="264030">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Blink</a:t>
                      </a:r>
                      <a:endParaRPr lang="hu-HU" sz="18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violin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53.53</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94408052"/>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trumpet</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18</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49.78</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42919726"/>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tenorhorn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44.90</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71597703"/>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51.56</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017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25650608"/>
              </p:ext>
            </p:extLst>
          </p:nvPr>
        </p:nvGraphicFramePr>
        <p:xfrm>
          <a:off x="611560" y="1196752"/>
          <a:ext cx="7848872" cy="4769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878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9478667"/>
              </p:ext>
            </p:extLst>
          </p:nvPr>
        </p:nvGraphicFramePr>
        <p:xfrm>
          <a:off x="611560" y="1052736"/>
          <a:ext cx="7344816"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2757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áblázat 5"/>
          <p:cNvGraphicFramePr>
            <a:graphicFrameLocks noGrp="1"/>
          </p:cNvGraphicFramePr>
          <p:nvPr>
            <p:extLst>
              <p:ext uri="{D42A27DB-BD31-4B8C-83A1-F6EECF244321}">
                <p14:modId xmlns:p14="http://schemas.microsoft.com/office/powerpoint/2010/main" val="3549756248"/>
              </p:ext>
            </p:extLst>
          </p:nvPr>
        </p:nvGraphicFramePr>
        <p:xfrm>
          <a:off x="0" y="548680"/>
          <a:ext cx="9143999" cy="1972008"/>
        </p:xfrm>
        <a:graphic>
          <a:graphicData uri="http://schemas.openxmlformats.org/drawingml/2006/table">
            <a:tbl>
              <a:tblPr firstRow="1" firstCol="1" bandRow="1">
                <a:tableStyleId>{5C22544A-7EE6-4342-B048-85BDC9FD1C3A}</a:tableStyleId>
              </a:tblPr>
              <a:tblGrid>
                <a:gridCol w="1835696">
                  <a:extLst>
                    <a:ext uri="{9D8B030D-6E8A-4147-A177-3AD203B41FA5}">
                      <a16:colId xmlns:a16="http://schemas.microsoft.com/office/drawing/2014/main" val="1177082406"/>
                    </a:ext>
                  </a:extLst>
                </a:gridCol>
                <a:gridCol w="1008112">
                  <a:extLst>
                    <a:ext uri="{9D8B030D-6E8A-4147-A177-3AD203B41FA5}">
                      <a16:colId xmlns:a16="http://schemas.microsoft.com/office/drawing/2014/main" val="819085464"/>
                    </a:ext>
                  </a:extLst>
                </a:gridCol>
                <a:gridCol w="1440160">
                  <a:extLst>
                    <a:ext uri="{9D8B030D-6E8A-4147-A177-3AD203B41FA5}">
                      <a16:colId xmlns:a16="http://schemas.microsoft.com/office/drawing/2014/main" val="337983463"/>
                    </a:ext>
                  </a:extLst>
                </a:gridCol>
                <a:gridCol w="1584176">
                  <a:extLst>
                    <a:ext uri="{9D8B030D-6E8A-4147-A177-3AD203B41FA5}">
                      <a16:colId xmlns:a16="http://schemas.microsoft.com/office/drawing/2014/main" val="4089207743"/>
                    </a:ext>
                  </a:extLst>
                </a:gridCol>
                <a:gridCol w="1728193">
                  <a:extLst>
                    <a:ext uri="{9D8B030D-6E8A-4147-A177-3AD203B41FA5}">
                      <a16:colId xmlns:a16="http://schemas.microsoft.com/office/drawing/2014/main" val="20004"/>
                    </a:ext>
                  </a:extLst>
                </a:gridCol>
                <a:gridCol w="1547662">
                  <a:extLst>
                    <a:ext uri="{9D8B030D-6E8A-4147-A177-3AD203B41FA5}">
                      <a16:colId xmlns:a16="http://schemas.microsoft.com/office/drawing/2014/main" val="20005"/>
                    </a:ext>
                  </a:extLst>
                </a:gridCol>
              </a:tblGrid>
              <a:tr h="328668">
                <a:tc>
                  <a:txBody>
                    <a:bodyPr/>
                    <a:lstStyle/>
                    <a:p>
                      <a:pPr marR="88900" algn="ctr">
                        <a:lnSpc>
                          <a:spcPct val="115000"/>
                        </a:lnSpc>
                        <a:spcAft>
                          <a:spcPts val="0"/>
                        </a:spcAft>
                      </a:pPr>
                      <a:r>
                        <a:rPr lang="hu-HU" sz="1800"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During</a:t>
                      </a:r>
                      <a:r>
                        <a:rPr lang="hu-HU" sz="1800"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hu-HU" sz="1800"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playing</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Mean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cs typeface="Times New Roman" panose="02020603050405020304" pitchFamily="18" charset="0"/>
                        </a:rPr>
                        <a:t>SD</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68126004"/>
                  </a:ext>
                </a:extLst>
              </a:tr>
              <a:tr h="328668">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Attention</a:t>
                      </a:r>
                      <a:endParaRPr lang="hu-HU" sz="18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41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60.43</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61.53</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42.02</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69.91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94408052"/>
                  </a:ext>
                </a:extLst>
              </a:tr>
              <a:tr h="328668">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Mediation</a:t>
                      </a:r>
                      <a:endParaRPr lang="hu-HU" sz="18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59.88</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4.76</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54.51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67.63</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328668">
                <a:tc>
                  <a:txBody>
                    <a:bodyPr/>
                    <a:lstStyle/>
                    <a:p>
                      <a:pPr marR="88900" algn="ctr">
                        <a:lnSpc>
                          <a:spcPct val="115000"/>
                        </a:lnSpc>
                        <a:spcAft>
                          <a:spcPts val="0"/>
                        </a:spcAft>
                      </a:pPr>
                      <a:r>
                        <a:rPr lang="hu-HU" sz="1800"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Silent</a:t>
                      </a:r>
                      <a:r>
                        <a:rPr lang="hu-HU" sz="1800" i="1"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hu-HU" sz="1800" i="1" baseline="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reading</a:t>
                      </a:r>
                      <a:endParaRPr lang="hu-HU" sz="1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42919726"/>
                  </a:ext>
                </a:extLst>
              </a:tr>
              <a:tr h="328668">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Attention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41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56.99</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21.96</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32.54</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81.30</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71597703"/>
                  </a:ext>
                </a:extLst>
              </a:tr>
              <a:tr h="328668">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Mediation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44.96</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12.51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44.96</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80.48</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bl>
          </a:graphicData>
        </a:graphic>
      </p:graphicFrame>
      <p:graphicFrame>
        <p:nvGraphicFramePr>
          <p:cNvPr id="7" name="Táblázat 6"/>
          <p:cNvGraphicFramePr>
            <a:graphicFrameLocks noGrp="1"/>
          </p:cNvGraphicFramePr>
          <p:nvPr>
            <p:extLst>
              <p:ext uri="{D42A27DB-BD31-4B8C-83A1-F6EECF244321}">
                <p14:modId xmlns:p14="http://schemas.microsoft.com/office/powerpoint/2010/main" val="3440041311"/>
              </p:ext>
            </p:extLst>
          </p:nvPr>
        </p:nvGraphicFramePr>
        <p:xfrm>
          <a:off x="0" y="3140968"/>
          <a:ext cx="9144000" cy="2208276"/>
        </p:xfrm>
        <a:graphic>
          <a:graphicData uri="http://schemas.openxmlformats.org/drawingml/2006/table">
            <a:tbl>
              <a:tblPr firstRow="1" firstCol="1" bandRow="1">
                <a:tableStyleId>{5C22544A-7EE6-4342-B048-85BDC9FD1C3A}</a:tableStyleId>
              </a:tblPr>
              <a:tblGrid>
                <a:gridCol w="1627551">
                  <a:extLst>
                    <a:ext uri="{9D8B030D-6E8A-4147-A177-3AD203B41FA5}">
                      <a16:colId xmlns:a16="http://schemas.microsoft.com/office/drawing/2014/main" val="1177082406"/>
                    </a:ext>
                  </a:extLst>
                </a:gridCol>
                <a:gridCol w="2624673">
                  <a:extLst>
                    <a:ext uri="{9D8B030D-6E8A-4147-A177-3AD203B41FA5}">
                      <a16:colId xmlns:a16="http://schemas.microsoft.com/office/drawing/2014/main" val="819085464"/>
                    </a:ext>
                  </a:extLst>
                </a:gridCol>
                <a:gridCol w="1878654">
                  <a:extLst>
                    <a:ext uri="{9D8B030D-6E8A-4147-A177-3AD203B41FA5}">
                      <a16:colId xmlns:a16="http://schemas.microsoft.com/office/drawing/2014/main" val="337983463"/>
                    </a:ext>
                  </a:extLst>
                </a:gridCol>
                <a:gridCol w="3013122">
                  <a:extLst>
                    <a:ext uri="{9D8B030D-6E8A-4147-A177-3AD203B41FA5}">
                      <a16:colId xmlns:a16="http://schemas.microsoft.com/office/drawing/2014/main" val="4089207743"/>
                    </a:ext>
                  </a:extLst>
                </a:gridCol>
              </a:tblGrid>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Gender</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cs typeface="Times New Roman" panose="02020603050405020304" pitchFamily="18" charset="0"/>
                        </a:rPr>
                        <a:t>SD</a:t>
                      </a:r>
                      <a:r>
                        <a:rPr lang="en-GB" sz="1800" dirty="0" smtClean="0">
                          <a:solidFill>
                            <a:schemeClr val="tx1"/>
                          </a:solidFill>
                          <a:effectLst/>
                          <a:latin typeface="Times New Roman" panose="02020603050405020304" pitchFamily="18" charset="0"/>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68126004"/>
                  </a:ext>
                </a:extLst>
              </a:tr>
              <a:tr h="264030">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Silent</a:t>
                      </a:r>
                      <a:r>
                        <a:rPr lang="hu-HU" sz="18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hu-HU" sz="1800" baseline="0" dirty="0" err="1" smtClean="0">
                          <a:solidFill>
                            <a:schemeClr val="tx1"/>
                          </a:solidFill>
                          <a:effectLst/>
                          <a:latin typeface="Times New Roman" panose="02020603050405020304" pitchFamily="18" charset="0"/>
                          <a:ea typeface="+mn-ea"/>
                          <a:cs typeface="Times New Roman" panose="02020603050405020304" pitchFamily="18" charset="0"/>
                        </a:rPr>
                        <a:t>reading</a:t>
                      </a:r>
                      <a:r>
                        <a:rPr lang="hu-HU" sz="18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hu-HU" sz="1800" baseline="0" dirty="0" err="1" smtClean="0">
                          <a:solidFill>
                            <a:schemeClr val="tx1"/>
                          </a:solidFill>
                          <a:effectLst/>
                          <a:latin typeface="Times New Roman" panose="02020603050405020304" pitchFamily="18" charset="0"/>
                          <a:ea typeface="+mn-ea"/>
                          <a:cs typeface="Times New Roman" panose="02020603050405020304" pitchFamily="18" charset="0"/>
                        </a:rPr>
                        <a:t>a</a:t>
                      </a: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ttention</a:t>
                      </a:r>
                      <a:endParaRPr lang="hu-HU" sz="18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Girls</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37.41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6.89</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94408052"/>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Boys</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66.78</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20.13</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42919726"/>
                  </a:ext>
                </a:extLst>
              </a:tr>
              <a:tr h="264030">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Silent</a:t>
                      </a:r>
                      <a:r>
                        <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reading</a:t>
                      </a:r>
                      <a:endParaRPr lang="hu-HU"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mediation</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err="1" smtClean="0">
                          <a:solidFill>
                            <a:schemeClr val="tx1"/>
                          </a:solidFill>
                          <a:effectLst/>
                          <a:latin typeface="Times New Roman" panose="02020603050405020304" pitchFamily="18" charset="0"/>
                          <a:ea typeface="+mn-ea"/>
                          <a:cs typeface="Times New Roman" panose="02020603050405020304" pitchFamily="18" charset="0"/>
                        </a:rPr>
                        <a:t>Girls</a:t>
                      </a:r>
                      <a:r>
                        <a:rPr lang="hu-HU" sz="1800" baseline="0" dirty="0" smtClean="0">
                          <a:solidFill>
                            <a:schemeClr val="tx1"/>
                          </a:solidFill>
                          <a:effectLst/>
                          <a:latin typeface="Times New Roman" panose="02020603050405020304" pitchFamily="18" charset="0"/>
                          <a:ea typeface="+mn-ea"/>
                          <a:cs typeface="Times New Roman" panose="02020603050405020304" pitchFamily="18" charset="0"/>
                        </a:rPr>
                        <a:t> </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60.99</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dirty="0" smtClean="0">
                          <a:solidFill>
                            <a:schemeClr val="tx1"/>
                          </a:solidFill>
                          <a:effectLst/>
                          <a:latin typeface="Times New Roman" panose="02020603050405020304" pitchFamily="18" charset="0"/>
                          <a:ea typeface="+mn-ea"/>
                          <a:cs typeface="Times New Roman" panose="02020603050405020304" pitchFamily="18" charset="0"/>
                        </a:rPr>
                        <a:t>2.21</a:t>
                      </a: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71597703"/>
                  </a:ext>
                </a:extLst>
              </a:tr>
              <a:tr h="264030">
                <a:tc>
                  <a:txBody>
                    <a:bodyPr/>
                    <a:lstStyle/>
                    <a:p>
                      <a:pPr marR="88900" algn="ctr">
                        <a:lnSpc>
                          <a:spcPct val="115000"/>
                        </a:lnSpc>
                        <a:spcAft>
                          <a:spcPts val="0"/>
                        </a:spcAft>
                      </a:pPr>
                      <a:endParaRPr lang="hu-H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Boys</a:t>
                      </a:r>
                      <a:endParaRPr lang="hu-HU" sz="18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57.40</a:t>
                      </a:r>
                      <a:endParaRPr lang="hu-HU" sz="18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8900" algn="ctr">
                        <a:lnSpc>
                          <a:spcPct val="115000"/>
                        </a:lnSpc>
                        <a:spcAft>
                          <a:spcPts val="0"/>
                        </a:spcAft>
                      </a:pPr>
                      <a:r>
                        <a:rPr lang="hu-HU" sz="18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15.92</a:t>
                      </a:r>
                      <a:endParaRPr lang="hu-HU" sz="18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802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1186494802"/>
              </p:ext>
            </p:extLst>
          </p:nvPr>
        </p:nvGraphicFramePr>
        <p:xfrm>
          <a:off x="539552" y="0"/>
          <a:ext cx="8604448" cy="623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129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ím 1"/>
          <p:cNvSpPr>
            <a:spLocks noGrp="1"/>
          </p:cNvSpPr>
          <p:nvPr>
            <p:ph type="title"/>
          </p:nvPr>
        </p:nvSpPr>
        <p:spPr>
          <a:xfrm>
            <a:off x="684213" y="115888"/>
            <a:ext cx="8229600" cy="1143000"/>
          </a:xfrm>
        </p:spPr>
        <p:txBody>
          <a:bodyPr/>
          <a:lstStyle/>
          <a:p>
            <a:r>
              <a:rPr lang="hu-HU" altLang="hu-HU" b="1" dirty="0" err="1" smtClean="0">
                <a:solidFill>
                  <a:schemeClr val="accent2"/>
                </a:solidFill>
                <a:latin typeface="Times New Roman" panose="02020603050405020304" pitchFamily="18" charset="0"/>
                <a:cs typeface="Times New Roman" panose="02020603050405020304" pitchFamily="18" charset="0"/>
              </a:rPr>
              <a:t>Conclusions</a:t>
            </a:r>
            <a:r>
              <a:rPr lang="hu-HU" altLang="hu-HU" b="1" dirty="0" smtClean="0">
                <a:solidFill>
                  <a:schemeClr val="accent2"/>
                </a:solidFill>
                <a:latin typeface="Times New Roman" panose="02020603050405020304" pitchFamily="18" charset="0"/>
                <a:cs typeface="Times New Roman" panose="02020603050405020304" pitchFamily="18" charset="0"/>
              </a:rPr>
              <a:t> &amp; d</a:t>
            </a:r>
            <a:r>
              <a:rPr lang="en-US" altLang="hu-HU" b="1" dirty="0" err="1" smtClean="0">
                <a:solidFill>
                  <a:schemeClr val="accent2"/>
                </a:solidFill>
                <a:latin typeface="Times New Roman" panose="02020603050405020304" pitchFamily="18" charset="0"/>
                <a:cs typeface="Times New Roman" panose="02020603050405020304" pitchFamily="18" charset="0"/>
              </a:rPr>
              <a:t>irections</a:t>
            </a:r>
            <a:r>
              <a:rPr lang="en-US" altLang="hu-HU" b="1" dirty="0" smtClean="0">
                <a:solidFill>
                  <a:schemeClr val="accent2"/>
                </a:solidFill>
                <a:latin typeface="Times New Roman" panose="02020603050405020304" pitchFamily="18" charset="0"/>
                <a:cs typeface="Times New Roman" panose="02020603050405020304" pitchFamily="18" charset="0"/>
              </a:rPr>
              <a:t> </a:t>
            </a:r>
            <a:r>
              <a:rPr lang="hu-HU" altLang="hu-HU" b="1" dirty="0" smtClean="0">
                <a:solidFill>
                  <a:schemeClr val="accent2"/>
                </a:solidFill>
                <a:latin typeface="Times New Roman" panose="02020603050405020304" pitchFamily="18" charset="0"/>
                <a:cs typeface="Times New Roman" panose="02020603050405020304" pitchFamily="18" charset="0"/>
              </a:rPr>
              <a:t/>
            </a:r>
            <a:br>
              <a:rPr lang="hu-HU" altLang="hu-HU" b="1" dirty="0" smtClean="0">
                <a:solidFill>
                  <a:schemeClr val="accent2"/>
                </a:solidFill>
                <a:latin typeface="Times New Roman" panose="02020603050405020304" pitchFamily="18" charset="0"/>
                <a:cs typeface="Times New Roman" panose="02020603050405020304" pitchFamily="18" charset="0"/>
              </a:rPr>
            </a:br>
            <a:r>
              <a:rPr lang="en-US" altLang="hu-HU" b="1" dirty="0" smtClean="0">
                <a:solidFill>
                  <a:schemeClr val="accent2"/>
                </a:solidFill>
                <a:latin typeface="Times New Roman" panose="02020603050405020304" pitchFamily="18" charset="0"/>
                <a:cs typeface="Times New Roman" panose="02020603050405020304" pitchFamily="18" charset="0"/>
              </a:rPr>
              <a:t>for future research </a:t>
            </a:r>
            <a:endParaRPr lang="hu-HU" altLang="hu-HU" b="1" dirty="0" smtClean="0">
              <a:solidFill>
                <a:schemeClr val="accent2"/>
              </a:solidFill>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914400" y="1628800"/>
            <a:ext cx="8229600" cy="4525962"/>
          </a:xfrm>
        </p:spPr>
        <p:txBody>
          <a:bodyPr/>
          <a:lstStyle/>
          <a:p>
            <a:pPr>
              <a:defRPr/>
            </a:pPr>
            <a:r>
              <a:rPr lang="hu-HU" dirty="0" err="1" smtClean="0">
                <a:latin typeface="Times New Roman" panose="02020603050405020304" pitchFamily="18" charset="0"/>
                <a:cs typeface="Times New Roman" panose="02020603050405020304" pitchFamily="18" charset="0"/>
              </a:rPr>
              <a:t>There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are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differencies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in</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attention</a:t>
            </a:r>
            <a:r>
              <a:rPr lang="hu-HU" dirty="0" smtClean="0">
                <a:latin typeface="Times New Roman" panose="02020603050405020304" pitchFamily="18" charset="0"/>
                <a:cs typeface="Times New Roman" panose="02020603050405020304" pitchFamily="18" charset="0"/>
              </a:rPr>
              <a:t> and </a:t>
            </a:r>
            <a:r>
              <a:rPr lang="hu-HU" dirty="0" err="1" smtClean="0">
                <a:latin typeface="Times New Roman" panose="02020603050405020304" pitchFamily="18" charset="0"/>
                <a:cs typeface="Times New Roman" panose="02020603050405020304" pitchFamily="18" charset="0"/>
              </a:rPr>
              <a:t>concentration</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level</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during</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silent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and</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loud</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music</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reading</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among</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different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instrumentalist</a:t>
            </a:r>
            <a:r>
              <a:rPr lang="hu-HU" dirty="0" smtClean="0">
                <a:latin typeface="Times New Roman" panose="02020603050405020304" pitchFamily="18" charset="0"/>
                <a:cs typeface="Times New Roman" panose="02020603050405020304" pitchFamily="18" charset="0"/>
              </a:rPr>
              <a:t> – </a:t>
            </a:r>
            <a:r>
              <a:rPr lang="hu-HU" dirty="0" err="1" smtClean="0">
                <a:latin typeface="Times New Roman" panose="02020603050405020304" pitchFamily="18" charset="0"/>
                <a:cs typeface="Times New Roman" panose="02020603050405020304" pitchFamily="18" charset="0"/>
              </a:rPr>
              <a:t>similar</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to</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results</a:t>
            </a:r>
            <a:r>
              <a:rPr lang="hu-HU" dirty="0" smtClean="0">
                <a:latin typeface="Times New Roman" panose="02020603050405020304" pitchFamily="18" charset="0"/>
                <a:cs typeface="Times New Roman" panose="02020603050405020304" pitchFamily="18" charset="0"/>
              </a:rPr>
              <a:t> of </a:t>
            </a:r>
            <a:r>
              <a:rPr lang="hu-HU" dirty="0" err="1" smtClean="0">
                <a:latin typeface="Times New Roman" panose="02020603050405020304" pitchFamily="18" charset="0"/>
                <a:cs typeface="Times New Roman" panose="02020603050405020304" pitchFamily="18" charset="0"/>
              </a:rPr>
              <a:t>eye-tracking</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research</a:t>
            </a:r>
            <a:endParaRPr lang="hu-HU" dirty="0" smtClean="0">
              <a:latin typeface="Times New Roman" panose="02020603050405020304" pitchFamily="18" charset="0"/>
              <a:cs typeface="Times New Roman" panose="02020603050405020304" pitchFamily="18" charset="0"/>
            </a:endParaRPr>
          </a:p>
          <a:p>
            <a:pPr>
              <a:defRPr/>
            </a:pPr>
            <a:r>
              <a:rPr lang="hu-HU" dirty="0" err="1" smtClean="0">
                <a:latin typeface="Times New Roman" panose="02020603050405020304" pitchFamily="18" charset="0"/>
                <a:cs typeface="Times New Roman" panose="02020603050405020304" pitchFamily="18" charset="0"/>
              </a:rPr>
              <a:t>Differencies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between</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gender</a:t>
            </a:r>
            <a:r>
              <a:rPr lang="hu-HU" dirty="0" smtClean="0">
                <a:latin typeface="Times New Roman" panose="02020603050405020304" pitchFamily="18" charset="0"/>
                <a:cs typeface="Times New Roman" panose="02020603050405020304" pitchFamily="18" charset="0"/>
              </a:rPr>
              <a:t> and </a:t>
            </a:r>
            <a:r>
              <a:rPr lang="hu-HU" dirty="0" err="1" smtClean="0">
                <a:latin typeface="Times New Roman" panose="02020603050405020304" pitchFamily="18" charset="0"/>
                <a:cs typeface="Times New Roman" panose="02020603050405020304" pitchFamily="18" charset="0"/>
              </a:rPr>
              <a:t>age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groups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defRPr/>
            </a:pPr>
            <a:r>
              <a:rPr lang="hu-HU" dirty="0" smtClean="0">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evelop</a:t>
            </a:r>
            <a:r>
              <a:rPr lang="hu-HU" dirty="0">
                <a:latin typeface="Times New Roman" panose="02020603050405020304" pitchFamily="18" charset="0"/>
                <a:cs typeface="Times New Roman" panose="02020603050405020304" pitchFamily="18" charset="0"/>
              </a:rPr>
              <a:t>ing</a:t>
            </a:r>
            <a:r>
              <a:rPr lang="en-US" dirty="0">
                <a:latin typeface="Times New Roman" panose="02020603050405020304" pitchFamily="18" charset="0"/>
                <a:cs typeface="Times New Roman" panose="02020603050405020304" pitchFamily="18" charset="0"/>
              </a:rPr>
              <a:t> training programs of music reading comprehension based on </a:t>
            </a:r>
            <a:r>
              <a:rPr lang="hu-HU" dirty="0" err="1"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level</a:t>
            </a:r>
            <a:r>
              <a:rPr lang="hu-HU" dirty="0" smtClean="0">
                <a:latin typeface="Times New Roman" panose="02020603050405020304" pitchFamily="18" charset="0"/>
                <a:cs typeface="Times New Roman" panose="02020603050405020304" pitchFamily="18" charset="0"/>
              </a:rPr>
              <a:t> of </a:t>
            </a:r>
            <a:r>
              <a:rPr lang="hu-HU" dirty="0" err="1" smtClean="0">
                <a:latin typeface="Times New Roman" panose="02020603050405020304" pitchFamily="18" charset="0"/>
                <a:cs typeface="Times New Roman" panose="02020603050405020304" pitchFamily="18" charset="0"/>
              </a:rPr>
              <a:t>attention</a:t>
            </a:r>
            <a:r>
              <a:rPr lang="hu-HU" dirty="0" smtClean="0">
                <a:latin typeface="Times New Roman" panose="02020603050405020304" pitchFamily="18" charset="0"/>
                <a:cs typeface="Times New Roman" panose="02020603050405020304" pitchFamily="18" charset="0"/>
              </a:rPr>
              <a:t>, and </a:t>
            </a:r>
            <a:r>
              <a:rPr lang="hu-HU" dirty="0" err="1" smtClean="0">
                <a:latin typeface="Times New Roman" panose="02020603050405020304" pitchFamily="18" charset="0"/>
                <a:cs typeface="Times New Roman" panose="02020603050405020304" pitchFamily="18" charset="0"/>
              </a:rPr>
              <a:t>motivation</a:t>
            </a:r>
            <a:r>
              <a:rPr lang="hu-HU" dirty="0" smtClean="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76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548680"/>
            <a:ext cx="7740352" cy="5805264"/>
          </a:xfrm>
          <a:prstGeom prst="rect">
            <a:avLst/>
          </a:prstGeom>
          <a:ln>
            <a:noFill/>
          </a:ln>
          <a:effectLst>
            <a:softEdge rad="112500"/>
          </a:effectLst>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550" y="139054"/>
            <a:ext cx="8279904" cy="6209928"/>
          </a:xfrm>
          <a:prstGeom prst="rect">
            <a:avLst/>
          </a:prstGeom>
        </p:spPr>
      </p:pic>
    </p:spTree>
    <p:extLst>
      <p:ext uri="{BB962C8B-B14F-4D97-AF65-F5344CB8AC3E}">
        <p14:creationId xmlns:p14="http://schemas.microsoft.com/office/powerpoint/2010/main" val="365672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ím 3"/>
          <p:cNvSpPr>
            <a:spLocks noGrp="1"/>
          </p:cNvSpPr>
          <p:nvPr>
            <p:ph type="title"/>
          </p:nvPr>
        </p:nvSpPr>
        <p:spPr>
          <a:xfrm>
            <a:off x="827584" y="1700808"/>
            <a:ext cx="8229600" cy="1143000"/>
          </a:xfrm>
        </p:spPr>
        <p:txBody>
          <a:bodyPr/>
          <a:lstStyle/>
          <a:p>
            <a:r>
              <a:rPr lang="hu-HU" altLang="hu-HU" dirty="0" err="1" smtClean="0">
                <a:latin typeface="Times New Roman" panose="02020603050405020304" pitchFamily="18" charset="0"/>
                <a:cs typeface="Times New Roman" panose="02020603050405020304" pitchFamily="18" charset="0"/>
              </a:rPr>
              <a:t>Thank</a:t>
            </a:r>
            <a:r>
              <a:rPr lang="hu-HU" altLang="hu-HU" dirty="0" smtClean="0">
                <a:latin typeface="Times New Roman" panose="02020603050405020304" pitchFamily="18" charset="0"/>
                <a:cs typeface="Times New Roman" panose="02020603050405020304" pitchFamily="18" charset="0"/>
              </a:rPr>
              <a:t> </a:t>
            </a:r>
            <a:r>
              <a:rPr lang="hu-HU" altLang="hu-HU" dirty="0" err="1" smtClean="0">
                <a:latin typeface="Times New Roman" panose="02020603050405020304" pitchFamily="18" charset="0"/>
                <a:cs typeface="Times New Roman" panose="02020603050405020304" pitchFamily="18" charset="0"/>
              </a:rPr>
              <a:t>you</a:t>
            </a:r>
            <a:r>
              <a:rPr lang="hu-HU" altLang="hu-HU" dirty="0" smtClean="0">
                <a:latin typeface="Times New Roman" panose="02020603050405020304" pitchFamily="18" charset="0"/>
                <a:cs typeface="Times New Roman" panose="02020603050405020304" pitchFamily="18" charset="0"/>
              </a:rPr>
              <a:t> </a:t>
            </a:r>
            <a:r>
              <a:rPr lang="hu-HU" altLang="hu-HU" dirty="0" err="1" smtClean="0">
                <a:latin typeface="Times New Roman" panose="02020603050405020304" pitchFamily="18" charset="0"/>
                <a:cs typeface="Times New Roman" panose="02020603050405020304" pitchFamily="18" charset="0"/>
              </a:rPr>
              <a:t>for</a:t>
            </a:r>
            <a:r>
              <a:rPr lang="hu-HU" altLang="hu-HU" dirty="0" smtClean="0">
                <a:latin typeface="Times New Roman" panose="02020603050405020304" pitchFamily="18" charset="0"/>
                <a:cs typeface="Times New Roman" panose="02020603050405020304" pitchFamily="18" charset="0"/>
              </a:rPr>
              <a:t> </a:t>
            </a:r>
            <a:r>
              <a:rPr lang="hu-HU" altLang="hu-HU" dirty="0" err="1" smtClean="0">
                <a:latin typeface="Times New Roman" panose="02020603050405020304" pitchFamily="18" charset="0"/>
                <a:cs typeface="Times New Roman" panose="02020603050405020304" pitchFamily="18" charset="0"/>
              </a:rPr>
              <a:t>your</a:t>
            </a:r>
            <a:r>
              <a:rPr lang="hu-HU" altLang="hu-HU" dirty="0" smtClean="0">
                <a:latin typeface="Times New Roman" panose="02020603050405020304" pitchFamily="18" charset="0"/>
                <a:cs typeface="Times New Roman" panose="02020603050405020304" pitchFamily="18" charset="0"/>
              </a:rPr>
              <a:t> </a:t>
            </a:r>
            <a:r>
              <a:rPr lang="hu-HU" altLang="hu-HU" dirty="0" err="1" smtClean="0">
                <a:latin typeface="Times New Roman" panose="02020603050405020304" pitchFamily="18" charset="0"/>
                <a:cs typeface="Times New Roman" panose="02020603050405020304" pitchFamily="18" charset="0"/>
              </a:rPr>
              <a:t>kind</a:t>
            </a:r>
            <a:r>
              <a:rPr lang="hu-HU" altLang="hu-HU" dirty="0" smtClean="0">
                <a:latin typeface="Times New Roman" panose="02020603050405020304" pitchFamily="18" charset="0"/>
                <a:cs typeface="Times New Roman" panose="02020603050405020304" pitchFamily="18" charset="0"/>
              </a:rPr>
              <a:t> </a:t>
            </a:r>
            <a:r>
              <a:rPr lang="hu-HU" altLang="hu-HU" dirty="0" err="1" smtClean="0">
                <a:latin typeface="Times New Roman" panose="02020603050405020304" pitchFamily="18" charset="0"/>
                <a:cs typeface="Times New Roman" panose="02020603050405020304" pitchFamily="18" charset="0"/>
              </a:rPr>
              <a:t>attention</a:t>
            </a:r>
            <a:r>
              <a:rPr lang="hu-HU" altLang="hu-HU" dirty="0" smtClean="0">
                <a:latin typeface="Times New Roman" panose="02020603050405020304" pitchFamily="18" charset="0"/>
                <a:cs typeface="Times New Roman" panose="02020603050405020304" pitchFamily="18" charset="0"/>
              </a:rPr>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189" y="4293096"/>
            <a:ext cx="1746398" cy="174639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usic perce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552"/>
            <a:ext cx="9144000"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179388" y="115888"/>
            <a:ext cx="90884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hu-HU" altLang="hu-HU" sz="1800" b="1"/>
              <a:t>Key brain areas associated with music processing studies of healthy subjects</a:t>
            </a:r>
            <a:endParaRPr lang="hu-HU" altLang="hu-HU" sz="1800"/>
          </a:p>
          <a:p>
            <a:pPr eaLnBrk="1" hangingPunct="1"/>
            <a:r>
              <a:rPr lang="hu-HU" altLang="hu-HU" sz="1800"/>
              <a:t/>
            </a:r>
            <a:br>
              <a:rPr lang="hu-HU" altLang="hu-HU" sz="1800"/>
            </a:br>
            <a:endParaRPr lang="hu-HU" altLang="hu-HU" sz="1800"/>
          </a:p>
        </p:txBody>
      </p:sp>
      <p:sp>
        <p:nvSpPr>
          <p:cNvPr id="10244" name="Text Box 6"/>
          <p:cNvSpPr txBox="1">
            <a:spLocks noChangeArrowheads="1"/>
          </p:cNvSpPr>
          <p:nvPr/>
        </p:nvSpPr>
        <p:spPr bwMode="auto">
          <a:xfrm>
            <a:off x="6300192" y="6451297"/>
            <a:ext cx="26613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hu-HU" altLang="hu-HU" sz="2000" dirty="0" err="1" smtClean="0">
                <a:latin typeface="Book Antiqua" panose="02040602050305030304" pitchFamily="18" charset="0"/>
              </a:rPr>
              <a:t>O’Kelly</a:t>
            </a:r>
            <a:r>
              <a:rPr lang="hu-HU" altLang="hu-HU" sz="2000" dirty="0">
                <a:latin typeface="Book Antiqua" panose="02040602050305030304" pitchFamily="18" charset="0"/>
              </a:rPr>
              <a:t>, </a:t>
            </a:r>
            <a:r>
              <a:rPr lang="hu-HU" altLang="hu-HU" sz="2000" dirty="0" err="1">
                <a:latin typeface="Book Antiqua" panose="02040602050305030304" pitchFamily="18" charset="0"/>
              </a:rPr>
              <a:t>Voices</a:t>
            </a:r>
            <a:r>
              <a:rPr lang="hu-HU" altLang="hu-HU" sz="2000" dirty="0">
                <a:latin typeface="Book Antiqua" panose="02040602050305030304" pitchFamily="18" charset="0"/>
              </a:rPr>
              <a:t>, 2016</a:t>
            </a:r>
          </a:p>
        </p:txBody>
      </p:sp>
    </p:spTree>
    <p:extLst>
      <p:ext uri="{BB962C8B-B14F-4D97-AF65-F5344CB8AC3E}">
        <p14:creationId xmlns:p14="http://schemas.microsoft.com/office/powerpoint/2010/main" val="116678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69701"/>
            <a:ext cx="8229600" cy="1143000"/>
          </a:xfrm>
        </p:spPr>
        <p:txBody>
          <a:bodyPr/>
          <a:lstStyle/>
          <a:p>
            <a:r>
              <a:rPr lang="hu-HU" dirty="0" smtClean="0">
                <a:solidFill>
                  <a:schemeClr val="accent2"/>
                </a:solidFill>
                <a:latin typeface="Times New Roman" panose="02020603050405020304" pitchFamily="18" charset="0"/>
                <a:cs typeface="Times New Roman" panose="02020603050405020304" pitchFamily="18" charset="0"/>
              </a:rPr>
              <a:t>The </a:t>
            </a:r>
            <a:r>
              <a:rPr lang="hu-HU" dirty="0" err="1" smtClean="0">
                <a:solidFill>
                  <a:schemeClr val="accent2"/>
                </a:solidFill>
                <a:latin typeface="Times New Roman" panose="02020603050405020304" pitchFamily="18" charset="0"/>
                <a:cs typeface="Times New Roman" panose="02020603050405020304" pitchFamily="18" charset="0"/>
              </a:rPr>
              <a:t>concept</a:t>
            </a:r>
            <a:r>
              <a:rPr lang="hu-HU" dirty="0" smtClean="0">
                <a:solidFill>
                  <a:schemeClr val="accent2"/>
                </a:solidFill>
                <a:latin typeface="Times New Roman" panose="02020603050405020304" pitchFamily="18" charset="0"/>
                <a:cs typeface="Times New Roman" panose="02020603050405020304" pitchFamily="18" charset="0"/>
              </a:rPr>
              <a:t> of </a:t>
            </a:r>
            <a:r>
              <a:rPr lang="hu-HU" dirty="0" err="1" smtClean="0">
                <a:solidFill>
                  <a:schemeClr val="accent2"/>
                </a:solidFill>
                <a:latin typeface="Times New Roman" panose="02020603050405020304" pitchFamily="18" charset="0"/>
                <a:cs typeface="Times New Roman" panose="02020603050405020304" pitchFamily="18" charset="0"/>
              </a:rPr>
              <a:t>music</a:t>
            </a:r>
            <a:r>
              <a:rPr lang="hu-HU" dirty="0" smtClean="0">
                <a:solidFill>
                  <a:schemeClr val="accent2"/>
                </a:solidFill>
                <a:latin typeface="Times New Roman" panose="02020603050405020304" pitchFamily="18" charset="0"/>
                <a:cs typeface="Times New Roman" panose="02020603050405020304" pitchFamily="18" charset="0"/>
              </a:rPr>
              <a:t> </a:t>
            </a:r>
            <a:r>
              <a:rPr lang="hu-HU" dirty="0" err="1" smtClean="0">
                <a:solidFill>
                  <a:schemeClr val="accent2"/>
                </a:solidFill>
                <a:latin typeface="Times New Roman" panose="02020603050405020304" pitchFamily="18" charset="0"/>
                <a:cs typeface="Times New Roman" panose="02020603050405020304" pitchFamily="18" charset="0"/>
              </a:rPr>
              <a:t>reading</a:t>
            </a:r>
            <a:endParaRPr lang="hu-HU" dirty="0">
              <a:solidFill>
                <a:schemeClr val="accent2"/>
              </a:solidFill>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95536" y="1412776"/>
            <a:ext cx="8676456" cy="4525963"/>
          </a:xfrm>
        </p:spPr>
        <p:txBody>
          <a:bodyPr/>
          <a:lstStyle/>
          <a:p>
            <a:pPr>
              <a:spcBef>
                <a:spcPts val="0"/>
              </a:spcBef>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fast and automated recognition of images and symbols are cognitive factors that determine the development of reading (</a:t>
            </a:r>
            <a:r>
              <a:rPr lang="en-US" sz="2400" dirty="0" err="1">
                <a:latin typeface="Times New Roman" panose="02020603050405020304" pitchFamily="18" charset="0"/>
                <a:cs typeface="Times New Roman" panose="02020603050405020304" pitchFamily="18" charset="0"/>
              </a:rPr>
              <a:t>Csépe</a:t>
            </a:r>
            <a:r>
              <a:rPr lang="en-US" sz="2400" dirty="0">
                <a:latin typeface="Times New Roman" panose="02020603050405020304" pitchFamily="18" charset="0"/>
                <a:cs typeface="Times New Roman" panose="02020603050405020304" pitchFamily="18" charset="0"/>
              </a:rPr>
              <a:t>, 2014). </a:t>
            </a:r>
            <a:endParaRPr lang="hu-HU" sz="2400" dirty="0" smtClean="0">
              <a:latin typeface="Times New Roman" panose="02020603050405020304" pitchFamily="18" charset="0"/>
              <a:cs typeface="Times New Roman" panose="02020603050405020304" pitchFamily="18" charset="0"/>
            </a:endParaRPr>
          </a:p>
          <a:p>
            <a:pPr>
              <a:spcBef>
                <a:spcPts val="0"/>
              </a:spcBef>
            </a:pPr>
            <a:endParaRPr lang="hu-HU" sz="2400" dirty="0" smtClean="0">
              <a:latin typeface="Times New Roman" panose="02020603050405020304" pitchFamily="18" charset="0"/>
              <a:cs typeface="Times New Roman" panose="02020603050405020304" pitchFamily="18" charset="0"/>
            </a:endParaRPr>
          </a:p>
          <a:p>
            <a:pPr>
              <a:spcBef>
                <a:spcPts val="0"/>
              </a:spcBef>
            </a:pPr>
            <a:r>
              <a:rPr lang="hu-HU" sz="2400" dirty="0" smtClean="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ability </a:t>
            </a:r>
            <a:r>
              <a:rPr lang="en-US" sz="2400" dirty="0">
                <a:latin typeface="Times New Roman" panose="02020603050405020304" pitchFamily="18" charset="0"/>
                <a:cs typeface="Times New Roman" panose="02020603050405020304" pitchFamily="18" charset="0"/>
              </a:rPr>
              <a:t>to understand and enjoy the music primarily depends on how much we know about the patterns in music and how many associations are involved in the emotional content. </a:t>
            </a:r>
            <a:endParaRPr lang="hu-HU" sz="2400" dirty="0" smtClean="0">
              <a:latin typeface="Times New Roman" panose="02020603050405020304" pitchFamily="18" charset="0"/>
              <a:cs typeface="Times New Roman" panose="02020603050405020304" pitchFamily="18" charset="0"/>
            </a:endParaRPr>
          </a:p>
          <a:p>
            <a:pPr>
              <a:spcBef>
                <a:spcPts val="0"/>
              </a:spcBef>
            </a:pPr>
            <a:endParaRPr lang="hu-HU" sz="2400" dirty="0" smtClean="0">
              <a:latin typeface="Times New Roman" panose="02020603050405020304" pitchFamily="18" charset="0"/>
              <a:cs typeface="Times New Roman" panose="02020603050405020304" pitchFamily="18" charset="0"/>
            </a:endParaRPr>
          </a:p>
          <a:p>
            <a:pPr>
              <a:spcBef>
                <a:spcPts val="0"/>
              </a:spcBef>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essential for the music playing from memory to understand the structures of the compositions, and to know the boundaries of musical phrases and motifs and their connection to the piece (</a:t>
            </a:r>
            <a:r>
              <a:rPr lang="en-US" sz="2400" dirty="0" err="1">
                <a:latin typeface="Times New Roman" panose="02020603050405020304" pitchFamily="18" charset="0"/>
                <a:cs typeface="Times New Roman" panose="02020603050405020304" pitchFamily="18" charset="0"/>
              </a:rPr>
              <a:t>Asztalos</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Csapó</a:t>
            </a:r>
            <a:r>
              <a:rPr lang="en-US" sz="2400" dirty="0">
                <a:latin typeface="Times New Roman" panose="02020603050405020304" pitchFamily="18" charset="0"/>
                <a:cs typeface="Times New Roman" panose="02020603050405020304" pitchFamily="18" charset="0"/>
              </a:rPr>
              <a:t>, 2015). </a:t>
            </a:r>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242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83480" y="-30816"/>
            <a:ext cx="8229600" cy="1143000"/>
          </a:xfrm>
        </p:spPr>
        <p:txBody>
          <a:bodyPr/>
          <a:lstStyle/>
          <a:p>
            <a:r>
              <a:rPr lang="en-GB" sz="4000" dirty="0">
                <a:solidFill>
                  <a:schemeClr val="accent2"/>
                </a:solidFill>
                <a:latin typeface="Times New Roman" panose="02020603050405020304" pitchFamily="18" charset="0"/>
                <a:cs typeface="Times New Roman" panose="02020603050405020304" pitchFamily="18" charset="0"/>
              </a:rPr>
              <a:t>Effects of musical structure</a:t>
            </a:r>
            <a:endParaRPr lang="hu-HU" sz="4000" b="1" dirty="0">
              <a:solidFill>
                <a:schemeClr val="accent2"/>
              </a:solidFill>
              <a:latin typeface="Times New Roman" panose="02020603050405020304" pitchFamily="18" charset="0"/>
              <a:cs typeface="Times New Roman" panose="02020603050405020304" pitchFamily="18" charset="0"/>
            </a:endParaRPr>
          </a:p>
        </p:txBody>
      </p:sp>
      <p:sp>
        <p:nvSpPr>
          <p:cNvPr id="2" name="Tartalom helye 1"/>
          <p:cNvSpPr>
            <a:spLocks noGrp="1"/>
          </p:cNvSpPr>
          <p:nvPr>
            <p:ph idx="1"/>
          </p:nvPr>
        </p:nvSpPr>
        <p:spPr>
          <a:xfrm>
            <a:off x="611560" y="836712"/>
            <a:ext cx="8261191" cy="5328592"/>
          </a:xfrm>
        </p:spPr>
        <p:txBody>
          <a:bodyPr>
            <a:normAutofit fontScale="25000" lnSpcReduction="20000"/>
          </a:bodyPr>
          <a:lstStyle/>
          <a:p>
            <a:pPr algn="just"/>
            <a:r>
              <a:rPr lang="en-US" sz="8000" dirty="0">
                <a:latin typeface="Times New Roman" panose="02020603050405020304" pitchFamily="18" charset="0"/>
                <a:cs typeface="Times New Roman" panose="02020603050405020304" pitchFamily="18" charset="0"/>
              </a:rPr>
              <a:t>The development of reading comprehension and the vocabulary are therefore closely related, and reading comprehension requires that the reader understands at least 95% of the words of the text (</a:t>
            </a:r>
            <a:r>
              <a:rPr lang="en-US" sz="8000" dirty="0" err="1">
                <a:latin typeface="Times New Roman" panose="02020603050405020304" pitchFamily="18" charset="0"/>
                <a:cs typeface="Times New Roman" panose="02020603050405020304" pitchFamily="18" charset="0"/>
              </a:rPr>
              <a:t>Schoonen</a:t>
            </a:r>
            <a:r>
              <a:rPr lang="en-US" sz="8000" dirty="0">
                <a:latin typeface="Times New Roman" panose="02020603050405020304" pitchFamily="18" charset="0"/>
                <a:cs typeface="Times New Roman" panose="02020603050405020304" pitchFamily="18" charset="0"/>
              </a:rPr>
              <a:t> &amp; </a:t>
            </a:r>
            <a:r>
              <a:rPr lang="en-US" sz="8000" dirty="0" err="1">
                <a:latin typeface="Times New Roman" panose="02020603050405020304" pitchFamily="18" charset="0"/>
                <a:cs typeface="Times New Roman" panose="02020603050405020304" pitchFamily="18" charset="0"/>
              </a:rPr>
              <a:t>Verhallen</a:t>
            </a:r>
            <a:r>
              <a:rPr lang="en-US" sz="8000" dirty="0">
                <a:latin typeface="Times New Roman" panose="02020603050405020304" pitchFamily="18" charset="0"/>
                <a:cs typeface="Times New Roman" panose="02020603050405020304" pitchFamily="18" charset="0"/>
              </a:rPr>
              <a:t>, 1998). </a:t>
            </a:r>
            <a:endParaRPr lang="hu-HU" sz="8000" dirty="0">
              <a:latin typeface="Times New Roman" panose="02020603050405020304" pitchFamily="18" charset="0"/>
              <a:cs typeface="Times New Roman" panose="02020603050405020304" pitchFamily="18" charset="0"/>
            </a:endParaRPr>
          </a:p>
          <a:p>
            <a:pPr algn="just"/>
            <a:r>
              <a:rPr lang="en-US" sz="8000" b="1" dirty="0" smtClean="0">
                <a:latin typeface="Times New Roman" panose="02020603050405020304" pitchFamily="18" charset="0"/>
                <a:cs typeface="Times New Roman" panose="02020603050405020304" pitchFamily="18" charset="0"/>
              </a:rPr>
              <a:t>An </a:t>
            </a:r>
            <a:r>
              <a:rPr lang="en-US" sz="8000" b="1" dirty="0">
                <a:latin typeface="Times New Roman" panose="02020603050405020304" pitchFamily="18" charset="0"/>
                <a:cs typeface="Times New Roman" panose="02020603050405020304" pitchFamily="18" charset="0"/>
              </a:rPr>
              <a:t>important characteristic of texts intended for reading is how easily they can be read and the extent to which they are suitable for students </a:t>
            </a:r>
            <a:r>
              <a:rPr lang="en-US" sz="8000" b="1" dirty="0" smtClean="0">
                <a:latin typeface="Times New Roman" panose="02020603050405020304" pitchFamily="18" charset="0"/>
                <a:cs typeface="Times New Roman" panose="02020603050405020304" pitchFamily="18" charset="0"/>
              </a:rPr>
              <a:t>as </a:t>
            </a:r>
            <a:r>
              <a:rPr lang="en-US" sz="8000" b="1" dirty="0">
                <a:latin typeface="Times New Roman" panose="02020603050405020304" pitchFamily="18" charset="0"/>
                <a:cs typeface="Times New Roman" panose="02020603050405020304" pitchFamily="18" charset="0"/>
              </a:rPr>
              <a:t>regards the structure of the text and other characteristics. </a:t>
            </a:r>
            <a:endParaRPr lang="hu-HU" sz="8000" b="1" dirty="0" smtClean="0">
              <a:latin typeface="Times New Roman" panose="02020603050405020304" pitchFamily="18" charset="0"/>
              <a:cs typeface="Times New Roman" panose="02020603050405020304" pitchFamily="18" charset="0"/>
            </a:endParaRPr>
          </a:p>
          <a:p>
            <a:pPr algn="just"/>
            <a:r>
              <a:rPr lang="en-US" sz="8000" b="1" dirty="0" smtClean="0">
                <a:latin typeface="Times New Roman" panose="02020603050405020304" pitchFamily="18" charset="0"/>
                <a:cs typeface="Times New Roman" panose="02020603050405020304" pitchFamily="18" charset="0"/>
              </a:rPr>
              <a:t>The </a:t>
            </a:r>
            <a:r>
              <a:rPr lang="en-US" sz="8000" b="1" dirty="0">
                <a:latin typeface="Times New Roman" panose="02020603050405020304" pitchFamily="18" charset="0"/>
                <a:cs typeface="Times New Roman" panose="02020603050405020304" pitchFamily="18" charset="0"/>
              </a:rPr>
              <a:t>readability index is a numeric value expressing how easy a piece of text is to </a:t>
            </a:r>
            <a:r>
              <a:rPr lang="en-US" sz="8000" b="1" dirty="0" smtClean="0">
                <a:latin typeface="Times New Roman" panose="02020603050405020304" pitchFamily="18" charset="0"/>
                <a:cs typeface="Times New Roman" panose="02020603050405020304" pitchFamily="18" charset="0"/>
              </a:rPr>
              <a:t>read</a:t>
            </a:r>
            <a:r>
              <a:rPr lang="hu-HU" sz="8000" b="1" dirty="0" smtClean="0">
                <a:latin typeface="Times New Roman" panose="02020603050405020304" pitchFamily="18" charset="0"/>
                <a:cs typeface="Times New Roman" panose="02020603050405020304" pitchFamily="18" charset="0"/>
              </a:rPr>
              <a:t>.</a:t>
            </a:r>
            <a:endParaRPr lang="hu-HU" sz="8000" dirty="0">
              <a:latin typeface="Times New Roman" panose="02020603050405020304" pitchFamily="18" charset="0"/>
              <a:cs typeface="Times New Roman" panose="02020603050405020304" pitchFamily="18" charset="0"/>
            </a:endParaRPr>
          </a:p>
          <a:p>
            <a:r>
              <a:rPr lang="hu-HU" sz="8000" dirty="0" err="1" smtClean="0">
                <a:latin typeface="Times New Roman" pitchFamily="18" charset="0"/>
                <a:cs typeface="Times New Roman" pitchFamily="18" charset="0"/>
              </a:rPr>
              <a:t>It</a:t>
            </a:r>
            <a:r>
              <a:rPr lang="hu-HU" sz="8000"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can </a:t>
            </a:r>
            <a:r>
              <a:rPr lang="en-US" sz="8000" dirty="0">
                <a:latin typeface="Times New Roman" pitchFamily="18" charset="0"/>
                <a:cs typeface="Times New Roman" pitchFamily="18" charset="0"/>
              </a:rPr>
              <a:t>be calculated from the length of words and sentences in the text. The easier the text, the higher the value of this number. </a:t>
            </a:r>
            <a:endParaRPr lang="hu-HU" sz="8000" dirty="0" smtClean="0">
              <a:latin typeface="Times New Roman" pitchFamily="18" charset="0"/>
              <a:cs typeface="Times New Roman" pitchFamily="18" charset="0"/>
            </a:endParaRPr>
          </a:p>
          <a:p>
            <a:r>
              <a:rPr lang="en-US" sz="8000" dirty="0" smtClean="0">
                <a:latin typeface="Times New Roman" pitchFamily="18" charset="0"/>
                <a:cs typeface="Times New Roman" pitchFamily="18" charset="0"/>
              </a:rPr>
              <a:t>The </a:t>
            </a:r>
            <a:r>
              <a:rPr lang="en-US" sz="8000" dirty="0">
                <a:latin typeface="Times New Roman" pitchFamily="18" charset="0"/>
                <a:cs typeface="Times New Roman" pitchFamily="18" charset="0"/>
              </a:rPr>
              <a:t>highest possible value of the index is about 120, which would be found for the easiest texts. The texts with a value of 90–100 can be recommended for 10–11-year-old children. </a:t>
            </a:r>
            <a:endParaRPr lang="hu-HU" sz="8000" dirty="0" smtClean="0">
              <a:latin typeface="Times New Roman" pitchFamily="18" charset="0"/>
              <a:cs typeface="Times New Roman" pitchFamily="18" charset="0"/>
            </a:endParaRPr>
          </a:p>
          <a:p>
            <a:r>
              <a:rPr lang="en-US" sz="8000" b="1" dirty="0" smtClean="0">
                <a:latin typeface="Times New Roman" pitchFamily="18" charset="0"/>
                <a:cs typeface="Times New Roman" pitchFamily="18" charset="0"/>
              </a:rPr>
              <a:t>Texts </a:t>
            </a:r>
            <a:r>
              <a:rPr lang="en-US" sz="8000" b="1" dirty="0">
                <a:latin typeface="Times New Roman" pitchFamily="18" charset="0"/>
                <a:cs typeface="Times New Roman" pitchFamily="18" charset="0"/>
              </a:rPr>
              <a:t>at the other end of the scale are characterized by values below 30 and are suitable for reading by university students.</a:t>
            </a:r>
            <a:r>
              <a:rPr lang="en-US" sz="8000" dirty="0">
                <a:latin typeface="Times New Roman" pitchFamily="18" charset="0"/>
                <a:cs typeface="Times New Roman" pitchFamily="18" charset="0"/>
              </a:rPr>
              <a:t> </a:t>
            </a:r>
            <a:endParaRPr lang="hu-HU" sz="8000" dirty="0" smtClean="0">
              <a:latin typeface="Times New Roman" pitchFamily="18" charset="0"/>
              <a:cs typeface="Times New Roman" pitchFamily="18" charset="0"/>
            </a:endParaRPr>
          </a:p>
          <a:p>
            <a:r>
              <a:rPr lang="en-US" sz="8000" dirty="0" smtClean="0">
                <a:latin typeface="Times New Roman" pitchFamily="18" charset="0"/>
                <a:cs typeface="Times New Roman" pitchFamily="18" charset="0"/>
              </a:rPr>
              <a:t>The </a:t>
            </a:r>
            <a:r>
              <a:rPr lang="en-US" sz="8000" dirty="0">
                <a:latin typeface="Times New Roman" pitchFamily="18" charset="0"/>
                <a:cs typeface="Times New Roman" pitchFamily="18" charset="0"/>
              </a:rPr>
              <a:t>Flesch-Kincaid Grade Level provides information about the grade from which students would understand the given piece of text, i.e. from which grade on it can be recommended for reading </a:t>
            </a:r>
            <a:endParaRPr lang="hu-HU" sz="8000" dirty="0">
              <a:latin typeface="Times New Roman" pitchFamily="18" charset="0"/>
              <a:cs typeface="Times New Roman" pitchFamily="18" charset="0"/>
            </a:endParaRPr>
          </a:p>
          <a:p>
            <a:endParaRPr lang="hu-HU" sz="8000" dirty="0">
              <a:latin typeface="Times New Roman" pitchFamily="18" charset="0"/>
              <a:cs typeface="Times New Roman" pitchFamily="18" charset="0"/>
            </a:endParaRPr>
          </a:p>
          <a:p>
            <a:endParaRPr lang="hu-HU" sz="8000" dirty="0">
              <a:latin typeface="Times New Roman" pitchFamily="18" charset="0"/>
              <a:cs typeface="Times New Roman" pitchFamily="18" charset="0"/>
            </a:endParaRPr>
          </a:p>
          <a:p>
            <a:endParaRPr lang="hu-HU" sz="9600" dirty="0"/>
          </a:p>
          <a:p>
            <a:endParaRPr lang="hu-HU" sz="96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38233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949"/>
            <a:ext cx="8229600" cy="1143000"/>
          </a:xfrm>
        </p:spPr>
        <p:txBody>
          <a:bodyPr/>
          <a:lstStyle/>
          <a:p>
            <a:r>
              <a:rPr lang="hu-HU" dirty="0" smtClean="0">
                <a:solidFill>
                  <a:schemeClr val="accent2"/>
                </a:solidFill>
                <a:latin typeface="Times New Roman" panose="02020603050405020304" pitchFamily="18" charset="0"/>
                <a:cs typeface="Times New Roman" panose="02020603050405020304" pitchFamily="18" charset="0"/>
              </a:rPr>
              <a:t>The </a:t>
            </a:r>
            <a:r>
              <a:rPr lang="hu-HU" dirty="0" err="1" smtClean="0">
                <a:solidFill>
                  <a:schemeClr val="accent2"/>
                </a:solidFill>
                <a:latin typeface="Times New Roman" panose="02020603050405020304" pitchFamily="18" charset="0"/>
                <a:cs typeface="Times New Roman" panose="02020603050405020304" pitchFamily="18" charset="0"/>
              </a:rPr>
              <a:t>role</a:t>
            </a:r>
            <a:r>
              <a:rPr lang="hu-HU" dirty="0" smtClean="0">
                <a:solidFill>
                  <a:schemeClr val="accent2"/>
                </a:solidFill>
                <a:latin typeface="Times New Roman" panose="02020603050405020304" pitchFamily="18" charset="0"/>
                <a:cs typeface="Times New Roman" panose="02020603050405020304" pitchFamily="18" charset="0"/>
              </a:rPr>
              <a:t> of </a:t>
            </a:r>
            <a:r>
              <a:rPr lang="hu-HU" dirty="0" err="1" smtClean="0">
                <a:solidFill>
                  <a:schemeClr val="accent2"/>
                </a:solidFill>
                <a:latin typeface="Times New Roman" panose="02020603050405020304" pitchFamily="18" charset="0"/>
                <a:cs typeface="Times New Roman" panose="02020603050405020304" pitchFamily="18" charset="0"/>
              </a:rPr>
              <a:t>motivation</a:t>
            </a:r>
            <a:endParaRPr lang="hu-HU" dirty="0">
              <a:solidFill>
                <a:schemeClr val="accent2"/>
              </a:solidFill>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72278" y="980728"/>
            <a:ext cx="8229600" cy="5184576"/>
          </a:xfrm>
        </p:spPr>
        <p:txBody>
          <a:bodyPr/>
          <a:lstStyle/>
          <a:p>
            <a:pPr algn="just"/>
            <a:r>
              <a:rPr lang="en-US" sz="2200" dirty="0">
                <a:latin typeface="Book Antiqua" panose="02040602050305030304" pitchFamily="18" charset="0"/>
                <a:cs typeface="Times New Roman" panose="02020603050405020304" pitchFamily="18" charset="0"/>
              </a:rPr>
              <a:t>The content and the different tasks of </a:t>
            </a:r>
            <a:r>
              <a:rPr lang="hu-HU" sz="2200" dirty="0" err="1" smtClean="0">
                <a:latin typeface="Book Antiqua" panose="02040602050305030304" pitchFamily="18" charset="0"/>
                <a:cs typeface="Times New Roman" panose="02020603050405020304" pitchFamily="18" charset="0"/>
              </a:rPr>
              <a:t>music</a:t>
            </a:r>
            <a:r>
              <a:rPr lang="hu-HU" sz="2200" dirty="0" smtClean="0">
                <a:latin typeface="Book Antiqua" panose="02040602050305030304" pitchFamily="18" charset="0"/>
                <a:cs typeface="Times New Roman" panose="02020603050405020304" pitchFamily="18" charset="0"/>
              </a:rPr>
              <a:t> and </a:t>
            </a:r>
            <a:r>
              <a:rPr lang="en-US" sz="2200" dirty="0" smtClean="0">
                <a:latin typeface="Book Antiqua" panose="02040602050305030304" pitchFamily="18" charset="0"/>
                <a:cs typeface="Times New Roman" panose="02020603050405020304" pitchFamily="18" charset="0"/>
              </a:rPr>
              <a:t>Solfege </a:t>
            </a:r>
            <a:r>
              <a:rPr lang="en-US" sz="2200" dirty="0">
                <a:latin typeface="Book Antiqua" panose="02040602050305030304" pitchFamily="18" charset="0"/>
                <a:cs typeface="Times New Roman" panose="02020603050405020304" pitchFamily="18" charset="0"/>
              </a:rPr>
              <a:t>textbooks play a prominent role in helping teachers to develop student’s music reading skills. </a:t>
            </a:r>
            <a:endParaRPr lang="hu-HU" sz="2200" dirty="0" smtClean="0">
              <a:latin typeface="Book Antiqua" panose="02040602050305030304" pitchFamily="18" charset="0"/>
              <a:cs typeface="Times New Roman" panose="02020603050405020304" pitchFamily="18" charset="0"/>
            </a:endParaRPr>
          </a:p>
          <a:p>
            <a:pPr algn="just"/>
            <a:r>
              <a:rPr lang="en-US" sz="2200" b="1" dirty="0" smtClean="0">
                <a:latin typeface="Book Antiqua" panose="02040602050305030304" pitchFamily="18" charset="0"/>
                <a:cs typeface="Times New Roman" panose="02020603050405020304" pitchFamily="18" charset="0"/>
              </a:rPr>
              <a:t>The </a:t>
            </a:r>
            <a:r>
              <a:rPr lang="en-US" sz="2200" b="1" dirty="0">
                <a:latin typeface="Book Antiqua" panose="02040602050305030304" pitchFamily="18" charset="0"/>
                <a:cs typeface="Times New Roman" panose="02020603050405020304" pitchFamily="18" charset="0"/>
              </a:rPr>
              <a:t>diversity, quality, and processing skills of </a:t>
            </a:r>
            <a:r>
              <a:rPr lang="hu-HU" sz="2200" b="1" dirty="0" err="1" smtClean="0">
                <a:latin typeface="Book Antiqua" panose="02040602050305030304" pitchFamily="18" charset="0"/>
                <a:cs typeface="Times New Roman" panose="02020603050405020304" pitchFamily="18" charset="0"/>
              </a:rPr>
              <a:t>the</a:t>
            </a:r>
            <a:r>
              <a:rPr lang="hu-HU" sz="2200" b="1" dirty="0" smtClean="0">
                <a:latin typeface="Book Antiqua" panose="02040602050305030304" pitchFamily="18" charset="0"/>
                <a:cs typeface="Times New Roman" panose="02020603050405020304" pitchFamily="18" charset="0"/>
              </a:rPr>
              <a:t> </a:t>
            </a:r>
            <a:r>
              <a:rPr lang="en-US" sz="2200" b="1" dirty="0" smtClean="0">
                <a:latin typeface="Book Antiqua" panose="02040602050305030304" pitchFamily="18" charset="0"/>
                <a:cs typeface="Times New Roman" panose="02020603050405020304" pitchFamily="18" charset="0"/>
              </a:rPr>
              <a:t>texts </a:t>
            </a:r>
            <a:r>
              <a:rPr lang="en-US" sz="2200" b="1" dirty="0">
                <a:latin typeface="Book Antiqua" panose="02040602050305030304" pitchFamily="18" charset="0"/>
                <a:cs typeface="Times New Roman" panose="02020603050405020304" pitchFamily="18" charset="0"/>
              </a:rPr>
              <a:t>are closely related to the success of reading (</a:t>
            </a:r>
            <a:r>
              <a:rPr lang="en-US" sz="2200" b="1" dirty="0" err="1">
                <a:latin typeface="Book Antiqua" panose="02040602050305030304" pitchFamily="18" charset="0"/>
                <a:cs typeface="Times New Roman" panose="02020603050405020304" pitchFamily="18" charset="0"/>
              </a:rPr>
              <a:t>Józsa</a:t>
            </a:r>
            <a:r>
              <a:rPr lang="en-US" sz="2200" b="1" dirty="0">
                <a:latin typeface="Book Antiqua" panose="02040602050305030304" pitchFamily="18" charset="0"/>
                <a:cs typeface="Times New Roman" panose="02020603050405020304" pitchFamily="18" charset="0"/>
              </a:rPr>
              <a:t> &amp; </a:t>
            </a:r>
            <a:r>
              <a:rPr lang="en-US" sz="2200" b="1" dirty="0" err="1">
                <a:latin typeface="Book Antiqua" panose="02040602050305030304" pitchFamily="18" charset="0"/>
                <a:cs typeface="Times New Roman" panose="02020603050405020304" pitchFamily="18" charset="0"/>
              </a:rPr>
              <a:t>Steklács</a:t>
            </a:r>
            <a:r>
              <a:rPr lang="en-US" sz="2200" b="1" dirty="0">
                <a:latin typeface="Book Antiqua" panose="02040602050305030304" pitchFamily="18" charset="0"/>
                <a:cs typeface="Times New Roman" panose="02020603050405020304" pitchFamily="18" charset="0"/>
              </a:rPr>
              <a:t>, 2012). </a:t>
            </a:r>
            <a:endParaRPr lang="hu-HU" sz="2200" b="1" dirty="0" smtClean="0">
              <a:latin typeface="Book Antiqua" panose="02040602050305030304" pitchFamily="18" charset="0"/>
              <a:cs typeface="Times New Roman" panose="02020603050405020304" pitchFamily="18" charset="0"/>
            </a:endParaRPr>
          </a:p>
          <a:p>
            <a:pPr algn="just"/>
            <a:r>
              <a:rPr lang="en-US" sz="2200" dirty="0" smtClean="0">
                <a:latin typeface="Book Antiqua" panose="02040602050305030304" pitchFamily="18" charset="0"/>
                <a:cs typeface="Times New Roman" panose="02020603050405020304" pitchFamily="18" charset="0"/>
              </a:rPr>
              <a:t>The </a:t>
            </a:r>
            <a:r>
              <a:rPr lang="en-US" sz="2200" dirty="0">
                <a:latin typeface="Book Antiqua" panose="02040602050305030304" pitchFamily="18" charset="0"/>
                <a:cs typeface="Times New Roman" panose="02020603050405020304" pitchFamily="18" charset="0"/>
              </a:rPr>
              <a:t>reading motivation of students is of utmost importance, i.e. the kind of texts and methods are used. </a:t>
            </a:r>
            <a:endParaRPr lang="hu-HU" sz="2200" dirty="0" smtClean="0">
              <a:latin typeface="Book Antiqua" panose="02040602050305030304" pitchFamily="18" charset="0"/>
              <a:cs typeface="Times New Roman" panose="02020603050405020304" pitchFamily="18" charset="0"/>
            </a:endParaRPr>
          </a:p>
          <a:p>
            <a:pPr algn="just"/>
            <a:r>
              <a:rPr lang="en-US" sz="2200" dirty="0" smtClean="0">
                <a:latin typeface="Book Antiqua" panose="02040602050305030304" pitchFamily="18" charset="0"/>
                <a:cs typeface="Times New Roman" panose="02020603050405020304" pitchFamily="18" charset="0"/>
              </a:rPr>
              <a:t>Playing </a:t>
            </a:r>
            <a:r>
              <a:rPr lang="en-US" sz="2200" dirty="0">
                <a:latin typeface="Book Antiqua" panose="02040602050305030304" pitchFamily="18" charset="0"/>
                <a:cs typeface="Times New Roman" panose="02020603050405020304" pitchFamily="18" charset="0"/>
              </a:rPr>
              <a:t>music is a beloved activity among instrumentalist students. Frequent reading can thus provide them an increased number of exercise opportunities that can compensate for many years of schooling or the worse socio-economic situation (Guthrie &amp; </a:t>
            </a:r>
            <a:r>
              <a:rPr lang="en-US" sz="2200" dirty="0" err="1">
                <a:latin typeface="Book Antiqua" panose="02040602050305030304" pitchFamily="18" charset="0"/>
                <a:cs typeface="Times New Roman" panose="02020603050405020304" pitchFamily="18" charset="0"/>
              </a:rPr>
              <a:t>Wigfield</a:t>
            </a:r>
            <a:r>
              <a:rPr lang="en-US" sz="2200" dirty="0">
                <a:latin typeface="Book Antiqua" panose="02040602050305030304" pitchFamily="18" charset="0"/>
                <a:cs typeface="Times New Roman" panose="02020603050405020304" pitchFamily="18" charset="0"/>
              </a:rPr>
              <a:t>, 2000). </a:t>
            </a:r>
            <a:endParaRPr lang="hu-HU" sz="2200" dirty="0" smtClean="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33189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76672"/>
            <a:ext cx="8229600" cy="634082"/>
          </a:xfrm>
        </p:spPr>
        <p:txBody>
          <a:bodyPr/>
          <a:lstStyle/>
          <a:p>
            <a:r>
              <a:rPr lang="hu-HU" dirty="0" smtClean="0">
                <a:solidFill>
                  <a:schemeClr val="accent2"/>
                </a:solidFill>
                <a:latin typeface="Times New Roman" panose="02020603050405020304" pitchFamily="18" charset="0"/>
                <a:cs typeface="Times New Roman" panose="02020603050405020304" pitchFamily="18" charset="0"/>
              </a:rPr>
              <a:t>Research fields of </a:t>
            </a:r>
            <a:r>
              <a:rPr lang="hu-HU" dirty="0" err="1" smtClean="0">
                <a:solidFill>
                  <a:schemeClr val="accent2"/>
                </a:solidFill>
                <a:latin typeface="Times New Roman" panose="02020603050405020304" pitchFamily="18" charset="0"/>
                <a:cs typeface="Times New Roman" panose="02020603050405020304" pitchFamily="18" charset="0"/>
              </a:rPr>
              <a:t>music</a:t>
            </a:r>
            <a:r>
              <a:rPr lang="hu-HU" dirty="0" smtClean="0">
                <a:solidFill>
                  <a:schemeClr val="accent2"/>
                </a:solidFill>
                <a:latin typeface="Times New Roman" panose="02020603050405020304" pitchFamily="18" charset="0"/>
                <a:cs typeface="Times New Roman" panose="02020603050405020304" pitchFamily="18" charset="0"/>
              </a:rPr>
              <a:t> </a:t>
            </a:r>
            <a:r>
              <a:rPr lang="hu-HU" dirty="0" err="1" smtClean="0">
                <a:solidFill>
                  <a:schemeClr val="accent2"/>
                </a:solidFill>
                <a:latin typeface="Times New Roman" panose="02020603050405020304" pitchFamily="18" charset="0"/>
                <a:cs typeface="Times New Roman" panose="02020603050405020304" pitchFamily="18" charset="0"/>
              </a:rPr>
              <a:t>reading</a:t>
            </a:r>
            <a:r>
              <a:rPr lang="hu-HU" dirty="0" smtClean="0">
                <a:solidFill>
                  <a:schemeClr val="accent2"/>
                </a:solidFill>
                <a:latin typeface="Times New Roman" panose="02020603050405020304" pitchFamily="18" charset="0"/>
                <a:cs typeface="Times New Roman" panose="02020603050405020304" pitchFamily="18" charset="0"/>
              </a:rPr>
              <a:t/>
            </a:r>
            <a:br>
              <a:rPr lang="hu-HU" dirty="0" smtClean="0">
                <a:solidFill>
                  <a:schemeClr val="accent2"/>
                </a:solidFill>
                <a:latin typeface="Times New Roman" panose="02020603050405020304" pitchFamily="18" charset="0"/>
                <a:cs typeface="Times New Roman" panose="02020603050405020304" pitchFamily="18" charset="0"/>
              </a:rPr>
            </a:br>
            <a:endParaRPr lang="hu-HU" dirty="0">
              <a:solidFill>
                <a:schemeClr val="accent2"/>
              </a:solidFill>
              <a:latin typeface="Times New Roman" panose="02020603050405020304" pitchFamily="18" charset="0"/>
              <a:cs typeface="Times New Roman" panose="02020603050405020304" pitchFamily="18" charset="0"/>
            </a:endParaRPr>
          </a:p>
        </p:txBody>
      </p:sp>
      <p:sp>
        <p:nvSpPr>
          <p:cNvPr id="6147" name="Rectangle 3"/>
          <p:cNvSpPr>
            <a:spLocks noGrp="1" noChangeArrowheads="1"/>
          </p:cNvSpPr>
          <p:nvPr>
            <p:ph type="body" idx="1"/>
          </p:nvPr>
        </p:nvSpPr>
        <p:spPr>
          <a:xfrm>
            <a:off x="683568" y="1110754"/>
            <a:ext cx="8229600" cy="4525963"/>
          </a:xfrm>
        </p:spPr>
        <p:txBody>
          <a:bodyPr>
            <a:normAutofit/>
          </a:bodyPr>
          <a:lstStyle/>
          <a:p>
            <a:r>
              <a:rPr lang="hu-HU" b="1" dirty="0" smtClean="0">
                <a:solidFill>
                  <a:schemeClr val="accent6"/>
                </a:solidFill>
                <a:latin typeface="Times New Roman" pitchFamily="18" charset="0"/>
                <a:cs typeface="Times New Roman" pitchFamily="18" charset="0"/>
              </a:rPr>
              <a:t>Online </a:t>
            </a:r>
            <a:r>
              <a:rPr lang="hu-HU" b="1" dirty="0" err="1" smtClean="0">
                <a:solidFill>
                  <a:schemeClr val="accent6"/>
                </a:solidFill>
                <a:latin typeface="Times New Roman" pitchFamily="18" charset="0"/>
                <a:cs typeface="Times New Roman" pitchFamily="18" charset="0"/>
              </a:rPr>
              <a:t>assessment</a:t>
            </a:r>
            <a:endParaRPr lang="hu-HU" b="1" dirty="0" smtClean="0">
              <a:solidFill>
                <a:schemeClr val="accent6"/>
              </a:solidFill>
              <a:latin typeface="Times New Roman" pitchFamily="18" charset="0"/>
              <a:cs typeface="Times New Roman" pitchFamily="18" charset="0"/>
            </a:endParaRPr>
          </a:p>
          <a:p>
            <a:r>
              <a:rPr lang="hu-HU" b="1" dirty="0" err="1" smtClean="0">
                <a:solidFill>
                  <a:schemeClr val="accent6"/>
                </a:solidFill>
                <a:latin typeface="Times New Roman" pitchFamily="18" charset="0"/>
                <a:cs typeface="Times New Roman" pitchFamily="18" charset="0"/>
              </a:rPr>
              <a:t>Eye-tracking</a:t>
            </a:r>
            <a:r>
              <a:rPr lang="hu-HU" b="1" dirty="0" smtClean="0">
                <a:solidFill>
                  <a:schemeClr val="accent6"/>
                </a:solidFill>
                <a:latin typeface="Times New Roman" pitchFamily="18" charset="0"/>
                <a:cs typeface="Times New Roman" pitchFamily="18" charset="0"/>
              </a:rPr>
              <a:t> </a:t>
            </a:r>
            <a:r>
              <a:rPr lang="hu-HU" b="1" dirty="0" err="1" smtClean="0">
                <a:solidFill>
                  <a:schemeClr val="accent6"/>
                </a:solidFill>
                <a:latin typeface="Times New Roman" pitchFamily="18" charset="0"/>
                <a:cs typeface="Times New Roman" pitchFamily="18" charset="0"/>
              </a:rPr>
              <a:t>technology</a:t>
            </a:r>
            <a:endParaRPr lang="hu-HU" dirty="0">
              <a:solidFill>
                <a:schemeClr val="accent6"/>
              </a:solidFill>
              <a:latin typeface="Times New Roman" pitchFamily="18" charset="0"/>
              <a:cs typeface="Times New Roman" pitchFamily="18" charset="0"/>
            </a:endParaRPr>
          </a:p>
          <a:p>
            <a:r>
              <a:rPr lang="hu-HU" dirty="0" smtClean="0">
                <a:solidFill>
                  <a:schemeClr val="accent6"/>
                </a:solidFill>
                <a:latin typeface="Times New Roman" pitchFamily="18" charset="0"/>
                <a:cs typeface="Times New Roman" pitchFamily="18" charset="0"/>
              </a:rPr>
              <a:t>EEG </a:t>
            </a:r>
            <a:r>
              <a:rPr lang="hu-HU" dirty="0" err="1">
                <a:solidFill>
                  <a:schemeClr val="accent6"/>
                </a:solidFill>
                <a:latin typeface="Times New Roman" pitchFamily="18" charset="0"/>
                <a:cs typeface="Times New Roman" pitchFamily="18" charset="0"/>
              </a:rPr>
              <a:t>Elektro</a:t>
            </a:r>
            <a:r>
              <a:rPr lang="hu-HU" dirty="0">
                <a:solidFill>
                  <a:schemeClr val="accent6"/>
                </a:solidFill>
                <a:latin typeface="Times New Roman" pitchFamily="18" charset="0"/>
                <a:cs typeface="Times New Roman" pitchFamily="18" charset="0"/>
              </a:rPr>
              <a:t> Enkefalográf</a:t>
            </a:r>
          </a:p>
          <a:p>
            <a:r>
              <a:rPr lang="hu-HU" b="1" dirty="0" err="1" smtClean="0">
                <a:solidFill>
                  <a:schemeClr val="accent6"/>
                </a:solidFill>
                <a:latin typeface="Times New Roman" pitchFamily="18" charset="0"/>
                <a:cs typeface="Times New Roman" pitchFamily="18" charset="0"/>
              </a:rPr>
              <a:t>NeuroSky</a:t>
            </a:r>
            <a:r>
              <a:rPr lang="hu-HU" b="1" dirty="0" smtClean="0">
                <a:solidFill>
                  <a:schemeClr val="accent6"/>
                </a:solidFill>
                <a:latin typeface="Times New Roman" pitchFamily="18" charset="0"/>
                <a:cs typeface="Times New Roman" pitchFamily="18" charset="0"/>
              </a:rPr>
              <a:t> </a:t>
            </a:r>
            <a:r>
              <a:rPr lang="hu-HU" b="1" dirty="0" err="1" smtClean="0">
                <a:solidFill>
                  <a:schemeClr val="accent6"/>
                </a:solidFill>
                <a:latin typeface="Times New Roman" pitchFamily="18" charset="0"/>
                <a:cs typeface="Times New Roman" pitchFamily="18" charset="0"/>
              </a:rPr>
              <a:t>Mindwave</a:t>
            </a:r>
            <a:r>
              <a:rPr lang="hu-HU" b="1" dirty="0" smtClean="0">
                <a:solidFill>
                  <a:schemeClr val="accent6"/>
                </a:solidFill>
                <a:latin typeface="Times New Roman" pitchFamily="18" charset="0"/>
                <a:cs typeface="Times New Roman" pitchFamily="18" charset="0"/>
              </a:rPr>
              <a:t> </a:t>
            </a:r>
            <a:r>
              <a:rPr lang="hu-HU" b="1" dirty="0" err="1" smtClean="0">
                <a:solidFill>
                  <a:schemeClr val="accent6"/>
                </a:solidFill>
                <a:latin typeface="Times New Roman" pitchFamily="18" charset="0"/>
                <a:cs typeface="Times New Roman" pitchFamily="18" charset="0"/>
              </a:rPr>
              <a:t>simple</a:t>
            </a:r>
            <a:r>
              <a:rPr lang="hu-HU" b="1" dirty="0" smtClean="0">
                <a:solidFill>
                  <a:schemeClr val="accent6"/>
                </a:solidFill>
                <a:latin typeface="Times New Roman" pitchFamily="18" charset="0"/>
                <a:cs typeface="Times New Roman" pitchFamily="18" charset="0"/>
              </a:rPr>
              <a:t> - </a:t>
            </a:r>
            <a:r>
              <a:rPr lang="hu-HU" b="1" dirty="0" err="1" smtClean="0">
                <a:solidFill>
                  <a:schemeClr val="accent6"/>
                </a:solidFill>
                <a:latin typeface="Times New Roman" pitchFamily="18" charset="0"/>
                <a:cs typeface="Times New Roman" pitchFamily="18" charset="0"/>
              </a:rPr>
              <a:t>portable</a:t>
            </a:r>
            <a:r>
              <a:rPr lang="hu-HU" b="1" dirty="0" smtClean="0">
                <a:solidFill>
                  <a:schemeClr val="accent6"/>
                </a:solidFill>
                <a:latin typeface="Times New Roman" pitchFamily="18" charset="0"/>
                <a:cs typeface="Times New Roman" pitchFamily="18" charset="0"/>
              </a:rPr>
              <a:t> </a:t>
            </a:r>
            <a:r>
              <a:rPr lang="hu-HU" b="1" dirty="0" err="1" smtClean="0">
                <a:solidFill>
                  <a:schemeClr val="accent6"/>
                </a:solidFill>
                <a:latin typeface="Times New Roman" pitchFamily="18" charset="0"/>
                <a:cs typeface="Times New Roman" pitchFamily="18" charset="0"/>
              </a:rPr>
              <a:t>device</a:t>
            </a:r>
            <a:endParaRPr lang="hu-HU"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78632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Kép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33337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odály-Kestenberg Conference version [Kompatibilis üzemmód]" id="{877C120A-471C-49D2-8648-3732C203AD71}" vid="{6FC6DDF4-7931-4A12-9B18-6D4470E87CF7}"/>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Kodály-Kestenberg Conference version</Template>
  <TotalTime>2078</TotalTime>
  <Words>1668</Words>
  <Application>Microsoft Office PowerPoint</Application>
  <PresentationFormat>On-screen Show (4:3)</PresentationFormat>
  <Paragraphs>233</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 Antiqua</vt:lpstr>
      <vt:lpstr>Calibri</vt:lpstr>
      <vt:lpstr>Times New Roman</vt:lpstr>
      <vt:lpstr>Alapértelmezett terv</vt:lpstr>
      <vt:lpstr>John von Neumann University,  Kecskemét, Hungary</vt:lpstr>
      <vt:lpstr>PowerPoint Presentation</vt:lpstr>
      <vt:lpstr>PowerPoint Presentation</vt:lpstr>
      <vt:lpstr>PowerPoint Presentation</vt:lpstr>
      <vt:lpstr>The concept of music reading</vt:lpstr>
      <vt:lpstr>Effects of musical structure</vt:lpstr>
      <vt:lpstr>The role of motivation</vt:lpstr>
      <vt:lpstr>Research fields of music reading </vt:lpstr>
      <vt:lpstr>PowerPoint Presentation</vt:lpstr>
      <vt:lpstr>PowerPoint Presentation</vt:lpstr>
      <vt:lpstr>PowerPoint Presentation</vt:lpstr>
      <vt:lpstr>Investigate of students’ attention levels in classroom settings with NeuroSky’s MindWave Mobile (EEG) Device </vt:lpstr>
      <vt:lpstr>PowerPoint Presentation</vt:lpstr>
      <vt:lpstr>PowerPoint Presentation</vt:lpstr>
      <vt:lpstr>PowerPoint Presentation</vt:lpstr>
      <vt:lpstr>EEG Bandwidth and corresponding mental state and condition </vt:lpstr>
      <vt:lpstr>PowerPoint Presentation</vt:lpstr>
      <vt:lpstr>Research </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Conclusions &amp; directions  for future research </vt:lpstr>
      <vt:lpstr>PowerPoint Presentation</vt:lpstr>
      <vt:lpstr>Thank you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Szeged Doctoral School of Education John von Neumann University</dc:title>
  <dc:creator>MTA-ZMK Ének-zene Kutatócsoport</dc:creator>
  <cp:lastModifiedBy>Damien Francois SAGRILLO</cp:lastModifiedBy>
  <cp:revision>65</cp:revision>
  <dcterms:created xsi:type="dcterms:W3CDTF">2017-11-17T13:29:26Z</dcterms:created>
  <dcterms:modified xsi:type="dcterms:W3CDTF">2019-05-08T17:10:30Z</dcterms:modified>
</cp:coreProperties>
</file>