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650" r:id="rId5"/>
  </p:sldMasterIdLst>
  <p:notesMasterIdLst>
    <p:notesMasterId r:id="rId34"/>
  </p:notesMasterIdLst>
  <p:handoutMasterIdLst>
    <p:handoutMasterId r:id="rId35"/>
  </p:handoutMasterIdLst>
  <p:sldIdLst>
    <p:sldId id="256" r:id="rId6"/>
    <p:sldId id="287" r:id="rId7"/>
    <p:sldId id="329" r:id="rId8"/>
    <p:sldId id="331" r:id="rId9"/>
    <p:sldId id="330" r:id="rId10"/>
    <p:sldId id="332" r:id="rId11"/>
    <p:sldId id="305" r:id="rId12"/>
    <p:sldId id="310" r:id="rId13"/>
    <p:sldId id="312" r:id="rId14"/>
    <p:sldId id="314" r:id="rId15"/>
    <p:sldId id="315" r:id="rId16"/>
    <p:sldId id="316" r:id="rId17"/>
    <p:sldId id="311" r:id="rId18"/>
    <p:sldId id="320" r:id="rId19"/>
    <p:sldId id="336" r:id="rId20"/>
    <p:sldId id="337" r:id="rId21"/>
    <p:sldId id="338" r:id="rId22"/>
    <p:sldId id="328" r:id="rId23"/>
    <p:sldId id="319" r:id="rId24"/>
    <p:sldId id="325" r:id="rId25"/>
    <p:sldId id="326" r:id="rId26"/>
    <p:sldId id="327" r:id="rId27"/>
    <p:sldId id="309" r:id="rId28"/>
    <p:sldId id="333" r:id="rId29"/>
    <p:sldId id="334" r:id="rId30"/>
    <p:sldId id="340" r:id="rId31"/>
    <p:sldId id="291" r:id="rId32"/>
    <p:sldId id="335" r:id="rId33"/>
  </p:sldIdLst>
  <p:sldSz cx="9144000" cy="6858000" type="screen4x3"/>
  <p:notesSz cx="6797675" cy="9926638"/>
  <p:defaultTextStyle>
    <a:defPPr>
      <a:defRPr lang="lt-LT"/>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4D0EC"/>
    <a:srgbClr val="A5FDEE"/>
    <a:srgbClr val="FFFFCC"/>
    <a:srgbClr val="D2ECB6"/>
    <a:srgbClr val="FFCDCD"/>
    <a:srgbClr val="39FFFA"/>
    <a:srgbClr val="00FFFF"/>
    <a:srgbClr val="04E1EC"/>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2" autoAdjust="0"/>
    <p:restoredTop sz="78477" autoAdjust="0"/>
  </p:normalViewPr>
  <p:slideViewPr>
    <p:cSldViewPr>
      <p:cViewPr varScale="1">
        <p:scale>
          <a:sx n="53" d="100"/>
          <a:sy n="53" d="100"/>
        </p:scale>
        <p:origin x="36" y="1315"/>
      </p:cViewPr>
      <p:guideLst>
        <p:guide orient="horz" pos="2160"/>
        <p:guide pos="2880"/>
      </p:guideLst>
    </p:cSldViewPr>
  </p:slideViewPr>
  <p:outlineViewPr>
    <p:cViewPr>
      <p:scale>
        <a:sx n="33" d="100"/>
        <a:sy n="33" d="100"/>
      </p:scale>
      <p:origin x="0" y="-13696"/>
    </p:cViewPr>
  </p:outlineViewPr>
  <p:notesTextViewPr>
    <p:cViewPr>
      <p:scale>
        <a:sx n="3" d="2"/>
        <a:sy n="3" d="2"/>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91492-DDE5-4FE5-885C-79A0CCEE67A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296F54CA-8233-494E-9146-A7B391754DDA}">
      <dgm:prSet/>
      <dgm:spPr/>
      <dgm:t>
        <a:bodyPr/>
        <a:lstStyle/>
        <a:p>
          <a:pPr rtl="0"/>
          <a:r>
            <a:rPr lang="de-CH" b="0" i="0" baseline="0" dirty="0" err="1" smtClean="0"/>
            <a:t>To</a:t>
          </a:r>
          <a:r>
            <a:rPr lang="de-CH" b="0" i="0" baseline="0" dirty="0" smtClean="0"/>
            <a:t> </a:t>
          </a:r>
          <a:r>
            <a:rPr lang="de-CH" b="0" i="0" baseline="0" dirty="0" err="1" smtClean="0"/>
            <a:t>set</a:t>
          </a:r>
          <a:r>
            <a:rPr lang="de-CH" b="0" i="0" baseline="0" dirty="0" smtClean="0"/>
            <a:t> </a:t>
          </a:r>
          <a:r>
            <a:rPr lang="de-CH" b="0" i="0" baseline="0" dirty="0" err="1" smtClean="0"/>
            <a:t>to</a:t>
          </a:r>
          <a:r>
            <a:rPr lang="de-CH" b="0" i="0" baseline="0" dirty="0" smtClean="0"/>
            <a:t> </a:t>
          </a:r>
          <a:r>
            <a:rPr lang="de-CH" b="0" i="0" baseline="0" dirty="0" err="1" smtClean="0"/>
            <a:t>music</a:t>
          </a:r>
          <a:endParaRPr lang="fr-FR" dirty="0"/>
        </a:p>
      </dgm:t>
    </dgm:pt>
    <dgm:pt modelId="{58D033EA-8BBA-463A-A5E4-3D04188480F6}" type="parTrans" cxnId="{EDD2D99C-E065-4308-8829-EADB55C96596}">
      <dgm:prSet/>
      <dgm:spPr/>
      <dgm:t>
        <a:bodyPr/>
        <a:lstStyle/>
        <a:p>
          <a:endParaRPr lang="en-US"/>
        </a:p>
      </dgm:t>
    </dgm:pt>
    <dgm:pt modelId="{459E1F50-AE22-4987-B242-268F4EFE07C2}" type="sibTrans" cxnId="{EDD2D99C-E065-4308-8829-EADB55C96596}">
      <dgm:prSet/>
      <dgm:spPr/>
      <dgm:t>
        <a:bodyPr/>
        <a:lstStyle/>
        <a:p>
          <a:endParaRPr lang="en-US"/>
        </a:p>
      </dgm:t>
    </dgm:pt>
    <dgm:pt modelId="{6FD0065C-0843-4535-89A8-4A4CF778D2C1}">
      <dgm:prSet/>
      <dgm:spPr/>
      <dgm:t>
        <a:bodyPr/>
        <a:lstStyle/>
        <a:p>
          <a:pPr rtl="0"/>
          <a:r>
            <a:rPr lang="fr-FR" dirty="0" smtClean="0"/>
            <a:t>To </a:t>
          </a:r>
          <a:r>
            <a:rPr lang="fr-FR" dirty="0" err="1" smtClean="0"/>
            <a:t>write</a:t>
          </a:r>
          <a:r>
            <a:rPr lang="fr-FR" dirty="0" smtClean="0"/>
            <a:t> a </a:t>
          </a:r>
          <a:r>
            <a:rPr lang="fr-FR" dirty="0" err="1" smtClean="0"/>
            <a:t>haiku</a:t>
          </a:r>
          <a:r>
            <a:rPr lang="fr-FR" dirty="0" smtClean="0"/>
            <a:t> (</a:t>
          </a:r>
          <a:r>
            <a:rPr lang="fr-FR" dirty="0" err="1" smtClean="0"/>
            <a:t>language</a:t>
          </a:r>
          <a:r>
            <a:rPr lang="fr-FR" dirty="0"/>
            <a:t>)</a:t>
          </a:r>
        </a:p>
      </dgm:t>
    </dgm:pt>
    <dgm:pt modelId="{24F51A13-2B12-46A1-9965-E688981886D3}" type="parTrans" cxnId="{668357D9-EE02-41AF-86F4-E270EB82146D}">
      <dgm:prSet/>
      <dgm:spPr/>
      <dgm:t>
        <a:bodyPr/>
        <a:lstStyle/>
        <a:p>
          <a:endParaRPr lang="en-US"/>
        </a:p>
      </dgm:t>
    </dgm:pt>
    <dgm:pt modelId="{A32E6B6F-E0BE-40C5-8F67-34D82B1D2386}" type="sibTrans" cxnId="{668357D9-EE02-41AF-86F4-E270EB82146D}">
      <dgm:prSet/>
      <dgm:spPr/>
      <dgm:t>
        <a:bodyPr/>
        <a:lstStyle/>
        <a:p>
          <a:endParaRPr lang="en-US"/>
        </a:p>
      </dgm:t>
    </dgm:pt>
    <dgm:pt modelId="{B8E86A4A-7037-4986-9612-A7621FCB24E1}">
      <dgm:prSet/>
      <dgm:spPr/>
      <dgm:t>
        <a:bodyPr/>
        <a:lstStyle/>
        <a:p>
          <a:pPr rtl="0"/>
          <a:endParaRPr lang="de-CH" dirty="0"/>
        </a:p>
        <a:p>
          <a:pPr rtl="0"/>
          <a:r>
            <a:rPr lang="de-CH" dirty="0" err="1" smtClean="0"/>
            <a:t>To</a:t>
          </a:r>
          <a:r>
            <a:rPr lang="de-CH" dirty="0" smtClean="0"/>
            <a:t> </a:t>
          </a:r>
          <a:r>
            <a:rPr lang="de-CH" dirty="0" err="1" smtClean="0"/>
            <a:t>paint</a:t>
          </a:r>
          <a:r>
            <a:rPr lang="de-CH" dirty="0" smtClean="0"/>
            <a:t> a </a:t>
          </a:r>
          <a:r>
            <a:rPr lang="de-CH" dirty="0" err="1" smtClean="0"/>
            <a:t>haiku</a:t>
          </a:r>
          <a:r>
            <a:rPr lang="de-CH" dirty="0" smtClean="0"/>
            <a:t> (</a:t>
          </a:r>
          <a:r>
            <a:rPr lang="de-CH" dirty="0" err="1" smtClean="0"/>
            <a:t>visual</a:t>
          </a:r>
          <a:r>
            <a:rPr lang="de-CH" dirty="0" smtClean="0"/>
            <a:t> </a:t>
          </a:r>
          <a:r>
            <a:rPr lang="de-CH" dirty="0" err="1" smtClean="0"/>
            <a:t>arts</a:t>
          </a:r>
          <a:r>
            <a:rPr lang="de-CH" dirty="0" smtClean="0"/>
            <a:t>)</a:t>
          </a:r>
          <a:endParaRPr lang="fr-FR" dirty="0"/>
        </a:p>
      </dgm:t>
    </dgm:pt>
    <dgm:pt modelId="{084D18F2-E878-4D02-931F-51EEF07AB9EE}" type="parTrans" cxnId="{BC4CE211-75F5-498C-A83B-D36206408037}">
      <dgm:prSet/>
      <dgm:spPr/>
      <dgm:t>
        <a:bodyPr/>
        <a:lstStyle/>
        <a:p>
          <a:endParaRPr lang="en-US"/>
        </a:p>
      </dgm:t>
    </dgm:pt>
    <dgm:pt modelId="{1B7FAEBD-CAAB-4DC2-883F-53D31F8F265B}" type="sibTrans" cxnId="{BC4CE211-75F5-498C-A83B-D36206408037}">
      <dgm:prSet/>
      <dgm:spPr/>
      <dgm:t>
        <a:bodyPr/>
        <a:lstStyle/>
        <a:p>
          <a:endParaRPr lang="en-US"/>
        </a:p>
      </dgm:t>
    </dgm:pt>
    <dgm:pt modelId="{206098A6-1C40-4DE9-8970-54AFFF81EFE2}" type="pres">
      <dgm:prSet presAssocID="{66691492-DDE5-4FE5-885C-79A0CCEE67A6}" presName="compositeShape" presStyleCnt="0">
        <dgm:presLayoutVars>
          <dgm:chMax val="7"/>
          <dgm:dir/>
          <dgm:resizeHandles val="exact"/>
        </dgm:presLayoutVars>
      </dgm:prSet>
      <dgm:spPr/>
      <dgm:t>
        <a:bodyPr/>
        <a:lstStyle/>
        <a:p>
          <a:endParaRPr lang="en-US"/>
        </a:p>
      </dgm:t>
    </dgm:pt>
    <dgm:pt modelId="{96FF9DF8-19A9-47B5-B913-A8A8613110C9}" type="pres">
      <dgm:prSet presAssocID="{296F54CA-8233-494E-9146-A7B391754DDA}" presName="circ1" presStyleLbl="vennNode1" presStyleIdx="0" presStyleCnt="3"/>
      <dgm:spPr/>
      <dgm:t>
        <a:bodyPr/>
        <a:lstStyle/>
        <a:p>
          <a:endParaRPr lang="en-US"/>
        </a:p>
      </dgm:t>
    </dgm:pt>
    <dgm:pt modelId="{05754F7B-5180-4856-BF85-9104C663D6E8}" type="pres">
      <dgm:prSet presAssocID="{296F54CA-8233-494E-9146-A7B391754DDA}" presName="circ1Tx" presStyleLbl="revTx" presStyleIdx="0" presStyleCnt="0">
        <dgm:presLayoutVars>
          <dgm:chMax val="0"/>
          <dgm:chPref val="0"/>
          <dgm:bulletEnabled val="1"/>
        </dgm:presLayoutVars>
      </dgm:prSet>
      <dgm:spPr/>
      <dgm:t>
        <a:bodyPr/>
        <a:lstStyle/>
        <a:p>
          <a:endParaRPr lang="en-US"/>
        </a:p>
      </dgm:t>
    </dgm:pt>
    <dgm:pt modelId="{48A68F64-FA1E-4031-9B64-06CB6E5B1F67}" type="pres">
      <dgm:prSet presAssocID="{6FD0065C-0843-4535-89A8-4A4CF778D2C1}" presName="circ2" presStyleLbl="vennNode1" presStyleIdx="1" presStyleCnt="3"/>
      <dgm:spPr/>
      <dgm:t>
        <a:bodyPr/>
        <a:lstStyle/>
        <a:p>
          <a:endParaRPr lang="en-US"/>
        </a:p>
      </dgm:t>
    </dgm:pt>
    <dgm:pt modelId="{A32C138B-1F3D-4744-B5AB-B3639FCA446A}" type="pres">
      <dgm:prSet presAssocID="{6FD0065C-0843-4535-89A8-4A4CF778D2C1}" presName="circ2Tx" presStyleLbl="revTx" presStyleIdx="0" presStyleCnt="0">
        <dgm:presLayoutVars>
          <dgm:chMax val="0"/>
          <dgm:chPref val="0"/>
          <dgm:bulletEnabled val="1"/>
        </dgm:presLayoutVars>
      </dgm:prSet>
      <dgm:spPr/>
      <dgm:t>
        <a:bodyPr/>
        <a:lstStyle/>
        <a:p>
          <a:endParaRPr lang="en-US"/>
        </a:p>
      </dgm:t>
    </dgm:pt>
    <dgm:pt modelId="{DD27E0C8-75AF-4189-8B55-D4488A527BCA}" type="pres">
      <dgm:prSet presAssocID="{B8E86A4A-7037-4986-9612-A7621FCB24E1}" presName="circ3" presStyleLbl="vennNode1" presStyleIdx="2" presStyleCnt="3" custScaleX="109369" custScaleY="100368"/>
      <dgm:spPr/>
      <dgm:t>
        <a:bodyPr/>
        <a:lstStyle/>
        <a:p>
          <a:endParaRPr lang="en-US"/>
        </a:p>
      </dgm:t>
    </dgm:pt>
    <dgm:pt modelId="{5B7777CD-5A42-48BF-A342-230BC19F2AA8}" type="pres">
      <dgm:prSet presAssocID="{B8E86A4A-7037-4986-9612-A7621FCB24E1}" presName="circ3Tx" presStyleLbl="revTx" presStyleIdx="0" presStyleCnt="0">
        <dgm:presLayoutVars>
          <dgm:chMax val="0"/>
          <dgm:chPref val="0"/>
          <dgm:bulletEnabled val="1"/>
        </dgm:presLayoutVars>
      </dgm:prSet>
      <dgm:spPr/>
      <dgm:t>
        <a:bodyPr/>
        <a:lstStyle/>
        <a:p>
          <a:endParaRPr lang="en-US"/>
        </a:p>
      </dgm:t>
    </dgm:pt>
  </dgm:ptLst>
  <dgm:cxnLst>
    <dgm:cxn modelId="{0C144CFE-DAAE-416C-B5D8-645C3C1BABB3}" type="presOf" srcId="{66691492-DDE5-4FE5-885C-79A0CCEE67A6}" destId="{206098A6-1C40-4DE9-8970-54AFFF81EFE2}" srcOrd="0" destOrd="0" presId="urn:microsoft.com/office/officeart/2005/8/layout/venn1"/>
    <dgm:cxn modelId="{82A43E24-32E9-41DD-9482-D830CA436E29}" type="presOf" srcId="{296F54CA-8233-494E-9146-A7B391754DDA}" destId="{96FF9DF8-19A9-47B5-B913-A8A8613110C9}" srcOrd="0" destOrd="0" presId="urn:microsoft.com/office/officeart/2005/8/layout/venn1"/>
    <dgm:cxn modelId="{51116714-11FC-471A-BE47-90A1E08150BD}" type="presOf" srcId="{6FD0065C-0843-4535-89A8-4A4CF778D2C1}" destId="{A32C138B-1F3D-4744-B5AB-B3639FCA446A}" srcOrd="1" destOrd="0" presId="urn:microsoft.com/office/officeart/2005/8/layout/venn1"/>
    <dgm:cxn modelId="{668357D9-EE02-41AF-86F4-E270EB82146D}" srcId="{66691492-DDE5-4FE5-885C-79A0CCEE67A6}" destId="{6FD0065C-0843-4535-89A8-4A4CF778D2C1}" srcOrd="1" destOrd="0" parTransId="{24F51A13-2B12-46A1-9965-E688981886D3}" sibTransId="{A32E6B6F-E0BE-40C5-8F67-34D82B1D2386}"/>
    <dgm:cxn modelId="{7B2A98C7-F47D-4CA5-BD24-ACB408EE57BD}" type="presOf" srcId="{B8E86A4A-7037-4986-9612-A7621FCB24E1}" destId="{5B7777CD-5A42-48BF-A342-230BC19F2AA8}" srcOrd="1" destOrd="0" presId="urn:microsoft.com/office/officeart/2005/8/layout/venn1"/>
    <dgm:cxn modelId="{0BB4493D-2E62-44C2-B320-F20A27B357C6}" type="presOf" srcId="{296F54CA-8233-494E-9146-A7B391754DDA}" destId="{05754F7B-5180-4856-BF85-9104C663D6E8}" srcOrd="1" destOrd="0" presId="urn:microsoft.com/office/officeart/2005/8/layout/venn1"/>
    <dgm:cxn modelId="{4A4B7D0E-B93B-4244-AC1F-1648FE2F5845}" type="presOf" srcId="{6FD0065C-0843-4535-89A8-4A4CF778D2C1}" destId="{48A68F64-FA1E-4031-9B64-06CB6E5B1F67}" srcOrd="0" destOrd="0" presId="urn:microsoft.com/office/officeart/2005/8/layout/venn1"/>
    <dgm:cxn modelId="{A00EF2C8-4264-4743-89E2-8F123D05A9A6}" type="presOf" srcId="{B8E86A4A-7037-4986-9612-A7621FCB24E1}" destId="{DD27E0C8-75AF-4189-8B55-D4488A527BCA}" srcOrd="0" destOrd="0" presId="urn:microsoft.com/office/officeart/2005/8/layout/venn1"/>
    <dgm:cxn modelId="{EDD2D99C-E065-4308-8829-EADB55C96596}" srcId="{66691492-DDE5-4FE5-885C-79A0CCEE67A6}" destId="{296F54CA-8233-494E-9146-A7B391754DDA}" srcOrd="0" destOrd="0" parTransId="{58D033EA-8BBA-463A-A5E4-3D04188480F6}" sibTransId="{459E1F50-AE22-4987-B242-268F4EFE07C2}"/>
    <dgm:cxn modelId="{BC4CE211-75F5-498C-A83B-D36206408037}" srcId="{66691492-DDE5-4FE5-885C-79A0CCEE67A6}" destId="{B8E86A4A-7037-4986-9612-A7621FCB24E1}" srcOrd="2" destOrd="0" parTransId="{084D18F2-E878-4D02-931F-51EEF07AB9EE}" sibTransId="{1B7FAEBD-CAAB-4DC2-883F-53D31F8F265B}"/>
    <dgm:cxn modelId="{1AF821D1-4D94-4428-9FF0-593B475C6C3E}" type="presParOf" srcId="{206098A6-1C40-4DE9-8970-54AFFF81EFE2}" destId="{96FF9DF8-19A9-47B5-B913-A8A8613110C9}" srcOrd="0" destOrd="0" presId="urn:microsoft.com/office/officeart/2005/8/layout/venn1"/>
    <dgm:cxn modelId="{0EAE27EA-A7F3-4A8B-BBAA-3361DA122D1B}" type="presParOf" srcId="{206098A6-1C40-4DE9-8970-54AFFF81EFE2}" destId="{05754F7B-5180-4856-BF85-9104C663D6E8}" srcOrd="1" destOrd="0" presId="urn:microsoft.com/office/officeart/2005/8/layout/venn1"/>
    <dgm:cxn modelId="{8B670798-4C89-4426-B33B-81D99E20EB6B}" type="presParOf" srcId="{206098A6-1C40-4DE9-8970-54AFFF81EFE2}" destId="{48A68F64-FA1E-4031-9B64-06CB6E5B1F67}" srcOrd="2" destOrd="0" presId="urn:microsoft.com/office/officeart/2005/8/layout/venn1"/>
    <dgm:cxn modelId="{87B318BA-5A14-48E0-BDA5-B694A24EE3DF}" type="presParOf" srcId="{206098A6-1C40-4DE9-8970-54AFFF81EFE2}" destId="{A32C138B-1F3D-4744-B5AB-B3639FCA446A}" srcOrd="3" destOrd="0" presId="urn:microsoft.com/office/officeart/2005/8/layout/venn1"/>
    <dgm:cxn modelId="{DD027BB2-E8A9-4589-985B-834751A4BB3D}" type="presParOf" srcId="{206098A6-1C40-4DE9-8970-54AFFF81EFE2}" destId="{DD27E0C8-75AF-4189-8B55-D4488A527BCA}" srcOrd="4" destOrd="0" presId="urn:microsoft.com/office/officeart/2005/8/layout/venn1"/>
    <dgm:cxn modelId="{EE5E2BE5-EC83-4E0A-BF5E-DDC796CABF74}" type="presParOf" srcId="{206098A6-1C40-4DE9-8970-54AFFF81EFE2}" destId="{5B7777CD-5A42-48BF-A342-230BC19F2AA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F9DF8-19A9-47B5-B913-A8A8613110C9}">
      <dsp:nvSpPr>
        <dsp:cNvPr id="0" name=""/>
        <dsp:cNvSpPr/>
      </dsp:nvSpPr>
      <dsp:spPr>
        <a:xfrm>
          <a:off x="1955346" y="59920"/>
          <a:ext cx="3009078" cy="30090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de-CH" sz="2800" b="0" i="0" kern="1200" baseline="0" dirty="0" err="1" smtClean="0"/>
            <a:t>To</a:t>
          </a:r>
          <a:r>
            <a:rPr lang="de-CH" sz="2800" b="0" i="0" kern="1200" baseline="0" dirty="0" smtClean="0"/>
            <a:t> </a:t>
          </a:r>
          <a:r>
            <a:rPr lang="de-CH" sz="2800" b="0" i="0" kern="1200" baseline="0" dirty="0" err="1" smtClean="0"/>
            <a:t>set</a:t>
          </a:r>
          <a:r>
            <a:rPr lang="de-CH" sz="2800" b="0" i="0" kern="1200" baseline="0" dirty="0" smtClean="0"/>
            <a:t> </a:t>
          </a:r>
          <a:r>
            <a:rPr lang="de-CH" sz="2800" b="0" i="0" kern="1200" baseline="0" dirty="0" err="1" smtClean="0"/>
            <a:t>to</a:t>
          </a:r>
          <a:r>
            <a:rPr lang="de-CH" sz="2800" b="0" i="0" kern="1200" baseline="0" dirty="0" smtClean="0"/>
            <a:t> </a:t>
          </a:r>
          <a:r>
            <a:rPr lang="de-CH" sz="2800" b="0" i="0" kern="1200" baseline="0" dirty="0" err="1" smtClean="0"/>
            <a:t>music</a:t>
          </a:r>
          <a:endParaRPr lang="fr-FR" sz="2800" kern="1200" dirty="0"/>
        </a:p>
      </dsp:txBody>
      <dsp:txXfrm>
        <a:off x="2356557" y="586509"/>
        <a:ext cx="2206657" cy="1354085"/>
      </dsp:txXfrm>
    </dsp:sp>
    <dsp:sp modelId="{48A68F64-FA1E-4031-9B64-06CB6E5B1F67}">
      <dsp:nvSpPr>
        <dsp:cNvPr id="0" name=""/>
        <dsp:cNvSpPr/>
      </dsp:nvSpPr>
      <dsp:spPr>
        <a:xfrm>
          <a:off x="3041122" y="1940594"/>
          <a:ext cx="3009078" cy="30090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fr-FR" sz="2800" kern="1200" dirty="0" smtClean="0"/>
            <a:t>To </a:t>
          </a:r>
          <a:r>
            <a:rPr lang="fr-FR" sz="2800" kern="1200" dirty="0" err="1" smtClean="0"/>
            <a:t>write</a:t>
          </a:r>
          <a:r>
            <a:rPr lang="fr-FR" sz="2800" kern="1200" dirty="0" smtClean="0"/>
            <a:t> a </a:t>
          </a:r>
          <a:r>
            <a:rPr lang="fr-FR" sz="2800" kern="1200" dirty="0" err="1" smtClean="0"/>
            <a:t>haiku</a:t>
          </a:r>
          <a:r>
            <a:rPr lang="fr-FR" sz="2800" kern="1200" dirty="0" smtClean="0"/>
            <a:t> (</a:t>
          </a:r>
          <a:r>
            <a:rPr lang="fr-FR" sz="2800" kern="1200" dirty="0" err="1" smtClean="0"/>
            <a:t>language</a:t>
          </a:r>
          <a:r>
            <a:rPr lang="fr-FR" sz="2800" kern="1200" dirty="0"/>
            <a:t>)</a:t>
          </a:r>
        </a:p>
      </dsp:txBody>
      <dsp:txXfrm>
        <a:off x="3961399" y="2717940"/>
        <a:ext cx="1805447" cy="1654993"/>
      </dsp:txXfrm>
    </dsp:sp>
    <dsp:sp modelId="{DD27E0C8-75AF-4189-8B55-D4488A527BCA}">
      <dsp:nvSpPr>
        <dsp:cNvPr id="0" name=""/>
        <dsp:cNvSpPr/>
      </dsp:nvSpPr>
      <dsp:spPr>
        <a:xfrm>
          <a:off x="728610" y="1935058"/>
          <a:ext cx="3290999" cy="30201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endParaRPr lang="de-CH" sz="2800" kern="1200" dirty="0"/>
        </a:p>
        <a:p>
          <a:pPr lvl="0" algn="ctr" defTabSz="1244600" rtl="0">
            <a:lnSpc>
              <a:spcPct val="90000"/>
            </a:lnSpc>
            <a:spcBef>
              <a:spcPct val="0"/>
            </a:spcBef>
            <a:spcAft>
              <a:spcPct val="35000"/>
            </a:spcAft>
          </a:pPr>
          <a:r>
            <a:rPr lang="de-CH" sz="2800" kern="1200" dirty="0" err="1" smtClean="0"/>
            <a:t>To</a:t>
          </a:r>
          <a:r>
            <a:rPr lang="de-CH" sz="2800" kern="1200" dirty="0" smtClean="0"/>
            <a:t> </a:t>
          </a:r>
          <a:r>
            <a:rPr lang="de-CH" sz="2800" kern="1200" dirty="0" err="1" smtClean="0"/>
            <a:t>paint</a:t>
          </a:r>
          <a:r>
            <a:rPr lang="de-CH" sz="2800" kern="1200" dirty="0" smtClean="0"/>
            <a:t> a </a:t>
          </a:r>
          <a:r>
            <a:rPr lang="de-CH" sz="2800" kern="1200" dirty="0" err="1" smtClean="0"/>
            <a:t>haiku</a:t>
          </a:r>
          <a:r>
            <a:rPr lang="de-CH" sz="2800" kern="1200" dirty="0" smtClean="0"/>
            <a:t> (</a:t>
          </a:r>
          <a:r>
            <a:rPr lang="de-CH" sz="2800" kern="1200" dirty="0" err="1" smtClean="0"/>
            <a:t>visual</a:t>
          </a:r>
          <a:r>
            <a:rPr lang="de-CH" sz="2800" kern="1200" dirty="0" smtClean="0"/>
            <a:t> </a:t>
          </a:r>
          <a:r>
            <a:rPr lang="de-CH" sz="2800" kern="1200" dirty="0" err="1" smtClean="0"/>
            <a:t>arts</a:t>
          </a:r>
          <a:r>
            <a:rPr lang="de-CH" sz="2800" kern="1200" dirty="0" smtClean="0"/>
            <a:t>)</a:t>
          </a:r>
          <a:endParaRPr lang="fr-FR" sz="2800" kern="1200" dirty="0"/>
        </a:p>
      </dsp:txBody>
      <dsp:txXfrm>
        <a:off x="1038513" y="2715264"/>
        <a:ext cx="1974599" cy="16610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A4F1C70D-4D01-47E1-B794-A45F421D9CC3}" type="datetimeFigureOut">
              <a:rPr lang="de-DE"/>
              <a:pPr>
                <a:defRPr/>
              </a:pPr>
              <a:t>08.05.2019</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7EA81C9C-17E4-4463-AA74-6B02DE826206}"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44" charset="-128"/>
              </a:defRPr>
            </a:lvl1pPr>
          </a:lstStyle>
          <a:p>
            <a:pPr>
              <a:defRPr/>
            </a:pPr>
            <a:endParaRPr lang="lt-LT" altLang="fr-FR"/>
          </a:p>
        </p:txBody>
      </p:sp>
      <p:sp>
        <p:nvSpPr>
          <p:cNvPr id="5123"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4" charset="-128"/>
              </a:defRPr>
            </a:lvl1pPr>
          </a:lstStyle>
          <a:p>
            <a:pPr>
              <a:defRPr/>
            </a:pPr>
            <a:endParaRPr lang="lt-LT" altLang="fr-FR"/>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fr-FR" noProof="0"/>
              <a:t>Click to edit Master text styles</a:t>
            </a:r>
          </a:p>
          <a:p>
            <a:pPr lvl="1"/>
            <a:r>
              <a:rPr lang="lt-LT" altLang="fr-FR" noProof="0"/>
              <a:t>Second level</a:t>
            </a:r>
          </a:p>
          <a:p>
            <a:pPr lvl="2"/>
            <a:r>
              <a:rPr lang="lt-LT" altLang="fr-FR" noProof="0"/>
              <a:t>Third level</a:t>
            </a:r>
          </a:p>
          <a:p>
            <a:pPr lvl="3"/>
            <a:r>
              <a:rPr lang="lt-LT" altLang="fr-FR" noProof="0"/>
              <a:t>Fourth level</a:t>
            </a:r>
          </a:p>
          <a:p>
            <a:pPr lvl="4"/>
            <a:r>
              <a:rPr lang="lt-LT" altLang="fr-FR" noProof="0"/>
              <a:t>Fifth level</a:t>
            </a:r>
          </a:p>
        </p:txBody>
      </p:sp>
      <p:sp>
        <p:nvSpPr>
          <p:cNvPr id="5126"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44" charset="-128"/>
              </a:defRPr>
            </a:lvl1pPr>
          </a:lstStyle>
          <a:p>
            <a:pPr>
              <a:defRPr/>
            </a:pPr>
            <a:endParaRPr lang="lt-LT" altLang="fr-FR"/>
          </a:p>
        </p:txBody>
      </p:sp>
      <p:sp>
        <p:nvSpPr>
          <p:cNvPr id="5127"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34" charset="-128"/>
              </a:defRPr>
            </a:lvl1pPr>
          </a:lstStyle>
          <a:p>
            <a:pPr>
              <a:defRPr/>
            </a:pPr>
            <a:fld id="{A46AC748-D290-4E41-8571-CC1C6BFFBFCD}" type="slidenum">
              <a:rPr lang="lt-LT" altLang="fr-FR"/>
              <a:pPr>
                <a:defRPr/>
              </a:pPr>
              <a:t>‹#›</a:t>
            </a:fld>
            <a:endParaRPr lang="lt-LT"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a:t>
            </a:fld>
            <a:endParaRPr lang="lt-LT" altLang="fr-FR" dirty="0"/>
          </a:p>
        </p:txBody>
      </p:sp>
    </p:spTree>
    <p:extLst>
      <p:ext uri="{BB962C8B-B14F-4D97-AF65-F5344CB8AC3E}">
        <p14:creationId xmlns:p14="http://schemas.microsoft.com/office/powerpoint/2010/main" val="342920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a:t>Un projet pluridisciplinaire à l’école primaire autour de la musique</a:t>
            </a:r>
          </a:p>
          <a:p>
            <a:r>
              <a:rPr lang="de-DE"/>
              <a:t>http://centenaire.org/fr/print/546</a:t>
            </a:r>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10</a:t>
            </a:fld>
            <a:endParaRPr lang="lt-LT" altLang="fr-FR"/>
          </a:p>
        </p:txBody>
      </p:sp>
    </p:spTree>
    <p:extLst>
      <p:ext uri="{BB962C8B-B14F-4D97-AF65-F5344CB8AC3E}">
        <p14:creationId xmlns:p14="http://schemas.microsoft.com/office/powerpoint/2010/main" val="62455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a:solidFill>
                  <a:schemeClr val="tx1"/>
                </a:solidFill>
                <a:effectLst/>
                <a:latin typeface="Arial" charset="0"/>
                <a:ea typeface="ＭＳ Ｐゴシック" pitchFamily="-44" charset="-128"/>
                <a:cs typeface="+mn-cs"/>
              </a:rPr>
              <a:t>Éducation musicale et interdisciplinarité, p. 3</a:t>
            </a:r>
            <a:endParaRPr lang="fr-FR"/>
          </a:p>
          <a:p>
            <a:r>
              <a:rPr lang="fr-FR"/>
              <a:t>http://cache.media.eduscol.education.fr/file/Education_musicale/01/2/RA16_C4_EMUS_educ_mus_interdiscipline_V2_658012.pdf</a:t>
            </a:r>
          </a:p>
          <a:p>
            <a:r>
              <a:rPr lang="fr-FR"/>
              <a:t>Sagrillo ‘La Grande Guerre et ses chansons.’ „La chanson de Craonne“ und „Quand Madelon“ </a:t>
            </a:r>
            <a:r>
              <a:rPr lang="fr-FR" err="1"/>
              <a:t>als</a:t>
            </a:r>
            <a:r>
              <a:rPr lang="fr-FR"/>
              <a:t> </a:t>
            </a:r>
            <a:r>
              <a:rPr lang="fr-FR" err="1"/>
              <a:t>Spiegelbilder</a:t>
            </a:r>
            <a:r>
              <a:rPr lang="fr-FR"/>
              <a:t> </a:t>
            </a:r>
            <a:r>
              <a:rPr lang="fr-FR" err="1"/>
              <a:t>einer</a:t>
            </a:r>
            <a:r>
              <a:rPr lang="fr-FR"/>
              <a:t> Nation </a:t>
            </a:r>
            <a:r>
              <a:rPr lang="fr-FR" err="1"/>
              <a:t>im</a:t>
            </a:r>
            <a:r>
              <a:rPr lang="fr-FR"/>
              <a:t> </a:t>
            </a:r>
            <a:r>
              <a:rPr lang="fr-FR" err="1"/>
              <a:t>Krieg</a:t>
            </a:r>
            <a:r>
              <a:rPr lang="fr-FR"/>
              <a:t>, </a:t>
            </a:r>
            <a:r>
              <a:rPr lang="de-DE"/>
              <a:t>in Militärmusik im Diskurs. Schriftenreihe des </a:t>
            </a:r>
            <a:r>
              <a:rPr lang="de-DE" err="1"/>
              <a:t>Miltärmusikdienstes</a:t>
            </a:r>
            <a:r>
              <a:rPr lang="de-DE"/>
              <a:t> der Bundeswehr. Militärmusik und Erster Weltkrieg (2015)</a:t>
            </a:r>
            <a:endParaRPr lang="fr-FR"/>
          </a:p>
          <a:p>
            <a:endParaRPr lang="fr-FR"/>
          </a:p>
          <a:p>
            <a:r>
              <a:rPr lang="fr-FR" noProof="0"/>
              <a:t>Mon exemple: Les savoirs sur la </a:t>
            </a:r>
            <a:r>
              <a:rPr lang="fr-FR" baseline="0" noProof="0"/>
              <a:t>1</a:t>
            </a:r>
            <a:r>
              <a:rPr lang="fr-FR" baseline="30000" noProof="0"/>
              <a:t>ère</a:t>
            </a:r>
            <a:r>
              <a:rPr lang="fr-FR" baseline="0" noProof="0"/>
              <a:t> Guerre Mondiale …</a:t>
            </a:r>
          </a:p>
          <a:p>
            <a:pPr marL="171450" indent="-171450">
              <a:buFont typeface="Arial" panose="020B0604020202020204" pitchFamily="34" charset="0"/>
              <a:buChar char="•"/>
            </a:pPr>
            <a:r>
              <a:rPr lang="fr-FR" baseline="0" noProof="0"/>
              <a:t>… ses chansons par l’apport de connaissances de </a:t>
            </a:r>
            <a:r>
              <a:rPr lang="fr-FR" baseline="0" noProof="0">
                <a:solidFill>
                  <a:srgbClr val="FFFF00"/>
                </a:solidFill>
              </a:rPr>
              <a:t>trois </a:t>
            </a:r>
            <a:r>
              <a:rPr lang="fr-FR" baseline="0" noProof="0">
                <a:solidFill>
                  <a:srgbClr val="FF0000"/>
                </a:solidFill>
              </a:rPr>
              <a:t>thématiques</a:t>
            </a:r>
            <a:r>
              <a:rPr lang="fr-FR" baseline="0" noProof="0">
                <a:solidFill>
                  <a:srgbClr val="FFFF00"/>
                </a:solidFill>
              </a:rPr>
              <a:t> </a:t>
            </a:r>
            <a:r>
              <a:rPr lang="fr-FR" baseline="0" noProof="0"/>
              <a:t>qui interagissent</a:t>
            </a:r>
            <a:endParaRPr lang="fr-FR" noProof="0"/>
          </a:p>
          <a:p>
            <a:pPr marL="228600" indent="-228600">
              <a:buFont typeface="+mj-lt"/>
              <a:buAutoNum type="arabicPeriod"/>
            </a:pPr>
            <a:r>
              <a:rPr lang="fr-FR"/>
              <a:t>Apport</a:t>
            </a:r>
            <a:r>
              <a:rPr lang="fr-FR" baseline="0"/>
              <a:t> B: les évènements historiques et la situation: les poilus dans les tranchées, </a:t>
            </a:r>
          </a:p>
          <a:p>
            <a:pPr marL="228600" indent="-228600">
              <a:buFont typeface="+mj-lt"/>
              <a:buAutoNum type="arabicPeriod"/>
            </a:pPr>
            <a:r>
              <a:rPr lang="fr-FR" baseline="0"/>
              <a:t>Apport C: les textes de la chanson, 1’500 chansons, vaste éventail thématique allant de patriotisme, satire, </a:t>
            </a:r>
            <a:r>
              <a:rPr lang="fr-FR" baseline="0" err="1"/>
              <a:t>mélancholie</a:t>
            </a:r>
            <a:r>
              <a:rPr lang="fr-FR" baseline="0"/>
              <a:t>, séparation du partenaire, glorification de poilus / diffamation des adversaires</a:t>
            </a:r>
          </a:p>
          <a:p>
            <a:pPr marL="228600" indent="-228600">
              <a:buFont typeface="+mj-lt"/>
              <a:buAutoNum type="arabicPeriod"/>
            </a:pPr>
            <a:r>
              <a:rPr lang="fr-FR" baseline="0"/>
              <a:t>Apport EM: la mélodie de la chanson</a:t>
            </a:r>
            <a:endParaRPr lang="fr-FR"/>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11</a:t>
            </a:fld>
            <a:endParaRPr lang="lt-LT" altLang="fr-FR"/>
          </a:p>
        </p:txBody>
      </p:sp>
    </p:spTree>
    <p:extLst>
      <p:ext uri="{BB962C8B-B14F-4D97-AF65-F5344CB8AC3E}">
        <p14:creationId xmlns:p14="http://schemas.microsoft.com/office/powerpoint/2010/main" val="412960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a:t>Approche</a:t>
            </a:r>
            <a:r>
              <a:rPr lang="fr-FR" baseline="0"/>
              <a:t> holistique en vue d’appréhender un sujet</a:t>
            </a:r>
            <a:endParaRPr lang="fr-FR"/>
          </a:p>
          <a:p>
            <a:pPr marL="171450" indent="-171450">
              <a:buFont typeface="Arial" panose="020B0604020202020204" pitchFamily="34" charset="0"/>
              <a:buChar char="•"/>
            </a:pPr>
            <a:r>
              <a:rPr lang="fr-FR"/>
              <a:t>« dialogue des savoirs et des méthodes disciplinaires autour d’un même objet »**</a:t>
            </a:r>
          </a:p>
          <a:p>
            <a:pPr marL="171450" indent="-171450">
              <a:buFont typeface="Arial" panose="020B0604020202020204" pitchFamily="34" charset="0"/>
              <a:buChar char="•"/>
            </a:pPr>
            <a:r>
              <a:rPr lang="fr-FR"/>
              <a:t>« valorisation de la pluralité ainsi que la diversité des savoirs et des méthodes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t>Implication personnelle; la concertation préalable entre enseignants</a:t>
            </a:r>
          </a:p>
          <a:p>
            <a:pPr marL="171450" indent="-171450">
              <a:buFont typeface="Arial" panose="020B0604020202020204" pitchFamily="34" charset="0"/>
              <a:buChar char="•"/>
            </a:pPr>
            <a:r>
              <a:rPr lang="fr-FR" err="1">
                <a:solidFill>
                  <a:srgbClr val="FF0000"/>
                </a:solidFill>
              </a:rPr>
              <a:t>yyy</a:t>
            </a:r>
            <a:endParaRPr lang="fr-FR">
              <a:solidFill>
                <a:srgbClr val="FF0000"/>
              </a:solidFill>
            </a:endParaRPr>
          </a:p>
          <a:p>
            <a:pPr marL="0" indent="0">
              <a:buFont typeface="Arial" panose="020B0604020202020204" pitchFamily="34" charset="0"/>
              <a:buNone/>
            </a:pPr>
            <a:endParaRPr lang="fr-FR"/>
          </a:p>
          <a:p>
            <a:pPr marL="0" indent="0">
              <a:buFont typeface="Arial" panose="020B0604020202020204" pitchFamily="34" charset="0"/>
              <a:buNone/>
            </a:pPr>
            <a:endParaRPr lang="fr-FR"/>
          </a:p>
          <a:p>
            <a:r>
              <a:rPr lang="fr-FR" sz="1200" kern="1200">
                <a:solidFill>
                  <a:schemeClr val="tx1"/>
                </a:solidFill>
                <a:effectLst/>
                <a:latin typeface="Arial" charset="0"/>
                <a:ea typeface="ＭＳ Ｐゴシック" pitchFamily="-44" charset="-128"/>
                <a:cs typeface="+mn-cs"/>
              </a:rPr>
              <a:t>*Éducation musicale et interdisciplinarité, p. 5</a:t>
            </a:r>
            <a:endParaRPr lang="fr-FR"/>
          </a:p>
          <a:p>
            <a:r>
              <a:rPr lang="fr-FR"/>
              <a:t>http://cache.media.eduscol.education.fr/file/Education_musicale/01/2/RA16_C4_EMUS_educ_mus_interdiscipline_V2_658012.pdf</a:t>
            </a:r>
          </a:p>
          <a:p>
            <a:endParaRPr lang="fr-FR"/>
          </a:p>
          <a:p>
            <a:r>
              <a:rPr lang="fr-FR" b="1"/>
              <a:t>**Contribution critique au développement des programmes d’études : compétences, constructivisme et interdisciplinarité</a:t>
            </a:r>
          </a:p>
          <a:p>
            <a:r>
              <a:rPr lang="fr-FR"/>
              <a:t>Philippe </a:t>
            </a:r>
            <a:r>
              <a:rPr lang="fr-FR" err="1"/>
              <a:t>Jonnaert</a:t>
            </a:r>
            <a:r>
              <a:rPr lang="fr-FR"/>
              <a:t>, </a:t>
            </a:r>
          </a:p>
          <a:p>
            <a:r>
              <a:rPr lang="fr-FR"/>
              <a:t>Johanne Barrette, </a:t>
            </a:r>
          </a:p>
          <a:p>
            <a:r>
              <a:rPr lang="fr-FR"/>
              <a:t>Samira </a:t>
            </a:r>
            <a:r>
              <a:rPr lang="fr-FR" err="1"/>
              <a:t>Boufrahi</a:t>
            </a:r>
            <a:r>
              <a:rPr lang="fr-FR"/>
              <a:t> et </a:t>
            </a:r>
          </a:p>
          <a:p>
            <a:r>
              <a:rPr lang="fr-FR"/>
              <a:t>Domenico </a:t>
            </a:r>
            <a:r>
              <a:rPr lang="fr-FR" err="1"/>
              <a:t>Masciotra</a:t>
            </a:r>
            <a:endParaRPr lang="fr-FR"/>
          </a:p>
          <a:p>
            <a:pPr marL="0" indent="0">
              <a:buFont typeface="Arial" panose="020B0604020202020204" pitchFamily="34" charset="0"/>
              <a:buNone/>
            </a:pPr>
            <a:endParaRPr lang="fr-FR"/>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12</a:t>
            </a:fld>
            <a:endParaRPr lang="lt-LT" altLang="fr-FR"/>
          </a:p>
        </p:txBody>
      </p:sp>
    </p:spTree>
    <p:extLst>
      <p:ext uri="{BB962C8B-B14F-4D97-AF65-F5344CB8AC3E}">
        <p14:creationId xmlns:p14="http://schemas.microsoft.com/office/powerpoint/2010/main" val="426657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13</a:t>
            </a:fld>
            <a:endParaRPr lang="lt-LT" altLang="fr-FR"/>
          </a:p>
        </p:txBody>
      </p:sp>
    </p:spTree>
    <p:extLst>
      <p:ext uri="{BB962C8B-B14F-4D97-AF65-F5344CB8AC3E}">
        <p14:creationId xmlns:p14="http://schemas.microsoft.com/office/powerpoint/2010/main" val="403702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fr-FR" noProof="0">
                <a:solidFill>
                  <a:sysClr val="windowText" lastClr="000000"/>
                </a:solidFill>
              </a:rPr>
              <a:t>Jouer de la musique</a:t>
            </a:r>
          </a:p>
          <a:p>
            <a:pPr marL="685800" lvl="1" indent="-228600">
              <a:buFont typeface="+mj-lt"/>
              <a:buAutoNum type="alphaLcParenR"/>
            </a:pPr>
            <a:r>
              <a:rPr lang="fr-FR" noProof="0">
                <a:solidFill>
                  <a:sysClr val="windowText" lastClr="000000"/>
                </a:solidFill>
              </a:rPr>
              <a:t>Rythme</a:t>
            </a:r>
          </a:p>
          <a:p>
            <a:pPr marL="685800" lvl="1" indent="-228600">
              <a:buFont typeface="+mj-lt"/>
              <a:buAutoNum type="alphaLcParenR"/>
            </a:pPr>
            <a:r>
              <a:rPr lang="fr-FR" noProof="0">
                <a:solidFill>
                  <a:sysClr val="windowText" lastClr="000000"/>
                </a:solidFill>
              </a:rPr>
              <a:t>Mouvement et danse</a:t>
            </a:r>
          </a:p>
          <a:p>
            <a:pPr marL="685800" lvl="1" indent="-228600">
              <a:buFont typeface="+mj-lt"/>
              <a:buAutoNum type="alphaLcParenR"/>
            </a:pPr>
            <a:r>
              <a:rPr lang="fr-FR" noProof="0">
                <a:solidFill>
                  <a:sysClr val="windowText" lastClr="000000"/>
                </a:solidFill>
              </a:rPr>
              <a:t>Chanter</a:t>
            </a:r>
          </a:p>
          <a:p>
            <a:pPr marL="685800" lvl="1" indent="-228600">
              <a:buFont typeface="+mj-lt"/>
              <a:buAutoNum type="alphaLcParenR"/>
            </a:pPr>
            <a:r>
              <a:rPr lang="fr-FR" noProof="0">
                <a:solidFill>
                  <a:sysClr val="windowText" lastClr="000000"/>
                </a:solidFill>
              </a:rPr>
              <a:t>Jouer</a:t>
            </a:r>
            <a:r>
              <a:rPr lang="fr-FR" baseline="0" noProof="0">
                <a:solidFill>
                  <a:sysClr val="windowText" lastClr="000000"/>
                </a:solidFill>
              </a:rPr>
              <a:t> d’un instrument</a:t>
            </a:r>
          </a:p>
          <a:p>
            <a:pPr marL="228600" indent="-228600">
              <a:buFont typeface="+mj-lt"/>
              <a:buAutoNum type="arabicPeriod"/>
            </a:pPr>
            <a:r>
              <a:rPr lang="fr-FR" noProof="0">
                <a:solidFill>
                  <a:sysClr val="windowText" lastClr="000000"/>
                </a:solidFill>
              </a:rPr>
              <a:t>Les savoirs</a:t>
            </a:r>
          </a:p>
          <a:p>
            <a:pPr marL="685800" lvl="1" indent="-228600">
              <a:buFont typeface="+mj-lt"/>
              <a:buAutoNum type="alphaLcParenR"/>
            </a:pPr>
            <a:r>
              <a:rPr lang="fr-FR" noProof="0">
                <a:solidFill>
                  <a:sysClr val="windowText" lastClr="000000"/>
                </a:solidFill>
              </a:rPr>
              <a:t>Instruments</a:t>
            </a:r>
          </a:p>
          <a:p>
            <a:pPr marL="685800" lvl="1" indent="-228600">
              <a:buFont typeface="+mj-lt"/>
              <a:buAutoNum type="alphaLcParenR"/>
            </a:pPr>
            <a:r>
              <a:rPr lang="fr-FR" b="0" noProof="0">
                <a:solidFill>
                  <a:sysClr val="windowText" lastClr="000000"/>
                </a:solidFill>
              </a:rPr>
              <a:t>Compositeurs</a:t>
            </a:r>
          </a:p>
          <a:p>
            <a:pPr marL="685800" lvl="1" indent="-228600">
              <a:buFont typeface="+mj-lt"/>
              <a:buAutoNum type="alphaLcParenR"/>
            </a:pPr>
            <a:r>
              <a:rPr lang="fr-FR" b="0" noProof="0">
                <a:solidFill>
                  <a:sysClr val="windowText" lastClr="000000"/>
                </a:solidFill>
              </a:rPr>
              <a:t>Histoire de la musique</a:t>
            </a:r>
          </a:p>
          <a:p>
            <a:pPr marL="228600" lvl="0" indent="-228600">
              <a:buFont typeface="+mj-lt"/>
              <a:buAutoNum type="arabicPeriod"/>
            </a:pPr>
            <a:r>
              <a:rPr lang="fr-FR" b="0" noProof="0">
                <a:solidFill>
                  <a:sysClr val="windowText" lastClr="000000"/>
                </a:solidFill>
              </a:rPr>
              <a:t>L’écoute musicale</a:t>
            </a:r>
          </a:p>
          <a:p>
            <a:pPr marL="228600" lvl="0" indent="-228600">
              <a:buFont typeface="+mj-lt"/>
              <a:buAutoNum type="arabicPeriod"/>
            </a:pPr>
            <a:r>
              <a:rPr lang="fr-FR" sz="1200" kern="1200" noProof="0">
                <a:solidFill>
                  <a:sysClr val="windowText" lastClr="000000"/>
                </a:solidFill>
                <a:latin typeface="Arial" charset="0"/>
                <a:ea typeface="ＭＳ Ｐゴシック" pitchFamily="-44" charset="-128"/>
                <a:cs typeface="+mn-cs"/>
              </a:rPr>
              <a:t>Créativité musicale</a:t>
            </a:r>
          </a:p>
          <a:p>
            <a:pPr marL="685800" lvl="1" indent="-228600">
              <a:buFont typeface="+mj-lt"/>
              <a:buAutoNum type="alphaLcParenR"/>
            </a:pPr>
            <a:r>
              <a:rPr lang="fr-FR" sz="1200" kern="1200" noProof="0">
                <a:solidFill>
                  <a:sysClr val="windowText" lastClr="000000"/>
                </a:solidFill>
                <a:latin typeface="Arial" charset="0"/>
                <a:ea typeface="ＭＳ Ｐゴシック" pitchFamily="-44" charset="-128"/>
                <a:cs typeface="+mn-cs"/>
              </a:rPr>
              <a:t>Composition</a:t>
            </a:r>
          </a:p>
          <a:p>
            <a:pPr marL="685800" lvl="1" indent="-228600">
              <a:buFont typeface="+mj-lt"/>
              <a:buAutoNum type="alphaLcParenR"/>
            </a:pPr>
            <a:r>
              <a:rPr lang="fr-FR" sz="1200" kern="1200" noProof="0" err="1">
                <a:solidFill>
                  <a:sysClr val="windowText" lastClr="000000"/>
                </a:solidFill>
                <a:latin typeface="Arial" charset="0"/>
                <a:ea typeface="ＭＳ Ｐゴシック" pitchFamily="-44" charset="-128"/>
                <a:cs typeface="+mn-cs"/>
              </a:rPr>
              <a:t>KiT</a:t>
            </a:r>
            <a:endParaRPr lang="fr-FR" sz="1200" kern="1200" noProof="0">
              <a:solidFill>
                <a:sysClr val="windowText" lastClr="000000"/>
              </a:solidFill>
              <a:latin typeface="Arial" charset="0"/>
              <a:ea typeface="ＭＳ Ｐゴシック" pitchFamily="-4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1" noProof="0">
              <a:solidFill>
                <a:srgbClr val="00B05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1" noProof="0">
                <a:solidFill>
                  <a:srgbClr val="00B050"/>
                </a:solidFill>
              </a:rPr>
              <a:t>Ces multiples approches, un problème* ou une issue?</a:t>
            </a:r>
          </a:p>
          <a:p>
            <a:r>
              <a:rPr lang="fr-FR" noProof="0"/>
              <a:t>*Beaucoup ne prennent la branche musique pas au sérieux. Et, hélas, la réalité leur donne souvent raison. Nous refusons aux enfants et aux adolescents des succès d’apprentissages musicales, en les sollicitant de façon paradoxale </a:t>
            </a:r>
            <a:r>
              <a:rPr lang="fr-FR" u="sng" noProof="0"/>
              <a:t>insuffisamment</a:t>
            </a:r>
            <a:r>
              <a:rPr lang="fr-FR" noProof="0"/>
              <a:t> par une pléthore thématique </a:t>
            </a:r>
            <a:br>
              <a:rPr lang="fr-FR" noProof="0"/>
            </a:br>
            <a:r>
              <a:rPr lang="fr-FR" noProof="0"/>
              <a:t>(</a:t>
            </a:r>
            <a:r>
              <a:rPr lang="fr-FR" noProof="0" err="1"/>
              <a:t>Jank</a:t>
            </a:r>
            <a:r>
              <a:rPr lang="fr-FR" noProof="0"/>
              <a:t> / </a:t>
            </a:r>
            <a:r>
              <a:rPr lang="fr-FR" noProof="0" err="1"/>
              <a:t>Stroh</a:t>
            </a:r>
            <a:r>
              <a:rPr lang="fr-FR" noProof="0"/>
              <a:t>)</a:t>
            </a:r>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14</a:t>
            </a:fld>
            <a:endParaRPr lang="lt-LT" altLang="fr-FR"/>
          </a:p>
        </p:txBody>
      </p:sp>
    </p:spTree>
    <p:extLst>
      <p:ext uri="{BB962C8B-B14F-4D97-AF65-F5344CB8AC3E}">
        <p14:creationId xmlns:p14="http://schemas.microsoft.com/office/powerpoint/2010/main" val="369155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err="1">
                <a:solidFill>
                  <a:schemeClr val="tx1"/>
                </a:solidFill>
                <a:effectLst/>
                <a:latin typeface="Arial" charset="0"/>
                <a:ea typeface="ＭＳ Ｐゴシック" pitchFamily="-44" charset="-128"/>
                <a:cs typeface="+mn-cs"/>
              </a:rPr>
              <a:t>Éducation</a:t>
            </a:r>
            <a:r>
              <a:rPr lang="de-DE" sz="1200" kern="1200">
                <a:solidFill>
                  <a:schemeClr val="tx1"/>
                </a:solidFill>
                <a:effectLst/>
                <a:latin typeface="Arial" charset="0"/>
                <a:ea typeface="ＭＳ Ｐゴシック" pitchFamily="-44" charset="-128"/>
                <a:cs typeface="+mn-cs"/>
              </a:rPr>
              <a:t> </a:t>
            </a:r>
            <a:r>
              <a:rPr lang="de-DE" sz="1200" kern="1200" err="1">
                <a:solidFill>
                  <a:schemeClr val="tx1"/>
                </a:solidFill>
                <a:effectLst/>
                <a:latin typeface="Arial" charset="0"/>
                <a:ea typeface="ＭＳ Ｐゴシック" pitchFamily="-44" charset="-128"/>
                <a:cs typeface="+mn-cs"/>
              </a:rPr>
              <a:t>musicale</a:t>
            </a:r>
            <a:r>
              <a:rPr lang="de-DE" sz="1200" kern="1200">
                <a:solidFill>
                  <a:schemeClr val="tx1"/>
                </a:solidFill>
                <a:effectLst/>
                <a:latin typeface="Arial" charset="0"/>
                <a:ea typeface="ＭＳ Ｐゴシック" pitchFamily="-44" charset="-128"/>
                <a:cs typeface="+mn-cs"/>
              </a:rPr>
              <a:t> et </a:t>
            </a:r>
            <a:r>
              <a:rPr lang="de-DE" sz="1200" kern="1200" err="1">
                <a:solidFill>
                  <a:schemeClr val="tx1"/>
                </a:solidFill>
                <a:effectLst/>
                <a:latin typeface="Arial" charset="0"/>
                <a:ea typeface="ＭＳ Ｐゴシック" pitchFamily="-44" charset="-128"/>
                <a:cs typeface="+mn-cs"/>
              </a:rPr>
              <a:t>interdisciplinarité</a:t>
            </a:r>
            <a:endParaRPr lang="de-DE"/>
          </a:p>
          <a:p>
            <a:r>
              <a:rPr lang="de-DE"/>
              <a:t>http://cache.media.eduscol.education.fr/file/Education_musicale/01/2/RA16_C4_EMUS_educ_mus_interdiscipline_V2_658012.pdf</a:t>
            </a:r>
          </a:p>
          <a:p>
            <a:endParaRPr lang="de-DE"/>
          </a:p>
          <a:p>
            <a:r>
              <a:rPr lang="fr-FR" noProof="0"/>
              <a:t>Mon exemple: Le film </a:t>
            </a:r>
            <a:r>
              <a:rPr lang="fr-FR" b="1" noProof="0"/>
              <a:t>Amadeus</a:t>
            </a:r>
            <a:r>
              <a:rPr lang="fr-FR" noProof="0"/>
              <a:t> </a:t>
            </a:r>
          </a:p>
          <a:p>
            <a:pPr marL="171450" indent="-171450">
              <a:buFont typeface="Arial" panose="020B0604020202020204" pitchFamily="34" charset="0"/>
              <a:buChar char="•"/>
            </a:pPr>
            <a:r>
              <a:rPr lang="fr-FR" noProof="0"/>
              <a:t>La</a:t>
            </a:r>
            <a:r>
              <a:rPr lang="fr-FR" baseline="0" noProof="0"/>
              <a:t> biographie de Mozart et la vie dans la 2e moitié du 18e siècle </a:t>
            </a:r>
            <a:br>
              <a:rPr lang="fr-FR" baseline="0" noProof="0"/>
            </a:br>
            <a:r>
              <a:rPr lang="fr-FR" baseline="0" noProof="0"/>
              <a:t>=&gt;  mobilisation de savoirs relevant d’autres disciplines, ici l’histoire</a:t>
            </a:r>
          </a:p>
          <a:p>
            <a:pPr marL="171450" indent="-171450">
              <a:buFont typeface="Arial" panose="020B0604020202020204" pitchFamily="34" charset="0"/>
              <a:buChar char="•"/>
            </a:pPr>
            <a:r>
              <a:rPr lang="fr-FR" baseline="0" noProof="0"/>
              <a:t>Mozart en contact avec l’empereur d’Autriche. Qui était l’empereur d’Autriche dans le temps de Mozart? C’était Joseph II, (1741-1790)</a:t>
            </a:r>
            <a:endParaRPr lang="fr-FR" noProof="0"/>
          </a:p>
          <a:p>
            <a:endParaRPr lang="de-DE"/>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15</a:t>
            </a:fld>
            <a:endParaRPr lang="lt-LT" altLang="fr-FR"/>
          </a:p>
        </p:txBody>
      </p:sp>
    </p:spTree>
    <p:extLst>
      <p:ext uri="{BB962C8B-B14F-4D97-AF65-F5344CB8AC3E}">
        <p14:creationId xmlns:p14="http://schemas.microsoft.com/office/powerpoint/2010/main" val="70560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err="1">
                <a:solidFill>
                  <a:schemeClr val="tx1"/>
                </a:solidFill>
                <a:effectLst/>
                <a:latin typeface="Arial" charset="0"/>
                <a:ea typeface="ＭＳ Ｐゴシック" pitchFamily="-44" charset="-128"/>
                <a:cs typeface="+mn-cs"/>
              </a:rPr>
              <a:t>Éducation</a:t>
            </a:r>
            <a:r>
              <a:rPr lang="de-DE" sz="1200" kern="1200">
                <a:solidFill>
                  <a:schemeClr val="tx1"/>
                </a:solidFill>
                <a:effectLst/>
                <a:latin typeface="Arial" charset="0"/>
                <a:ea typeface="ＭＳ Ｐゴシック" pitchFamily="-44" charset="-128"/>
                <a:cs typeface="+mn-cs"/>
              </a:rPr>
              <a:t> </a:t>
            </a:r>
            <a:r>
              <a:rPr lang="de-DE" sz="1200" kern="1200" err="1">
                <a:solidFill>
                  <a:schemeClr val="tx1"/>
                </a:solidFill>
                <a:effectLst/>
                <a:latin typeface="Arial" charset="0"/>
                <a:ea typeface="ＭＳ Ｐゴシック" pitchFamily="-44" charset="-128"/>
                <a:cs typeface="+mn-cs"/>
              </a:rPr>
              <a:t>musicale</a:t>
            </a:r>
            <a:r>
              <a:rPr lang="de-DE" sz="1200" kern="1200">
                <a:solidFill>
                  <a:schemeClr val="tx1"/>
                </a:solidFill>
                <a:effectLst/>
                <a:latin typeface="Arial" charset="0"/>
                <a:ea typeface="ＭＳ Ｐゴシック" pitchFamily="-44" charset="-128"/>
                <a:cs typeface="+mn-cs"/>
              </a:rPr>
              <a:t> et </a:t>
            </a:r>
            <a:r>
              <a:rPr lang="de-DE" sz="1200" kern="1200" err="1">
                <a:solidFill>
                  <a:schemeClr val="tx1"/>
                </a:solidFill>
                <a:effectLst/>
                <a:latin typeface="Arial" charset="0"/>
                <a:ea typeface="ＭＳ Ｐゴシック" pitchFamily="-44" charset="-128"/>
                <a:cs typeface="+mn-cs"/>
              </a:rPr>
              <a:t>interdisciplinarité</a:t>
            </a:r>
            <a:endParaRPr lang="de-DE"/>
          </a:p>
          <a:p>
            <a:r>
              <a:rPr lang="de-DE"/>
              <a:t>http://cache.media.eduscol.education.fr/file/Education_musicale/01/2/RA16_C4_EMUS_educ_mus_interdiscipline_V2_658012.pdf</a:t>
            </a:r>
          </a:p>
          <a:p>
            <a:endParaRPr lang="de-DE"/>
          </a:p>
          <a:p>
            <a:r>
              <a:rPr lang="fr-FR" noProof="0"/>
              <a:t>Mon exemple: Le film </a:t>
            </a:r>
            <a:r>
              <a:rPr lang="fr-FR" b="1" noProof="0"/>
              <a:t>Amadeus</a:t>
            </a:r>
            <a:r>
              <a:rPr lang="fr-FR" noProof="0"/>
              <a:t> </a:t>
            </a:r>
          </a:p>
          <a:p>
            <a:pPr marL="171450" indent="-171450">
              <a:buFont typeface="Arial" panose="020B0604020202020204" pitchFamily="34" charset="0"/>
              <a:buChar char="•"/>
            </a:pPr>
            <a:r>
              <a:rPr lang="fr-FR" noProof="0"/>
              <a:t>La</a:t>
            </a:r>
            <a:r>
              <a:rPr lang="fr-FR" baseline="0" noProof="0"/>
              <a:t> biographie de Mozart et la vie dans la 2e moitié du 18e siècle </a:t>
            </a:r>
            <a:br>
              <a:rPr lang="fr-FR" baseline="0" noProof="0"/>
            </a:br>
            <a:r>
              <a:rPr lang="fr-FR" baseline="0" noProof="0"/>
              <a:t>=&gt;  mobilisation de savoirs relevant d’autres disciplines, ici l’histoire</a:t>
            </a:r>
          </a:p>
          <a:p>
            <a:pPr marL="171450" indent="-171450">
              <a:buFont typeface="Arial" panose="020B0604020202020204" pitchFamily="34" charset="0"/>
              <a:buChar char="•"/>
            </a:pPr>
            <a:r>
              <a:rPr lang="fr-FR" baseline="0" noProof="0"/>
              <a:t>Mozart en contact avec l’empereur d’Autriche. Qui était l’empereur d’Autriche dans le temps de Mozart? C’était Joseph II, (1741-1790)</a:t>
            </a:r>
            <a:endParaRPr lang="fr-FR" noProof="0"/>
          </a:p>
          <a:p>
            <a:endParaRPr lang="de-DE"/>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16</a:t>
            </a:fld>
            <a:endParaRPr lang="lt-LT" altLang="fr-FR"/>
          </a:p>
        </p:txBody>
      </p:sp>
    </p:spTree>
    <p:extLst>
      <p:ext uri="{BB962C8B-B14F-4D97-AF65-F5344CB8AC3E}">
        <p14:creationId xmlns:p14="http://schemas.microsoft.com/office/powerpoint/2010/main" val="3285690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err="1">
                <a:solidFill>
                  <a:schemeClr val="tx1"/>
                </a:solidFill>
                <a:effectLst/>
                <a:latin typeface="Arial" charset="0"/>
                <a:ea typeface="ＭＳ Ｐゴシック" pitchFamily="-44" charset="-128"/>
                <a:cs typeface="+mn-cs"/>
              </a:rPr>
              <a:t>Éducation</a:t>
            </a:r>
            <a:r>
              <a:rPr lang="de-DE" sz="1200" kern="1200">
                <a:solidFill>
                  <a:schemeClr val="tx1"/>
                </a:solidFill>
                <a:effectLst/>
                <a:latin typeface="Arial" charset="0"/>
                <a:ea typeface="ＭＳ Ｐゴシック" pitchFamily="-44" charset="-128"/>
                <a:cs typeface="+mn-cs"/>
              </a:rPr>
              <a:t> </a:t>
            </a:r>
            <a:r>
              <a:rPr lang="de-DE" sz="1200" kern="1200" err="1">
                <a:solidFill>
                  <a:schemeClr val="tx1"/>
                </a:solidFill>
                <a:effectLst/>
                <a:latin typeface="Arial" charset="0"/>
                <a:ea typeface="ＭＳ Ｐゴシック" pitchFamily="-44" charset="-128"/>
                <a:cs typeface="+mn-cs"/>
              </a:rPr>
              <a:t>musicale</a:t>
            </a:r>
            <a:r>
              <a:rPr lang="de-DE" sz="1200" kern="1200">
                <a:solidFill>
                  <a:schemeClr val="tx1"/>
                </a:solidFill>
                <a:effectLst/>
                <a:latin typeface="Arial" charset="0"/>
                <a:ea typeface="ＭＳ Ｐゴシック" pitchFamily="-44" charset="-128"/>
                <a:cs typeface="+mn-cs"/>
              </a:rPr>
              <a:t> et </a:t>
            </a:r>
            <a:r>
              <a:rPr lang="de-DE" sz="1200" kern="1200" err="1">
                <a:solidFill>
                  <a:schemeClr val="tx1"/>
                </a:solidFill>
                <a:effectLst/>
                <a:latin typeface="Arial" charset="0"/>
                <a:ea typeface="ＭＳ Ｐゴシック" pitchFamily="-44" charset="-128"/>
                <a:cs typeface="+mn-cs"/>
              </a:rPr>
              <a:t>interdisciplinarité</a:t>
            </a:r>
            <a:endParaRPr lang="de-DE"/>
          </a:p>
          <a:p>
            <a:r>
              <a:rPr lang="de-DE"/>
              <a:t>http://cache.media.eduscol.education.fr/file/Education_musicale/01/2/RA16_C4_EMUS_educ_mus_interdiscipline_V2_658012.pdf</a:t>
            </a:r>
          </a:p>
          <a:p>
            <a:endParaRPr lang="de-DE"/>
          </a:p>
          <a:p>
            <a:r>
              <a:rPr lang="fr-FR" noProof="0"/>
              <a:t>Mon exemple: Le film </a:t>
            </a:r>
            <a:r>
              <a:rPr lang="fr-FR" b="1" noProof="0"/>
              <a:t>Amadeus</a:t>
            </a:r>
            <a:r>
              <a:rPr lang="fr-FR" noProof="0"/>
              <a:t> </a:t>
            </a:r>
          </a:p>
          <a:p>
            <a:pPr marL="171450" indent="-171450">
              <a:buFont typeface="Arial" panose="020B0604020202020204" pitchFamily="34" charset="0"/>
              <a:buChar char="•"/>
            </a:pPr>
            <a:r>
              <a:rPr lang="fr-FR" noProof="0"/>
              <a:t>La</a:t>
            </a:r>
            <a:r>
              <a:rPr lang="fr-FR" baseline="0" noProof="0"/>
              <a:t> biographie de Mozart et la vie dans la 2e moitié du 18e siècle </a:t>
            </a:r>
            <a:br>
              <a:rPr lang="fr-FR" baseline="0" noProof="0"/>
            </a:br>
            <a:r>
              <a:rPr lang="fr-FR" baseline="0" noProof="0"/>
              <a:t>=&gt;  mobilisation de savoirs relevant d’autres disciplines, ici l’histoire</a:t>
            </a:r>
          </a:p>
          <a:p>
            <a:pPr marL="171450" indent="-171450">
              <a:buFont typeface="Arial" panose="020B0604020202020204" pitchFamily="34" charset="0"/>
              <a:buChar char="•"/>
            </a:pPr>
            <a:r>
              <a:rPr lang="fr-FR" baseline="0" noProof="0"/>
              <a:t>Mozart en contact avec l’empereur d’Autriche. Qui était l’empereur d’Autriche dans le temps de Mozart? C’était Joseph II, (1741-1790)</a:t>
            </a:r>
            <a:endParaRPr lang="fr-FR" noProof="0"/>
          </a:p>
          <a:p>
            <a:endParaRPr lang="de-DE"/>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17</a:t>
            </a:fld>
            <a:endParaRPr lang="lt-LT" altLang="fr-FR"/>
          </a:p>
        </p:txBody>
      </p:sp>
    </p:spTree>
    <p:extLst>
      <p:ext uri="{BB962C8B-B14F-4D97-AF65-F5344CB8AC3E}">
        <p14:creationId xmlns:p14="http://schemas.microsoft.com/office/powerpoint/2010/main" val="408122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noProof="0" dirty="0" smtClean="0"/>
              <a:t>109 Student works analysed between 10/11 and 18/19</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noProof="0" dirty="0" smtClean="0"/>
              <a:t>Teaching-learning-workshops (LLW)</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GB" noProof="0" dirty="0" smtClean="0"/>
              <a:t>Choice between VA and ME</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GB" noProof="0" dirty="0" smtClean="0"/>
              <a:t>Priority  is given to VA</a:t>
            </a:r>
            <a:r>
              <a:rPr lang="en-GB" baseline="0" noProof="0" dirty="0" smtClean="0"/>
              <a:t> =&gt;</a:t>
            </a:r>
            <a:r>
              <a:rPr lang="en-GB" b="1" noProof="0" dirty="0" smtClean="0"/>
              <a:t> Anxiety Facing the musical Task</a:t>
            </a:r>
            <a:r>
              <a:rPr lang="en-GB" baseline="0" noProof="0" dirty="0" smtClean="0"/>
              <a:t>?</a:t>
            </a:r>
            <a:endParaRPr lang="en-GB" noProof="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noProof="0" dirty="0" smtClean="0"/>
              <a:t>About 4-6 theses with musical themes out of 100 per year</a:t>
            </a:r>
            <a:endParaRPr lang="en-GB" baseline="0" noProof="0" dirty="0" smtClean="0"/>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GB" baseline="0" noProof="0" dirty="0" smtClean="0"/>
              <a:t>Among all the topics and school subjects concerning general education at the GD of Luxembourg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noProof="0" dirty="0"/>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18</a:t>
            </a:fld>
            <a:endParaRPr lang="lt-LT" altLang="fr-FR"/>
          </a:p>
        </p:txBody>
      </p:sp>
    </p:spTree>
    <p:extLst>
      <p:ext uri="{BB962C8B-B14F-4D97-AF65-F5344CB8AC3E}">
        <p14:creationId xmlns:p14="http://schemas.microsoft.com/office/powerpoint/2010/main" val="15370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19</a:t>
            </a:fld>
            <a:endParaRPr lang="lt-LT" altLang="fr-FR"/>
          </a:p>
        </p:txBody>
      </p:sp>
    </p:spTree>
    <p:extLst>
      <p:ext uri="{BB962C8B-B14F-4D97-AF65-F5344CB8AC3E}">
        <p14:creationId xmlns:p14="http://schemas.microsoft.com/office/powerpoint/2010/main" val="119809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4E1F048-0B42-8A4A-B393-585D258143E9}" type="slidenum">
              <a:rPr lang="en-US" smtClean="0"/>
              <a:t>2</a:t>
            </a:fld>
            <a:endParaRPr lang="en-US"/>
          </a:p>
        </p:txBody>
      </p:sp>
    </p:spTree>
    <p:extLst>
      <p:ext uri="{BB962C8B-B14F-4D97-AF65-F5344CB8AC3E}">
        <p14:creationId xmlns:p14="http://schemas.microsoft.com/office/powerpoint/2010/main" val="106985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20</a:t>
            </a:fld>
            <a:endParaRPr lang="lt-LT" altLang="fr-FR"/>
          </a:p>
        </p:txBody>
      </p:sp>
    </p:spTree>
    <p:extLst>
      <p:ext uri="{BB962C8B-B14F-4D97-AF65-F5344CB8AC3E}">
        <p14:creationId xmlns:p14="http://schemas.microsoft.com/office/powerpoint/2010/main" val="716058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21</a:t>
            </a:fld>
            <a:endParaRPr lang="lt-LT" altLang="fr-FR"/>
          </a:p>
        </p:txBody>
      </p:sp>
    </p:spTree>
    <p:extLst>
      <p:ext uri="{BB962C8B-B14F-4D97-AF65-F5344CB8AC3E}">
        <p14:creationId xmlns:p14="http://schemas.microsoft.com/office/powerpoint/2010/main" val="56198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22</a:t>
            </a:fld>
            <a:endParaRPr lang="lt-LT" altLang="fr-FR"/>
          </a:p>
        </p:txBody>
      </p:sp>
    </p:spTree>
    <p:extLst>
      <p:ext uri="{BB962C8B-B14F-4D97-AF65-F5344CB8AC3E}">
        <p14:creationId xmlns:p14="http://schemas.microsoft.com/office/powerpoint/2010/main" val="326032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23</a:t>
            </a:fld>
            <a:endParaRPr lang="lt-LT" altLang="fr-FR"/>
          </a:p>
        </p:txBody>
      </p:sp>
    </p:spTree>
    <p:extLst>
      <p:ext uri="{BB962C8B-B14F-4D97-AF65-F5344CB8AC3E}">
        <p14:creationId xmlns:p14="http://schemas.microsoft.com/office/powerpoint/2010/main" val="116469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24</a:t>
            </a:fld>
            <a:endParaRPr lang="lt-LT" altLang="fr-FR"/>
          </a:p>
        </p:txBody>
      </p:sp>
    </p:spTree>
    <p:extLst>
      <p:ext uri="{BB962C8B-B14F-4D97-AF65-F5344CB8AC3E}">
        <p14:creationId xmlns:p14="http://schemas.microsoft.com/office/powerpoint/2010/main" val="673164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Davies</a:t>
            </a:r>
            <a:r>
              <a:rPr lang="en-US" dirty="0"/>
              <a:t>, </a:t>
            </a:r>
            <a:r>
              <a:rPr lang="en-US" i="1" dirty="0"/>
              <a:t>C</a:t>
            </a:r>
            <a:r>
              <a:rPr lang="en-US" dirty="0"/>
              <a:t>. (</a:t>
            </a:r>
            <a:r>
              <a:rPr lang="en-US" i="1" dirty="0"/>
              <a:t>1984</a:t>
            </a:r>
            <a:r>
              <a:rPr lang="en-US" dirty="0"/>
              <a:t>) 'I </a:t>
            </a:r>
            <a:r>
              <a:rPr lang="en-US" i="1" dirty="0"/>
              <a:t>can't do Music</a:t>
            </a:r>
            <a:r>
              <a:rPr lang="en-US" dirty="0"/>
              <a:t> – </a:t>
            </a:r>
            <a:r>
              <a:rPr lang="en-US" i="1" dirty="0"/>
              <a:t>so we just sing</a:t>
            </a:r>
            <a:r>
              <a:rPr lang="en-US" dirty="0"/>
              <a:t>,' in </a:t>
            </a:r>
            <a:r>
              <a:rPr lang="en-US" i="1" dirty="0"/>
              <a:t>C</a:t>
            </a:r>
            <a:r>
              <a:rPr lang="en-US" dirty="0"/>
              <a:t>. Aubrey (Ed, 1994): </a:t>
            </a:r>
            <a:endParaRPr lang="fr-FR" noProof="0" dirty="0"/>
          </a:p>
          <a:p>
            <a:endParaRPr lang="fr-FR" dirty="0"/>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25</a:t>
            </a:fld>
            <a:endParaRPr lang="lt-LT" altLang="fr-FR"/>
          </a:p>
        </p:txBody>
      </p:sp>
    </p:spTree>
    <p:extLst>
      <p:ext uri="{BB962C8B-B14F-4D97-AF65-F5344CB8AC3E}">
        <p14:creationId xmlns:p14="http://schemas.microsoft.com/office/powerpoint/2010/main" val="3615573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5"/>
          </p:nvPr>
        </p:nvSpPr>
        <p:spPr/>
        <p:txBody>
          <a:bodyPr/>
          <a:lstStyle/>
          <a:p>
            <a:pPr>
              <a:defRPr/>
            </a:pPr>
            <a:fld id="{A46AC748-D290-4E41-8571-CC1C6BFFBFCD}" type="slidenum">
              <a:rPr lang="lt-LT" altLang="fr-FR" smtClean="0"/>
              <a:pPr>
                <a:defRPr/>
              </a:pPr>
              <a:t>26</a:t>
            </a:fld>
            <a:endParaRPr lang="lt-LT" altLang="fr-FR" dirty="0"/>
          </a:p>
        </p:txBody>
      </p:sp>
    </p:spTree>
    <p:extLst>
      <p:ext uri="{BB962C8B-B14F-4D97-AF65-F5344CB8AC3E}">
        <p14:creationId xmlns:p14="http://schemas.microsoft.com/office/powerpoint/2010/main" val="4194245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a:p>
        </p:txBody>
      </p:sp>
      <p:sp>
        <p:nvSpPr>
          <p:cNvPr id="4" name="Foliennummernplatzhalter 3"/>
          <p:cNvSpPr>
            <a:spLocks noGrp="1"/>
          </p:cNvSpPr>
          <p:nvPr>
            <p:ph type="sldNum" sz="quarter" idx="5"/>
          </p:nvPr>
        </p:nvSpPr>
        <p:spPr/>
        <p:txBody>
          <a:bodyPr/>
          <a:lstStyle/>
          <a:p>
            <a:pPr>
              <a:defRPr/>
            </a:pPr>
            <a:fld id="{A46AC748-D290-4E41-8571-CC1C6BFFBFCD}" type="slidenum">
              <a:rPr lang="lt-LT" altLang="fr-FR" smtClean="0"/>
              <a:pPr>
                <a:defRPr/>
              </a:pPr>
              <a:t>27</a:t>
            </a:fld>
            <a:endParaRPr lang="lt-LT" altLang="fr-FR"/>
          </a:p>
        </p:txBody>
      </p:sp>
    </p:spTree>
    <p:extLst>
      <p:ext uri="{BB962C8B-B14F-4D97-AF65-F5344CB8AC3E}">
        <p14:creationId xmlns:p14="http://schemas.microsoft.com/office/powerpoint/2010/main" val="1153496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t>*Beaucoup ne prennent la branche musique pas au sérieux. Et, hélas, la réalité leur donne souvent raison. Nous refusons aux enfants et aux adolescents des succès d’apprentissages musicales, en les sollicitant de façon paradoxale </a:t>
            </a:r>
            <a:r>
              <a:rPr lang="fr-FR" u="sng"/>
              <a:t>insuffisamment</a:t>
            </a:r>
            <a:r>
              <a:rPr lang="fr-FR"/>
              <a:t> par une pléthore thématique </a:t>
            </a:r>
            <a:br>
              <a:rPr lang="fr-FR"/>
            </a:br>
            <a:r>
              <a:rPr lang="fr-FR"/>
              <a:t>(</a:t>
            </a:r>
            <a:r>
              <a:rPr lang="fr-FR" err="1"/>
              <a:t>Jank</a:t>
            </a:r>
            <a:r>
              <a:rPr lang="fr-FR"/>
              <a:t> / </a:t>
            </a:r>
            <a:r>
              <a:rPr lang="fr-FR" err="1"/>
              <a:t>Stroh</a:t>
            </a:r>
            <a:r>
              <a:rPr lang="fr-FR"/>
              <a:t>)</a:t>
            </a:r>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28</a:t>
            </a:fld>
            <a:endParaRPr lang="lt-LT" altLang="fr-FR"/>
          </a:p>
        </p:txBody>
      </p:sp>
    </p:spTree>
    <p:extLst>
      <p:ext uri="{BB962C8B-B14F-4D97-AF65-F5344CB8AC3E}">
        <p14:creationId xmlns:p14="http://schemas.microsoft.com/office/powerpoint/2010/main" val="237213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a:t>Comment elle se manifeste? La peur de s’exposer</a:t>
            </a:r>
          </a:p>
          <a:p>
            <a:r>
              <a:rPr lang="fr-FR" noProof="0" dirty="0"/>
              <a:t>Exemples uni.lu =&gt; </a:t>
            </a:r>
            <a:r>
              <a:rPr lang="fr-FR" baseline="0" noProof="0" dirty="0"/>
              <a:t>la peur de se montrer et de se produire devant la publique, devant une classe et de préparer une chanson d’après la méthode perroquet (« </a:t>
            </a:r>
            <a:r>
              <a:rPr lang="fr-FR" baseline="0" noProof="0" dirty="0" err="1"/>
              <a:t>Papageienmethode</a:t>
            </a:r>
            <a:r>
              <a:rPr lang="fr-FR" baseline="0" noProof="0" dirty="0"/>
              <a:t> »), selon laquelle une chanson est apprise après audition de l’enseignant et l’imitation par les élèves.  </a:t>
            </a:r>
          </a:p>
          <a:p>
            <a:endParaRPr lang="de-CH" baseline="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David </a:t>
            </a:r>
            <a:r>
              <a:rPr lang="fr-FR" dirty="0" err="1"/>
              <a:t>Hajdu</a:t>
            </a:r>
            <a:r>
              <a:rPr lang="fr-FR" dirty="0"/>
              <a:t>, </a:t>
            </a:r>
            <a:r>
              <a:rPr lang="en-US" i="1" dirty="0"/>
              <a:t>Positively 4th Street: The Lives and Times of Joan Baez, Bob Dylan, Mimi Baez </a:t>
            </a:r>
            <a:r>
              <a:rPr lang="en-US" i="1" dirty="0" err="1"/>
              <a:t>Fariña</a:t>
            </a:r>
            <a:r>
              <a:rPr lang="en-US" i="1" dirty="0"/>
              <a:t> and Richard </a:t>
            </a:r>
            <a:r>
              <a:rPr lang="en-US" i="1" dirty="0" err="1"/>
              <a:t>Fariña</a:t>
            </a:r>
            <a:r>
              <a:rPr lang="en-US" i="1" dirty="0"/>
              <a:t>. 2001</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a:t>https://books.google.fr/books?id=t4I1CQyVFkEC&amp;pg=PA8&amp;lpg=PA8&amp;dq=%22you+can+sing.+join+me+now%22&amp;source=bl&amp;ots=D3zM79Ekb6&amp;sig=ACfU3U1qmAacUMkzKVnFvYRvMX6NtLmEag&amp;hl=de&amp;sa=X&amp;ved=2ahUKEwjX4OfRoKDhAhXE3KQKHRNPCu8Q6AEwAHoECAMQAQ#v=onepage&amp;q=%22you%20can%20sing.%20join%20me%20now%22&amp;f=false</a:t>
            </a:r>
          </a:p>
          <a:p>
            <a:endParaRPr lang="fr-FR" dirty="0"/>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3</a:t>
            </a:fld>
            <a:endParaRPr lang="lt-LT" altLang="fr-FR"/>
          </a:p>
        </p:txBody>
      </p:sp>
    </p:spTree>
    <p:extLst>
      <p:ext uri="{BB962C8B-B14F-4D97-AF65-F5344CB8AC3E}">
        <p14:creationId xmlns:p14="http://schemas.microsoft.com/office/powerpoint/2010/main" val="376567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4</a:t>
            </a:fld>
            <a:endParaRPr lang="lt-LT" altLang="fr-FR"/>
          </a:p>
        </p:txBody>
      </p:sp>
    </p:spTree>
    <p:extLst>
      <p:ext uri="{BB962C8B-B14F-4D97-AF65-F5344CB8AC3E}">
        <p14:creationId xmlns:p14="http://schemas.microsoft.com/office/powerpoint/2010/main" val="270916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a:latin typeface="Arial" charset="0"/>
                <a:ea typeface="ＭＳ Ｐゴシック" pitchFamily="-44" charset="-128"/>
              </a:rPr>
              <a:t>“</a:t>
            </a:r>
            <a:r>
              <a:rPr lang="en-US" i="1" kern="1200">
                <a:latin typeface="Arial" charset="0"/>
                <a:ea typeface="ＭＳ Ｐゴシック" pitchFamily="-44" charset="-128"/>
              </a:rPr>
              <a:t>Does the non-specialist teacher have the subject knowledge, confidence and expertise to develop and promote music to the ‘high standard’ required by the National Curriculum</a:t>
            </a:r>
            <a:r>
              <a:rPr lang="en-US" kern="1200">
                <a:latin typeface="Arial" charset="0"/>
                <a:ea typeface="ＭＳ Ｐゴシック" pitchFamily="-44" charset="-128"/>
              </a:rPr>
              <a:t>?”</a:t>
            </a:r>
          </a:p>
          <a:p>
            <a:endParaRPr lang="fr-FR"/>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5</a:t>
            </a:fld>
            <a:endParaRPr lang="lt-LT" altLang="fr-FR"/>
          </a:p>
        </p:txBody>
      </p:sp>
    </p:spTree>
    <p:extLst>
      <p:ext uri="{BB962C8B-B14F-4D97-AF65-F5344CB8AC3E}">
        <p14:creationId xmlns:p14="http://schemas.microsoft.com/office/powerpoint/2010/main" val="232886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a:p>
        </p:txBody>
      </p:sp>
      <p:sp>
        <p:nvSpPr>
          <p:cNvPr id="4" name="Foliennummernplatzhalter 3"/>
          <p:cNvSpPr>
            <a:spLocks noGrp="1"/>
          </p:cNvSpPr>
          <p:nvPr>
            <p:ph type="sldNum" sz="quarter" idx="10"/>
          </p:nvPr>
        </p:nvSpPr>
        <p:spPr/>
        <p:txBody>
          <a:bodyPr/>
          <a:lstStyle/>
          <a:p>
            <a:pPr>
              <a:defRPr/>
            </a:pPr>
            <a:fld id="{A46AC748-D290-4E41-8571-CC1C6BFFBFCD}" type="slidenum">
              <a:rPr lang="lt-LT" altLang="fr-FR" smtClean="0"/>
              <a:pPr>
                <a:defRPr/>
              </a:pPr>
              <a:t>6</a:t>
            </a:fld>
            <a:endParaRPr lang="lt-LT" altLang="fr-FR"/>
          </a:p>
        </p:txBody>
      </p:sp>
    </p:spTree>
    <p:extLst>
      <p:ext uri="{BB962C8B-B14F-4D97-AF65-F5344CB8AC3E}">
        <p14:creationId xmlns:p14="http://schemas.microsoft.com/office/powerpoint/2010/main" val="391213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err="1"/>
              <a:t>Intradisciplinarité</a:t>
            </a:r>
            <a:r>
              <a:rPr lang="fr-FR" dirty="0"/>
              <a:t>: Learning </a:t>
            </a:r>
            <a:r>
              <a:rPr lang="fr-FR" dirty="0" err="1"/>
              <a:t>within</a:t>
            </a:r>
            <a:r>
              <a:rPr lang="fr-FR" dirty="0"/>
              <a:t> the </a:t>
            </a:r>
            <a:r>
              <a:rPr lang="fr-FR" dirty="0" err="1"/>
              <a:t>subject</a:t>
            </a:r>
            <a:r>
              <a:rPr lang="fr-FR" dirty="0"/>
              <a:t> of music, </a:t>
            </a:r>
            <a:r>
              <a:rPr lang="fr-FR" dirty="0" err="1"/>
              <a:t>such</a:t>
            </a:r>
            <a:r>
              <a:rPr lang="fr-FR" dirty="0"/>
              <a:t> as </a:t>
            </a:r>
            <a:r>
              <a:rPr lang="fr-FR" dirty="0" err="1"/>
              <a:t>rhythmics</a:t>
            </a:r>
            <a:r>
              <a:rPr lang="fr-FR" dirty="0"/>
              <a:t>, dance, the </a:t>
            </a:r>
            <a:r>
              <a:rPr lang="fr-FR" dirty="0" err="1"/>
              <a:t>performing</a:t>
            </a:r>
            <a:r>
              <a:rPr lang="fr-FR" dirty="0"/>
              <a:t> arts, the </a:t>
            </a:r>
            <a:r>
              <a:rPr lang="fr-FR" dirty="0" err="1"/>
              <a:t>performing</a:t>
            </a:r>
            <a:r>
              <a:rPr lang="fr-FR" dirty="0"/>
              <a:t> arts, the stage, etc.</a:t>
            </a:r>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7</a:t>
            </a:fld>
            <a:endParaRPr lang="lt-LT" altLang="fr-FR"/>
          </a:p>
        </p:txBody>
      </p:sp>
    </p:spTree>
    <p:extLst>
      <p:ext uri="{BB962C8B-B14F-4D97-AF65-F5344CB8AC3E}">
        <p14:creationId xmlns:p14="http://schemas.microsoft.com/office/powerpoint/2010/main" val="153778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err="1">
                <a:solidFill>
                  <a:schemeClr val="tx1"/>
                </a:solidFill>
                <a:effectLst/>
                <a:latin typeface="Arial" charset="0"/>
                <a:ea typeface="ＭＳ Ｐゴシック" pitchFamily="-44" charset="-128"/>
                <a:cs typeface="+mn-cs"/>
              </a:rPr>
              <a:t>Éducation</a:t>
            </a:r>
            <a:r>
              <a:rPr lang="de-DE" sz="1200" kern="1200" dirty="0">
                <a:solidFill>
                  <a:schemeClr val="tx1"/>
                </a:solidFill>
                <a:effectLst/>
                <a:latin typeface="Arial" charset="0"/>
                <a:ea typeface="ＭＳ Ｐゴシック" pitchFamily="-44" charset="-128"/>
                <a:cs typeface="+mn-cs"/>
              </a:rPr>
              <a:t> </a:t>
            </a:r>
            <a:r>
              <a:rPr lang="de-DE" sz="1200" kern="1200" dirty="0" err="1">
                <a:solidFill>
                  <a:schemeClr val="tx1"/>
                </a:solidFill>
                <a:effectLst/>
                <a:latin typeface="Arial" charset="0"/>
                <a:ea typeface="ＭＳ Ｐゴシック" pitchFamily="-44" charset="-128"/>
                <a:cs typeface="+mn-cs"/>
              </a:rPr>
              <a:t>musicale</a:t>
            </a:r>
            <a:r>
              <a:rPr lang="de-DE" sz="1200" kern="1200" dirty="0">
                <a:solidFill>
                  <a:schemeClr val="tx1"/>
                </a:solidFill>
                <a:effectLst/>
                <a:latin typeface="Arial" charset="0"/>
                <a:ea typeface="ＭＳ Ｐゴシック" pitchFamily="-44" charset="-128"/>
                <a:cs typeface="+mn-cs"/>
              </a:rPr>
              <a:t> et </a:t>
            </a:r>
            <a:r>
              <a:rPr lang="de-DE" sz="1200" kern="1200" dirty="0" err="1">
                <a:solidFill>
                  <a:schemeClr val="tx1"/>
                </a:solidFill>
                <a:effectLst/>
                <a:latin typeface="Arial" charset="0"/>
                <a:ea typeface="ＭＳ Ｐゴシック" pitchFamily="-44" charset="-128"/>
                <a:cs typeface="+mn-cs"/>
              </a:rPr>
              <a:t>interdisciplinarité</a:t>
            </a:r>
            <a:r>
              <a:rPr lang="de-DE" sz="1200" kern="1200" dirty="0">
                <a:solidFill>
                  <a:schemeClr val="tx1"/>
                </a:solidFill>
                <a:effectLst/>
                <a:latin typeface="Arial" charset="0"/>
                <a:ea typeface="ＭＳ Ｐゴシック" pitchFamily="-44" charset="-128"/>
                <a:cs typeface="+mn-cs"/>
              </a:rPr>
              <a:t>, p. 2</a:t>
            </a:r>
            <a:endParaRPr lang="de-DE" dirty="0"/>
          </a:p>
          <a:p>
            <a:r>
              <a:rPr lang="de-DE" dirty="0"/>
              <a:t>http://</a:t>
            </a:r>
            <a:r>
              <a:rPr lang="de-DE" dirty="0" err="1"/>
              <a:t>cache.media.eduscol.education.fr</a:t>
            </a:r>
            <a:r>
              <a:rPr lang="de-DE" dirty="0"/>
              <a:t>/</a:t>
            </a:r>
            <a:r>
              <a:rPr lang="de-DE" dirty="0" err="1"/>
              <a:t>file</a:t>
            </a:r>
            <a:r>
              <a:rPr lang="de-DE" dirty="0"/>
              <a:t>/</a:t>
            </a:r>
            <a:r>
              <a:rPr lang="de-DE" dirty="0" err="1"/>
              <a:t>Education_musicale</a:t>
            </a:r>
            <a:r>
              <a:rPr lang="de-DE" dirty="0"/>
              <a:t>/01/2/RA16_C4_EMUS_educ_mus_interdiscipline_V2_658012.pdf</a:t>
            </a:r>
          </a:p>
          <a:p>
            <a:endParaRPr lang="de-DE" dirty="0"/>
          </a:p>
          <a:p>
            <a:r>
              <a:rPr lang="fr-FR" noProof="0" dirty="0" err="1"/>
              <a:t>My</a:t>
            </a:r>
            <a:r>
              <a:rPr lang="fr-FR" noProof="0" dirty="0"/>
              <a:t> </a:t>
            </a:r>
            <a:r>
              <a:rPr lang="fr-FR" noProof="0" dirty="0" err="1"/>
              <a:t>example</a:t>
            </a:r>
            <a:r>
              <a:rPr lang="fr-FR" noProof="0" dirty="0"/>
              <a:t>: The film Amadeus (Musical </a:t>
            </a:r>
            <a:r>
              <a:rPr lang="fr-FR" noProof="0" dirty="0" err="1"/>
              <a:t>Theme</a:t>
            </a:r>
            <a:r>
              <a:rPr lang="fr-FR" noProof="0" dirty="0"/>
              <a:t>)</a:t>
            </a:r>
          </a:p>
          <a:p>
            <a:pPr marL="171450" indent="-171450">
              <a:buFont typeface="Arial" panose="020B0604020202020204" pitchFamily="34" charset="0"/>
              <a:buChar char="•"/>
            </a:pPr>
            <a:r>
              <a:rPr lang="fr-FR" noProof="0" dirty="0" err="1"/>
              <a:t>Mozart's</a:t>
            </a:r>
            <a:r>
              <a:rPr lang="fr-FR" noProof="0" dirty="0"/>
              <a:t> </a:t>
            </a:r>
            <a:r>
              <a:rPr lang="fr-FR" noProof="0" dirty="0" err="1"/>
              <a:t>biography</a:t>
            </a:r>
            <a:r>
              <a:rPr lang="fr-FR" noProof="0" dirty="0"/>
              <a:t> and life in the second </a:t>
            </a:r>
            <a:r>
              <a:rPr lang="fr-FR" noProof="0" dirty="0" err="1"/>
              <a:t>half</a:t>
            </a:r>
            <a:r>
              <a:rPr lang="fr-FR" noProof="0" dirty="0"/>
              <a:t> of the 18th </a:t>
            </a:r>
            <a:r>
              <a:rPr lang="fr-FR" noProof="0" dirty="0" err="1"/>
              <a:t>century</a:t>
            </a:r>
            <a:r>
              <a:rPr lang="fr-FR" noProof="0" dirty="0"/>
              <a:t> =&gt; </a:t>
            </a:r>
            <a:r>
              <a:rPr lang="fr-FR" noProof="0" dirty="0" err="1"/>
              <a:t>mobilization</a:t>
            </a:r>
            <a:r>
              <a:rPr lang="fr-FR" noProof="0" dirty="0"/>
              <a:t> of </a:t>
            </a:r>
            <a:r>
              <a:rPr lang="fr-FR" noProof="0" dirty="0" err="1"/>
              <a:t>knowledge</a:t>
            </a:r>
            <a:r>
              <a:rPr lang="fr-FR" noProof="0" dirty="0"/>
              <a:t> </a:t>
            </a:r>
            <a:r>
              <a:rPr lang="fr-FR" noProof="0" dirty="0" err="1"/>
              <a:t>from</a:t>
            </a:r>
            <a:r>
              <a:rPr lang="fr-FR" noProof="0" dirty="0"/>
              <a:t> </a:t>
            </a:r>
            <a:r>
              <a:rPr lang="fr-FR" noProof="0" dirty="0" err="1"/>
              <a:t>other</a:t>
            </a:r>
            <a:r>
              <a:rPr lang="fr-FR" noProof="0" dirty="0"/>
              <a:t> disciplines, </a:t>
            </a:r>
            <a:r>
              <a:rPr lang="fr-FR" noProof="0" dirty="0" err="1"/>
              <a:t>here</a:t>
            </a:r>
            <a:r>
              <a:rPr lang="fr-FR" noProof="0" dirty="0"/>
              <a:t> </a:t>
            </a:r>
            <a:r>
              <a:rPr lang="fr-FR" noProof="0" dirty="0" err="1"/>
              <a:t>history</a:t>
            </a:r>
            <a:r>
              <a:rPr lang="fr-FR" noProof="0" dirty="0"/>
              <a:t>, </a:t>
            </a:r>
            <a:r>
              <a:rPr lang="fr-FR" noProof="0" dirty="0" err="1"/>
              <a:t>dramaturgy</a:t>
            </a:r>
            <a:r>
              <a:rPr lang="fr-FR" noProof="0" dirty="0"/>
              <a:t> (the mix </a:t>
            </a:r>
            <a:r>
              <a:rPr lang="fr-FR" noProof="0" dirty="0" err="1"/>
              <a:t>between</a:t>
            </a:r>
            <a:r>
              <a:rPr lang="fr-FR" noProof="0" dirty="0"/>
              <a:t> reality and fiction)</a:t>
            </a:r>
          </a:p>
          <a:p>
            <a:pPr marL="171450" indent="-171450">
              <a:buFont typeface="Arial" panose="020B0604020202020204" pitchFamily="34" charset="0"/>
              <a:buChar char="•"/>
            </a:pPr>
            <a:r>
              <a:rPr lang="fr-FR" noProof="0" dirty="0"/>
              <a:t>(Mozart in contact </a:t>
            </a:r>
            <a:r>
              <a:rPr lang="fr-FR" noProof="0" dirty="0" err="1"/>
              <a:t>with</a:t>
            </a:r>
            <a:r>
              <a:rPr lang="fr-FR" noProof="0" dirty="0"/>
              <a:t> the </a:t>
            </a:r>
            <a:r>
              <a:rPr lang="fr-FR" noProof="0" dirty="0" err="1"/>
              <a:t>Emperor</a:t>
            </a:r>
            <a:r>
              <a:rPr lang="fr-FR" noProof="0" dirty="0"/>
              <a:t> of </a:t>
            </a:r>
            <a:r>
              <a:rPr lang="fr-FR" noProof="0" dirty="0" err="1"/>
              <a:t>Austria</a:t>
            </a:r>
            <a:r>
              <a:rPr lang="fr-FR" noProof="0" dirty="0"/>
              <a:t>. </a:t>
            </a:r>
            <a:r>
              <a:rPr lang="fr-FR" noProof="0" dirty="0" err="1"/>
              <a:t>Who</a:t>
            </a:r>
            <a:r>
              <a:rPr lang="fr-FR" noProof="0" dirty="0"/>
              <a:t> </a:t>
            </a:r>
            <a:r>
              <a:rPr lang="fr-FR" noProof="0" dirty="0" err="1"/>
              <a:t>was</a:t>
            </a:r>
            <a:r>
              <a:rPr lang="fr-FR" noProof="0" dirty="0"/>
              <a:t> the </a:t>
            </a:r>
            <a:r>
              <a:rPr lang="fr-FR" noProof="0" dirty="0" err="1"/>
              <a:t>emperor</a:t>
            </a:r>
            <a:r>
              <a:rPr lang="fr-FR" noProof="0" dirty="0"/>
              <a:t> of </a:t>
            </a:r>
            <a:r>
              <a:rPr lang="fr-FR" noProof="0" dirty="0" err="1"/>
              <a:t>Austria</a:t>
            </a:r>
            <a:r>
              <a:rPr lang="fr-FR" noProof="0" dirty="0"/>
              <a:t> in </a:t>
            </a:r>
            <a:r>
              <a:rPr lang="fr-FR" noProof="0" dirty="0" err="1"/>
              <a:t>Mozart's</a:t>
            </a:r>
            <a:r>
              <a:rPr lang="fr-FR" noProof="0" dirty="0"/>
              <a:t> time? It </a:t>
            </a:r>
            <a:r>
              <a:rPr lang="fr-FR" noProof="0" dirty="0" err="1"/>
              <a:t>was</a:t>
            </a:r>
            <a:r>
              <a:rPr lang="fr-FR" noProof="0" dirty="0"/>
              <a:t> Joseph II, (1741-1790))</a:t>
            </a:r>
            <a:endParaRPr lang="de-DE" dirty="0"/>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8</a:t>
            </a:fld>
            <a:endParaRPr lang="lt-LT" altLang="fr-FR"/>
          </a:p>
        </p:txBody>
      </p:sp>
    </p:spTree>
    <p:extLst>
      <p:ext uri="{BB962C8B-B14F-4D97-AF65-F5344CB8AC3E}">
        <p14:creationId xmlns:p14="http://schemas.microsoft.com/office/powerpoint/2010/main" val="136615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charset="0"/>
                <a:ea typeface="ＭＳ Ｐゴシック" pitchFamily="-44" charset="-128"/>
                <a:cs typeface="+mn-cs"/>
              </a:rPr>
              <a:t>Éducation musicale et interdisciplinarité, p. 3</a:t>
            </a:r>
            <a:endParaRPr lang="fr-FR" dirty="0"/>
          </a:p>
          <a:p>
            <a:r>
              <a:rPr lang="fr-FR" dirty="0"/>
              <a:t>http://</a:t>
            </a:r>
            <a:r>
              <a:rPr lang="fr-FR" dirty="0" err="1"/>
              <a:t>cache.media.eduscol.education.fr</a:t>
            </a:r>
            <a:r>
              <a:rPr lang="fr-FR" dirty="0"/>
              <a:t>/file/</a:t>
            </a:r>
            <a:r>
              <a:rPr lang="fr-FR" dirty="0" err="1"/>
              <a:t>Education_musicale</a:t>
            </a:r>
            <a:r>
              <a:rPr lang="fr-FR" dirty="0"/>
              <a:t>/01/2/RA16_C4_EMUS_educ_mus_interdiscipline_V2_658012.pdf</a:t>
            </a:r>
          </a:p>
          <a:p>
            <a:endParaRPr lang="fr-FR" dirty="0"/>
          </a:p>
          <a:p>
            <a:r>
              <a:rPr lang="en-US" sz="1200" b="1" i="0" u="none" strike="noStrike" kern="1200" baseline="0" dirty="0" err="1">
                <a:solidFill>
                  <a:schemeClr val="tx1"/>
                </a:solidFill>
                <a:latin typeface="Arial" charset="0"/>
                <a:ea typeface="ＭＳ Ｐゴシック" pitchFamily="-44" charset="-128"/>
                <a:cs typeface="+mn-cs"/>
              </a:rPr>
              <a:t>ME&amp;Transdisc.pdf</a:t>
            </a:r>
            <a:r>
              <a:rPr lang="en-US" sz="1200" b="1" i="0" u="none" strike="noStrike" kern="1200" baseline="0" dirty="0">
                <a:solidFill>
                  <a:schemeClr val="tx1"/>
                </a:solidFill>
                <a:latin typeface="Arial" charset="0"/>
                <a:ea typeface="ＭＳ Ｐゴシック" pitchFamily="-44" charset="-128"/>
                <a:cs typeface="+mn-cs"/>
              </a:rPr>
              <a:t>: </a:t>
            </a:r>
            <a:r>
              <a:rPr lang="en-US" sz="1200" b="0" i="0" u="none" strike="noStrike" kern="1200" baseline="0" dirty="0">
                <a:solidFill>
                  <a:schemeClr val="tx1"/>
                </a:solidFill>
                <a:latin typeface="Arial" charset="0"/>
                <a:ea typeface="ＭＳ Ｐゴシック" pitchFamily="-44" charset="-128"/>
                <a:cs typeface="+mn-cs"/>
              </a:rPr>
              <a:t>TRANSDISCIPLINARY DIMENSIONS OF MUSIC EDUCATION:</a:t>
            </a:r>
          </a:p>
          <a:p>
            <a:r>
              <a:rPr lang="fr-FR" sz="1200" b="0" i="0" u="none" strike="noStrike" kern="1200" baseline="0" dirty="0">
                <a:solidFill>
                  <a:schemeClr val="tx1"/>
                </a:solidFill>
                <a:latin typeface="Arial" charset="0"/>
                <a:ea typeface="ＭＳ Ｐゴシック" pitchFamily="-44" charset="-128"/>
                <a:cs typeface="+mn-cs"/>
              </a:rPr>
              <a:t>TERMINOLOGICAL AND CONCEPTUAL APPROACHES</a:t>
            </a:r>
          </a:p>
          <a:p>
            <a:r>
              <a:rPr lang="fr-FR" sz="1200" b="1" i="0" u="none" strike="noStrike" kern="1200" baseline="0" dirty="0" err="1">
                <a:solidFill>
                  <a:schemeClr val="tx1"/>
                </a:solidFill>
                <a:latin typeface="Arial" charset="0"/>
                <a:ea typeface="ＭＳ Ｐゴシック" pitchFamily="-44" charset="-128"/>
                <a:cs typeface="+mn-cs"/>
              </a:rPr>
              <a:t>Viorica</a:t>
            </a:r>
            <a:r>
              <a:rPr lang="fr-FR" sz="1200" b="1" i="0" u="none" strike="noStrike" kern="1200" baseline="0" dirty="0">
                <a:solidFill>
                  <a:schemeClr val="tx1"/>
                </a:solidFill>
                <a:latin typeface="Arial" charset="0"/>
                <a:ea typeface="ＭＳ Ｐゴシック" pitchFamily="-44" charset="-128"/>
                <a:cs typeface="+mn-cs"/>
              </a:rPr>
              <a:t> Crisciuc</a:t>
            </a:r>
            <a:r>
              <a:rPr lang="fr-FR" sz="1200" b="0" i="0" u="none" strike="noStrike" kern="1200" baseline="0" dirty="0">
                <a:solidFill>
                  <a:schemeClr val="tx1"/>
                </a:solidFill>
                <a:latin typeface="Arial" charset="0"/>
                <a:ea typeface="ＭＳ Ｐゴシック" pitchFamily="-44" charset="-128"/>
                <a:cs typeface="+mn-cs"/>
              </a:rPr>
              <a:t>13, </a:t>
            </a:r>
            <a:r>
              <a:rPr lang="fr-FR" sz="1200" b="1" i="0" u="none" strike="noStrike" kern="1200" baseline="0" dirty="0">
                <a:solidFill>
                  <a:schemeClr val="tx1"/>
                </a:solidFill>
                <a:latin typeface="Arial" charset="0"/>
                <a:ea typeface="ＭＳ Ｐゴシック" pitchFamily="-44" charset="-128"/>
                <a:cs typeface="+mn-cs"/>
              </a:rPr>
              <a:t>Marina Cosumov</a:t>
            </a:r>
            <a:r>
              <a:rPr lang="fr-FR" sz="1200" b="0" i="0" u="none" strike="noStrike" kern="1200" baseline="0" dirty="0">
                <a:solidFill>
                  <a:schemeClr val="tx1"/>
                </a:solidFill>
                <a:latin typeface="Arial" charset="0"/>
                <a:ea typeface="ＭＳ Ｐゴシック" pitchFamily="-44" charset="-128"/>
                <a:cs typeface="+mn-cs"/>
              </a:rPr>
              <a:t>14</a:t>
            </a:r>
          </a:p>
          <a:p>
            <a:r>
              <a:rPr lang="en-US" sz="1200" b="0" i="0" u="none" strike="noStrike" kern="1200" baseline="0" dirty="0">
                <a:solidFill>
                  <a:schemeClr val="tx1"/>
                </a:solidFill>
                <a:latin typeface="Arial" charset="0"/>
                <a:ea typeface="ＭＳ Ｐゴシック" pitchFamily="-44" charset="-128"/>
                <a:cs typeface="+mn-cs"/>
              </a:rPr>
              <a:t>Review of Artistic Education no. 13 2017 37-42 </a:t>
            </a:r>
            <a:endParaRPr lang="fr-FR" dirty="0"/>
          </a:p>
          <a:p>
            <a:r>
              <a:rPr lang="de-CH" sz="1200" b="1" dirty="0" err="1">
                <a:solidFill>
                  <a:srgbClr val="FF0000"/>
                </a:solidFill>
                <a:latin typeface="Arial" charset="0"/>
                <a:ea typeface="ＭＳ Ｐゴシック" pitchFamily="-44" charset="-128"/>
              </a:rPr>
              <a:t>Crisciuc</a:t>
            </a:r>
            <a:r>
              <a:rPr lang="de-CH" sz="1200" b="1" dirty="0">
                <a:solidFill>
                  <a:srgbClr val="FF0000"/>
                </a:solidFill>
                <a:latin typeface="Arial" charset="0"/>
                <a:ea typeface="ＭＳ Ｐゴシック" pitchFamily="-44" charset="-128"/>
              </a:rPr>
              <a:t> / </a:t>
            </a:r>
            <a:r>
              <a:rPr lang="de-CH" sz="1200" b="1" dirty="0" err="1">
                <a:solidFill>
                  <a:srgbClr val="FF0000"/>
                </a:solidFill>
                <a:latin typeface="Arial" charset="0"/>
                <a:ea typeface="ＭＳ Ｐゴシック" pitchFamily="-44" charset="-128"/>
              </a:rPr>
              <a:t>Cosumov</a:t>
            </a:r>
            <a:r>
              <a:rPr lang="de-CH" sz="1200" b="1" dirty="0">
                <a:solidFill>
                  <a:srgbClr val="FF0000"/>
                </a:solidFill>
                <a:latin typeface="Arial" charset="0"/>
                <a:ea typeface="ＭＳ Ｐゴシック" pitchFamily="-44" charset="-128"/>
              </a:rPr>
              <a:t> 2017</a:t>
            </a:r>
            <a:endParaRPr lang="fr-FR" b="1" dirty="0">
              <a:solidFill>
                <a:srgbClr val="FF0000"/>
              </a:solidFill>
            </a:endParaRPr>
          </a:p>
          <a:p>
            <a:endParaRPr lang="fr-FR" dirty="0"/>
          </a:p>
          <a:p>
            <a:r>
              <a:rPr lang="fr-FR" dirty="0" err="1"/>
              <a:t>Sagrillo</a:t>
            </a:r>
            <a:r>
              <a:rPr lang="fr-FR" dirty="0"/>
              <a:t> ‘La Grande Guerre et ses chansons.’ „La chanson de Craonne“ </a:t>
            </a:r>
            <a:r>
              <a:rPr lang="fr-FR" dirty="0" err="1"/>
              <a:t>und</a:t>
            </a:r>
            <a:r>
              <a:rPr lang="fr-FR" dirty="0"/>
              <a:t> „Quand Madelon“ </a:t>
            </a:r>
            <a:r>
              <a:rPr lang="fr-FR" dirty="0" err="1"/>
              <a:t>als</a:t>
            </a:r>
            <a:r>
              <a:rPr lang="fr-FR" dirty="0"/>
              <a:t> </a:t>
            </a:r>
            <a:r>
              <a:rPr lang="fr-FR" dirty="0" err="1"/>
              <a:t>Spiegelbilder</a:t>
            </a:r>
            <a:r>
              <a:rPr lang="fr-FR" dirty="0"/>
              <a:t> </a:t>
            </a:r>
            <a:r>
              <a:rPr lang="fr-FR" dirty="0" err="1"/>
              <a:t>einer</a:t>
            </a:r>
            <a:r>
              <a:rPr lang="fr-FR" dirty="0"/>
              <a:t> Nation </a:t>
            </a:r>
            <a:r>
              <a:rPr lang="fr-FR" dirty="0" err="1"/>
              <a:t>im</a:t>
            </a:r>
            <a:r>
              <a:rPr lang="fr-FR" dirty="0"/>
              <a:t> </a:t>
            </a:r>
            <a:r>
              <a:rPr lang="fr-FR" dirty="0" err="1"/>
              <a:t>Krieg</a:t>
            </a:r>
            <a:r>
              <a:rPr lang="fr-FR" dirty="0"/>
              <a:t>, </a:t>
            </a:r>
            <a:r>
              <a:rPr lang="de-DE" dirty="0"/>
              <a:t>in Militärmusik im Diskurs. Schriftenreihe des </a:t>
            </a:r>
            <a:r>
              <a:rPr lang="de-DE" dirty="0" err="1"/>
              <a:t>Miltärmusikdienstes</a:t>
            </a:r>
            <a:r>
              <a:rPr lang="de-DE" dirty="0"/>
              <a:t> der Bundeswehr. Militärmusik und Erster Weltkrieg (2015)</a:t>
            </a:r>
            <a:endParaRPr lang="fr-FR" dirty="0"/>
          </a:p>
          <a:p>
            <a:endParaRPr lang="fr-FR" dirty="0"/>
          </a:p>
          <a:p>
            <a:r>
              <a:rPr lang="fr-FR" noProof="0" dirty="0" err="1"/>
              <a:t>My</a:t>
            </a:r>
            <a:r>
              <a:rPr lang="fr-FR" noProof="0" dirty="0"/>
              <a:t> </a:t>
            </a:r>
            <a:r>
              <a:rPr lang="fr-FR" noProof="0" dirty="0" err="1"/>
              <a:t>example</a:t>
            </a:r>
            <a:r>
              <a:rPr lang="fr-FR" noProof="0" dirty="0"/>
              <a:t>: </a:t>
            </a:r>
            <a:r>
              <a:rPr lang="fr-FR" noProof="0" dirty="0" err="1"/>
              <a:t>Knowledge</a:t>
            </a:r>
            <a:r>
              <a:rPr lang="fr-FR" noProof="0" dirty="0"/>
              <a:t> about the First World </a:t>
            </a:r>
            <a:r>
              <a:rPr lang="fr-FR" noProof="0" dirty="0" err="1"/>
              <a:t>War</a:t>
            </a:r>
            <a:r>
              <a:rPr lang="fr-FR" noProof="0" dirty="0"/>
              <a:t> (</a:t>
            </a:r>
            <a:r>
              <a:rPr lang="fr-FR" noProof="0" dirty="0" err="1"/>
              <a:t>general</a:t>
            </a:r>
            <a:r>
              <a:rPr lang="fr-FR" noProof="0" dirty="0"/>
              <a:t> </a:t>
            </a:r>
            <a:r>
              <a:rPr lang="fr-FR" noProof="0" dirty="0" err="1"/>
              <a:t>theme</a:t>
            </a:r>
            <a:r>
              <a:rPr lang="fr-FR" noProof="0" dirty="0"/>
              <a:t>, not </a:t>
            </a:r>
            <a:r>
              <a:rPr lang="fr-FR" noProof="0" dirty="0" err="1"/>
              <a:t>related</a:t>
            </a:r>
            <a:r>
              <a:rPr lang="fr-FR" noProof="0" dirty="0"/>
              <a:t> to a </a:t>
            </a:r>
            <a:r>
              <a:rPr lang="fr-FR" noProof="0" dirty="0" err="1"/>
              <a:t>specific</a:t>
            </a:r>
            <a:r>
              <a:rPr lang="fr-FR" noProof="0" dirty="0"/>
              <a:t> discipline)...</a:t>
            </a:r>
          </a:p>
          <a:p>
            <a:r>
              <a:rPr lang="fr-FR" noProof="0" dirty="0"/>
              <a:t>... </a:t>
            </a:r>
            <a:r>
              <a:rPr lang="fr-FR" noProof="0" dirty="0" err="1"/>
              <a:t>its</a:t>
            </a:r>
            <a:r>
              <a:rPr lang="fr-FR" noProof="0" dirty="0"/>
              <a:t> </a:t>
            </a:r>
            <a:r>
              <a:rPr lang="fr-FR" noProof="0" dirty="0" err="1"/>
              <a:t>songs</a:t>
            </a:r>
            <a:r>
              <a:rPr lang="fr-FR" noProof="0" dirty="0"/>
              <a:t> by </a:t>
            </a:r>
            <a:r>
              <a:rPr lang="fr-FR" noProof="0" dirty="0" err="1"/>
              <a:t>contributing</a:t>
            </a:r>
            <a:r>
              <a:rPr lang="fr-FR" noProof="0" dirty="0"/>
              <a:t> </a:t>
            </a:r>
            <a:r>
              <a:rPr lang="fr-FR" noProof="0" dirty="0" err="1"/>
              <a:t>knowledge</a:t>
            </a:r>
            <a:r>
              <a:rPr lang="fr-FR" noProof="0" dirty="0"/>
              <a:t> of </a:t>
            </a:r>
            <a:r>
              <a:rPr lang="fr-FR" noProof="0" dirty="0" err="1"/>
              <a:t>three</a:t>
            </a:r>
            <a:r>
              <a:rPr lang="fr-FR" noProof="0" dirty="0"/>
              <a:t> </a:t>
            </a:r>
            <a:r>
              <a:rPr lang="fr-FR" noProof="0" dirty="0" err="1"/>
              <a:t>themes</a:t>
            </a:r>
            <a:r>
              <a:rPr lang="fr-FR" noProof="0" dirty="0"/>
              <a:t> </a:t>
            </a:r>
            <a:r>
              <a:rPr lang="fr-FR" noProof="0" dirty="0" err="1"/>
              <a:t>that</a:t>
            </a:r>
            <a:r>
              <a:rPr lang="fr-FR" noProof="0" dirty="0"/>
              <a:t> </a:t>
            </a:r>
            <a:r>
              <a:rPr lang="fr-FR" noProof="0" dirty="0" err="1"/>
              <a:t>interact</a:t>
            </a:r>
            <a:endParaRPr lang="fr-FR" noProof="0" dirty="0"/>
          </a:p>
          <a:p>
            <a:pPr marL="228600" indent="-228600">
              <a:buFont typeface="+mj-lt"/>
              <a:buAutoNum type="arabicPeriod"/>
            </a:pPr>
            <a:r>
              <a:rPr lang="fr-FR" noProof="0" dirty="0"/>
              <a:t>Contribution B: </a:t>
            </a:r>
            <a:r>
              <a:rPr lang="fr-FR" noProof="0" dirty="0" err="1"/>
              <a:t>historical</a:t>
            </a:r>
            <a:r>
              <a:rPr lang="fr-FR" noProof="0" dirty="0"/>
              <a:t> </a:t>
            </a:r>
            <a:r>
              <a:rPr lang="fr-FR" noProof="0" dirty="0" err="1"/>
              <a:t>events</a:t>
            </a:r>
            <a:r>
              <a:rPr lang="fr-FR" noProof="0" dirty="0"/>
              <a:t> and the situation: </a:t>
            </a:r>
            <a:r>
              <a:rPr lang="fr-FR" noProof="0" dirty="0" err="1"/>
              <a:t>hairy</a:t>
            </a:r>
            <a:r>
              <a:rPr lang="fr-FR" noProof="0" dirty="0"/>
              <a:t> people in the </a:t>
            </a:r>
            <a:r>
              <a:rPr lang="fr-FR" noProof="0" dirty="0" err="1"/>
              <a:t>trenches</a:t>
            </a:r>
            <a:r>
              <a:rPr lang="fr-FR" noProof="0" dirty="0"/>
              <a:t>, </a:t>
            </a:r>
          </a:p>
          <a:p>
            <a:pPr marL="228600" indent="-228600">
              <a:buFont typeface="+mj-lt"/>
              <a:buAutoNum type="arabicPeriod"/>
            </a:pPr>
            <a:r>
              <a:rPr lang="fr-FR" noProof="0" dirty="0"/>
              <a:t>Contribution C: the lyrics of the </a:t>
            </a:r>
            <a:r>
              <a:rPr lang="fr-FR" noProof="0" dirty="0" err="1"/>
              <a:t>song</a:t>
            </a:r>
            <a:r>
              <a:rPr lang="fr-FR" noProof="0" dirty="0"/>
              <a:t>, 1,500 </a:t>
            </a:r>
            <a:r>
              <a:rPr lang="fr-FR" noProof="0" dirty="0" err="1"/>
              <a:t>songs</a:t>
            </a:r>
            <a:r>
              <a:rPr lang="fr-FR" noProof="0" dirty="0"/>
              <a:t>, </a:t>
            </a:r>
            <a:r>
              <a:rPr lang="fr-FR" noProof="0" dirty="0" err="1"/>
              <a:t>wide</a:t>
            </a:r>
            <a:r>
              <a:rPr lang="fr-FR" noProof="0" dirty="0"/>
              <a:t> </a:t>
            </a:r>
            <a:r>
              <a:rPr lang="fr-FR" noProof="0" dirty="0" err="1"/>
              <a:t>thematic</a:t>
            </a:r>
            <a:r>
              <a:rPr lang="fr-FR" noProof="0" dirty="0"/>
              <a:t> range </a:t>
            </a:r>
            <a:r>
              <a:rPr lang="fr-FR" noProof="0" dirty="0" err="1"/>
              <a:t>from</a:t>
            </a:r>
            <a:r>
              <a:rPr lang="fr-FR" noProof="0" dirty="0"/>
              <a:t> </a:t>
            </a:r>
            <a:r>
              <a:rPr lang="fr-FR" noProof="0" dirty="0" err="1"/>
              <a:t>patriotism</a:t>
            </a:r>
            <a:r>
              <a:rPr lang="fr-FR" noProof="0" dirty="0"/>
              <a:t>, satire, </a:t>
            </a:r>
            <a:r>
              <a:rPr lang="fr-FR" noProof="0" dirty="0" err="1"/>
              <a:t>melancholy</a:t>
            </a:r>
            <a:r>
              <a:rPr lang="fr-FR" noProof="0" dirty="0"/>
              <a:t>, </a:t>
            </a:r>
            <a:r>
              <a:rPr lang="fr-FR" noProof="0" dirty="0" err="1"/>
              <a:t>separation</a:t>
            </a:r>
            <a:r>
              <a:rPr lang="fr-FR" noProof="0" dirty="0"/>
              <a:t> of </a:t>
            </a:r>
            <a:r>
              <a:rPr lang="fr-FR" noProof="0" dirty="0" err="1"/>
              <a:t>partner</a:t>
            </a:r>
            <a:r>
              <a:rPr lang="fr-FR" noProof="0" dirty="0"/>
              <a:t>, glorification of </a:t>
            </a:r>
            <a:r>
              <a:rPr lang="fr-FR" noProof="0" dirty="0" err="1"/>
              <a:t>hairy</a:t>
            </a:r>
            <a:r>
              <a:rPr lang="fr-FR" noProof="0" dirty="0"/>
              <a:t> / </a:t>
            </a:r>
            <a:r>
              <a:rPr lang="fr-FR" noProof="0" dirty="0" err="1"/>
              <a:t>defamation</a:t>
            </a:r>
            <a:r>
              <a:rPr lang="fr-FR" noProof="0" dirty="0"/>
              <a:t> of </a:t>
            </a:r>
            <a:r>
              <a:rPr lang="fr-FR" noProof="0" dirty="0" err="1"/>
              <a:t>opponents</a:t>
            </a:r>
            <a:endParaRPr lang="fr-FR" noProof="0" dirty="0"/>
          </a:p>
          <a:p>
            <a:pPr marL="228600" indent="-228600">
              <a:buFont typeface="+mj-lt"/>
              <a:buAutoNum type="arabicPeriod"/>
            </a:pPr>
            <a:r>
              <a:rPr lang="fr-FR" noProof="0" dirty="0"/>
              <a:t>EM contribution: the </a:t>
            </a:r>
            <a:r>
              <a:rPr lang="fr-FR" noProof="0" dirty="0" err="1"/>
              <a:t>melody</a:t>
            </a:r>
            <a:r>
              <a:rPr lang="fr-FR" noProof="0" dirty="0"/>
              <a:t> of the </a:t>
            </a:r>
            <a:r>
              <a:rPr lang="fr-FR" noProof="0" dirty="0" err="1"/>
              <a:t>song</a:t>
            </a:r>
            <a:endParaRPr lang="fr-FR" noProof="0" dirty="0"/>
          </a:p>
          <a:p>
            <a:endParaRPr lang="fr-FR" noProof="0" dirty="0"/>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9</a:t>
            </a:fld>
            <a:endParaRPr lang="lt-LT" altLang="fr-FR"/>
          </a:p>
        </p:txBody>
      </p:sp>
    </p:spTree>
    <p:extLst>
      <p:ext uri="{BB962C8B-B14F-4D97-AF65-F5344CB8AC3E}">
        <p14:creationId xmlns:p14="http://schemas.microsoft.com/office/powerpoint/2010/main" val="126688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fr-L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LU"/>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6B8BBD82-654D-49C3-B82C-7737C574400F}" type="slidenum">
              <a:rPr lang="en-US" altLang="fr-FR"/>
              <a:pPr/>
              <a:t>‹#›</a:t>
            </a:fld>
            <a:endParaRPr lang="en-US" altLang="fr-FR"/>
          </a:p>
        </p:txBody>
      </p:sp>
    </p:spTree>
    <p:extLst>
      <p:ext uri="{BB962C8B-B14F-4D97-AF65-F5344CB8AC3E}">
        <p14:creationId xmlns:p14="http://schemas.microsoft.com/office/powerpoint/2010/main" val="423462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L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E1AEC3E6-8F7E-438E-A028-B79CC810E526}" type="slidenum">
              <a:rPr lang="en-US" altLang="fr-FR"/>
              <a:pPr/>
              <a:t>‹#›</a:t>
            </a:fld>
            <a:endParaRPr lang="en-US" altLang="fr-FR"/>
          </a:p>
        </p:txBody>
      </p:sp>
    </p:spTree>
    <p:extLst>
      <p:ext uri="{BB962C8B-B14F-4D97-AF65-F5344CB8AC3E}">
        <p14:creationId xmlns:p14="http://schemas.microsoft.com/office/powerpoint/2010/main" val="10464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L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545D7666-2DB0-42EB-81BD-F6E70C0CD3B3}" type="slidenum">
              <a:rPr lang="en-US" altLang="fr-FR"/>
              <a:pPr/>
              <a:t>‹#›</a:t>
            </a:fld>
            <a:endParaRPr lang="en-US" altLang="fr-FR"/>
          </a:p>
        </p:txBody>
      </p:sp>
    </p:spTree>
    <p:extLst>
      <p:ext uri="{BB962C8B-B14F-4D97-AF65-F5344CB8AC3E}">
        <p14:creationId xmlns:p14="http://schemas.microsoft.com/office/powerpoint/2010/main" val="221785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L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LU"/>
          </a:p>
        </p:txBody>
      </p:sp>
      <p:sp>
        <p:nvSpPr>
          <p:cNvPr id="4"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5" name="Rectangle 5"/>
          <p:cNvSpPr>
            <a:spLocks noGrp="1" noChangeArrowheads="1"/>
          </p:cNvSpPr>
          <p:nvPr>
            <p:ph type="ftr" sz="quarter" idx="11"/>
          </p:nvPr>
        </p:nvSpPr>
        <p:spPr/>
        <p:txBody>
          <a:bodyPr/>
          <a:lstStyle>
            <a:lvl1pPr>
              <a:defRPr/>
            </a:lvl1pPr>
          </a:lstStyle>
          <a:p>
            <a:endParaRPr lang="en-US" altLang="fr-FR"/>
          </a:p>
        </p:txBody>
      </p:sp>
      <p:sp>
        <p:nvSpPr>
          <p:cNvPr id="6" name="Rectangle 6"/>
          <p:cNvSpPr>
            <a:spLocks noGrp="1" noChangeArrowheads="1"/>
          </p:cNvSpPr>
          <p:nvPr>
            <p:ph type="sldNum" sz="quarter" idx="12"/>
          </p:nvPr>
        </p:nvSpPr>
        <p:spPr/>
        <p:txBody>
          <a:bodyPr/>
          <a:lstStyle>
            <a:lvl1pPr>
              <a:defRPr/>
            </a:lvl1pPr>
          </a:lstStyle>
          <a:p>
            <a:fld id="{317504B2-1BE1-4D0B-B74E-90FDB17E9E3D}" type="slidenum">
              <a:rPr lang="en-US" altLang="fr-FR"/>
              <a:pPr/>
              <a:t>‹#›</a:t>
            </a:fld>
            <a:endParaRPr lang="en-US" altLang="fr-FR"/>
          </a:p>
        </p:txBody>
      </p:sp>
    </p:spTree>
    <p:extLst>
      <p:ext uri="{BB962C8B-B14F-4D97-AF65-F5344CB8AC3E}">
        <p14:creationId xmlns:p14="http://schemas.microsoft.com/office/powerpoint/2010/main" val="26004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LU" dirty="0"/>
          </a:p>
        </p:txBody>
      </p:sp>
      <p:sp>
        <p:nvSpPr>
          <p:cNvPr id="5" name="Date Placeholder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6" name="Footer Placeholder 5"/>
          <p:cNvSpPr>
            <a:spLocks noGrp="1" noChangeArrowheads="1"/>
          </p:cNvSpPr>
          <p:nvPr>
            <p:ph type="ftr" sz="quarter" idx="11"/>
          </p:nvPr>
        </p:nvSpPr>
        <p:spPr/>
        <p:txBody>
          <a:bodyPr/>
          <a:lstStyle>
            <a:lvl1pPr>
              <a:defRPr/>
            </a:lvl1pPr>
          </a:lstStyle>
          <a:p>
            <a:endParaRPr lang="en-US" altLang="fr-FR"/>
          </a:p>
        </p:txBody>
      </p:sp>
      <p:sp>
        <p:nvSpPr>
          <p:cNvPr id="7" name="Slide Number Placeholder 6"/>
          <p:cNvSpPr>
            <a:spLocks noGrp="1" noChangeArrowheads="1"/>
          </p:cNvSpPr>
          <p:nvPr>
            <p:ph type="sldNum" sz="quarter" idx="12"/>
          </p:nvPr>
        </p:nvSpPr>
        <p:spPr>
          <a:xfrm>
            <a:off x="-33252" y="6578310"/>
            <a:ext cx="2133600" cy="476250"/>
          </a:xfrm>
        </p:spPr>
        <p:txBody>
          <a:bodyPr/>
          <a:lstStyle>
            <a:lvl1pPr>
              <a:defRPr/>
            </a:lvl1pPr>
          </a:lstStyle>
          <a:p>
            <a:fld id="{94DDF779-049D-4D45-8638-FD0C66CBAEE0}" type="slidenum">
              <a:rPr lang="en-US" altLang="fr-FR"/>
              <a:pPr/>
              <a:t>‹#›</a:t>
            </a:fld>
            <a:endParaRPr lang="en-US" altLang="fr-FR"/>
          </a:p>
        </p:txBody>
      </p:sp>
    </p:spTree>
    <p:extLst>
      <p:ext uri="{BB962C8B-B14F-4D97-AF65-F5344CB8AC3E}">
        <p14:creationId xmlns:p14="http://schemas.microsoft.com/office/powerpoint/2010/main" val="136937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L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5" name="Rectangle 5"/>
          <p:cNvSpPr>
            <a:spLocks noGrp="1" noChangeArrowheads="1"/>
          </p:cNvSpPr>
          <p:nvPr>
            <p:ph type="ftr" sz="quarter" idx="11"/>
          </p:nvPr>
        </p:nvSpPr>
        <p:spPr/>
        <p:txBody>
          <a:bodyPr/>
          <a:lstStyle>
            <a:lvl1pPr>
              <a:defRPr/>
            </a:lvl1pPr>
          </a:lstStyle>
          <a:p>
            <a:endParaRPr lang="en-US" altLang="fr-FR"/>
          </a:p>
        </p:txBody>
      </p:sp>
      <p:sp>
        <p:nvSpPr>
          <p:cNvPr id="6" name="Rectangle 6"/>
          <p:cNvSpPr>
            <a:spLocks noGrp="1" noChangeArrowheads="1"/>
          </p:cNvSpPr>
          <p:nvPr>
            <p:ph type="sldNum" sz="quarter" idx="12"/>
          </p:nvPr>
        </p:nvSpPr>
        <p:spPr/>
        <p:txBody>
          <a:bodyPr/>
          <a:lstStyle>
            <a:lvl1pPr>
              <a:defRPr/>
            </a:lvl1pPr>
          </a:lstStyle>
          <a:p>
            <a:fld id="{D2CDB75C-9A78-4899-90E4-2E810D59922C}" type="slidenum">
              <a:rPr lang="en-US" altLang="fr-FR"/>
              <a:pPr/>
              <a:t>‹#›</a:t>
            </a:fld>
            <a:endParaRPr lang="en-US" altLang="fr-FR"/>
          </a:p>
        </p:txBody>
      </p:sp>
    </p:spTree>
    <p:extLst>
      <p:ext uri="{BB962C8B-B14F-4D97-AF65-F5344CB8AC3E}">
        <p14:creationId xmlns:p14="http://schemas.microsoft.com/office/powerpoint/2010/main" val="363473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Date Placeholder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6" name="Footer Placeholder 5"/>
          <p:cNvSpPr>
            <a:spLocks noGrp="1" noChangeArrowheads="1"/>
          </p:cNvSpPr>
          <p:nvPr>
            <p:ph type="ftr" sz="quarter" idx="11"/>
          </p:nvPr>
        </p:nvSpPr>
        <p:spPr/>
        <p:txBody>
          <a:bodyPr/>
          <a:lstStyle>
            <a:lvl1pPr>
              <a:defRPr/>
            </a:lvl1pPr>
          </a:lstStyle>
          <a:p>
            <a:endParaRPr lang="en-US" altLang="fr-FR"/>
          </a:p>
        </p:txBody>
      </p:sp>
      <p:sp>
        <p:nvSpPr>
          <p:cNvPr id="7" name="Slide Number Placeholder 6"/>
          <p:cNvSpPr>
            <a:spLocks noGrp="1" noChangeArrowheads="1"/>
          </p:cNvSpPr>
          <p:nvPr>
            <p:ph type="sldNum" sz="quarter" idx="12"/>
          </p:nvPr>
        </p:nvSpPr>
        <p:spPr/>
        <p:txBody>
          <a:bodyPr/>
          <a:lstStyle>
            <a:lvl1pPr>
              <a:defRPr/>
            </a:lvl1pPr>
          </a:lstStyle>
          <a:p>
            <a:fld id="{F361A6F9-64A0-4765-9A92-6FEA1994C798}" type="slidenum">
              <a:rPr lang="en-US" altLang="fr-FR"/>
              <a:pPr/>
              <a:t>‹#›</a:t>
            </a:fld>
            <a:endParaRPr lang="en-US" altLang="fr-FR"/>
          </a:p>
        </p:txBody>
      </p:sp>
    </p:spTree>
    <p:extLst>
      <p:ext uri="{BB962C8B-B14F-4D97-AF65-F5344CB8AC3E}">
        <p14:creationId xmlns:p14="http://schemas.microsoft.com/office/powerpoint/2010/main" val="1133495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L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7"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8" name="Rectangle 5"/>
          <p:cNvSpPr>
            <a:spLocks noGrp="1" noChangeArrowheads="1"/>
          </p:cNvSpPr>
          <p:nvPr>
            <p:ph type="ftr" sz="quarter" idx="11"/>
          </p:nvPr>
        </p:nvSpPr>
        <p:spPr/>
        <p:txBody>
          <a:bodyPr/>
          <a:lstStyle>
            <a:lvl1pPr>
              <a:defRPr/>
            </a:lvl1pPr>
          </a:lstStyle>
          <a:p>
            <a:endParaRPr lang="en-US" altLang="fr-FR"/>
          </a:p>
        </p:txBody>
      </p:sp>
      <p:sp>
        <p:nvSpPr>
          <p:cNvPr id="9" name="Rectangle 6"/>
          <p:cNvSpPr>
            <a:spLocks noGrp="1" noChangeArrowheads="1"/>
          </p:cNvSpPr>
          <p:nvPr>
            <p:ph type="sldNum" sz="quarter" idx="12"/>
          </p:nvPr>
        </p:nvSpPr>
        <p:spPr>
          <a:xfrm>
            <a:off x="0" y="6587018"/>
            <a:ext cx="2133600" cy="357814"/>
          </a:xfrm>
        </p:spPr>
        <p:txBody>
          <a:bodyPr/>
          <a:lstStyle>
            <a:lvl1pPr>
              <a:defRPr/>
            </a:lvl1pPr>
          </a:lstStyle>
          <a:p>
            <a:fld id="{4A268779-A034-454F-A4CC-6F0B21A0A90D}" type="slidenum">
              <a:rPr lang="en-US" altLang="fr-FR"/>
              <a:pPr/>
              <a:t>‹#›</a:t>
            </a:fld>
            <a:endParaRPr lang="en-US" altLang="fr-FR"/>
          </a:p>
        </p:txBody>
      </p:sp>
    </p:spTree>
    <p:extLst>
      <p:ext uri="{BB962C8B-B14F-4D97-AF65-F5344CB8AC3E}">
        <p14:creationId xmlns:p14="http://schemas.microsoft.com/office/powerpoint/2010/main" val="2311463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4" name="Rectangle 5"/>
          <p:cNvSpPr>
            <a:spLocks noGrp="1" noChangeArrowheads="1"/>
          </p:cNvSpPr>
          <p:nvPr>
            <p:ph type="ftr" sz="quarter" idx="11"/>
          </p:nvPr>
        </p:nvSpPr>
        <p:spPr/>
        <p:txBody>
          <a:bodyPr/>
          <a:lstStyle>
            <a:lvl1pPr>
              <a:defRPr/>
            </a:lvl1pPr>
          </a:lstStyle>
          <a:p>
            <a:endParaRPr lang="en-US" altLang="fr-FR"/>
          </a:p>
        </p:txBody>
      </p:sp>
      <p:sp>
        <p:nvSpPr>
          <p:cNvPr id="5" name="Rectangle 6"/>
          <p:cNvSpPr>
            <a:spLocks noGrp="1" noChangeArrowheads="1"/>
          </p:cNvSpPr>
          <p:nvPr>
            <p:ph type="sldNum" sz="quarter" idx="12"/>
          </p:nvPr>
        </p:nvSpPr>
        <p:spPr/>
        <p:txBody>
          <a:bodyPr/>
          <a:lstStyle>
            <a:lvl1pPr>
              <a:defRPr/>
            </a:lvl1pPr>
          </a:lstStyle>
          <a:p>
            <a:fld id="{7337F004-78B2-4EAE-8889-2D805643C8F6}" type="slidenum">
              <a:rPr lang="en-US" altLang="fr-FR"/>
              <a:pPr/>
              <a:t>‹#›</a:t>
            </a:fld>
            <a:endParaRPr lang="en-US" altLang="fr-FR"/>
          </a:p>
        </p:txBody>
      </p:sp>
    </p:spTree>
    <p:extLst>
      <p:ext uri="{BB962C8B-B14F-4D97-AF65-F5344CB8AC3E}">
        <p14:creationId xmlns:p14="http://schemas.microsoft.com/office/powerpoint/2010/main" val="335409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3" name="Rectangle 5"/>
          <p:cNvSpPr>
            <a:spLocks noGrp="1" noChangeArrowheads="1"/>
          </p:cNvSpPr>
          <p:nvPr>
            <p:ph type="ftr" sz="quarter" idx="11"/>
          </p:nvPr>
        </p:nvSpPr>
        <p:spPr/>
        <p:txBody>
          <a:bodyPr/>
          <a:lstStyle>
            <a:lvl1pPr>
              <a:defRPr/>
            </a:lvl1pPr>
          </a:lstStyle>
          <a:p>
            <a:endParaRPr lang="en-US" altLang="fr-FR"/>
          </a:p>
        </p:txBody>
      </p:sp>
      <p:sp>
        <p:nvSpPr>
          <p:cNvPr id="4" name="Rectangle 6"/>
          <p:cNvSpPr>
            <a:spLocks noGrp="1" noChangeArrowheads="1"/>
          </p:cNvSpPr>
          <p:nvPr>
            <p:ph type="sldNum" sz="quarter" idx="12"/>
          </p:nvPr>
        </p:nvSpPr>
        <p:spPr/>
        <p:txBody>
          <a:bodyPr/>
          <a:lstStyle>
            <a:lvl1pPr>
              <a:defRPr/>
            </a:lvl1pPr>
          </a:lstStyle>
          <a:p>
            <a:fld id="{78D0D046-F707-4982-B642-34F5178B0BC9}" type="slidenum">
              <a:rPr lang="en-US" altLang="fr-FR"/>
              <a:pPr/>
              <a:t>‹#›</a:t>
            </a:fld>
            <a:endParaRPr lang="en-US" altLang="fr-FR"/>
          </a:p>
        </p:txBody>
      </p:sp>
    </p:spTree>
    <p:extLst>
      <p:ext uri="{BB962C8B-B14F-4D97-AF65-F5344CB8AC3E}">
        <p14:creationId xmlns:p14="http://schemas.microsoft.com/office/powerpoint/2010/main" val="213536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L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6" name="Footer Placeholder 5"/>
          <p:cNvSpPr>
            <a:spLocks noGrp="1" noChangeArrowheads="1"/>
          </p:cNvSpPr>
          <p:nvPr>
            <p:ph type="ftr" sz="quarter" idx="11"/>
          </p:nvPr>
        </p:nvSpPr>
        <p:spPr/>
        <p:txBody>
          <a:bodyPr/>
          <a:lstStyle>
            <a:lvl1pPr>
              <a:defRPr/>
            </a:lvl1pPr>
          </a:lstStyle>
          <a:p>
            <a:endParaRPr lang="en-US" altLang="fr-FR"/>
          </a:p>
        </p:txBody>
      </p:sp>
      <p:sp>
        <p:nvSpPr>
          <p:cNvPr id="7" name="Slide Number Placeholder 6"/>
          <p:cNvSpPr>
            <a:spLocks noGrp="1" noChangeArrowheads="1"/>
          </p:cNvSpPr>
          <p:nvPr>
            <p:ph type="sldNum" sz="quarter" idx="12"/>
          </p:nvPr>
        </p:nvSpPr>
        <p:spPr/>
        <p:txBody>
          <a:bodyPr/>
          <a:lstStyle>
            <a:lvl1pPr>
              <a:defRPr/>
            </a:lvl1pPr>
          </a:lstStyle>
          <a:p>
            <a:fld id="{4CCD3EC1-012E-4EB3-B70E-33A5AF7E4E56}" type="slidenum">
              <a:rPr lang="en-US" altLang="fr-FR"/>
              <a:pPr/>
              <a:t>‹#›</a:t>
            </a:fld>
            <a:endParaRPr lang="en-US" altLang="fr-FR"/>
          </a:p>
        </p:txBody>
      </p:sp>
    </p:spTree>
    <p:extLst>
      <p:ext uri="{BB962C8B-B14F-4D97-AF65-F5344CB8AC3E}">
        <p14:creationId xmlns:p14="http://schemas.microsoft.com/office/powerpoint/2010/main" val="31686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L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LU" dirty="0"/>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CAB00D15-4E0C-4626-B6FC-F0B975417C2C}" type="slidenum">
              <a:rPr lang="en-US" altLang="fr-FR"/>
              <a:pPr/>
              <a:t>‹#›</a:t>
            </a:fld>
            <a:endParaRPr lang="en-US" altLang="fr-FR"/>
          </a:p>
        </p:txBody>
      </p:sp>
    </p:spTree>
    <p:extLst>
      <p:ext uri="{BB962C8B-B14F-4D97-AF65-F5344CB8AC3E}">
        <p14:creationId xmlns:p14="http://schemas.microsoft.com/office/powerpoint/2010/main" val="284260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L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L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6" name="Footer Placeholder 5"/>
          <p:cNvSpPr>
            <a:spLocks noGrp="1" noChangeArrowheads="1"/>
          </p:cNvSpPr>
          <p:nvPr>
            <p:ph type="ftr" sz="quarter" idx="11"/>
          </p:nvPr>
        </p:nvSpPr>
        <p:spPr/>
        <p:txBody>
          <a:bodyPr/>
          <a:lstStyle>
            <a:lvl1pPr>
              <a:defRPr/>
            </a:lvl1pPr>
          </a:lstStyle>
          <a:p>
            <a:endParaRPr lang="en-US" altLang="fr-FR"/>
          </a:p>
        </p:txBody>
      </p:sp>
      <p:sp>
        <p:nvSpPr>
          <p:cNvPr id="7" name="Slide Number Placeholder 6"/>
          <p:cNvSpPr>
            <a:spLocks noGrp="1" noChangeArrowheads="1"/>
          </p:cNvSpPr>
          <p:nvPr>
            <p:ph type="sldNum" sz="quarter" idx="12"/>
          </p:nvPr>
        </p:nvSpPr>
        <p:spPr/>
        <p:txBody>
          <a:bodyPr/>
          <a:lstStyle>
            <a:lvl1pPr>
              <a:defRPr/>
            </a:lvl1pPr>
          </a:lstStyle>
          <a:p>
            <a:fld id="{4D469282-DBC8-4C31-8D82-D045E1AAE68A}" type="slidenum">
              <a:rPr lang="en-US" altLang="fr-FR"/>
              <a:pPr/>
              <a:t>‹#›</a:t>
            </a:fld>
            <a:endParaRPr lang="en-US" altLang="fr-FR"/>
          </a:p>
        </p:txBody>
      </p:sp>
    </p:spTree>
    <p:extLst>
      <p:ext uri="{BB962C8B-B14F-4D97-AF65-F5344CB8AC3E}">
        <p14:creationId xmlns:p14="http://schemas.microsoft.com/office/powerpoint/2010/main" val="118663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5" name="Rectangle 5"/>
          <p:cNvSpPr>
            <a:spLocks noGrp="1" noChangeArrowheads="1"/>
          </p:cNvSpPr>
          <p:nvPr>
            <p:ph type="ftr" sz="quarter" idx="11"/>
          </p:nvPr>
        </p:nvSpPr>
        <p:spPr/>
        <p:txBody>
          <a:bodyPr/>
          <a:lstStyle>
            <a:lvl1pPr>
              <a:defRPr/>
            </a:lvl1pPr>
          </a:lstStyle>
          <a:p>
            <a:endParaRPr lang="en-US" altLang="fr-FR"/>
          </a:p>
        </p:txBody>
      </p:sp>
      <p:sp>
        <p:nvSpPr>
          <p:cNvPr id="6" name="Rectangle 6"/>
          <p:cNvSpPr>
            <a:spLocks noGrp="1" noChangeArrowheads="1"/>
          </p:cNvSpPr>
          <p:nvPr>
            <p:ph type="sldNum" sz="quarter" idx="12"/>
          </p:nvPr>
        </p:nvSpPr>
        <p:spPr/>
        <p:txBody>
          <a:bodyPr/>
          <a:lstStyle>
            <a:lvl1pPr>
              <a:defRPr/>
            </a:lvl1pPr>
          </a:lstStyle>
          <a:p>
            <a:fld id="{089672AE-52F0-405A-9091-C4E210222193}" type="slidenum">
              <a:rPr lang="en-US" altLang="fr-FR"/>
              <a:pPr/>
              <a:t>‹#›</a:t>
            </a:fld>
            <a:endParaRPr lang="en-US" altLang="fr-FR"/>
          </a:p>
        </p:txBody>
      </p:sp>
    </p:spTree>
    <p:extLst>
      <p:ext uri="{BB962C8B-B14F-4D97-AF65-F5344CB8AC3E}">
        <p14:creationId xmlns:p14="http://schemas.microsoft.com/office/powerpoint/2010/main" val="182054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L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5" name="Rectangle 5"/>
          <p:cNvSpPr>
            <a:spLocks noGrp="1" noChangeArrowheads="1"/>
          </p:cNvSpPr>
          <p:nvPr>
            <p:ph type="ftr" sz="quarter" idx="11"/>
          </p:nvPr>
        </p:nvSpPr>
        <p:spPr/>
        <p:txBody>
          <a:bodyPr/>
          <a:lstStyle>
            <a:lvl1pPr>
              <a:defRPr/>
            </a:lvl1pPr>
          </a:lstStyle>
          <a:p>
            <a:endParaRPr lang="en-US" altLang="fr-FR"/>
          </a:p>
        </p:txBody>
      </p:sp>
      <p:sp>
        <p:nvSpPr>
          <p:cNvPr id="6" name="Rectangle 6"/>
          <p:cNvSpPr>
            <a:spLocks noGrp="1" noChangeArrowheads="1"/>
          </p:cNvSpPr>
          <p:nvPr>
            <p:ph type="sldNum" sz="quarter" idx="12"/>
          </p:nvPr>
        </p:nvSpPr>
        <p:spPr/>
        <p:txBody>
          <a:bodyPr/>
          <a:lstStyle>
            <a:lvl1pPr>
              <a:defRPr/>
            </a:lvl1pPr>
          </a:lstStyle>
          <a:p>
            <a:fld id="{37242256-85C1-49B6-A0CA-92FCD73B3080}" type="slidenum">
              <a:rPr lang="en-US" altLang="fr-FR"/>
              <a:pPr/>
              <a:t>‹#›</a:t>
            </a:fld>
            <a:endParaRPr lang="en-US" altLang="fr-FR"/>
          </a:p>
        </p:txBody>
      </p:sp>
    </p:spTree>
    <p:extLst>
      <p:ext uri="{BB962C8B-B14F-4D97-AF65-F5344CB8AC3E}">
        <p14:creationId xmlns:p14="http://schemas.microsoft.com/office/powerpoint/2010/main" val="21475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fr-L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DA63CEA4-529F-4220-B5DF-C48F3DABE6A0}" type="slidenum">
              <a:rPr lang="en-US" altLang="fr-FR"/>
              <a:pPr/>
              <a:t>‹#›</a:t>
            </a:fld>
            <a:endParaRPr lang="en-US" altLang="fr-FR"/>
          </a:p>
        </p:txBody>
      </p:sp>
    </p:spTree>
    <p:extLst>
      <p:ext uri="{BB962C8B-B14F-4D97-AF65-F5344CB8AC3E}">
        <p14:creationId xmlns:p14="http://schemas.microsoft.com/office/powerpoint/2010/main" val="89518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L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Content Placeholder 3"/>
          <p:cNvSpPr>
            <a:spLocks noGrp="1"/>
          </p:cNvSpPr>
          <p:nvPr>
            <p:ph sz="half" idx="2"/>
          </p:nvPr>
        </p:nvSpPr>
        <p:spPr>
          <a:xfrm>
            <a:off x="4649174" y="148478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Rectangle 4"/>
          <p:cNvSpPr>
            <a:spLocks noGrp="1" noChangeArrowheads="1"/>
          </p:cNvSpPr>
          <p:nvPr>
            <p:ph type="dt" sz="half" idx="10"/>
          </p:nvPr>
        </p:nvSpPr>
        <p:spPr>
          <a:ln/>
        </p:spPr>
        <p:txBody>
          <a:bodyPr/>
          <a:lstStyle>
            <a:lvl1pPr>
              <a:defRPr/>
            </a:lvl1pPr>
          </a:lstStyle>
          <a:p>
            <a:endParaRPr lang="en-US" altLang="fr-FR"/>
          </a:p>
        </p:txBody>
      </p:sp>
      <p:sp>
        <p:nvSpPr>
          <p:cNvPr id="6" name="Rectangle 5"/>
          <p:cNvSpPr>
            <a:spLocks noGrp="1" noChangeArrowheads="1"/>
          </p:cNvSpPr>
          <p:nvPr>
            <p:ph type="ftr" sz="quarter" idx="11"/>
          </p:nvPr>
        </p:nvSpPr>
        <p:spPr>
          <a:ln/>
        </p:spPr>
        <p:txBody>
          <a:bodyPr/>
          <a:lstStyle>
            <a:lvl1pPr>
              <a:defRPr/>
            </a:lvl1pPr>
          </a:lstStyle>
          <a:p>
            <a:endParaRPr lang="en-US" altLang="fr-FR"/>
          </a:p>
        </p:txBody>
      </p:sp>
      <p:sp>
        <p:nvSpPr>
          <p:cNvPr id="7" name="Rectangle 6"/>
          <p:cNvSpPr>
            <a:spLocks noGrp="1" noChangeArrowheads="1"/>
          </p:cNvSpPr>
          <p:nvPr>
            <p:ph type="sldNum" sz="quarter" idx="12"/>
          </p:nvPr>
        </p:nvSpPr>
        <p:spPr>
          <a:ln/>
        </p:spPr>
        <p:txBody>
          <a:bodyPr/>
          <a:lstStyle>
            <a:lvl1pPr>
              <a:defRPr/>
            </a:lvl1pPr>
          </a:lstStyle>
          <a:p>
            <a:fld id="{2265BEE4-DDC1-423E-95D5-9C18BBA68E5F}" type="slidenum">
              <a:rPr lang="en-US" altLang="fr-FR"/>
              <a:pPr/>
              <a:t>‹#›</a:t>
            </a:fld>
            <a:endParaRPr lang="en-US" altLang="fr-FR"/>
          </a:p>
        </p:txBody>
      </p:sp>
    </p:spTree>
    <p:extLst>
      <p:ext uri="{BB962C8B-B14F-4D97-AF65-F5344CB8AC3E}">
        <p14:creationId xmlns:p14="http://schemas.microsoft.com/office/powerpoint/2010/main" val="33336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fr-L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7" name="Rectangle 4"/>
          <p:cNvSpPr>
            <a:spLocks noGrp="1" noChangeArrowheads="1"/>
          </p:cNvSpPr>
          <p:nvPr>
            <p:ph type="dt" sz="half" idx="10"/>
          </p:nvPr>
        </p:nvSpPr>
        <p:spPr>
          <a:ln/>
        </p:spPr>
        <p:txBody>
          <a:bodyPr/>
          <a:lstStyle>
            <a:lvl1pPr>
              <a:defRPr/>
            </a:lvl1pPr>
          </a:lstStyle>
          <a:p>
            <a:endParaRPr lang="en-US" altLang="fr-FR"/>
          </a:p>
        </p:txBody>
      </p:sp>
      <p:sp>
        <p:nvSpPr>
          <p:cNvPr id="8" name="Rectangle 5"/>
          <p:cNvSpPr>
            <a:spLocks noGrp="1" noChangeArrowheads="1"/>
          </p:cNvSpPr>
          <p:nvPr>
            <p:ph type="ftr" sz="quarter" idx="11"/>
          </p:nvPr>
        </p:nvSpPr>
        <p:spPr>
          <a:ln/>
        </p:spPr>
        <p:txBody>
          <a:bodyPr/>
          <a:lstStyle>
            <a:lvl1pPr>
              <a:defRPr/>
            </a:lvl1pPr>
          </a:lstStyle>
          <a:p>
            <a:endParaRPr lang="en-US" altLang="fr-FR"/>
          </a:p>
        </p:txBody>
      </p:sp>
      <p:sp>
        <p:nvSpPr>
          <p:cNvPr id="9" name="Rectangle 6"/>
          <p:cNvSpPr>
            <a:spLocks noGrp="1" noChangeArrowheads="1"/>
          </p:cNvSpPr>
          <p:nvPr>
            <p:ph type="sldNum" sz="quarter" idx="12"/>
          </p:nvPr>
        </p:nvSpPr>
        <p:spPr>
          <a:ln/>
        </p:spPr>
        <p:txBody>
          <a:bodyPr/>
          <a:lstStyle>
            <a:lvl1pPr>
              <a:defRPr/>
            </a:lvl1pPr>
          </a:lstStyle>
          <a:p>
            <a:fld id="{EA2C6266-2C5D-4F59-9539-409571C9DADA}" type="slidenum">
              <a:rPr lang="en-US" altLang="fr-FR"/>
              <a:pPr/>
              <a:t>‹#›</a:t>
            </a:fld>
            <a:endParaRPr lang="en-US" altLang="fr-FR"/>
          </a:p>
        </p:txBody>
      </p:sp>
    </p:spTree>
    <p:extLst>
      <p:ext uri="{BB962C8B-B14F-4D97-AF65-F5344CB8AC3E}">
        <p14:creationId xmlns:p14="http://schemas.microsoft.com/office/powerpoint/2010/main" val="297399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LU"/>
          </a:p>
        </p:txBody>
      </p:sp>
      <p:sp>
        <p:nvSpPr>
          <p:cNvPr id="3" name="Rectangle 4"/>
          <p:cNvSpPr>
            <a:spLocks noGrp="1" noChangeArrowheads="1"/>
          </p:cNvSpPr>
          <p:nvPr>
            <p:ph type="dt" sz="half" idx="10"/>
          </p:nvPr>
        </p:nvSpPr>
        <p:spPr>
          <a:ln/>
        </p:spPr>
        <p:txBody>
          <a:bodyPr/>
          <a:lstStyle>
            <a:lvl1pPr>
              <a:defRPr/>
            </a:lvl1pPr>
          </a:lstStyle>
          <a:p>
            <a:endParaRPr lang="en-US" altLang="fr-FR"/>
          </a:p>
        </p:txBody>
      </p:sp>
      <p:sp>
        <p:nvSpPr>
          <p:cNvPr id="4" name="Rectangle 5"/>
          <p:cNvSpPr>
            <a:spLocks noGrp="1" noChangeArrowheads="1"/>
          </p:cNvSpPr>
          <p:nvPr>
            <p:ph type="ftr" sz="quarter" idx="11"/>
          </p:nvPr>
        </p:nvSpPr>
        <p:spPr>
          <a:ln/>
        </p:spPr>
        <p:txBody>
          <a:bodyPr/>
          <a:lstStyle>
            <a:lvl1pPr>
              <a:defRPr/>
            </a:lvl1pPr>
          </a:lstStyle>
          <a:p>
            <a:endParaRPr lang="en-US" altLang="fr-FR"/>
          </a:p>
        </p:txBody>
      </p:sp>
      <p:sp>
        <p:nvSpPr>
          <p:cNvPr id="5" name="Rectangle 6"/>
          <p:cNvSpPr>
            <a:spLocks noGrp="1" noChangeArrowheads="1"/>
          </p:cNvSpPr>
          <p:nvPr>
            <p:ph type="sldNum" sz="quarter" idx="12"/>
          </p:nvPr>
        </p:nvSpPr>
        <p:spPr>
          <a:ln/>
        </p:spPr>
        <p:txBody>
          <a:bodyPr/>
          <a:lstStyle>
            <a:lvl1pPr>
              <a:defRPr/>
            </a:lvl1pPr>
          </a:lstStyle>
          <a:p>
            <a:fld id="{92D64F70-92C6-46F9-B74C-2901BBD5AC67}" type="slidenum">
              <a:rPr lang="en-US" altLang="fr-FR"/>
              <a:pPr/>
              <a:t>‹#›</a:t>
            </a:fld>
            <a:endParaRPr lang="en-US" altLang="fr-FR"/>
          </a:p>
        </p:txBody>
      </p:sp>
    </p:spTree>
    <p:extLst>
      <p:ext uri="{BB962C8B-B14F-4D97-AF65-F5344CB8AC3E}">
        <p14:creationId xmlns:p14="http://schemas.microsoft.com/office/powerpoint/2010/main" val="222771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fr-FR"/>
          </a:p>
        </p:txBody>
      </p:sp>
      <p:sp>
        <p:nvSpPr>
          <p:cNvPr id="3" name="Rectangle 5"/>
          <p:cNvSpPr>
            <a:spLocks noGrp="1" noChangeArrowheads="1"/>
          </p:cNvSpPr>
          <p:nvPr>
            <p:ph type="ftr" sz="quarter" idx="11"/>
          </p:nvPr>
        </p:nvSpPr>
        <p:spPr>
          <a:ln/>
        </p:spPr>
        <p:txBody>
          <a:bodyPr/>
          <a:lstStyle>
            <a:lvl1pPr>
              <a:defRPr/>
            </a:lvl1pPr>
          </a:lstStyle>
          <a:p>
            <a:endParaRPr lang="en-US" altLang="fr-FR"/>
          </a:p>
        </p:txBody>
      </p:sp>
      <p:sp>
        <p:nvSpPr>
          <p:cNvPr id="4" name="Rectangle 6"/>
          <p:cNvSpPr>
            <a:spLocks noGrp="1" noChangeArrowheads="1"/>
          </p:cNvSpPr>
          <p:nvPr>
            <p:ph type="sldNum" sz="quarter" idx="12"/>
          </p:nvPr>
        </p:nvSpPr>
        <p:spPr>
          <a:ln/>
        </p:spPr>
        <p:txBody>
          <a:bodyPr/>
          <a:lstStyle>
            <a:lvl1pPr>
              <a:defRPr/>
            </a:lvl1pPr>
          </a:lstStyle>
          <a:p>
            <a:fld id="{751D4F25-ACAD-4A43-9140-9ADE1793CD07}" type="slidenum">
              <a:rPr lang="en-US" altLang="fr-FR"/>
              <a:pPr/>
              <a:t>‹#›</a:t>
            </a:fld>
            <a:endParaRPr lang="en-US" altLang="fr-FR"/>
          </a:p>
        </p:txBody>
      </p:sp>
    </p:spTree>
    <p:extLst>
      <p:ext uri="{BB962C8B-B14F-4D97-AF65-F5344CB8AC3E}">
        <p14:creationId xmlns:p14="http://schemas.microsoft.com/office/powerpoint/2010/main" val="79249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fr-L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fr-FR"/>
          </a:p>
        </p:txBody>
      </p:sp>
      <p:sp>
        <p:nvSpPr>
          <p:cNvPr id="6" name="Rectangle 5"/>
          <p:cNvSpPr>
            <a:spLocks noGrp="1" noChangeArrowheads="1"/>
          </p:cNvSpPr>
          <p:nvPr>
            <p:ph type="ftr" sz="quarter" idx="11"/>
          </p:nvPr>
        </p:nvSpPr>
        <p:spPr>
          <a:ln/>
        </p:spPr>
        <p:txBody>
          <a:bodyPr/>
          <a:lstStyle>
            <a:lvl1pPr>
              <a:defRPr/>
            </a:lvl1pPr>
          </a:lstStyle>
          <a:p>
            <a:endParaRPr lang="en-US" altLang="fr-FR"/>
          </a:p>
        </p:txBody>
      </p:sp>
      <p:sp>
        <p:nvSpPr>
          <p:cNvPr id="7" name="Rectangle 6"/>
          <p:cNvSpPr>
            <a:spLocks noGrp="1" noChangeArrowheads="1"/>
          </p:cNvSpPr>
          <p:nvPr>
            <p:ph type="sldNum" sz="quarter" idx="12"/>
          </p:nvPr>
        </p:nvSpPr>
        <p:spPr>
          <a:ln/>
        </p:spPr>
        <p:txBody>
          <a:bodyPr/>
          <a:lstStyle>
            <a:lvl1pPr>
              <a:defRPr/>
            </a:lvl1pPr>
          </a:lstStyle>
          <a:p>
            <a:fld id="{7F35E205-630F-416E-94C2-90E1EE2B46AC}" type="slidenum">
              <a:rPr lang="en-US" altLang="fr-FR"/>
              <a:pPr/>
              <a:t>‹#›</a:t>
            </a:fld>
            <a:endParaRPr lang="en-US" altLang="fr-FR"/>
          </a:p>
        </p:txBody>
      </p:sp>
    </p:spTree>
    <p:extLst>
      <p:ext uri="{BB962C8B-B14F-4D97-AF65-F5344CB8AC3E}">
        <p14:creationId xmlns:p14="http://schemas.microsoft.com/office/powerpoint/2010/main" val="162897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L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L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fr-FR"/>
          </a:p>
        </p:txBody>
      </p:sp>
      <p:sp>
        <p:nvSpPr>
          <p:cNvPr id="6" name="Rectangle 5"/>
          <p:cNvSpPr>
            <a:spLocks noGrp="1" noChangeArrowheads="1"/>
          </p:cNvSpPr>
          <p:nvPr>
            <p:ph type="ftr" sz="quarter" idx="11"/>
          </p:nvPr>
        </p:nvSpPr>
        <p:spPr>
          <a:ln/>
        </p:spPr>
        <p:txBody>
          <a:bodyPr/>
          <a:lstStyle>
            <a:lvl1pPr>
              <a:defRPr/>
            </a:lvl1pPr>
          </a:lstStyle>
          <a:p>
            <a:endParaRPr lang="en-US" altLang="fr-FR"/>
          </a:p>
        </p:txBody>
      </p:sp>
      <p:sp>
        <p:nvSpPr>
          <p:cNvPr id="7" name="Rectangle 6"/>
          <p:cNvSpPr>
            <a:spLocks noGrp="1" noChangeArrowheads="1"/>
          </p:cNvSpPr>
          <p:nvPr>
            <p:ph type="sldNum" sz="quarter" idx="12"/>
          </p:nvPr>
        </p:nvSpPr>
        <p:spPr>
          <a:ln/>
        </p:spPr>
        <p:txBody>
          <a:bodyPr/>
          <a:lstStyle>
            <a:lvl1pPr>
              <a:defRPr/>
            </a:lvl1pPr>
          </a:lstStyle>
          <a:p>
            <a:fld id="{34C988C2-6B08-4A6E-B42B-0C5610651AD9}" type="slidenum">
              <a:rPr lang="en-US" altLang="fr-FR"/>
              <a:pPr/>
              <a:t>‹#›</a:t>
            </a:fld>
            <a:endParaRPr lang="en-US" altLang="fr-FR"/>
          </a:p>
        </p:txBody>
      </p:sp>
    </p:spTree>
    <p:extLst>
      <p:ext uri="{BB962C8B-B14F-4D97-AF65-F5344CB8AC3E}">
        <p14:creationId xmlns:p14="http://schemas.microsoft.com/office/powerpoint/2010/main" val="19851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fr-F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fr-F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E780E-D6D5-4B35-8FE2-A447BA4F0C6D}" type="slidenum">
              <a:rPr lang="en-US" altLang="fr-FR"/>
              <a:pPr/>
              <a:t>‹#›</a:t>
            </a:fld>
            <a:endParaRPr lang="en-US" altLang="fr-FR"/>
          </a:p>
        </p:txBody>
      </p:sp>
      <p:pic>
        <p:nvPicPr>
          <p:cNvPr id="1029" name="Picture 18" descr="Bande_Logo_UNI_affiche_ULNV"/>
          <p:cNvPicPr>
            <a:picLocks noChangeAspect="1" noChangeArrowheads="1"/>
          </p:cNvPicPr>
          <p:nvPr userDrawn="1"/>
        </p:nvPicPr>
        <p:blipFill>
          <a:blip r:embed="rId13">
            <a:extLst>
              <a:ext uri="{28A0092B-C50C-407E-A947-70E740481C1C}">
                <a14:useLocalDpi xmlns:a14="http://schemas.microsoft.com/office/drawing/2010/main" val="0"/>
              </a:ext>
            </a:extLst>
          </a:blip>
          <a:srcRect r="636" b="6799"/>
          <a:stretch>
            <a:fillRect/>
          </a:stretch>
        </p:blipFill>
        <p:spPr bwMode="auto">
          <a:xfrm>
            <a:off x="-8732" y="2996952"/>
            <a:ext cx="9161463"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1" descr="emblème+faculté_FLSHASE_E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8800" y="484188"/>
            <a:ext cx="57864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l" rtl="0" eaLnBrk="0" fontAlgn="base" hangingPunct="0">
        <a:spcBef>
          <a:spcPct val="0"/>
        </a:spcBef>
        <a:spcAft>
          <a:spcPct val="0"/>
        </a:spcAft>
        <a:defRPr sz="3800">
          <a:solidFill>
            <a:srgbClr val="701139"/>
          </a:solidFill>
          <a:latin typeface="+mj-lt"/>
          <a:ea typeface="+mj-ea"/>
          <a:cs typeface="+mj-cs"/>
        </a:defRPr>
      </a:lvl1pPr>
      <a:lvl2pPr algn="l" rtl="0" eaLnBrk="0" fontAlgn="base" hangingPunct="0">
        <a:spcBef>
          <a:spcPct val="0"/>
        </a:spcBef>
        <a:spcAft>
          <a:spcPct val="0"/>
        </a:spcAft>
        <a:defRPr sz="3800">
          <a:solidFill>
            <a:srgbClr val="701139"/>
          </a:solidFill>
          <a:latin typeface="Arial Narrow" pitchFamily="34" charset="0"/>
        </a:defRPr>
      </a:lvl2pPr>
      <a:lvl3pPr algn="l" rtl="0" eaLnBrk="0" fontAlgn="base" hangingPunct="0">
        <a:spcBef>
          <a:spcPct val="0"/>
        </a:spcBef>
        <a:spcAft>
          <a:spcPct val="0"/>
        </a:spcAft>
        <a:defRPr sz="3800">
          <a:solidFill>
            <a:srgbClr val="701139"/>
          </a:solidFill>
          <a:latin typeface="Arial Narrow" pitchFamily="34" charset="0"/>
        </a:defRPr>
      </a:lvl3pPr>
      <a:lvl4pPr algn="l" rtl="0" eaLnBrk="0" fontAlgn="base" hangingPunct="0">
        <a:spcBef>
          <a:spcPct val="0"/>
        </a:spcBef>
        <a:spcAft>
          <a:spcPct val="0"/>
        </a:spcAft>
        <a:defRPr sz="3800">
          <a:solidFill>
            <a:srgbClr val="701139"/>
          </a:solidFill>
          <a:latin typeface="Arial Narrow" pitchFamily="34" charset="0"/>
        </a:defRPr>
      </a:lvl4pPr>
      <a:lvl5pPr algn="l" rtl="0" eaLnBrk="0" fontAlgn="base" hangingPunct="0">
        <a:spcBef>
          <a:spcPct val="0"/>
        </a:spcBef>
        <a:spcAft>
          <a:spcPct val="0"/>
        </a:spcAft>
        <a:defRPr sz="3800">
          <a:solidFill>
            <a:srgbClr val="701139"/>
          </a:solidFill>
          <a:latin typeface="Arial Narrow" pitchFamily="34" charset="0"/>
        </a:defRPr>
      </a:lvl5pPr>
      <a:lvl6pPr marL="457200" algn="l" rtl="0" fontAlgn="base">
        <a:spcBef>
          <a:spcPct val="0"/>
        </a:spcBef>
        <a:spcAft>
          <a:spcPct val="0"/>
        </a:spcAft>
        <a:defRPr sz="3800">
          <a:solidFill>
            <a:srgbClr val="701139"/>
          </a:solidFill>
          <a:latin typeface="Arial Narrow" pitchFamily="34" charset="0"/>
        </a:defRPr>
      </a:lvl6pPr>
      <a:lvl7pPr marL="914400" algn="l" rtl="0" fontAlgn="base">
        <a:spcBef>
          <a:spcPct val="0"/>
        </a:spcBef>
        <a:spcAft>
          <a:spcPct val="0"/>
        </a:spcAft>
        <a:defRPr sz="3800">
          <a:solidFill>
            <a:srgbClr val="701139"/>
          </a:solidFill>
          <a:latin typeface="Arial Narrow" pitchFamily="34" charset="0"/>
        </a:defRPr>
      </a:lvl7pPr>
      <a:lvl8pPr marL="1371600" algn="l" rtl="0" fontAlgn="base">
        <a:spcBef>
          <a:spcPct val="0"/>
        </a:spcBef>
        <a:spcAft>
          <a:spcPct val="0"/>
        </a:spcAft>
        <a:defRPr sz="3800">
          <a:solidFill>
            <a:srgbClr val="701139"/>
          </a:solidFill>
          <a:latin typeface="Arial Narrow" pitchFamily="34" charset="0"/>
        </a:defRPr>
      </a:lvl8pPr>
      <a:lvl9pPr marL="1828800" algn="l" rtl="0" fontAlgn="base">
        <a:spcBef>
          <a:spcPct val="0"/>
        </a:spcBef>
        <a:spcAft>
          <a:spcPct val="0"/>
        </a:spcAft>
        <a:defRPr sz="3800">
          <a:solidFill>
            <a:srgbClr val="70113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fr-FR" dirty="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
        <p:nvSpPr>
          <p:cNvPr id="138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fr-FR"/>
          </a:p>
        </p:txBody>
      </p:sp>
      <p:sp>
        <p:nvSpPr>
          <p:cNvPr id="138246" name="Rectangle 6"/>
          <p:cNvSpPr>
            <a:spLocks noGrp="1" noChangeArrowheads="1"/>
          </p:cNvSpPr>
          <p:nvPr>
            <p:ph type="sldNum" sz="quarter" idx="4"/>
          </p:nvPr>
        </p:nvSpPr>
        <p:spPr bwMode="auto">
          <a:xfrm>
            <a:off x="0" y="63896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E5FF1A9-B079-4FD0-B4F2-EFA662022392}" type="slidenum">
              <a:rPr lang="en-US" altLang="fr-FR"/>
              <a:pPr/>
              <a:t>‹#›</a:t>
            </a:fld>
            <a:endParaRPr lang="en-US" altLang="fr-FR"/>
          </a:p>
        </p:txBody>
      </p:sp>
      <p:pic>
        <p:nvPicPr>
          <p:cNvPr id="13318" name="Picture 7" descr="bande_kle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2055" r="3700" b="36719"/>
          <a:stretch>
            <a:fillRect/>
          </a:stretch>
        </p:blipFill>
        <p:spPr bwMode="auto">
          <a:xfrm>
            <a:off x="-483394" y="5952649"/>
            <a:ext cx="10110788" cy="91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l" rtl="0" eaLnBrk="0" fontAlgn="base" hangingPunct="0">
        <a:spcBef>
          <a:spcPct val="0"/>
        </a:spcBef>
        <a:spcAft>
          <a:spcPct val="0"/>
        </a:spcAft>
        <a:defRPr sz="3800" b="1" u="sng">
          <a:solidFill>
            <a:srgbClr val="D43721"/>
          </a:solidFill>
          <a:latin typeface="+mj-lt"/>
          <a:ea typeface="+mj-ea"/>
          <a:cs typeface="+mj-cs"/>
        </a:defRPr>
      </a:lvl1pPr>
      <a:lvl2pPr algn="l" rtl="0" eaLnBrk="0" fontAlgn="base" hangingPunct="0">
        <a:spcBef>
          <a:spcPct val="0"/>
        </a:spcBef>
        <a:spcAft>
          <a:spcPct val="0"/>
        </a:spcAft>
        <a:defRPr sz="3800" b="1" u="sng">
          <a:solidFill>
            <a:srgbClr val="D43721"/>
          </a:solidFill>
          <a:latin typeface="Arial Narrow" pitchFamily="34" charset="0"/>
        </a:defRPr>
      </a:lvl2pPr>
      <a:lvl3pPr algn="l" rtl="0" eaLnBrk="0" fontAlgn="base" hangingPunct="0">
        <a:spcBef>
          <a:spcPct val="0"/>
        </a:spcBef>
        <a:spcAft>
          <a:spcPct val="0"/>
        </a:spcAft>
        <a:defRPr sz="3800" b="1" u="sng">
          <a:solidFill>
            <a:srgbClr val="D43721"/>
          </a:solidFill>
          <a:latin typeface="Arial Narrow" pitchFamily="34" charset="0"/>
        </a:defRPr>
      </a:lvl3pPr>
      <a:lvl4pPr algn="l" rtl="0" eaLnBrk="0" fontAlgn="base" hangingPunct="0">
        <a:spcBef>
          <a:spcPct val="0"/>
        </a:spcBef>
        <a:spcAft>
          <a:spcPct val="0"/>
        </a:spcAft>
        <a:defRPr sz="3800" b="1" u="sng">
          <a:solidFill>
            <a:srgbClr val="D43721"/>
          </a:solidFill>
          <a:latin typeface="Arial Narrow" pitchFamily="34" charset="0"/>
        </a:defRPr>
      </a:lvl4pPr>
      <a:lvl5pPr algn="l" rtl="0" eaLnBrk="0" fontAlgn="base" hangingPunct="0">
        <a:spcBef>
          <a:spcPct val="0"/>
        </a:spcBef>
        <a:spcAft>
          <a:spcPct val="0"/>
        </a:spcAft>
        <a:defRPr sz="3800" b="1" u="sng">
          <a:solidFill>
            <a:srgbClr val="D43721"/>
          </a:solidFill>
          <a:latin typeface="Arial Narrow" pitchFamily="34" charset="0"/>
        </a:defRPr>
      </a:lvl5pPr>
      <a:lvl6pPr marL="457200" algn="l" rtl="0" fontAlgn="base">
        <a:spcBef>
          <a:spcPct val="0"/>
        </a:spcBef>
        <a:spcAft>
          <a:spcPct val="0"/>
        </a:spcAft>
        <a:defRPr sz="3800" b="1" u="sng">
          <a:solidFill>
            <a:srgbClr val="D43721"/>
          </a:solidFill>
          <a:latin typeface="Arial Narrow" pitchFamily="34" charset="0"/>
        </a:defRPr>
      </a:lvl6pPr>
      <a:lvl7pPr marL="914400" algn="l" rtl="0" fontAlgn="base">
        <a:spcBef>
          <a:spcPct val="0"/>
        </a:spcBef>
        <a:spcAft>
          <a:spcPct val="0"/>
        </a:spcAft>
        <a:defRPr sz="3800" b="1" u="sng">
          <a:solidFill>
            <a:srgbClr val="D43721"/>
          </a:solidFill>
          <a:latin typeface="Arial Narrow" pitchFamily="34" charset="0"/>
        </a:defRPr>
      </a:lvl7pPr>
      <a:lvl8pPr marL="1371600" algn="l" rtl="0" fontAlgn="base">
        <a:spcBef>
          <a:spcPct val="0"/>
        </a:spcBef>
        <a:spcAft>
          <a:spcPct val="0"/>
        </a:spcAft>
        <a:defRPr sz="3800" b="1" u="sng">
          <a:solidFill>
            <a:srgbClr val="D43721"/>
          </a:solidFill>
          <a:latin typeface="Arial Narrow" pitchFamily="34" charset="0"/>
        </a:defRPr>
      </a:lvl8pPr>
      <a:lvl9pPr marL="1828800" algn="l" rtl="0" fontAlgn="base">
        <a:spcBef>
          <a:spcPct val="0"/>
        </a:spcBef>
        <a:spcAft>
          <a:spcPct val="0"/>
        </a:spcAft>
        <a:defRPr sz="3800" b="1" u="sng">
          <a:solidFill>
            <a:srgbClr val="D437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Bild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 y="44450"/>
            <a:ext cx="41624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feld 5"/>
          <p:cNvSpPr txBox="1">
            <a:spLocks noChangeArrowheads="1"/>
          </p:cNvSpPr>
          <p:nvPr/>
        </p:nvSpPr>
        <p:spPr bwMode="auto">
          <a:xfrm>
            <a:off x="1709737" y="4882400"/>
            <a:ext cx="572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de-DE" sz="1600"/>
              <a:t>Damien Sagrillo, Université du Luxembourg</a:t>
            </a:r>
          </a:p>
          <a:p>
            <a:pPr algn="ctr"/>
            <a:r>
              <a:rPr lang="en-GB" altLang="de-DE" sz="1600"/>
              <a:t>Kecskemét, 10 April 2019</a:t>
            </a:r>
          </a:p>
        </p:txBody>
      </p:sp>
      <p:sp>
        <p:nvSpPr>
          <p:cNvPr id="27652" name="Textfeld 8"/>
          <p:cNvSpPr txBox="1">
            <a:spLocks noChangeArrowheads="1"/>
          </p:cNvSpPr>
          <p:nvPr/>
        </p:nvSpPr>
        <p:spPr bwMode="auto">
          <a:xfrm>
            <a:off x="-26988" y="1277938"/>
            <a:ext cx="7573963" cy="477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a:t>         </a:t>
            </a:r>
          </a:p>
        </p:txBody>
      </p:sp>
      <p:sp>
        <p:nvSpPr>
          <p:cNvPr id="27653" name="Textfeld 9"/>
          <p:cNvSpPr txBox="1">
            <a:spLocks noChangeArrowheads="1"/>
          </p:cNvSpPr>
          <p:nvPr/>
        </p:nvSpPr>
        <p:spPr bwMode="auto">
          <a:xfrm>
            <a:off x="125413" y="1430338"/>
            <a:ext cx="7573962" cy="477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a:t>         </a:t>
            </a:r>
          </a:p>
        </p:txBody>
      </p:sp>
      <p:sp>
        <p:nvSpPr>
          <p:cNvPr id="27654" name="Textfeld 10"/>
          <p:cNvSpPr txBox="1">
            <a:spLocks noChangeArrowheads="1"/>
          </p:cNvSpPr>
          <p:nvPr/>
        </p:nvSpPr>
        <p:spPr bwMode="auto">
          <a:xfrm>
            <a:off x="4140200" y="457200"/>
            <a:ext cx="2709863" cy="477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a:t>         </a:t>
            </a:r>
          </a:p>
        </p:txBody>
      </p:sp>
      <p:sp>
        <p:nvSpPr>
          <p:cNvPr id="27655" name="Textfeld 6"/>
          <p:cNvSpPr txBox="1">
            <a:spLocks noChangeArrowheads="1"/>
          </p:cNvSpPr>
          <p:nvPr/>
        </p:nvSpPr>
        <p:spPr bwMode="auto">
          <a:xfrm>
            <a:off x="-19050" y="838200"/>
            <a:ext cx="7573963" cy="477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de-DE"/>
          </a:p>
        </p:txBody>
      </p:sp>
      <p:sp>
        <p:nvSpPr>
          <p:cNvPr id="27656" name="Rectangle 5"/>
          <p:cNvSpPr>
            <a:spLocks noGrp="1" noChangeArrowheads="1"/>
          </p:cNvSpPr>
          <p:nvPr>
            <p:ph type="title"/>
          </p:nvPr>
        </p:nvSpPr>
        <p:spPr bwMode="auto">
          <a:xfrm>
            <a:off x="1325112" y="1495950"/>
            <a:ext cx="6408738" cy="28082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b="1" dirty="0"/>
              <a:t>Music education (ME) in </a:t>
            </a:r>
            <a:br>
              <a:rPr lang="en-GB" b="1" dirty="0"/>
            </a:br>
            <a:r>
              <a:rPr lang="en-GB" b="1" dirty="0"/>
              <a:t>general schools</a:t>
            </a:r>
            <a:br>
              <a:rPr lang="en-GB" b="1" dirty="0"/>
            </a:br>
            <a:endParaRPr lang="en-GB" altLang="fr-FR" sz="3200" b="1" dirty="0">
              <a:solidFill>
                <a:srgbClr val="D43721"/>
              </a:solidFill>
            </a:endParaRPr>
          </a:p>
        </p:txBody>
      </p:sp>
      <p:sp>
        <p:nvSpPr>
          <p:cNvPr id="27657" name="Rechteck 4"/>
          <p:cNvSpPr>
            <a:spLocks noChangeArrowheads="1"/>
          </p:cNvSpPr>
          <p:nvPr/>
        </p:nvSpPr>
        <p:spPr bwMode="auto">
          <a:xfrm>
            <a:off x="942111" y="3212976"/>
            <a:ext cx="7259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b="1" dirty="0"/>
              <a:t>Teachers and their Anxiety Facing the Task?</a:t>
            </a:r>
            <a:endParaRPr lang="en-GB" sz="2800" dirty="0"/>
          </a:p>
        </p:txBody>
      </p:sp>
      <p:sp>
        <p:nvSpPr>
          <p:cNvPr id="27658" name="Fußzeilenplatzhalter 7"/>
          <p:cNvSpPr>
            <a:spLocks noGrp="1"/>
          </p:cNvSpPr>
          <p:nvPr>
            <p:ph type="ftr" sz="quarter" idx="11"/>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fr-FR" sz="14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74637"/>
            <a:ext cx="9104679" cy="5117229"/>
          </a:xfrm>
        </p:spPr>
      </p:pic>
      <p:sp>
        <p:nvSpPr>
          <p:cNvPr id="4" name="Footer Placeholder 3"/>
          <p:cNvSpPr>
            <a:spLocks noGrp="1"/>
          </p:cNvSpPr>
          <p:nvPr>
            <p:ph type="ftr" sz="quarter" idx="11"/>
          </p:nvPr>
        </p:nvSpPr>
        <p:spPr/>
        <p:txBody>
          <a:bodyPr/>
          <a:lstStyle/>
          <a:p>
            <a:endParaRPr lang="en-US" altLang="fr-F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pPr/>
              <a:t>10</a:t>
            </a:fld>
            <a:endParaRPr lang="en-US" altLang="fr-FR"/>
          </a:p>
        </p:txBody>
      </p:sp>
    </p:spTree>
    <p:extLst>
      <p:ext uri="{BB962C8B-B14F-4D97-AF65-F5344CB8AC3E}">
        <p14:creationId xmlns:p14="http://schemas.microsoft.com/office/powerpoint/2010/main" val="286060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La </a:t>
            </a:r>
            <a:r>
              <a:rPr lang="de-DE" err="1"/>
              <a:t>pluridisciplinarité</a:t>
            </a:r>
            <a:r>
              <a:rPr lang="de-DE"/>
              <a:t> </a:t>
            </a:r>
            <a:endParaRPr lang="fr-FR"/>
          </a:p>
        </p:txBody>
      </p:sp>
      <p:sp>
        <p:nvSpPr>
          <p:cNvPr id="4" name="Fußzeilenplatzhalter 3"/>
          <p:cNvSpPr>
            <a:spLocks noGrp="1"/>
          </p:cNvSpPr>
          <p:nvPr>
            <p:ph type="ftr" sz="quarter" idx="11"/>
          </p:nvPr>
        </p:nvSpPr>
        <p:spPr/>
        <p:txBody>
          <a:bodyPr/>
          <a:lstStyle/>
          <a:p>
            <a:endParaRPr lang="en-US" altLang="fr-FR"/>
          </a:p>
        </p:txBody>
      </p:sp>
      <p:sp>
        <p:nvSpPr>
          <p:cNvPr id="5" name="Foliennummernplatzhalter 4"/>
          <p:cNvSpPr>
            <a:spLocks noGrp="1"/>
          </p:cNvSpPr>
          <p:nvPr>
            <p:ph type="sldNum" sz="quarter" idx="12"/>
          </p:nvPr>
        </p:nvSpPr>
        <p:spPr/>
        <p:txBody>
          <a:bodyPr/>
          <a:lstStyle/>
          <a:p>
            <a:fld id="{94DDF779-049D-4D45-8638-FD0C66CBAEE0}" type="slidenum">
              <a:rPr lang="en-US" altLang="fr-FR" smtClean="0"/>
              <a:pPr/>
              <a:t>11</a:t>
            </a:fld>
            <a:endParaRPr lang="en-US" altLang="fr-FR"/>
          </a:p>
        </p:txBody>
      </p:sp>
      <p:sp>
        <p:nvSpPr>
          <p:cNvPr id="3" name="Content Placeholder 2"/>
          <p:cNvSpPr>
            <a:spLocks noGrp="1"/>
          </p:cNvSpPr>
          <p:nvPr>
            <p:ph idx="1"/>
          </p:nvPr>
        </p:nvSpPr>
        <p:spPr/>
        <p:txBody>
          <a:bodyPr/>
          <a:lstStyle/>
          <a:p>
            <a:endParaRPr lang="de-DE"/>
          </a:p>
        </p:txBody>
      </p:sp>
      <p:pic>
        <p:nvPicPr>
          <p:cNvPr id="7" name="Picture 6"/>
          <p:cNvPicPr>
            <a:picLocks noChangeAspect="1"/>
          </p:cNvPicPr>
          <p:nvPr/>
        </p:nvPicPr>
        <p:blipFill>
          <a:blip r:embed="rId3"/>
          <a:stretch>
            <a:fillRect/>
          </a:stretch>
        </p:blipFill>
        <p:spPr>
          <a:xfrm>
            <a:off x="827584" y="1324993"/>
            <a:ext cx="7146570" cy="5027243"/>
          </a:xfrm>
          <a:prstGeom prst="rect">
            <a:avLst/>
          </a:prstGeom>
        </p:spPr>
      </p:pic>
      <p:sp>
        <p:nvSpPr>
          <p:cNvPr id="8" name="Rectangle 7"/>
          <p:cNvSpPr/>
          <p:nvPr/>
        </p:nvSpPr>
        <p:spPr>
          <a:xfrm>
            <a:off x="3491880" y="48565"/>
            <a:ext cx="5760640" cy="720197"/>
          </a:xfrm>
          <a:prstGeom prst="rect">
            <a:avLst/>
          </a:prstGeom>
        </p:spPr>
        <p:txBody>
          <a:bodyPr wrap="square">
            <a:spAutoFit/>
          </a:bodyPr>
          <a:lstStyle/>
          <a:p>
            <a:pPr marL="2057400" lvl="4" indent="-228600">
              <a:spcBef>
                <a:spcPct val="20000"/>
              </a:spcBef>
              <a:buFont typeface="Arial" panose="020B0604020202020204" pitchFamily="34" charset="0"/>
              <a:buChar char="»"/>
            </a:pPr>
            <a:r>
              <a:rPr lang="fr-FR" sz="1200">
                <a:latin typeface="Arial" charset="0"/>
                <a:ea typeface="ＭＳ Ｐゴシック" pitchFamily="-44" charset="-128"/>
              </a:rPr>
              <a:t>Éducation musicale et interdisciplinarité 2016, p. 3</a:t>
            </a:r>
          </a:p>
          <a:p>
            <a:pPr marL="2057400" lvl="4" indent="-228600">
              <a:spcBef>
                <a:spcPct val="20000"/>
              </a:spcBef>
              <a:buFont typeface="Arial" panose="020B0604020202020204" pitchFamily="34" charset="0"/>
              <a:buChar char="»"/>
            </a:pPr>
            <a:r>
              <a:rPr lang="de-CH" sz="1200" err="1">
                <a:latin typeface="Arial" charset="0"/>
                <a:ea typeface="ＭＳ Ｐゴシック" pitchFamily="-44" charset="-128"/>
              </a:rPr>
              <a:t>Crisciuc</a:t>
            </a:r>
            <a:r>
              <a:rPr lang="de-CH" sz="1200">
                <a:latin typeface="Arial" charset="0"/>
                <a:ea typeface="ＭＳ Ｐゴシック" pitchFamily="-44" charset="-128"/>
              </a:rPr>
              <a:t> / </a:t>
            </a:r>
            <a:r>
              <a:rPr lang="de-CH" sz="1200" err="1">
                <a:latin typeface="Arial" charset="0"/>
                <a:ea typeface="ＭＳ Ｐゴシック" pitchFamily="-44" charset="-128"/>
              </a:rPr>
              <a:t>Cosumov</a:t>
            </a:r>
            <a:r>
              <a:rPr lang="de-CH" sz="1200">
                <a:latin typeface="Arial" charset="0"/>
                <a:ea typeface="ＭＳ Ｐゴシック" pitchFamily="-44" charset="-128"/>
              </a:rPr>
              <a:t> 2017, p. 37</a:t>
            </a:r>
            <a:endParaRPr lang="fr-FR" sz="1200">
              <a:latin typeface="Arial" charset="0"/>
              <a:ea typeface="ＭＳ Ｐゴシック" pitchFamily="-44" charset="-128"/>
            </a:endParaRPr>
          </a:p>
          <a:p>
            <a:pPr marL="2057400" lvl="4" indent="-228600">
              <a:spcBef>
                <a:spcPct val="20000"/>
              </a:spcBef>
              <a:buFont typeface="Arial" panose="020B0604020202020204" pitchFamily="34" charset="0"/>
              <a:buChar char="»"/>
            </a:pPr>
            <a:endParaRPr lang="fr-FR" sz="1200">
              <a:latin typeface="Arial" charset="0"/>
              <a:ea typeface="ＭＳ Ｐゴシック" pitchFamily="-44" charset="-128"/>
            </a:endParaRPr>
          </a:p>
        </p:txBody>
      </p:sp>
    </p:spTree>
    <p:extLst>
      <p:ext uri="{BB962C8B-B14F-4D97-AF65-F5344CB8AC3E}">
        <p14:creationId xmlns:p14="http://schemas.microsoft.com/office/powerpoint/2010/main" val="220287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8120"/>
            <a:ext cx="8229600" cy="1143000"/>
          </a:xfrm>
        </p:spPr>
        <p:txBody>
          <a:bodyPr/>
          <a:lstStyle/>
          <a:p>
            <a:r>
              <a:rPr lang="en-GB"/>
              <a:t>Interdisciplinarity</a:t>
            </a:r>
          </a:p>
        </p:txBody>
      </p:sp>
      <p:sp>
        <p:nvSpPr>
          <p:cNvPr id="4" name="Fußzeilenplatzhalter 3"/>
          <p:cNvSpPr>
            <a:spLocks noGrp="1"/>
          </p:cNvSpPr>
          <p:nvPr>
            <p:ph type="ftr" sz="quarter" idx="11"/>
          </p:nvPr>
        </p:nvSpPr>
        <p:spPr/>
        <p:txBody>
          <a:bodyPr/>
          <a:lstStyle/>
          <a:p>
            <a:endParaRPr lang="en-GB" altLang="fr-FR"/>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12</a:t>
            </a:fld>
            <a:endParaRPr lang="en-GB" altLang="fr-FR"/>
          </a:p>
        </p:txBody>
      </p:sp>
      <p:sp>
        <p:nvSpPr>
          <p:cNvPr id="3" name="Content Placeholder 2"/>
          <p:cNvSpPr>
            <a:spLocks noGrp="1"/>
          </p:cNvSpPr>
          <p:nvPr>
            <p:ph idx="1"/>
          </p:nvPr>
        </p:nvSpPr>
        <p:spPr>
          <a:xfrm>
            <a:off x="6156176" y="1276350"/>
            <a:ext cx="2983177" cy="4525963"/>
          </a:xfrm>
        </p:spPr>
        <p:txBody>
          <a:bodyPr>
            <a:normAutofit/>
          </a:bodyPr>
          <a:lstStyle/>
          <a:p>
            <a:r>
              <a:rPr lang="en-GB" sz="2000" dirty="0"/>
              <a:t>Orientation towards the outcome</a:t>
            </a:r>
          </a:p>
          <a:p>
            <a:r>
              <a:rPr lang="en-GB" sz="2000" dirty="0"/>
              <a:t>Openness to metacognitive skills such as</a:t>
            </a:r>
          </a:p>
          <a:p>
            <a:pPr lvl="1"/>
            <a:r>
              <a:rPr lang="en-GB" sz="1600" dirty="0"/>
              <a:t>Decision-making authority</a:t>
            </a:r>
          </a:p>
          <a:p>
            <a:pPr lvl="1"/>
            <a:r>
              <a:rPr lang="en-GB" sz="1600" dirty="0"/>
              <a:t>Problem solving</a:t>
            </a:r>
          </a:p>
          <a:p>
            <a:pPr lvl="1"/>
            <a:r>
              <a:rPr lang="en-GB" sz="1600" dirty="0"/>
              <a:t>Effective </a:t>
            </a:r>
            <a:r>
              <a:rPr lang="en-GB" sz="1600"/>
              <a:t>learning technics</a:t>
            </a:r>
            <a:endParaRPr lang="en-GB" sz="1600" dirty="0"/>
          </a:p>
          <a:p>
            <a:pPr lvl="4"/>
            <a:r>
              <a:rPr lang="en-GB" sz="800" dirty="0" err="1">
                <a:latin typeface="Arial" charset="0"/>
                <a:ea typeface="ＭＳ Ｐゴシック" pitchFamily="-44" charset="-128"/>
              </a:rPr>
              <a:t>Crisciuc</a:t>
            </a:r>
            <a:r>
              <a:rPr lang="en-GB" sz="800" dirty="0">
                <a:latin typeface="Arial" charset="0"/>
                <a:ea typeface="ＭＳ Ｐゴシック" pitchFamily="-44" charset="-128"/>
              </a:rPr>
              <a:t> / </a:t>
            </a:r>
            <a:r>
              <a:rPr lang="en-GB" sz="800" dirty="0" err="1">
                <a:latin typeface="Arial" charset="0"/>
                <a:ea typeface="ＭＳ Ｐゴシック" pitchFamily="-44" charset="-128"/>
              </a:rPr>
              <a:t>Cosumov</a:t>
            </a:r>
            <a:r>
              <a:rPr lang="en-GB" sz="800" dirty="0">
                <a:latin typeface="Arial" charset="0"/>
                <a:ea typeface="ＭＳ Ｐゴシック" pitchFamily="-44" charset="-128"/>
              </a:rPr>
              <a:t> 2017, p. 38</a:t>
            </a:r>
            <a:endParaRPr lang="en-GB" sz="800" dirty="0"/>
          </a:p>
          <a:p>
            <a:pPr lvl="4"/>
            <a:endParaRPr lang="en-GB" sz="800" dirty="0"/>
          </a:p>
          <a:p>
            <a:pPr lvl="1"/>
            <a:endParaRPr lang="en-GB" sz="1600" dirty="0"/>
          </a:p>
        </p:txBody>
      </p:sp>
      <p:pic>
        <p:nvPicPr>
          <p:cNvPr id="6" name="Picture 5"/>
          <p:cNvPicPr>
            <a:picLocks noChangeAspect="1"/>
          </p:cNvPicPr>
          <p:nvPr/>
        </p:nvPicPr>
        <p:blipFill>
          <a:blip r:embed="rId3"/>
          <a:stretch>
            <a:fillRect/>
          </a:stretch>
        </p:blipFill>
        <p:spPr>
          <a:xfrm>
            <a:off x="0" y="1276350"/>
            <a:ext cx="6238875" cy="5581650"/>
          </a:xfrm>
          <a:prstGeom prst="rect">
            <a:avLst/>
          </a:prstGeom>
        </p:spPr>
      </p:pic>
      <p:sp>
        <p:nvSpPr>
          <p:cNvPr id="7" name="Rectangle 6"/>
          <p:cNvSpPr/>
          <p:nvPr/>
        </p:nvSpPr>
        <p:spPr>
          <a:xfrm>
            <a:off x="2987824" y="129423"/>
            <a:ext cx="5760640" cy="720197"/>
          </a:xfrm>
          <a:prstGeom prst="rect">
            <a:avLst/>
          </a:prstGeom>
        </p:spPr>
        <p:txBody>
          <a:bodyPr wrap="square">
            <a:spAutoFit/>
          </a:bodyPr>
          <a:lstStyle/>
          <a:p>
            <a:pPr marL="2057400" lvl="4" indent="-228600">
              <a:spcBef>
                <a:spcPct val="20000"/>
              </a:spcBef>
              <a:buFont typeface="Arial" panose="020B0604020202020204" pitchFamily="34" charset="0"/>
              <a:buChar char="»"/>
            </a:pPr>
            <a:r>
              <a:rPr lang="en-GB" sz="1200">
                <a:latin typeface="Arial" charset="0"/>
                <a:ea typeface="ＭＳ Ｐゴシック" pitchFamily="-44" charset="-128"/>
              </a:rPr>
              <a:t>Éducation musicale et interdisciplinarité 2016, p. 3</a:t>
            </a:r>
          </a:p>
          <a:p>
            <a:pPr marL="2057400" lvl="4" indent="-228600">
              <a:spcBef>
                <a:spcPct val="20000"/>
              </a:spcBef>
              <a:buFont typeface="Arial" panose="020B0604020202020204" pitchFamily="34" charset="0"/>
              <a:buChar char="»"/>
            </a:pPr>
            <a:r>
              <a:rPr lang="en-GB" sz="1200">
                <a:latin typeface="Arial" charset="0"/>
                <a:ea typeface="ＭＳ Ｐゴシック" pitchFamily="-44" charset="-128"/>
              </a:rPr>
              <a:t>Crisciuc / Cosumov 2017, p. 37</a:t>
            </a:r>
          </a:p>
          <a:p>
            <a:pPr marL="2057400" lvl="4" indent="-228600">
              <a:spcBef>
                <a:spcPct val="20000"/>
              </a:spcBef>
              <a:buFont typeface="Arial" panose="020B0604020202020204" pitchFamily="34" charset="0"/>
              <a:buChar char="»"/>
            </a:pPr>
            <a:endParaRPr lang="en-GB" sz="1200">
              <a:latin typeface="Arial" charset="0"/>
              <a:ea typeface="ＭＳ Ｐゴシック" pitchFamily="-44" charset="-128"/>
            </a:endParaRPr>
          </a:p>
        </p:txBody>
      </p:sp>
    </p:spTree>
    <p:extLst>
      <p:ext uri="{BB962C8B-B14F-4D97-AF65-F5344CB8AC3E}">
        <p14:creationId xmlns:p14="http://schemas.microsoft.com/office/powerpoint/2010/main" val="384724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lstStyle/>
          <a:p>
            <a:r>
              <a:rPr lang="en-GB" dirty="0" smtClean="0"/>
              <a:t>“</a:t>
            </a:r>
            <a:r>
              <a:rPr lang="en-GB" dirty="0" err="1" smtClean="0"/>
              <a:t>Disciplinarities</a:t>
            </a:r>
            <a:r>
              <a:rPr lang="en-GB" dirty="0" smtClean="0"/>
              <a:t>”</a:t>
            </a:r>
            <a:endParaRPr lang="en-GB" dirty="0"/>
          </a:p>
        </p:txBody>
      </p:sp>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13</a:t>
            </a:fld>
            <a:endParaRPr lang="en-GB" altLang="fr-FR" dirty="0"/>
          </a:p>
        </p:txBody>
      </p:sp>
      <p:sp>
        <p:nvSpPr>
          <p:cNvPr id="3" name="Content Placeholder 2"/>
          <p:cNvSpPr>
            <a:spLocks noGrp="1"/>
          </p:cNvSpPr>
          <p:nvPr>
            <p:ph idx="1"/>
          </p:nvPr>
        </p:nvSpPr>
        <p:spPr/>
        <p:txBody>
          <a:bodyPr>
            <a:normAutofit lnSpcReduction="10000"/>
          </a:bodyPr>
          <a:lstStyle/>
          <a:p>
            <a:r>
              <a:rPr lang="en-GB" dirty="0" smtClean="0"/>
              <a:t>These approaches</a:t>
            </a:r>
          </a:p>
          <a:p>
            <a:pPr lvl="1"/>
            <a:r>
              <a:rPr lang="en-GB" dirty="0"/>
              <a:t>Provide opportunities and do not constitute </a:t>
            </a:r>
            <a:r>
              <a:rPr lang="en-GB" dirty="0" smtClean="0"/>
              <a:t>obstacles </a:t>
            </a:r>
            <a:r>
              <a:rPr lang="en-GB" dirty="0"/>
              <a:t>for </a:t>
            </a:r>
            <a:r>
              <a:rPr lang="en-GB" dirty="0" smtClean="0"/>
              <a:t>non-specialised teachers</a:t>
            </a:r>
          </a:p>
          <a:p>
            <a:pPr lvl="1"/>
            <a:r>
              <a:rPr lang="en-GB" dirty="0"/>
              <a:t>Enable education to transcend </a:t>
            </a:r>
            <a:r>
              <a:rPr lang="en-GB" dirty="0" smtClean="0"/>
              <a:t>school subjects </a:t>
            </a:r>
            <a:r>
              <a:rPr lang="en-GB" dirty="0"/>
              <a:t>and avoid </a:t>
            </a:r>
            <a:r>
              <a:rPr lang="en-GB" dirty="0" err="1" smtClean="0"/>
              <a:t>hyperspecialisation</a:t>
            </a:r>
            <a:r>
              <a:rPr lang="en-GB" dirty="0" smtClean="0"/>
              <a:t> </a:t>
            </a:r>
            <a:r>
              <a:rPr lang="en-GB" dirty="0"/>
              <a:t>that can lead to </a:t>
            </a:r>
            <a:r>
              <a:rPr lang="en-GB" dirty="0" smtClean="0"/>
              <a:t>a certain </a:t>
            </a:r>
            <a:r>
              <a:rPr lang="en-GB" dirty="0"/>
              <a:t>isolation </a:t>
            </a:r>
            <a:r>
              <a:rPr lang="en-GB" dirty="0" smtClean="0"/>
              <a:t> </a:t>
            </a:r>
          </a:p>
          <a:p>
            <a:r>
              <a:rPr lang="en-GB" dirty="0" smtClean="0"/>
              <a:t>“The </a:t>
            </a:r>
            <a:r>
              <a:rPr lang="en-GB" dirty="0"/>
              <a:t>fundamental objective of any educational system is to offer </a:t>
            </a:r>
            <a:r>
              <a:rPr lang="en-GB" dirty="0" smtClean="0"/>
              <a:t>the students </a:t>
            </a:r>
            <a:r>
              <a:rPr lang="en-GB" dirty="0"/>
              <a:t>general </a:t>
            </a:r>
            <a:r>
              <a:rPr lang="en-GB" dirty="0" smtClean="0"/>
              <a:t>education.”</a:t>
            </a:r>
          </a:p>
          <a:p>
            <a:pPr lvl="4"/>
            <a:r>
              <a:rPr lang="en-GB" dirty="0" err="1" smtClean="0">
                <a:latin typeface="Arial" charset="0"/>
                <a:ea typeface="ＭＳ Ｐゴシック" pitchFamily="-44" charset="-128"/>
              </a:rPr>
              <a:t>Crisciuc</a:t>
            </a:r>
            <a:r>
              <a:rPr lang="en-GB" dirty="0" smtClean="0">
                <a:latin typeface="Arial" charset="0"/>
                <a:ea typeface="ＭＳ Ｐゴシック" pitchFamily="-44" charset="-128"/>
              </a:rPr>
              <a:t> / </a:t>
            </a:r>
            <a:r>
              <a:rPr lang="en-GB" dirty="0" err="1" smtClean="0">
                <a:latin typeface="Arial" charset="0"/>
                <a:ea typeface="ＭＳ Ｐゴシック" pitchFamily="-44" charset="-128"/>
              </a:rPr>
              <a:t>Cosumov</a:t>
            </a:r>
            <a:r>
              <a:rPr lang="en-GB" dirty="0" smtClean="0">
                <a:latin typeface="Arial" charset="0"/>
                <a:ea typeface="ＭＳ Ｐゴシック" pitchFamily="-44" charset="-128"/>
              </a:rPr>
              <a:t> 2017, p. 41</a:t>
            </a:r>
          </a:p>
          <a:p>
            <a:pPr marL="1828800" lvl="4" indent="0">
              <a:buNone/>
            </a:pPr>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40426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19" name="Oval 18"/>
          <p:cNvSpPr/>
          <p:nvPr/>
        </p:nvSpPr>
        <p:spPr bwMode="auto">
          <a:xfrm>
            <a:off x="1331045" y="159313"/>
            <a:ext cx="6480000" cy="6480000"/>
          </a:xfrm>
          <a:prstGeom prst="ellipse">
            <a:avLst/>
          </a:prstGeom>
          <a:gradFill flip="none" rotWithShape="1">
            <a:gsLst>
              <a:gs pos="0">
                <a:srgbClr val="A5FDEE">
                  <a:shade val="30000"/>
                  <a:satMod val="115000"/>
                </a:srgbClr>
              </a:gs>
              <a:gs pos="30000">
                <a:srgbClr val="A5FDEE">
                  <a:shade val="67500"/>
                  <a:satMod val="115000"/>
                </a:srgbClr>
              </a:gs>
              <a:gs pos="45000">
                <a:srgbClr val="A5FDEE">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ArchUp">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GB" sz="1800" b="1" dirty="0" smtClean="0">
                <a:ln/>
                <a:solidFill>
                  <a:srgbClr val="FF0000"/>
                </a:solidFill>
                <a:latin typeface="Arial" charset="0"/>
                <a:ea typeface="ＭＳ Ｐゴシック" pitchFamily="-44" charset="-128"/>
              </a:rPr>
              <a:t>“</a:t>
            </a:r>
            <a:r>
              <a:rPr lang="en-GB" sz="1800" b="1" dirty="0" err="1" smtClean="0">
                <a:ln/>
                <a:solidFill>
                  <a:srgbClr val="FF0000"/>
                </a:solidFill>
                <a:latin typeface="Arial" charset="0"/>
                <a:ea typeface="ＭＳ Ｐゴシック" pitchFamily="-44" charset="-128"/>
              </a:rPr>
              <a:t>Disciplinarities</a:t>
            </a:r>
            <a:r>
              <a:rPr lang="en-GB" sz="1800" b="1" dirty="0" smtClean="0">
                <a:ln/>
                <a:solidFill>
                  <a:srgbClr val="FF0000"/>
                </a:solidFill>
                <a:latin typeface="Arial" charset="0"/>
                <a:ea typeface="ＭＳ Ｐゴシック" pitchFamily="-44" charset="-128"/>
              </a:rPr>
              <a:t>”</a:t>
            </a:r>
            <a:endParaRPr lang="en-GB" sz="1800" b="1" dirty="0">
              <a:ln/>
              <a:solidFill>
                <a:srgbClr val="FF0000"/>
              </a:solidFill>
              <a:latin typeface="Arial" charset="0"/>
              <a:ea typeface="ＭＳ Ｐゴシック" pitchFamily="-44" charset="-128"/>
            </a:endParaRPr>
          </a:p>
        </p:txBody>
      </p:sp>
      <p:sp>
        <p:nvSpPr>
          <p:cNvPr id="4" name="Footer Placeholder 3"/>
          <p:cNvSpPr>
            <a:spLocks noGrp="1"/>
          </p:cNvSpPr>
          <p:nvPr>
            <p:ph type="ftr" sz="quarter" idx="11"/>
          </p:nvPr>
        </p:nvSpPr>
        <p:spPr/>
        <p:txBody>
          <a:bodyPr/>
          <a:lstStyle/>
          <a:p>
            <a:endParaRPr lang="en-GB" altLang="fr-FR" dirty="0"/>
          </a:p>
        </p:txBody>
      </p:sp>
      <p:sp>
        <p:nvSpPr>
          <p:cNvPr id="5" name="Slide Number Placeholder 4"/>
          <p:cNvSpPr>
            <a:spLocks noGrp="1"/>
          </p:cNvSpPr>
          <p:nvPr>
            <p:ph type="sldNum" sz="quarter" idx="12"/>
          </p:nvPr>
        </p:nvSpPr>
        <p:spPr/>
        <p:txBody>
          <a:bodyPr/>
          <a:lstStyle/>
          <a:p>
            <a:fld id="{94DDF779-049D-4D45-8638-FD0C66CBAEE0}" type="slidenum">
              <a:rPr lang="en-GB" altLang="fr-FR" smtClean="0"/>
              <a:pPr/>
              <a:t>14</a:t>
            </a:fld>
            <a:endParaRPr lang="en-GB" altLang="fr-FR" dirty="0"/>
          </a:p>
        </p:txBody>
      </p:sp>
      <p:sp>
        <p:nvSpPr>
          <p:cNvPr id="16" name="Oval 15"/>
          <p:cNvSpPr/>
          <p:nvPr/>
        </p:nvSpPr>
        <p:spPr bwMode="auto">
          <a:xfrm>
            <a:off x="4042616" y="2564904"/>
            <a:ext cx="1249384" cy="1326864"/>
          </a:xfrm>
          <a:prstGeom prst="ellipse">
            <a:avLst/>
          </a:prstGeom>
          <a:solidFill>
            <a:srgbClr val="04E1EC"/>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ctr" anchorCtr="1" compatLnSpc="1">
            <a:prstTxWarp prst="textPlain">
              <a:avLst/>
            </a:prstTxWarp>
          </a:bodyPr>
          <a:lstStyle/>
          <a:p>
            <a:pPr algn="ctr"/>
            <a:r>
              <a:rPr lang="en-GB" sz="900" dirty="0" smtClean="0">
                <a:latin typeface="Arial" charset="0"/>
                <a:ea typeface="ＭＳ Ｐゴシック" pitchFamily="-44" charset="-128"/>
              </a:rPr>
              <a:t>Music </a:t>
            </a:r>
          </a:p>
          <a:p>
            <a:pPr algn="ctr"/>
            <a:r>
              <a:rPr lang="en-GB" sz="900" dirty="0" smtClean="0">
                <a:latin typeface="Arial" charset="0"/>
                <a:ea typeface="ＭＳ Ｐゴシック" pitchFamily="-44" charset="-128"/>
              </a:rPr>
              <a:t>Education</a:t>
            </a:r>
            <a:endParaRPr lang="en-GB" sz="900" dirty="0">
              <a:latin typeface="Arial" charset="0"/>
              <a:ea typeface="ＭＳ Ｐゴシック" pitchFamily="-44" charset="-128"/>
            </a:endParaRPr>
          </a:p>
        </p:txBody>
      </p:sp>
      <p:sp>
        <p:nvSpPr>
          <p:cNvPr id="20" name="Oval 19"/>
          <p:cNvSpPr/>
          <p:nvPr/>
        </p:nvSpPr>
        <p:spPr bwMode="auto">
          <a:xfrm>
            <a:off x="3922018" y="1876555"/>
            <a:ext cx="1298054" cy="432048"/>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1400" dirty="0" smtClean="0">
                <a:latin typeface="Arial" charset="0"/>
                <a:ea typeface="ＭＳ Ｐゴシック" pitchFamily="-44" charset="-128"/>
              </a:rPr>
              <a:t>Knowledge</a:t>
            </a:r>
            <a:endParaRPr lang="en-GB" sz="1400" dirty="0">
              <a:latin typeface="Arial" charset="0"/>
              <a:ea typeface="ＭＳ Ｐゴシック" pitchFamily="-44" charset="-128"/>
            </a:endParaRPr>
          </a:p>
        </p:txBody>
      </p:sp>
      <p:sp>
        <p:nvSpPr>
          <p:cNvPr id="21" name="Oval 20"/>
          <p:cNvSpPr/>
          <p:nvPr/>
        </p:nvSpPr>
        <p:spPr bwMode="auto">
          <a:xfrm>
            <a:off x="5436096" y="2872193"/>
            <a:ext cx="1008112" cy="52712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effectLst/>
                <a:latin typeface="Arial" charset="0"/>
                <a:ea typeface="ＭＳ Ｐゴシック" pitchFamily="-44" charset="-128"/>
              </a:rPr>
              <a:t>To listen music</a:t>
            </a:r>
            <a:endParaRPr kumimoji="0" lang="en-GB" sz="1400" b="0" i="0" u="none" strike="noStrike" cap="none" normalizeH="0" baseline="0" dirty="0">
              <a:effectLst/>
              <a:latin typeface="Arial" charset="0"/>
              <a:ea typeface="ＭＳ Ｐゴシック" pitchFamily="-44" charset="-128"/>
            </a:endParaRPr>
          </a:p>
        </p:txBody>
      </p:sp>
      <p:sp>
        <p:nvSpPr>
          <p:cNvPr id="12" name="Oval 11"/>
          <p:cNvSpPr/>
          <p:nvPr/>
        </p:nvSpPr>
        <p:spPr bwMode="auto">
          <a:xfrm>
            <a:off x="4031316" y="2562960"/>
            <a:ext cx="1249384" cy="1326864"/>
          </a:xfrm>
          <a:prstGeom prst="ellipse">
            <a:avLst/>
          </a:prstGeom>
          <a:solidFill>
            <a:srgbClr val="04E1EC">
              <a:alpha val="0"/>
            </a:srgb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ctr" anchorCtr="1" compatLnSpc="1">
            <a:prstTxWarp prst="textArchUp">
              <a:avLst/>
            </a:prstTxWarp>
            <a:scene3d>
              <a:camera prst="orthographicFront"/>
              <a:lightRig rig="harsh" dir="t"/>
            </a:scene3d>
            <a:sp3d extrusionH="57150" prstMaterial="matte">
              <a:bevelT w="63500" h="12700" prst="angle"/>
              <a:contourClr>
                <a:schemeClr val="bg1">
                  <a:lumMod val="65000"/>
                </a:schemeClr>
              </a:contourClr>
            </a:sp3d>
          </a:bodyPr>
          <a:lstStyle/>
          <a:p>
            <a:pPr algn="ctr"/>
            <a:endParaRPr lang="en-GB" sz="900" b="1" dirty="0" smtClean="0">
              <a:ln/>
              <a:solidFill>
                <a:schemeClr val="accent3"/>
              </a:solidFill>
              <a:latin typeface="Arial" charset="0"/>
              <a:ea typeface="ＭＳ Ｐゴシック" pitchFamily="-44" charset="-128"/>
            </a:endParaRPr>
          </a:p>
          <a:p>
            <a:pPr algn="ctr"/>
            <a:endParaRPr lang="en-GB" sz="900" b="1" dirty="0" smtClean="0">
              <a:ln/>
              <a:solidFill>
                <a:schemeClr val="accent3"/>
              </a:solidFill>
              <a:latin typeface="Arial" charset="0"/>
              <a:ea typeface="ＭＳ Ｐゴシック" pitchFamily="-44" charset="-128"/>
            </a:endParaRPr>
          </a:p>
          <a:p>
            <a:pPr algn="ctr"/>
            <a:endParaRPr lang="en-GB" sz="900" b="1" dirty="0" smtClean="0">
              <a:ln/>
              <a:solidFill>
                <a:schemeClr val="accent3"/>
              </a:solidFill>
              <a:latin typeface="Arial" charset="0"/>
              <a:ea typeface="ＭＳ Ｐゴシック" pitchFamily="-44" charset="-128"/>
            </a:endParaRPr>
          </a:p>
          <a:p>
            <a:pPr algn="ctr"/>
            <a:endParaRPr lang="en-GB" sz="900" b="1" dirty="0" smtClean="0">
              <a:ln/>
              <a:solidFill>
                <a:schemeClr val="accent3"/>
              </a:solidFill>
              <a:latin typeface="Arial" charset="0"/>
              <a:ea typeface="ＭＳ Ｐゴシック" pitchFamily="-44" charset="-128"/>
            </a:endParaRPr>
          </a:p>
          <a:p>
            <a:pPr algn="ctr"/>
            <a:endParaRPr lang="en-GB" sz="1400" b="1" dirty="0" smtClean="0">
              <a:ln/>
              <a:solidFill>
                <a:schemeClr val="accent3"/>
              </a:solidFill>
              <a:latin typeface="Arial" charset="0"/>
              <a:ea typeface="ＭＳ Ｐゴシック" pitchFamily="-44" charset="-128"/>
            </a:endParaRPr>
          </a:p>
          <a:p>
            <a:pPr algn="ctr"/>
            <a:endParaRPr lang="en-GB" sz="1400" b="1" dirty="0" smtClean="0">
              <a:ln/>
              <a:solidFill>
                <a:schemeClr val="accent3"/>
              </a:solidFill>
              <a:latin typeface="Arial" charset="0"/>
              <a:ea typeface="ＭＳ Ｐゴシック" pitchFamily="-44" charset="-128"/>
            </a:endParaRPr>
          </a:p>
          <a:p>
            <a:pPr algn="ctr"/>
            <a:endParaRPr lang="en-GB" sz="1400" b="1" dirty="0" smtClean="0">
              <a:ln/>
              <a:solidFill>
                <a:schemeClr val="accent3"/>
              </a:solidFill>
              <a:latin typeface="Arial" charset="0"/>
              <a:ea typeface="ＭＳ Ｐゴシック" pitchFamily="-44" charset="-128"/>
            </a:endParaRPr>
          </a:p>
          <a:p>
            <a:pPr algn="ctr"/>
            <a:r>
              <a:rPr lang="en-GB" sz="1400" b="1" dirty="0" smtClean="0">
                <a:ln/>
                <a:solidFill>
                  <a:srgbClr val="FF0000"/>
                </a:solidFill>
                <a:latin typeface="Arial" charset="0"/>
                <a:ea typeface="ＭＳ Ｐゴシック" pitchFamily="-44" charset="-128"/>
              </a:rPr>
              <a:t>“</a:t>
            </a:r>
            <a:r>
              <a:rPr lang="en-GB" sz="1400" b="1" dirty="0" err="1" smtClean="0">
                <a:ln/>
                <a:solidFill>
                  <a:srgbClr val="FF0000"/>
                </a:solidFill>
                <a:latin typeface="Arial" charset="0"/>
                <a:ea typeface="ＭＳ Ｐゴシック" pitchFamily="-44" charset="-128"/>
              </a:rPr>
              <a:t>Monodisciplinarity</a:t>
            </a:r>
            <a:r>
              <a:rPr lang="en-GB" sz="1400" b="1" dirty="0" smtClean="0">
                <a:ln/>
                <a:solidFill>
                  <a:srgbClr val="FF0000"/>
                </a:solidFill>
                <a:latin typeface="Arial" charset="0"/>
                <a:ea typeface="ＭＳ Ｐゴシック" pitchFamily="-44" charset="-128"/>
              </a:rPr>
              <a:t>”</a:t>
            </a:r>
          </a:p>
          <a:p>
            <a:pPr algn="ctr"/>
            <a:endParaRPr lang="en-GB" sz="900" b="1" dirty="0" smtClean="0">
              <a:ln/>
              <a:solidFill>
                <a:schemeClr val="accent3"/>
              </a:solidFill>
              <a:latin typeface="Arial" charset="0"/>
              <a:ea typeface="ＭＳ Ｐゴシック" pitchFamily="-44" charset="-128"/>
            </a:endParaRPr>
          </a:p>
          <a:p>
            <a:pPr algn="ctr"/>
            <a:endParaRPr lang="en-GB" sz="900" b="1" dirty="0">
              <a:ln/>
              <a:solidFill>
                <a:schemeClr val="accent3"/>
              </a:solidFill>
              <a:latin typeface="Arial" charset="0"/>
              <a:ea typeface="ＭＳ Ｐゴシック" pitchFamily="-44" charset="-128"/>
            </a:endParaRPr>
          </a:p>
        </p:txBody>
      </p:sp>
      <p:sp>
        <p:nvSpPr>
          <p:cNvPr id="10" name="Oval 9"/>
          <p:cNvSpPr/>
          <p:nvPr/>
        </p:nvSpPr>
        <p:spPr bwMode="auto">
          <a:xfrm>
            <a:off x="2620144" y="2949570"/>
            <a:ext cx="1278376" cy="573922"/>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effectLst/>
                <a:latin typeface="Arial" charset="0"/>
                <a:ea typeface="ＭＳ Ｐゴシック" pitchFamily="-44" charset="-128"/>
              </a:rPr>
              <a:t>To practice music</a:t>
            </a:r>
            <a:endParaRPr kumimoji="0" lang="en-GB" sz="1400" b="0" i="0" u="none" strike="noStrike" cap="none" normalizeH="0" baseline="0" dirty="0">
              <a:effectLst/>
              <a:latin typeface="Arial" charset="0"/>
              <a:ea typeface="ＭＳ Ｐゴシック" pitchFamily="-44" charset="-128"/>
            </a:endParaRPr>
          </a:p>
        </p:txBody>
      </p:sp>
      <p:sp>
        <p:nvSpPr>
          <p:cNvPr id="11" name="Oval 10"/>
          <p:cNvSpPr/>
          <p:nvPr/>
        </p:nvSpPr>
        <p:spPr bwMode="auto">
          <a:xfrm>
            <a:off x="4042616" y="4144181"/>
            <a:ext cx="1278376" cy="50451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1400" dirty="0" smtClean="0">
                <a:solidFill>
                  <a:sysClr val="windowText" lastClr="000000"/>
                </a:solidFill>
                <a:latin typeface="Arial" charset="0"/>
                <a:ea typeface="ＭＳ Ｐゴシック" pitchFamily="-44" charset="-128"/>
              </a:rPr>
              <a:t>To create Music</a:t>
            </a:r>
            <a:endParaRPr kumimoji="0" lang="en-GB" sz="1400" b="0" i="0" u="none" strike="noStrike" cap="none" normalizeH="0" baseline="0" dirty="0">
              <a:effectLst/>
              <a:latin typeface="Arial" charset="0"/>
              <a:ea typeface="ＭＳ Ｐゴシック" pitchFamily="-44" charset="-128"/>
            </a:endParaRPr>
          </a:p>
        </p:txBody>
      </p:sp>
      <p:sp>
        <p:nvSpPr>
          <p:cNvPr id="13" name="Oval 12"/>
          <p:cNvSpPr/>
          <p:nvPr/>
        </p:nvSpPr>
        <p:spPr bwMode="auto">
          <a:xfrm>
            <a:off x="6037265" y="3419979"/>
            <a:ext cx="1239974" cy="545978"/>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effectLst/>
                <a:latin typeface="Arial" charset="0"/>
                <a:ea typeface="ＭＳ Ｐゴシック" pitchFamily="-44" charset="-128"/>
              </a:rPr>
              <a:t>To paint music</a:t>
            </a:r>
            <a:endParaRPr kumimoji="0" lang="en-GB" sz="1400" b="0" i="0" u="none" strike="noStrike" cap="none" normalizeH="0" baseline="0" dirty="0">
              <a:effectLst/>
              <a:latin typeface="Arial" charset="0"/>
              <a:ea typeface="ＭＳ Ｐゴシック" pitchFamily="-44" charset="-128"/>
            </a:endParaRPr>
          </a:p>
        </p:txBody>
      </p:sp>
      <p:sp>
        <p:nvSpPr>
          <p:cNvPr id="15" name="Oval 14"/>
          <p:cNvSpPr/>
          <p:nvPr/>
        </p:nvSpPr>
        <p:spPr bwMode="auto">
          <a:xfrm>
            <a:off x="6037265" y="2367600"/>
            <a:ext cx="1239974" cy="545978"/>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1400" dirty="0">
                <a:solidFill>
                  <a:sysClr val="windowText" lastClr="000000"/>
                </a:solidFill>
                <a:latin typeface="Arial" charset="0"/>
                <a:ea typeface="ＭＳ Ｐゴシック" pitchFamily="-44" charset="-128"/>
              </a:rPr>
              <a:t>T</a:t>
            </a:r>
            <a:r>
              <a:rPr lang="en-GB" sz="1400" dirty="0" smtClean="0">
                <a:solidFill>
                  <a:sysClr val="windowText" lastClr="000000"/>
                </a:solidFill>
                <a:latin typeface="Arial" charset="0"/>
                <a:ea typeface="ＭＳ Ｐゴシック" pitchFamily="-44" charset="-128"/>
              </a:rPr>
              <a:t>o write to  music</a:t>
            </a:r>
            <a:endParaRPr kumimoji="0" lang="en-GB" sz="1400" b="0" i="0" u="none" strike="noStrike" cap="none" normalizeH="0" baseline="0" dirty="0">
              <a:effectLst/>
              <a:latin typeface="Arial" charset="0"/>
              <a:ea typeface="ＭＳ Ｐゴシック" pitchFamily="-44" charset="-128"/>
            </a:endParaRPr>
          </a:p>
        </p:txBody>
      </p:sp>
      <p:sp>
        <p:nvSpPr>
          <p:cNvPr id="17" name="Oval 16"/>
          <p:cNvSpPr/>
          <p:nvPr/>
        </p:nvSpPr>
        <p:spPr bwMode="auto">
          <a:xfrm>
            <a:off x="2254639" y="2439511"/>
            <a:ext cx="1278376" cy="432682"/>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1400" dirty="0" smtClean="0">
                <a:solidFill>
                  <a:sysClr val="windowText" lastClr="000000"/>
                </a:solidFill>
                <a:latin typeface="Arial" charset="0"/>
                <a:ea typeface="ＭＳ Ｐゴシック" pitchFamily="-44" charset="-128"/>
              </a:rPr>
              <a:t>Musical</a:t>
            </a:r>
            <a:endParaRPr kumimoji="0" lang="en-GB" sz="1400" b="0" i="0" u="none" strike="noStrike" cap="none" normalizeH="0" baseline="0" dirty="0">
              <a:effectLst/>
              <a:latin typeface="Arial" charset="0"/>
              <a:ea typeface="ＭＳ Ｐゴシック" pitchFamily="-44" charset="-128"/>
            </a:endParaRPr>
          </a:p>
        </p:txBody>
      </p:sp>
      <p:sp>
        <p:nvSpPr>
          <p:cNvPr id="18" name="Oval 17"/>
          <p:cNvSpPr/>
          <p:nvPr/>
        </p:nvSpPr>
        <p:spPr bwMode="auto">
          <a:xfrm>
            <a:off x="4042616" y="4784220"/>
            <a:ext cx="1278376" cy="886997"/>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1400" dirty="0" smtClean="0">
                <a:solidFill>
                  <a:sysClr val="windowText" lastClr="000000"/>
                </a:solidFill>
                <a:latin typeface="Arial" charset="0"/>
                <a:ea typeface="ＭＳ Ｐゴシック" pitchFamily="-44" charset="-128"/>
              </a:rPr>
              <a:t>Setting to music (Haikus)</a:t>
            </a:r>
            <a:endParaRPr kumimoji="0" lang="en-GB" sz="1400" b="0" i="0" u="none" strike="noStrike" cap="none" normalizeH="0" baseline="0" dirty="0">
              <a:effectLst/>
              <a:latin typeface="Arial" charset="0"/>
              <a:ea typeface="ＭＳ Ｐゴシック" pitchFamily="-44" charset="-128"/>
            </a:endParaRPr>
          </a:p>
        </p:txBody>
      </p:sp>
      <p:sp>
        <p:nvSpPr>
          <p:cNvPr id="22" name="Oval 21"/>
          <p:cNvSpPr/>
          <p:nvPr/>
        </p:nvSpPr>
        <p:spPr bwMode="auto">
          <a:xfrm>
            <a:off x="5754754" y="4762573"/>
            <a:ext cx="1522485" cy="576373"/>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effectLst/>
                <a:latin typeface="Arial" charset="0"/>
                <a:ea typeface="ＭＳ Ｐゴシック" pitchFamily="-44" charset="-128"/>
              </a:rPr>
              <a:t>Music and concentration</a:t>
            </a:r>
            <a:endParaRPr kumimoji="0" lang="en-GB" sz="1400" b="0" i="0" u="none" strike="noStrike" cap="none" normalizeH="0" baseline="0" dirty="0">
              <a:effectLst/>
              <a:latin typeface="Arial" charset="0"/>
              <a:ea typeface="ＭＳ Ｐゴシック" pitchFamily="-44" charset="-128"/>
            </a:endParaRPr>
          </a:p>
        </p:txBody>
      </p:sp>
      <p:sp>
        <p:nvSpPr>
          <p:cNvPr id="23" name="Oval 22"/>
          <p:cNvSpPr/>
          <p:nvPr/>
        </p:nvSpPr>
        <p:spPr bwMode="auto">
          <a:xfrm>
            <a:off x="1442426" y="3467274"/>
            <a:ext cx="1278376" cy="510059"/>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effectLst/>
                <a:latin typeface="Arial" charset="0"/>
                <a:ea typeface="ＭＳ Ｐゴシック" pitchFamily="-44" charset="-128"/>
              </a:rPr>
              <a:t>Social impact</a:t>
            </a:r>
            <a:endParaRPr kumimoji="0" lang="en-GB" sz="1400" b="0" i="0" u="none" strike="noStrike" cap="none" normalizeH="0" baseline="0" dirty="0">
              <a:effectLst/>
              <a:latin typeface="Arial" charset="0"/>
              <a:ea typeface="ＭＳ Ｐゴシック" pitchFamily="-44" charset="-128"/>
            </a:endParaRPr>
          </a:p>
        </p:txBody>
      </p:sp>
      <p:sp>
        <p:nvSpPr>
          <p:cNvPr id="24" name="Oval 23"/>
          <p:cNvSpPr/>
          <p:nvPr/>
        </p:nvSpPr>
        <p:spPr bwMode="auto">
          <a:xfrm>
            <a:off x="2267744" y="5190612"/>
            <a:ext cx="1278376" cy="644871"/>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effectLst/>
                <a:latin typeface="Arial" charset="0"/>
                <a:ea typeface="ＭＳ Ｐゴシック" pitchFamily="-44" charset="-128"/>
              </a:rPr>
              <a:t>Music and emotions</a:t>
            </a:r>
            <a:endParaRPr kumimoji="0" lang="en-GB" sz="1400" b="0" i="0" u="none" strike="noStrike" cap="none" normalizeH="0" baseline="0" dirty="0">
              <a:effectLst/>
              <a:latin typeface="Arial" charset="0"/>
              <a:ea typeface="ＭＳ Ｐゴシック" pitchFamily="-44" charset="-128"/>
            </a:endParaRPr>
          </a:p>
        </p:txBody>
      </p:sp>
      <p:sp>
        <p:nvSpPr>
          <p:cNvPr id="25" name="Oval 24"/>
          <p:cNvSpPr/>
          <p:nvPr/>
        </p:nvSpPr>
        <p:spPr bwMode="auto">
          <a:xfrm>
            <a:off x="1784133" y="1516206"/>
            <a:ext cx="1198909" cy="576373"/>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effectLst/>
                <a:latin typeface="Arial" charset="0"/>
                <a:ea typeface="ＭＳ Ｐゴシック" pitchFamily="-44" charset="-128"/>
              </a:rPr>
              <a:t>Musical breaks</a:t>
            </a:r>
            <a:endParaRPr kumimoji="0" lang="en-GB" sz="1400" b="0" i="0" u="none" strike="noStrike" cap="none" normalizeH="0" baseline="0" dirty="0">
              <a:effectLst/>
              <a:latin typeface="Arial" charset="0"/>
              <a:ea typeface="ＭＳ Ｐゴシック" pitchFamily="-44" charset="-128"/>
            </a:endParaRPr>
          </a:p>
        </p:txBody>
      </p:sp>
      <p:sp>
        <p:nvSpPr>
          <p:cNvPr id="26" name="Oval 25"/>
          <p:cNvSpPr/>
          <p:nvPr/>
        </p:nvSpPr>
        <p:spPr bwMode="auto">
          <a:xfrm>
            <a:off x="2383587" y="3977334"/>
            <a:ext cx="1630776" cy="576373"/>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1400" dirty="0" smtClean="0"/>
              <a:t>To learn languages</a:t>
            </a:r>
            <a:endParaRPr kumimoji="0" lang="en-GB" sz="1400" b="0" i="0" u="none" strike="noStrike" cap="none" normalizeH="0" baseline="0" dirty="0">
              <a:effectLst/>
              <a:latin typeface="Arial" charset="0"/>
              <a:ea typeface="ＭＳ Ｐゴシック" pitchFamily="-44" charset="-128"/>
            </a:endParaRPr>
          </a:p>
        </p:txBody>
      </p:sp>
    </p:spTree>
    <p:extLst>
      <p:ext uri="{BB962C8B-B14F-4D97-AF65-F5344CB8AC3E}">
        <p14:creationId xmlns:p14="http://schemas.microsoft.com/office/powerpoint/2010/main" val="282463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686800" cy="1143000"/>
          </a:xfrm>
        </p:spPr>
        <p:txBody>
          <a:bodyPr/>
          <a:lstStyle/>
          <a:p>
            <a:r>
              <a:rPr lang="en-GB" dirty="0" smtClean="0"/>
              <a:t>“</a:t>
            </a:r>
            <a:r>
              <a:rPr lang="en-GB" dirty="0" err="1" smtClean="0"/>
              <a:t>Disciplinarities</a:t>
            </a:r>
            <a:r>
              <a:rPr lang="en-GB" dirty="0" smtClean="0"/>
              <a:t>” – Problems of viewpoint</a:t>
            </a:r>
            <a:br>
              <a:rPr lang="en-GB" dirty="0" smtClean="0"/>
            </a:br>
            <a:r>
              <a:rPr lang="en-GB" dirty="0" smtClean="0"/>
              <a:t>Example: Haikus</a:t>
            </a:r>
            <a:endParaRPr lang="en-GB" dirty="0"/>
          </a:p>
        </p:txBody>
      </p:sp>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15</a:t>
            </a:fld>
            <a:endParaRPr lang="en-GB" altLang="fr-FR" dirty="0"/>
          </a:p>
        </p:txBody>
      </p:sp>
      <p:sp>
        <p:nvSpPr>
          <p:cNvPr id="18" name="Oval 17"/>
          <p:cNvSpPr/>
          <p:nvPr/>
        </p:nvSpPr>
        <p:spPr bwMode="auto">
          <a:xfrm>
            <a:off x="1856209" y="1510303"/>
            <a:ext cx="5218335" cy="5279043"/>
          </a:xfrm>
          <a:prstGeom prst="ellipse">
            <a:avLst/>
          </a:prstGeom>
          <a:gradFill flip="none" rotWithShape="1">
            <a:gsLst>
              <a:gs pos="0">
                <a:srgbClr val="A5FDEE">
                  <a:shade val="30000"/>
                  <a:satMod val="115000"/>
                </a:srgbClr>
              </a:gs>
              <a:gs pos="30000">
                <a:srgbClr val="A5FDEE">
                  <a:shade val="67500"/>
                  <a:satMod val="115000"/>
                </a:srgbClr>
              </a:gs>
              <a:gs pos="45000">
                <a:srgbClr val="A5FDEE">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ArchUp">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GB" b="1" dirty="0" smtClean="0">
                <a:ln/>
                <a:solidFill>
                  <a:srgbClr val="FF0000"/>
                </a:solidFill>
                <a:latin typeface="Arial" charset="0"/>
                <a:ea typeface="ＭＳ Ｐゴシック" pitchFamily="-44" charset="-128"/>
              </a:rPr>
              <a:t>Transdisciplinary approach</a:t>
            </a:r>
            <a:endParaRPr lang="en-GB" b="1" dirty="0">
              <a:ln/>
              <a:solidFill>
                <a:srgbClr val="FF0000"/>
              </a:solidFill>
              <a:latin typeface="Arial" charset="0"/>
              <a:ea typeface="ＭＳ Ｐゴシック" pitchFamily="-44" charset="-128"/>
            </a:endParaRPr>
          </a:p>
        </p:txBody>
      </p:sp>
      <p:sp>
        <p:nvSpPr>
          <p:cNvPr id="19" name="Oval 18"/>
          <p:cNvSpPr/>
          <p:nvPr/>
        </p:nvSpPr>
        <p:spPr bwMode="auto">
          <a:xfrm>
            <a:off x="3560580" y="3481831"/>
            <a:ext cx="1872208" cy="1326864"/>
          </a:xfrm>
          <a:prstGeom prst="ellipse">
            <a:avLst/>
          </a:prstGeom>
          <a:solidFill>
            <a:srgbClr val="04E1EC"/>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ctr" anchorCtr="1" compatLnSpc="1">
            <a:prstTxWarp prst="textPlain">
              <a:avLst/>
            </a:prstTxWarp>
          </a:bodyPr>
          <a:lstStyle/>
          <a:p>
            <a:pPr algn="ctr"/>
            <a:r>
              <a:rPr lang="en-GB" sz="500" dirty="0" smtClean="0">
                <a:latin typeface="Arial" charset="0"/>
                <a:ea typeface="ＭＳ Ｐゴシック" pitchFamily="-44" charset="-128"/>
              </a:rPr>
              <a:t>Haiku</a:t>
            </a:r>
            <a:endParaRPr lang="en-GB" sz="900" dirty="0">
              <a:latin typeface="Arial" charset="0"/>
              <a:ea typeface="ＭＳ Ｐゴシック" pitchFamily="-44" charset="-128"/>
            </a:endParaRPr>
          </a:p>
        </p:txBody>
      </p:sp>
      <p:sp>
        <p:nvSpPr>
          <p:cNvPr id="24" name="Oval 23"/>
          <p:cNvSpPr/>
          <p:nvPr/>
        </p:nvSpPr>
        <p:spPr bwMode="auto">
          <a:xfrm>
            <a:off x="3768636" y="5071582"/>
            <a:ext cx="1393480" cy="869176"/>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2000" dirty="0" smtClean="0">
                <a:solidFill>
                  <a:sysClr val="windowText" lastClr="000000"/>
                </a:solidFill>
                <a:latin typeface="Arial" charset="0"/>
                <a:ea typeface="ＭＳ Ｐゴシック" pitchFamily="-44" charset="-128"/>
              </a:rPr>
              <a:t>To write to music</a:t>
            </a:r>
            <a:endParaRPr lang="en-GB" sz="2000" dirty="0">
              <a:solidFill>
                <a:sysClr val="windowText" lastClr="000000"/>
              </a:solidFill>
              <a:latin typeface="Arial" charset="0"/>
              <a:ea typeface="ＭＳ Ｐゴシック" pitchFamily="-44" charset="-128"/>
            </a:endParaRPr>
          </a:p>
        </p:txBody>
      </p:sp>
      <p:sp>
        <p:nvSpPr>
          <p:cNvPr id="25" name="Oval 24"/>
          <p:cNvSpPr/>
          <p:nvPr/>
        </p:nvSpPr>
        <p:spPr bwMode="auto">
          <a:xfrm>
            <a:off x="5461702" y="3321950"/>
            <a:ext cx="1471134" cy="84798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2000" dirty="0" smtClean="0">
                <a:solidFill>
                  <a:sysClr val="windowText" lastClr="000000"/>
                </a:solidFill>
                <a:latin typeface="Arial" charset="0"/>
                <a:ea typeface="ＭＳ Ｐゴシック" pitchFamily="-44" charset="-128"/>
              </a:rPr>
              <a:t>To paint</a:t>
            </a:r>
            <a:endParaRPr lang="en-GB" sz="2000" dirty="0">
              <a:solidFill>
                <a:sysClr val="windowText" lastClr="000000"/>
              </a:solidFill>
              <a:latin typeface="Arial" charset="0"/>
              <a:ea typeface="ＭＳ Ｐゴシック" pitchFamily="-44" charset="-128"/>
            </a:endParaRPr>
          </a:p>
        </p:txBody>
      </p:sp>
      <p:sp>
        <p:nvSpPr>
          <p:cNvPr id="28" name="Oval 27"/>
          <p:cNvSpPr/>
          <p:nvPr/>
        </p:nvSpPr>
        <p:spPr bwMode="auto">
          <a:xfrm>
            <a:off x="2048329" y="3321950"/>
            <a:ext cx="1416324" cy="1028177"/>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GB" sz="2000" dirty="0" smtClean="0">
                <a:solidFill>
                  <a:sysClr val="windowText" lastClr="000000"/>
                </a:solidFill>
                <a:latin typeface="Arial" charset="0"/>
                <a:ea typeface="ＭＳ Ｐゴシック" pitchFamily="-44" charset="-128"/>
              </a:rPr>
              <a:t>To set to music</a:t>
            </a:r>
            <a:endParaRPr kumimoji="0" lang="en-GB" sz="2000" b="0" i="0" u="none" strike="noStrike" cap="none" normalizeH="0" baseline="0" dirty="0">
              <a:effectLst/>
              <a:latin typeface="Arial" charset="0"/>
              <a:ea typeface="ＭＳ Ｐゴシック" pitchFamily="-44" charset="-128"/>
            </a:endParaRPr>
          </a:p>
        </p:txBody>
      </p:sp>
    </p:spTree>
    <p:extLst>
      <p:ext uri="{BB962C8B-B14F-4D97-AF65-F5344CB8AC3E}">
        <p14:creationId xmlns:p14="http://schemas.microsoft.com/office/powerpoint/2010/main" val="176195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29902993"/>
              </p:ext>
            </p:extLst>
          </p:nvPr>
        </p:nvGraphicFramePr>
        <p:xfrm>
          <a:off x="1033548" y="1563178"/>
          <a:ext cx="6778812" cy="5015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16</a:t>
            </a:fld>
            <a:endParaRPr lang="en-GB" altLang="fr-FR" dirty="0"/>
          </a:p>
        </p:txBody>
      </p:sp>
      <p:sp>
        <p:nvSpPr>
          <p:cNvPr id="9" name="Rectangle 8"/>
          <p:cNvSpPr/>
          <p:nvPr/>
        </p:nvSpPr>
        <p:spPr>
          <a:xfrm rot="2224139">
            <a:off x="4698821" y="2232112"/>
            <a:ext cx="4062331" cy="461665"/>
          </a:xfrm>
          <a:prstGeom prst="rect">
            <a:avLst/>
          </a:prstGeom>
          <a:solidFill>
            <a:srgbClr val="FFFF00"/>
          </a:solidFill>
          <a:scene3d>
            <a:camera prst="orthographicFront"/>
            <a:lightRig rig="contrasting" dir="t"/>
          </a:scene3d>
        </p:spPr>
        <p:txBody>
          <a:bodyPr wrap="none">
            <a:spAutoFit/>
          </a:bodyPr>
          <a:lstStyle/>
          <a:p>
            <a:pPr algn="ctr"/>
            <a:r>
              <a:rPr lang="en-GB" b="1" dirty="0" smtClean="0">
                <a:ln/>
                <a:solidFill>
                  <a:srgbClr val="FF0000"/>
                </a:solidFill>
                <a:latin typeface="Arial" charset="0"/>
                <a:ea typeface="ＭＳ Ｐゴシック" pitchFamily="-44" charset="-128"/>
              </a:rPr>
              <a:t>Interdisciplinary viewpoint</a:t>
            </a:r>
            <a:endParaRPr lang="en-GB" b="1" dirty="0">
              <a:ln/>
              <a:solidFill>
                <a:srgbClr val="FF0000"/>
              </a:solidFill>
              <a:latin typeface="Arial" charset="0"/>
              <a:ea typeface="ＭＳ Ｐゴシック" pitchFamily="-44" charset="-128"/>
            </a:endParaRPr>
          </a:p>
        </p:txBody>
      </p:sp>
      <p:sp>
        <p:nvSpPr>
          <p:cNvPr id="3" name="Oval 18">
            <a:extLst>
              <a:ext uri="{FF2B5EF4-FFF2-40B4-BE49-F238E27FC236}">
                <a16:creationId xmlns:a16="http://schemas.microsoft.com/office/drawing/2014/main" id="{65E8145C-B760-B64E-A430-D5EBCAF4D79D}"/>
              </a:ext>
            </a:extLst>
          </p:cNvPr>
          <p:cNvSpPr/>
          <p:nvPr/>
        </p:nvSpPr>
        <p:spPr bwMode="auto">
          <a:xfrm>
            <a:off x="3560580" y="3481831"/>
            <a:ext cx="1872208" cy="1326864"/>
          </a:xfrm>
          <a:prstGeom prst="ellipse">
            <a:avLst/>
          </a:prstGeom>
          <a:solidFill>
            <a:srgbClr val="04E1EC"/>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ctr" anchorCtr="1" compatLnSpc="1">
            <a:prstTxWarp prst="textPlain">
              <a:avLst/>
            </a:prstTxWarp>
          </a:bodyPr>
          <a:lstStyle/>
          <a:p>
            <a:pPr algn="ctr"/>
            <a:r>
              <a:rPr lang="en-GB" sz="500" dirty="0" smtClean="0">
                <a:latin typeface="Arial" charset="0"/>
                <a:ea typeface="ＭＳ Ｐゴシック" pitchFamily="-44" charset="-128"/>
              </a:rPr>
              <a:t>Haiku</a:t>
            </a:r>
            <a:endParaRPr lang="en-GB" sz="900" dirty="0">
              <a:latin typeface="Arial" charset="0"/>
              <a:ea typeface="ＭＳ Ｐゴシック" pitchFamily="-44" charset="-128"/>
            </a:endParaRPr>
          </a:p>
        </p:txBody>
      </p:sp>
      <p:sp>
        <p:nvSpPr>
          <p:cNvPr id="11" name="Titel 1"/>
          <p:cNvSpPr>
            <a:spLocks noGrp="1"/>
          </p:cNvSpPr>
          <p:nvPr>
            <p:ph type="title"/>
          </p:nvPr>
        </p:nvSpPr>
        <p:spPr>
          <a:xfrm>
            <a:off x="228600" y="117194"/>
            <a:ext cx="8686800" cy="1143000"/>
          </a:xfrm>
        </p:spPr>
        <p:txBody>
          <a:bodyPr/>
          <a:lstStyle/>
          <a:p>
            <a:r>
              <a:rPr lang="en-GB" dirty="0" smtClean="0"/>
              <a:t>“</a:t>
            </a:r>
            <a:r>
              <a:rPr lang="en-GB" dirty="0" err="1" smtClean="0"/>
              <a:t>Disciplinarities</a:t>
            </a:r>
            <a:r>
              <a:rPr lang="en-GB" dirty="0" smtClean="0"/>
              <a:t>” – Problems of viewpoint</a:t>
            </a:r>
            <a:br>
              <a:rPr lang="en-GB" dirty="0" smtClean="0"/>
            </a:br>
            <a:r>
              <a:rPr lang="en-GB" dirty="0" smtClean="0"/>
              <a:t>Example: Haikus</a:t>
            </a:r>
            <a:endParaRPr lang="en-GB" dirty="0"/>
          </a:p>
        </p:txBody>
      </p:sp>
    </p:spTree>
    <p:extLst>
      <p:ext uri="{BB962C8B-B14F-4D97-AF65-F5344CB8AC3E}">
        <p14:creationId xmlns:p14="http://schemas.microsoft.com/office/powerpoint/2010/main" val="31198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10" name="Flowchart: Connector 9"/>
          <p:cNvSpPr/>
          <p:nvPr/>
        </p:nvSpPr>
        <p:spPr bwMode="auto">
          <a:xfrm>
            <a:off x="3516513" y="1478598"/>
            <a:ext cx="2107247" cy="2025560"/>
          </a:xfrm>
          <a:prstGeom prst="flowChartConnector">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b="1" i="0" u="none" strike="noStrike" cap="none" normalizeH="0" baseline="0" dirty="0" err="1" smtClean="0">
                <a:ln>
                  <a:noFill/>
                </a:ln>
                <a:solidFill>
                  <a:srgbClr val="FF0000"/>
                </a:solidFill>
                <a:effectLst/>
                <a:latin typeface="Arial" charset="0"/>
                <a:ea typeface="ＭＳ Ｐゴシック" pitchFamily="-44" charset="-128"/>
              </a:rPr>
              <a:t>To</a:t>
            </a:r>
            <a:r>
              <a:rPr kumimoji="0" lang="de-CH" b="1" i="0" u="none" strike="noStrike" cap="none" normalizeH="0" baseline="0" dirty="0" smtClean="0">
                <a:ln>
                  <a:noFill/>
                </a:ln>
                <a:solidFill>
                  <a:srgbClr val="FF0000"/>
                </a:solidFill>
                <a:effectLst/>
                <a:latin typeface="Arial" charset="0"/>
                <a:ea typeface="ＭＳ Ｐゴシック" pitchFamily="-44" charset="-128"/>
              </a:rPr>
              <a:t> </a:t>
            </a:r>
            <a:r>
              <a:rPr kumimoji="0" lang="de-CH" b="1" i="0" u="none" strike="noStrike" cap="none" normalizeH="0" baseline="0" dirty="0" err="1" smtClean="0">
                <a:ln>
                  <a:noFill/>
                </a:ln>
                <a:solidFill>
                  <a:srgbClr val="FF0000"/>
                </a:solidFill>
                <a:effectLst/>
                <a:latin typeface="Arial" charset="0"/>
                <a:ea typeface="ＭＳ Ｐゴシック" pitchFamily="-44" charset="-128"/>
              </a:rPr>
              <a:t>set</a:t>
            </a:r>
            <a:r>
              <a:rPr kumimoji="0" lang="de-CH" b="1" i="0" u="none" strike="noStrike" cap="none" normalizeH="0" baseline="0" dirty="0" smtClean="0">
                <a:ln>
                  <a:noFill/>
                </a:ln>
                <a:solidFill>
                  <a:srgbClr val="FF0000"/>
                </a:solidFill>
                <a:effectLst/>
                <a:latin typeface="Arial" charset="0"/>
                <a:ea typeface="ＭＳ Ｐゴシック" pitchFamily="-44" charset="-128"/>
              </a:rPr>
              <a:t> </a:t>
            </a:r>
            <a:r>
              <a:rPr kumimoji="0" lang="de-CH" b="1" i="0" u="none" strike="noStrike" cap="none" normalizeH="0" baseline="0" dirty="0" err="1" smtClean="0">
                <a:ln>
                  <a:noFill/>
                </a:ln>
                <a:solidFill>
                  <a:srgbClr val="FF0000"/>
                </a:solidFill>
                <a:effectLst/>
                <a:latin typeface="Arial" charset="0"/>
                <a:ea typeface="ＭＳ Ｐゴシック" pitchFamily="-44" charset="-128"/>
              </a:rPr>
              <a:t>to</a:t>
            </a:r>
            <a:r>
              <a:rPr kumimoji="0" lang="de-CH" b="1" i="0" u="none" strike="noStrike" cap="none" normalizeH="0" baseline="0" dirty="0" smtClean="0">
                <a:ln>
                  <a:noFill/>
                </a:ln>
                <a:solidFill>
                  <a:srgbClr val="FF0000"/>
                </a:solidFill>
                <a:effectLst/>
                <a:latin typeface="Arial" charset="0"/>
                <a:ea typeface="ＭＳ Ｐゴシック" pitchFamily="-44" charset="-128"/>
              </a:rPr>
              <a:t> </a:t>
            </a:r>
            <a:r>
              <a:rPr kumimoji="0" lang="de-CH" b="1" i="0" u="none" strike="noStrike" cap="none" normalizeH="0" baseline="0" dirty="0" err="1" smtClean="0">
                <a:ln>
                  <a:noFill/>
                </a:ln>
                <a:solidFill>
                  <a:srgbClr val="FF0000"/>
                </a:solidFill>
                <a:effectLst/>
                <a:latin typeface="Arial" charset="0"/>
                <a:ea typeface="ＭＳ Ｐゴシック" pitchFamily="-44" charset="-128"/>
              </a:rPr>
              <a:t>music</a:t>
            </a:r>
            <a:endParaRPr kumimoji="0" lang="fr-FR" b="1" i="0" u="none" strike="noStrike" cap="none" normalizeH="0" baseline="0" dirty="0">
              <a:ln>
                <a:noFill/>
              </a:ln>
              <a:solidFill>
                <a:srgbClr val="FF0000"/>
              </a:solidFill>
              <a:effectLst/>
              <a:latin typeface="Arial" charset="0"/>
              <a:ea typeface="ＭＳ Ｐゴシック" pitchFamily="-44" charset="-128"/>
            </a:endParaRPr>
          </a:p>
        </p:txBody>
      </p:sp>
      <p:sp>
        <p:nvSpPr>
          <p:cNvPr id="24" name="TextBox 23"/>
          <p:cNvSpPr txBox="1"/>
          <p:nvPr/>
        </p:nvSpPr>
        <p:spPr>
          <a:xfrm flipH="1">
            <a:off x="257959" y="5274858"/>
            <a:ext cx="8608455" cy="646331"/>
          </a:xfrm>
          <a:prstGeom prst="rect">
            <a:avLst/>
          </a:prstGeom>
          <a:solidFill>
            <a:srgbClr val="A5FDEE"/>
          </a:solidFill>
        </p:spPr>
        <p:txBody>
          <a:bodyPr wrap="square" rtlCol="0">
            <a:spAutoFit/>
          </a:bodyPr>
          <a:lstStyle/>
          <a:p>
            <a:pPr algn="ctr"/>
            <a:r>
              <a:rPr lang="fr-FR" sz="3600" dirty="0" err="1" smtClean="0"/>
              <a:t>Haiku</a:t>
            </a:r>
            <a:r>
              <a:rPr lang="fr-FR" sz="3600" dirty="0" smtClean="0"/>
              <a:t> </a:t>
            </a:r>
            <a:r>
              <a:rPr lang="fr-FR" sz="3600" dirty="0" err="1" smtClean="0"/>
              <a:t>written</a:t>
            </a:r>
            <a:r>
              <a:rPr lang="fr-FR" sz="3600" dirty="0" smtClean="0"/>
              <a:t>, set to music, </a:t>
            </a:r>
            <a:r>
              <a:rPr lang="fr-FR" sz="3600" dirty="0" err="1" smtClean="0"/>
              <a:t>painted</a:t>
            </a:r>
            <a:endParaRPr lang="fr-FR" sz="3600" dirty="0"/>
          </a:p>
        </p:txBody>
      </p:sp>
      <p:sp>
        <p:nvSpPr>
          <p:cNvPr id="4" name="Fußzeilenplatzhalter 3"/>
          <p:cNvSpPr>
            <a:spLocks noGrp="1"/>
          </p:cNvSpPr>
          <p:nvPr>
            <p:ph type="ftr" sz="quarter" idx="11"/>
          </p:nvPr>
        </p:nvSpPr>
        <p:spPr/>
        <p:txBody>
          <a:bodyPr/>
          <a:lstStyle/>
          <a:p>
            <a:endParaRPr lang="fr-FR" altLang="fr-FR"/>
          </a:p>
        </p:txBody>
      </p:sp>
      <p:sp>
        <p:nvSpPr>
          <p:cNvPr id="5" name="Foliennummernplatzhalter 4"/>
          <p:cNvSpPr>
            <a:spLocks noGrp="1"/>
          </p:cNvSpPr>
          <p:nvPr>
            <p:ph type="sldNum" sz="quarter" idx="12"/>
          </p:nvPr>
        </p:nvSpPr>
        <p:spPr/>
        <p:txBody>
          <a:bodyPr/>
          <a:lstStyle/>
          <a:p>
            <a:fld id="{94DDF779-049D-4D45-8638-FD0C66CBAEE0}" type="slidenum">
              <a:rPr lang="fr-FR" altLang="fr-FR" smtClean="0"/>
              <a:pPr/>
              <a:t>17</a:t>
            </a:fld>
            <a:endParaRPr lang="fr-FR" altLang="fr-FR"/>
          </a:p>
        </p:txBody>
      </p:sp>
      <p:sp>
        <p:nvSpPr>
          <p:cNvPr id="9" name="Rectangle 8"/>
          <p:cNvSpPr/>
          <p:nvPr/>
        </p:nvSpPr>
        <p:spPr>
          <a:xfrm rot="21234031">
            <a:off x="3792799" y="1029361"/>
            <a:ext cx="4112023" cy="461665"/>
          </a:xfrm>
          <a:prstGeom prst="rect">
            <a:avLst/>
          </a:prstGeom>
          <a:solidFill>
            <a:srgbClr val="FFFF00"/>
          </a:solidFill>
          <a:scene3d>
            <a:camera prst="orthographicFront"/>
            <a:lightRig rig="contrasting" dir="t"/>
          </a:scene3d>
        </p:spPr>
        <p:txBody>
          <a:bodyPr wrap="none">
            <a:spAutoFit/>
          </a:bodyPr>
          <a:lstStyle/>
          <a:p>
            <a:pPr algn="ctr"/>
            <a:r>
              <a:rPr lang="fr-FR" b="1" dirty="0" err="1" smtClean="0">
                <a:ln/>
                <a:solidFill>
                  <a:srgbClr val="FF0000"/>
                </a:solidFill>
                <a:latin typeface="Arial" charset="0"/>
                <a:ea typeface="ＭＳ Ｐゴシック" pitchFamily="-44" charset="-128"/>
              </a:rPr>
              <a:t>Multidisciplinary</a:t>
            </a:r>
            <a:r>
              <a:rPr lang="fr-FR" b="1" dirty="0" smtClean="0">
                <a:ln/>
                <a:solidFill>
                  <a:srgbClr val="FF0000"/>
                </a:solidFill>
                <a:latin typeface="Arial" charset="0"/>
                <a:ea typeface="ＭＳ Ｐゴシック" pitchFamily="-44" charset="-128"/>
              </a:rPr>
              <a:t> </a:t>
            </a:r>
            <a:r>
              <a:rPr lang="fr-FR" b="1" dirty="0" err="1" smtClean="0">
                <a:ln/>
                <a:solidFill>
                  <a:srgbClr val="FF0000"/>
                </a:solidFill>
                <a:latin typeface="Arial" charset="0"/>
                <a:ea typeface="ＭＳ Ｐゴシック" pitchFamily="-44" charset="-128"/>
              </a:rPr>
              <a:t>viewpoint</a:t>
            </a:r>
            <a:endParaRPr lang="fr-FR" b="1" dirty="0">
              <a:ln/>
              <a:solidFill>
                <a:srgbClr val="FF0000"/>
              </a:solidFill>
              <a:latin typeface="Arial" charset="0"/>
              <a:ea typeface="ＭＳ Ｐゴシック" pitchFamily="-44" charset="-128"/>
            </a:endParaRPr>
          </a:p>
        </p:txBody>
      </p:sp>
      <p:sp>
        <p:nvSpPr>
          <p:cNvPr id="12" name="Flowchart: Connector 11"/>
          <p:cNvSpPr/>
          <p:nvPr/>
        </p:nvSpPr>
        <p:spPr bwMode="auto">
          <a:xfrm>
            <a:off x="6762492" y="1495738"/>
            <a:ext cx="2103922" cy="2023126"/>
          </a:xfrm>
          <a:prstGeom prst="flowChartConnector">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b="1" i="0" u="none" strike="noStrike" cap="none" normalizeH="0" baseline="0" dirty="0" err="1" smtClean="0">
                <a:ln>
                  <a:noFill/>
                </a:ln>
                <a:solidFill>
                  <a:srgbClr val="FF0000"/>
                </a:solidFill>
                <a:effectLst/>
                <a:latin typeface="Arial" charset="0"/>
                <a:ea typeface="ＭＳ Ｐゴシック" pitchFamily="-44" charset="-128"/>
              </a:rPr>
              <a:t>To</a:t>
            </a:r>
            <a:r>
              <a:rPr kumimoji="0" lang="de-CH" b="1" i="0" u="none" strike="noStrike" cap="none" normalizeH="0" baseline="0" dirty="0" smtClean="0">
                <a:ln>
                  <a:noFill/>
                </a:ln>
                <a:solidFill>
                  <a:srgbClr val="FF0000"/>
                </a:solidFill>
                <a:effectLst/>
                <a:latin typeface="Arial" charset="0"/>
                <a:ea typeface="ＭＳ Ｐゴシック" pitchFamily="-44" charset="-128"/>
              </a:rPr>
              <a:t> </a:t>
            </a:r>
            <a:r>
              <a:rPr kumimoji="0" lang="de-CH" b="1" i="0" u="none" strike="noStrike" cap="none" normalizeH="0" baseline="0" dirty="0" err="1" smtClean="0">
                <a:ln>
                  <a:noFill/>
                </a:ln>
                <a:solidFill>
                  <a:srgbClr val="FF0000"/>
                </a:solidFill>
                <a:effectLst/>
                <a:latin typeface="Arial" charset="0"/>
                <a:ea typeface="ＭＳ Ｐゴシック" pitchFamily="-44" charset="-128"/>
              </a:rPr>
              <a:t>paint</a:t>
            </a:r>
            <a:endParaRPr kumimoji="0" lang="fr-FR" b="1" i="0" u="none" strike="noStrike" cap="none" normalizeH="0" baseline="0" dirty="0">
              <a:ln>
                <a:noFill/>
              </a:ln>
              <a:solidFill>
                <a:srgbClr val="FF0000"/>
              </a:solidFill>
              <a:effectLst/>
              <a:latin typeface="Arial" charset="0"/>
              <a:ea typeface="ＭＳ Ｐゴシック" pitchFamily="-44" charset="-128"/>
            </a:endParaRPr>
          </a:p>
        </p:txBody>
      </p:sp>
      <p:sp>
        <p:nvSpPr>
          <p:cNvPr id="13" name="Flowchart: Connector 12"/>
          <p:cNvSpPr/>
          <p:nvPr/>
        </p:nvSpPr>
        <p:spPr bwMode="auto">
          <a:xfrm>
            <a:off x="257959" y="1478598"/>
            <a:ext cx="2119823" cy="2008420"/>
          </a:xfrm>
          <a:prstGeom prst="flowChartConnector">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CH" b="1" dirty="0" err="1" smtClean="0">
                <a:solidFill>
                  <a:srgbClr val="FF0000"/>
                </a:solidFill>
                <a:latin typeface="Arial" charset="0"/>
                <a:ea typeface="ＭＳ Ｐゴシック" pitchFamily="-44" charset="-128"/>
              </a:rPr>
              <a:t>To</a:t>
            </a:r>
            <a:r>
              <a:rPr lang="de-CH" b="1" dirty="0" smtClean="0">
                <a:solidFill>
                  <a:srgbClr val="FF0000"/>
                </a:solidFill>
                <a:latin typeface="Arial" charset="0"/>
                <a:ea typeface="ＭＳ Ｐゴシック" pitchFamily="-44" charset="-128"/>
              </a:rPr>
              <a:t> </a:t>
            </a:r>
            <a:r>
              <a:rPr lang="de-CH" b="1" dirty="0" err="1" smtClean="0">
                <a:solidFill>
                  <a:srgbClr val="FF0000"/>
                </a:solidFill>
                <a:latin typeface="Arial" charset="0"/>
                <a:ea typeface="ＭＳ Ｐゴシック" pitchFamily="-44" charset="-128"/>
              </a:rPr>
              <a:t>write</a:t>
            </a:r>
            <a:endParaRPr kumimoji="0" lang="fr-FR" b="1" i="0" u="none" strike="noStrike" cap="none" normalizeH="0" baseline="0" dirty="0">
              <a:ln>
                <a:noFill/>
              </a:ln>
              <a:solidFill>
                <a:srgbClr val="FF0000"/>
              </a:solidFill>
              <a:effectLst/>
              <a:latin typeface="Arial" charset="0"/>
              <a:ea typeface="ＭＳ Ｐゴシック" pitchFamily="-44" charset="-128"/>
            </a:endParaRPr>
          </a:p>
        </p:txBody>
      </p:sp>
      <p:sp>
        <p:nvSpPr>
          <p:cNvPr id="3" name="TextBox 2"/>
          <p:cNvSpPr txBox="1"/>
          <p:nvPr/>
        </p:nvSpPr>
        <p:spPr>
          <a:xfrm flipH="1">
            <a:off x="988803" y="4430235"/>
            <a:ext cx="658132" cy="461665"/>
          </a:xfrm>
          <a:prstGeom prst="rect">
            <a:avLst/>
          </a:prstGeom>
          <a:solidFill>
            <a:srgbClr val="A5FDEE"/>
          </a:solidFill>
        </p:spPr>
        <p:txBody>
          <a:bodyPr wrap="square" rtlCol="0">
            <a:spAutoFit/>
          </a:bodyPr>
          <a:lstStyle/>
          <a:p>
            <a:pPr algn="ctr"/>
            <a:r>
              <a:rPr lang="de-CH" dirty="0" smtClean="0"/>
              <a:t>VA</a:t>
            </a:r>
            <a:endParaRPr lang="fr-FR" dirty="0"/>
          </a:p>
        </p:txBody>
      </p:sp>
      <p:sp>
        <p:nvSpPr>
          <p:cNvPr id="15" name="TextBox 14"/>
          <p:cNvSpPr txBox="1"/>
          <p:nvPr/>
        </p:nvSpPr>
        <p:spPr>
          <a:xfrm flipH="1">
            <a:off x="4278392" y="4430235"/>
            <a:ext cx="658132" cy="461665"/>
          </a:xfrm>
          <a:prstGeom prst="rect">
            <a:avLst/>
          </a:prstGeom>
          <a:solidFill>
            <a:srgbClr val="A5FDEE"/>
          </a:solidFill>
        </p:spPr>
        <p:txBody>
          <a:bodyPr wrap="square" rtlCol="0">
            <a:spAutoFit/>
          </a:bodyPr>
          <a:lstStyle/>
          <a:p>
            <a:pPr algn="ctr"/>
            <a:r>
              <a:rPr lang="de-CH" dirty="0" smtClean="0"/>
              <a:t>ME</a:t>
            </a:r>
            <a:endParaRPr lang="fr-FR" dirty="0"/>
          </a:p>
        </p:txBody>
      </p:sp>
      <p:sp>
        <p:nvSpPr>
          <p:cNvPr id="16" name="TextBox 15"/>
          <p:cNvSpPr txBox="1"/>
          <p:nvPr/>
        </p:nvSpPr>
        <p:spPr>
          <a:xfrm flipH="1">
            <a:off x="7027405" y="4430235"/>
            <a:ext cx="1574093" cy="461665"/>
          </a:xfrm>
          <a:prstGeom prst="rect">
            <a:avLst/>
          </a:prstGeom>
          <a:solidFill>
            <a:srgbClr val="A5FDEE"/>
          </a:solidFill>
        </p:spPr>
        <p:txBody>
          <a:bodyPr wrap="square" rtlCol="0">
            <a:spAutoFit/>
          </a:bodyPr>
          <a:lstStyle/>
          <a:p>
            <a:pPr algn="ctr"/>
            <a:r>
              <a:rPr lang="de-CH" dirty="0" smtClean="0"/>
              <a:t>Language</a:t>
            </a:r>
            <a:endParaRPr lang="fr-FR" dirty="0"/>
          </a:p>
        </p:txBody>
      </p:sp>
      <p:sp>
        <p:nvSpPr>
          <p:cNvPr id="21" name="Down Arrow 20"/>
          <p:cNvSpPr/>
          <p:nvPr/>
        </p:nvSpPr>
        <p:spPr bwMode="auto">
          <a:xfrm>
            <a:off x="1295010" y="3487018"/>
            <a:ext cx="45719" cy="904258"/>
          </a:xfrm>
          <a:prstGeom prst="downArrow">
            <a:avLst/>
          </a:prstGeom>
          <a:solidFill>
            <a:srgbClr val="04D0E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44" charset="-128"/>
            </a:endParaRPr>
          </a:p>
        </p:txBody>
      </p:sp>
      <p:sp>
        <p:nvSpPr>
          <p:cNvPr id="22" name="Down Arrow 21"/>
          <p:cNvSpPr/>
          <p:nvPr/>
        </p:nvSpPr>
        <p:spPr bwMode="auto">
          <a:xfrm>
            <a:off x="4584599" y="3487018"/>
            <a:ext cx="45719" cy="904258"/>
          </a:xfrm>
          <a:prstGeom prst="downArrow">
            <a:avLst/>
          </a:prstGeom>
          <a:solidFill>
            <a:srgbClr val="04D0E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44" charset="-128"/>
            </a:endParaRPr>
          </a:p>
        </p:txBody>
      </p:sp>
      <p:sp>
        <p:nvSpPr>
          <p:cNvPr id="23" name="Down Arrow 22"/>
          <p:cNvSpPr/>
          <p:nvPr/>
        </p:nvSpPr>
        <p:spPr bwMode="auto">
          <a:xfrm>
            <a:off x="7791593" y="3525977"/>
            <a:ext cx="45719" cy="904258"/>
          </a:xfrm>
          <a:prstGeom prst="downArrow">
            <a:avLst/>
          </a:prstGeom>
          <a:solidFill>
            <a:srgbClr val="04D0E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44" charset="-128"/>
            </a:endParaRPr>
          </a:p>
        </p:txBody>
      </p:sp>
      <p:cxnSp>
        <p:nvCxnSpPr>
          <p:cNvPr id="27" name="Straight Arrow Connector 26"/>
          <p:cNvCxnSpPr>
            <a:stCxn id="3" idx="2"/>
          </p:cNvCxnSpPr>
          <p:nvPr/>
        </p:nvCxnSpPr>
        <p:spPr bwMode="auto">
          <a:xfrm>
            <a:off x="1317869" y="4891900"/>
            <a:ext cx="3023708" cy="3534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a:off x="4873338" y="4908982"/>
            <a:ext cx="2941115" cy="3623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flipH="1">
            <a:off x="4604600" y="4891900"/>
            <a:ext cx="5715" cy="3794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el 1"/>
          <p:cNvSpPr>
            <a:spLocks noGrp="1"/>
          </p:cNvSpPr>
          <p:nvPr>
            <p:ph type="title"/>
          </p:nvPr>
        </p:nvSpPr>
        <p:spPr>
          <a:xfrm>
            <a:off x="228600" y="117194"/>
            <a:ext cx="8686800" cy="1143000"/>
          </a:xfrm>
        </p:spPr>
        <p:txBody>
          <a:bodyPr/>
          <a:lstStyle/>
          <a:p>
            <a:r>
              <a:rPr lang="en-GB" dirty="0" smtClean="0"/>
              <a:t>“</a:t>
            </a:r>
            <a:r>
              <a:rPr lang="en-GB" dirty="0" err="1" smtClean="0"/>
              <a:t>Disciplinarities</a:t>
            </a:r>
            <a:r>
              <a:rPr lang="en-GB" dirty="0" smtClean="0"/>
              <a:t>” – Problems of viewpoint</a:t>
            </a:r>
            <a:br>
              <a:rPr lang="en-GB" dirty="0" smtClean="0"/>
            </a:br>
            <a:r>
              <a:rPr lang="en-GB" dirty="0" smtClean="0"/>
              <a:t>Example: Haikus</a:t>
            </a:r>
            <a:endParaRPr lang="en-GB" dirty="0"/>
          </a:p>
        </p:txBody>
      </p:sp>
    </p:spTree>
    <p:extLst>
      <p:ext uri="{BB962C8B-B14F-4D97-AF65-F5344CB8AC3E}">
        <p14:creationId xmlns:p14="http://schemas.microsoft.com/office/powerpoint/2010/main" val="44718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Methodology</a:t>
            </a:r>
            <a:endParaRPr lang="en-GB" dirty="0"/>
          </a:p>
        </p:txBody>
      </p:sp>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18</a:t>
            </a:fld>
            <a:endParaRPr lang="en-GB" altLang="fr-FR" dirty="0"/>
          </a:p>
        </p:txBody>
      </p:sp>
      <p:sp>
        <p:nvSpPr>
          <p:cNvPr id="7" name="Content Placeholder 6"/>
          <p:cNvSpPr>
            <a:spLocks noGrp="1"/>
          </p:cNvSpPr>
          <p:nvPr>
            <p:ph idx="1"/>
          </p:nvPr>
        </p:nvSpPr>
        <p:spPr/>
        <p:txBody>
          <a:bodyPr anchor="ctr"/>
          <a:lstStyle/>
          <a:p>
            <a:r>
              <a:rPr lang="en-GB" dirty="0" smtClean="0"/>
              <a:t>109 Works of students analysed </a:t>
            </a:r>
          </a:p>
          <a:p>
            <a:pPr lvl="1"/>
            <a:r>
              <a:rPr lang="en-GB" dirty="0" smtClean="0"/>
              <a:t>69 Projects in teaching-learning-workshops (LLW)</a:t>
            </a:r>
          </a:p>
          <a:p>
            <a:pPr lvl="1"/>
            <a:r>
              <a:rPr lang="en-GB" dirty="0" smtClean="0"/>
              <a:t>35 Theses</a:t>
            </a:r>
          </a:p>
          <a:p>
            <a:r>
              <a:rPr lang="en-GB" dirty="0" smtClean="0"/>
              <a:t>Subdivision in five categories including and transcending « </a:t>
            </a:r>
            <a:r>
              <a:rPr lang="en-GB" dirty="0" err="1" smtClean="0"/>
              <a:t>disciplinarities</a:t>
            </a:r>
            <a:r>
              <a:rPr lang="en-GB" dirty="0" smtClean="0"/>
              <a:t> » </a:t>
            </a:r>
          </a:p>
          <a:p>
            <a:pPr marL="0" indent="0">
              <a:buNone/>
            </a:pPr>
            <a:endParaRPr lang="en-GB" dirty="0"/>
          </a:p>
        </p:txBody>
      </p:sp>
    </p:spTree>
    <p:extLst>
      <p:ext uri="{BB962C8B-B14F-4D97-AF65-F5344CB8AC3E}">
        <p14:creationId xmlns:p14="http://schemas.microsoft.com/office/powerpoint/2010/main" val="180038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04341"/>
            <a:ext cx="8229600" cy="1143000"/>
          </a:xfrm>
        </p:spPr>
        <p:txBody>
          <a:bodyPr>
            <a:normAutofit fontScale="90000"/>
          </a:bodyPr>
          <a:lstStyle/>
          <a:p>
            <a:r>
              <a:rPr lang="en-GB" dirty="0" smtClean="0"/>
              <a:t>ME as a means of achieving an extra-musical objective beyond </a:t>
            </a:r>
            <a:r>
              <a:rPr lang="en-GB" dirty="0" err="1" smtClean="0"/>
              <a:t>transdisciplinarity</a:t>
            </a:r>
            <a:r>
              <a:rPr lang="en-GB" dirty="0" smtClean="0"/>
              <a:t>?</a:t>
            </a:r>
            <a:endParaRPr lang="en-GB" dirty="0"/>
          </a:p>
        </p:txBody>
      </p:sp>
      <p:sp>
        <p:nvSpPr>
          <p:cNvPr id="3" name="Inhaltsplatzhalter 2"/>
          <p:cNvSpPr>
            <a:spLocks noGrp="1"/>
          </p:cNvSpPr>
          <p:nvPr>
            <p:ph idx="1"/>
          </p:nvPr>
        </p:nvSpPr>
        <p:spPr>
          <a:xfrm>
            <a:off x="457200" y="1758081"/>
            <a:ext cx="8229600" cy="48752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GB" dirty="0" smtClean="0"/>
              <a:t>Students' favourite themes</a:t>
            </a:r>
          </a:p>
          <a:p>
            <a:pPr lvl="1"/>
            <a:r>
              <a:rPr lang="en-GB" dirty="0" smtClean="0"/>
              <a:t>The beneficial social effect</a:t>
            </a:r>
          </a:p>
          <a:p>
            <a:pPr lvl="2">
              <a:buFont typeface="Wingdings" panose="05000000000000000000" pitchFamily="2" charset="2"/>
              <a:buChar char="§"/>
            </a:pPr>
            <a:r>
              <a:rPr lang="en-GB" dirty="0" smtClean="0"/>
              <a:t>Classroom climate</a:t>
            </a:r>
          </a:p>
          <a:p>
            <a:pPr lvl="4"/>
            <a:r>
              <a:rPr lang="en-GB" dirty="0" smtClean="0"/>
              <a:t>Bastian 2001</a:t>
            </a:r>
          </a:p>
          <a:p>
            <a:pPr lvl="1"/>
            <a:r>
              <a:rPr lang="en-GB" dirty="0" smtClean="0"/>
              <a:t>Music and emotions </a:t>
            </a:r>
          </a:p>
          <a:p>
            <a:pPr lvl="1"/>
            <a:r>
              <a:rPr lang="en-GB" dirty="0" smtClean="0"/>
              <a:t>Music and concentration</a:t>
            </a:r>
          </a:p>
          <a:p>
            <a:pPr lvl="1"/>
            <a:r>
              <a:rPr lang="en-GB" dirty="0" smtClean="0"/>
              <a:t>Musical breaks during the school day</a:t>
            </a:r>
          </a:p>
          <a:p>
            <a:pPr lvl="1"/>
            <a:r>
              <a:rPr lang="en-GB" dirty="0" smtClean="0"/>
              <a:t>Language learning</a:t>
            </a:r>
            <a:endParaRPr lang="en-GB" dirty="0"/>
          </a:p>
        </p:txBody>
      </p:sp>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19</a:t>
            </a:fld>
            <a:endParaRPr lang="en-GB" altLang="fr-FR" dirty="0"/>
          </a:p>
        </p:txBody>
      </p:sp>
    </p:spTree>
    <p:extLst>
      <p:ext uri="{BB962C8B-B14F-4D97-AF65-F5344CB8AC3E}">
        <p14:creationId xmlns:p14="http://schemas.microsoft.com/office/powerpoint/2010/main" val="256037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433"/>
            <a:ext cx="8229600" cy="1143000"/>
          </a:xfrm>
        </p:spPr>
        <p:txBody>
          <a:bodyPr/>
          <a:lstStyle/>
          <a:p>
            <a:r>
              <a:rPr lang="en-GB"/>
              <a:t>Overview</a:t>
            </a:r>
          </a:p>
        </p:txBody>
      </p:sp>
      <p:sp>
        <p:nvSpPr>
          <p:cNvPr id="3" name="Content Placeholder 2"/>
          <p:cNvSpPr>
            <a:spLocks noGrp="1"/>
          </p:cNvSpPr>
          <p:nvPr>
            <p:ph idx="1"/>
          </p:nvPr>
        </p:nvSpPr>
        <p:spPr>
          <a:xfrm>
            <a:off x="-10345" y="1986230"/>
            <a:ext cx="9144000" cy="584775"/>
          </a:xfrm>
          <a:solidFill>
            <a:srgbClr val="FFCDCD"/>
          </a:solidFill>
          <a:ln>
            <a:solidFill>
              <a:schemeClr val="tx1"/>
            </a:solidFill>
          </a:ln>
        </p:spPr>
        <p:txBody>
          <a:bodyPr wrap="square">
            <a:spAutoFit/>
          </a:bodyPr>
          <a:lstStyle/>
          <a:p>
            <a:pPr marL="0" indent="0">
              <a:spcBef>
                <a:spcPct val="0"/>
              </a:spcBef>
              <a:buNone/>
            </a:pPr>
            <a:r>
              <a:rPr lang="en-GB" b="1" kern="1200" dirty="0">
                <a:ln w="22225">
                  <a:solidFill>
                    <a:schemeClr val="accent2"/>
                  </a:solidFill>
                  <a:prstDash val="solid"/>
                </a:ln>
                <a:solidFill>
                  <a:schemeClr val="accent2">
                    <a:lumMod val="40000"/>
                    <a:lumOff val="60000"/>
                  </a:schemeClr>
                </a:solidFill>
              </a:rPr>
              <a:t>The Anxiety Facing the Task</a:t>
            </a:r>
          </a:p>
        </p:txBody>
      </p:sp>
      <p:sp>
        <p:nvSpPr>
          <p:cNvPr id="4" name="Slide Number Placeholder 3"/>
          <p:cNvSpPr>
            <a:spLocks noGrp="1"/>
          </p:cNvSpPr>
          <p:nvPr>
            <p:ph type="sldNum" sz="quarter" idx="12"/>
          </p:nvPr>
        </p:nvSpPr>
        <p:spPr>
          <a:xfrm>
            <a:off x="-10345" y="6675437"/>
            <a:ext cx="2133600" cy="365125"/>
          </a:xfrm>
        </p:spPr>
        <p:txBody>
          <a:bodyPr/>
          <a:lstStyle/>
          <a:p>
            <a:fld id="{5D850D45-E6CD-1E47-8700-F1192548FD56}" type="slidenum">
              <a:rPr lang="en-GB" smtClean="0"/>
              <a:t>2</a:t>
            </a:fld>
            <a:endParaRPr lang="en-GB"/>
          </a:p>
        </p:txBody>
      </p:sp>
      <p:sp>
        <p:nvSpPr>
          <p:cNvPr id="5" name="Rectangle 4"/>
          <p:cNvSpPr/>
          <p:nvPr/>
        </p:nvSpPr>
        <p:spPr>
          <a:xfrm>
            <a:off x="-10345" y="3922751"/>
            <a:ext cx="9144000" cy="584775"/>
          </a:xfrm>
          <a:prstGeom prst="rect">
            <a:avLst/>
          </a:prstGeom>
          <a:solidFill>
            <a:srgbClr val="FFFFCC"/>
          </a:solidFill>
          <a:ln>
            <a:solidFill>
              <a:schemeClr val="tx1"/>
            </a:solidFill>
          </a:ln>
        </p:spPr>
        <p:txBody>
          <a:bodyPr wrap="square">
            <a:spAutoFit/>
          </a:bodyPr>
          <a:lstStyle/>
          <a:p>
            <a:r>
              <a:rPr lang="en-GB" sz="3200" b="1" dirty="0">
                <a:ln w="22225">
                  <a:solidFill>
                    <a:schemeClr val="accent2"/>
                  </a:solidFill>
                  <a:prstDash val="solid"/>
                </a:ln>
                <a:solidFill>
                  <a:schemeClr val="accent2">
                    <a:lumMod val="40000"/>
                    <a:lumOff val="60000"/>
                  </a:schemeClr>
                </a:solidFill>
                <a:latin typeface="+mn-lt"/>
                <a:ea typeface="+mn-ea"/>
              </a:rPr>
              <a:t>Methodology</a:t>
            </a:r>
          </a:p>
        </p:txBody>
      </p:sp>
      <p:sp>
        <p:nvSpPr>
          <p:cNvPr id="6" name="Rectangle 5"/>
          <p:cNvSpPr/>
          <p:nvPr/>
        </p:nvSpPr>
        <p:spPr>
          <a:xfrm>
            <a:off x="-10345" y="4941168"/>
            <a:ext cx="9144000" cy="584775"/>
          </a:xfrm>
          <a:prstGeom prst="rect">
            <a:avLst/>
          </a:prstGeom>
          <a:solidFill>
            <a:schemeClr val="accent6">
              <a:lumMod val="20000"/>
              <a:lumOff val="80000"/>
            </a:schemeClr>
          </a:solidFill>
          <a:ln>
            <a:solidFill>
              <a:schemeClr val="tx1"/>
            </a:solidFill>
          </a:ln>
        </p:spPr>
        <p:txBody>
          <a:bodyPr wrap="square">
            <a:spAutoFit/>
          </a:bodyPr>
          <a:lstStyle/>
          <a:p>
            <a:r>
              <a:rPr lang="en-GB" sz="3200" b="1">
                <a:ln w="22225">
                  <a:solidFill>
                    <a:schemeClr val="accent2"/>
                  </a:solidFill>
                  <a:prstDash val="solid"/>
                </a:ln>
                <a:solidFill>
                  <a:schemeClr val="accent2">
                    <a:lumMod val="40000"/>
                    <a:lumOff val="60000"/>
                  </a:schemeClr>
                </a:solidFill>
                <a:latin typeface="+mn-lt"/>
                <a:ea typeface="+mn-ea"/>
              </a:rPr>
              <a:t>Conclusions</a:t>
            </a:r>
          </a:p>
        </p:txBody>
      </p:sp>
      <p:sp>
        <p:nvSpPr>
          <p:cNvPr id="7" name="Rectangle 6"/>
          <p:cNvSpPr/>
          <p:nvPr/>
        </p:nvSpPr>
        <p:spPr>
          <a:xfrm>
            <a:off x="-10345" y="2980383"/>
            <a:ext cx="9144000" cy="584775"/>
          </a:xfrm>
          <a:prstGeom prst="rect">
            <a:avLst/>
          </a:prstGeom>
          <a:solidFill>
            <a:srgbClr val="D2ECB6"/>
          </a:solidFill>
          <a:ln>
            <a:solidFill>
              <a:schemeClr val="tx1"/>
            </a:solidFill>
          </a:ln>
        </p:spPr>
        <p:txBody>
          <a:bodyPr wrap="square">
            <a:spAutoFit/>
          </a:bodyPr>
          <a:lstStyle/>
          <a:p>
            <a:r>
              <a:rPr lang="en-GB" sz="3200" b="1" dirty="0">
                <a:ln w="22225">
                  <a:solidFill>
                    <a:schemeClr val="accent2"/>
                  </a:solidFill>
                  <a:prstDash val="solid"/>
                </a:ln>
                <a:solidFill>
                  <a:schemeClr val="accent2">
                    <a:lumMod val="40000"/>
                    <a:lumOff val="60000"/>
                  </a:schemeClr>
                </a:solidFill>
                <a:latin typeface="+mn-lt"/>
                <a:ea typeface="+mn-ea"/>
              </a:rPr>
              <a:t>The Categories of “</a:t>
            </a:r>
            <a:r>
              <a:rPr lang="en-GB" sz="3200" b="1" dirty="0" err="1">
                <a:ln w="22225">
                  <a:solidFill>
                    <a:schemeClr val="accent2"/>
                  </a:solidFill>
                  <a:prstDash val="solid"/>
                </a:ln>
                <a:solidFill>
                  <a:schemeClr val="accent2">
                    <a:lumMod val="40000"/>
                    <a:lumOff val="60000"/>
                  </a:schemeClr>
                </a:solidFill>
                <a:latin typeface="+mn-lt"/>
                <a:ea typeface="+mn-ea"/>
              </a:rPr>
              <a:t>Disciplinarities</a:t>
            </a:r>
            <a:r>
              <a:rPr lang="en-GB" sz="3200" b="1" dirty="0" smtClean="0">
                <a:ln w="22225">
                  <a:solidFill>
                    <a:schemeClr val="accent2"/>
                  </a:solidFill>
                  <a:prstDash val="solid"/>
                </a:ln>
                <a:solidFill>
                  <a:schemeClr val="accent2">
                    <a:lumMod val="40000"/>
                    <a:lumOff val="60000"/>
                  </a:schemeClr>
                </a:solidFill>
                <a:latin typeface="+mn-lt"/>
                <a:ea typeface="+mn-ea"/>
              </a:rPr>
              <a:t>”</a:t>
            </a:r>
            <a:endParaRPr lang="en-GB" sz="3200" b="1" dirty="0">
              <a:ln w="22225">
                <a:solidFill>
                  <a:schemeClr val="accent2"/>
                </a:solidFill>
                <a:prstDash val="solid"/>
              </a:ln>
              <a:solidFill>
                <a:schemeClr val="accent2">
                  <a:lumMod val="40000"/>
                  <a:lumOff val="60000"/>
                </a:schemeClr>
              </a:solidFill>
              <a:latin typeface="+mn-lt"/>
              <a:ea typeface="+mn-ea"/>
            </a:endParaRPr>
          </a:p>
        </p:txBody>
      </p:sp>
    </p:spTree>
    <p:extLst>
      <p:ext uri="{BB962C8B-B14F-4D97-AF65-F5344CB8AC3E}">
        <p14:creationId xmlns:p14="http://schemas.microsoft.com/office/powerpoint/2010/main" val="137094198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199" y="188640"/>
            <a:ext cx="8229600" cy="1143000"/>
          </a:xfrm>
        </p:spPr>
        <p:txBody>
          <a:bodyPr>
            <a:normAutofit/>
          </a:bodyPr>
          <a:lstStyle/>
          <a:p>
            <a:r>
              <a:rPr lang="en-GB" dirty="0" smtClean="0"/>
              <a:t>Results: Theses - choice of topics</a:t>
            </a:r>
            <a:endParaRPr lang="en-GB" dirty="0"/>
          </a:p>
        </p:txBody>
      </p:sp>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20</a:t>
            </a:fld>
            <a:endParaRPr lang="en-GB" altLang="fr-FR"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81168947"/>
              </p:ext>
            </p:extLst>
          </p:nvPr>
        </p:nvGraphicFramePr>
        <p:xfrm>
          <a:off x="1079612" y="1447631"/>
          <a:ext cx="6984775" cy="4320480"/>
        </p:xfrm>
        <a:graphic>
          <a:graphicData uri="http://schemas.openxmlformats.org/drawingml/2006/table">
            <a:tbl>
              <a:tblPr firstRow="1" firstCol="1" bandRow="1">
                <a:tableStyleId>{5C22544A-7EE6-4342-B048-85BDC9FD1C3A}</a:tableStyleId>
              </a:tblPr>
              <a:tblGrid>
                <a:gridCol w="5605066">
                  <a:extLst>
                    <a:ext uri="{9D8B030D-6E8A-4147-A177-3AD203B41FA5}">
                      <a16:colId xmlns:a16="http://schemas.microsoft.com/office/drawing/2014/main" val="1428487496"/>
                    </a:ext>
                  </a:extLst>
                </a:gridCol>
                <a:gridCol w="517390">
                  <a:extLst>
                    <a:ext uri="{9D8B030D-6E8A-4147-A177-3AD203B41FA5}">
                      <a16:colId xmlns:a16="http://schemas.microsoft.com/office/drawing/2014/main" val="393965618"/>
                    </a:ext>
                  </a:extLst>
                </a:gridCol>
                <a:gridCol w="862319">
                  <a:extLst>
                    <a:ext uri="{9D8B030D-6E8A-4147-A177-3AD203B41FA5}">
                      <a16:colId xmlns:a16="http://schemas.microsoft.com/office/drawing/2014/main" val="2990025104"/>
                    </a:ext>
                  </a:extLst>
                </a:gridCol>
              </a:tblGrid>
              <a:tr h="955292">
                <a:tc gridSpan="3">
                  <a:txBody>
                    <a:bodyPr/>
                    <a:lstStyle/>
                    <a:p>
                      <a:pPr algn="ctr">
                        <a:lnSpc>
                          <a:spcPct val="107000"/>
                        </a:lnSpc>
                        <a:spcAft>
                          <a:spcPts val="0"/>
                        </a:spcAft>
                      </a:pPr>
                      <a:r>
                        <a:rPr lang="en-GB" sz="2400" noProof="0" dirty="0" smtClean="0">
                          <a:solidFill>
                            <a:srgbClr val="C00000"/>
                          </a:solidFill>
                          <a:effectLst/>
                          <a:latin typeface="+mn-lt"/>
                        </a:rPr>
                        <a:t>THESES</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49865702"/>
                  </a:ext>
                </a:extLst>
              </a:tr>
              <a:tr h="480741">
                <a:tc>
                  <a:txBody>
                    <a:bodyPr/>
                    <a:lstStyle/>
                    <a:p>
                      <a:pPr>
                        <a:lnSpc>
                          <a:spcPct val="107000"/>
                        </a:lnSpc>
                        <a:spcAft>
                          <a:spcPts val="0"/>
                        </a:spcAft>
                      </a:pPr>
                      <a:r>
                        <a:rPr lang="en-GB" sz="2400" noProof="0" dirty="0" err="1" smtClean="0">
                          <a:solidFill>
                            <a:srgbClr val="C00000"/>
                          </a:solidFill>
                          <a:effectLst/>
                          <a:latin typeface="+mn-lt"/>
                        </a:rPr>
                        <a:t>Transdisciplinarity</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GB" sz="2400" noProof="0" dirty="0" smtClean="0">
                          <a:solidFill>
                            <a:srgbClr val="C00000"/>
                          </a:solidFill>
                          <a:effectLst/>
                          <a:latin typeface="+mn-lt"/>
                        </a:rPr>
                        <a:t>2</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GB" sz="2400" noProof="0" dirty="0" smtClean="0">
                          <a:solidFill>
                            <a:srgbClr val="C00000"/>
                          </a:solidFill>
                          <a:effectLst/>
                          <a:latin typeface="+mn-lt"/>
                        </a:rPr>
                        <a:t>6%</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97073038"/>
                  </a:ext>
                </a:extLst>
              </a:tr>
              <a:tr h="480741">
                <a:tc>
                  <a:txBody>
                    <a:bodyPr/>
                    <a:lstStyle/>
                    <a:p>
                      <a:pPr>
                        <a:lnSpc>
                          <a:spcPct val="107000"/>
                        </a:lnSpc>
                        <a:spcAft>
                          <a:spcPts val="0"/>
                        </a:spcAft>
                      </a:pPr>
                      <a:r>
                        <a:rPr lang="en-GB" sz="2400" noProof="0" dirty="0" err="1" smtClean="0">
                          <a:solidFill>
                            <a:srgbClr val="C00000"/>
                          </a:solidFill>
                          <a:effectLst/>
                          <a:latin typeface="+mn-lt"/>
                        </a:rPr>
                        <a:t>Multidisciplinarity</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GB" sz="2400" noProof="0" dirty="0" smtClean="0">
                          <a:solidFill>
                            <a:srgbClr val="C00000"/>
                          </a:solidFill>
                          <a:effectLst/>
                          <a:latin typeface="+mn-lt"/>
                        </a:rPr>
                        <a:t>5</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GB" sz="2400" noProof="0" dirty="0" smtClean="0">
                          <a:solidFill>
                            <a:srgbClr val="C00000"/>
                          </a:solidFill>
                          <a:effectLst/>
                          <a:latin typeface="+mn-lt"/>
                        </a:rPr>
                        <a:t>14%</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12739814"/>
                  </a:ext>
                </a:extLst>
              </a:tr>
              <a:tr h="961483">
                <a:tc>
                  <a:txBody>
                    <a:bodyPr/>
                    <a:lstStyle/>
                    <a:p>
                      <a:pPr>
                        <a:lnSpc>
                          <a:spcPct val="107000"/>
                        </a:lnSpc>
                        <a:spcAft>
                          <a:spcPts val="0"/>
                        </a:spcAft>
                      </a:pPr>
                      <a:r>
                        <a:rPr lang="en-GB" sz="2400" b="1" kern="1200" noProof="0" dirty="0" smtClean="0">
                          <a:solidFill>
                            <a:srgbClr val="C00000"/>
                          </a:solidFill>
                          <a:effectLst/>
                          <a:latin typeface="+mn-lt"/>
                          <a:ea typeface="+mn-ea"/>
                          <a:cs typeface="+mn-cs"/>
                        </a:rPr>
                        <a:t>Music as a means of achieving an extra-musical objective</a:t>
                      </a:r>
                      <a:endParaRPr lang="en-GB" sz="2400" b="1" kern="1200" noProof="0" dirty="0">
                        <a:solidFill>
                          <a:srgbClr val="C00000"/>
                        </a:solidFill>
                        <a:effectLst/>
                        <a:latin typeface="+mn-lt"/>
                        <a:ea typeface="+mn-ea"/>
                        <a:cs typeface="+mn-cs"/>
                      </a:endParaRPr>
                    </a:p>
                  </a:txBody>
                  <a:tcPr marL="44450" marR="44450" marT="0" marB="0" anchor="ctr"/>
                </a:tc>
                <a:tc>
                  <a:txBody>
                    <a:bodyPr/>
                    <a:lstStyle/>
                    <a:p>
                      <a:pPr algn="r">
                        <a:lnSpc>
                          <a:spcPct val="107000"/>
                        </a:lnSpc>
                        <a:spcAft>
                          <a:spcPts val="0"/>
                        </a:spcAft>
                      </a:pPr>
                      <a:r>
                        <a:rPr lang="en-GB" sz="2400" noProof="0" dirty="0" smtClean="0">
                          <a:solidFill>
                            <a:srgbClr val="C00000"/>
                          </a:solidFill>
                          <a:effectLst/>
                          <a:latin typeface="+mn-lt"/>
                        </a:rPr>
                        <a:t>18</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GB" sz="2400" noProof="0" dirty="0" smtClean="0">
                          <a:solidFill>
                            <a:srgbClr val="C00000"/>
                          </a:solidFill>
                          <a:effectLst/>
                          <a:latin typeface="+mn-lt"/>
                        </a:rPr>
                        <a:t>51%</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97928421"/>
                  </a:ext>
                </a:extLst>
              </a:tr>
              <a:tr h="480741">
                <a:tc>
                  <a:txBody>
                    <a:bodyPr/>
                    <a:lstStyle/>
                    <a:p>
                      <a:pPr>
                        <a:lnSpc>
                          <a:spcPct val="107000"/>
                        </a:lnSpc>
                        <a:spcAft>
                          <a:spcPts val="0"/>
                        </a:spcAft>
                      </a:pPr>
                      <a:r>
                        <a:rPr lang="en-GB" sz="2400" noProof="0" dirty="0" smtClean="0">
                          <a:solidFill>
                            <a:srgbClr val="C00000"/>
                          </a:solidFill>
                          <a:effectLst/>
                          <a:latin typeface="+mn-lt"/>
                        </a:rPr>
                        <a:t>“</a:t>
                      </a:r>
                      <a:r>
                        <a:rPr lang="en-GB" sz="2400" noProof="0" dirty="0" err="1" smtClean="0">
                          <a:solidFill>
                            <a:srgbClr val="C00000"/>
                          </a:solidFill>
                          <a:effectLst/>
                          <a:latin typeface="+mn-lt"/>
                        </a:rPr>
                        <a:t>Intradisciplinarity</a:t>
                      </a:r>
                      <a:r>
                        <a:rPr lang="en-GB" sz="2400" noProof="0" dirty="0" smtClean="0">
                          <a:solidFill>
                            <a:srgbClr val="C00000"/>
                          </a:solidFill>
                          <a:effectLst/>
                          <a:latin typeface="+mn-lt"/>
                        </a:rPr>
                        <a:t>”</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GB" sz="2400" noProof="0" dirty="0" smtClean="0">
                          <a:solidFill>
                            <a:srgbClr val="C00000"/>
                          </a:solidFill>
                          <a:effectLst/>
                          <a:latin typeface="+mn-lt"/>
                        </a:rPr>
                        <a:t>3</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GB" sz="2400" noProof="0" dirty="0" smtClean="0">
                          <a:solidFill>
                            <a:srgbClr val="C00000"/>
                          </a:solidFill>
                          <a:effectLst/>
                          <a:latin typeface="+mn-lt"/>
                        </a:rPr>
                        <a:t>12%</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55831812"/>
                  </a:ext>
                </a:extLst>
              </a:tr>
              <a:tr h="480741">
                <a:tc>
                  <a:txBody>
                    <a:bodyPr/>
                    <a:lstStyle/>
                    <a:p>
                      <a:pPr>
                        <a:lnSpc>
                          <a:spcPct val="107000"/>
                        </a:lnSpc>
                        <a:spcAft>
                          <a:spcPts val="0"/>
                        </a:spcAft>
                      </a:pPr>
                      <a:r>
                        <a:rPr lang="en-GB" sz="2400" noProof="0" dirty="0" smtClean="0">
                          <a:solidFill>
                            <a:srgbClr val="C00000"/>
                          </a:solidFill>
                          <a:effectLst/>
                          <a:latin typeface="+mn-lt"/>
                        </a:rPr>
                        <a:t>Music as a school subject</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GB" sz="2400" noProof="0" dirty="0" smtClean="0">
                          <a:solidFill>
                            <a:srgbClr val="C00000"/>
                          </a:solidFill>
                          <a:effectLst/>
                          <a:latin typeface="+mn-lt"/>
                        </a:rPr>
                        <a:t>7</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GB" sz="2400" noProof="0" dirty="0" smtClean="0">
                          <a:solidFill>
                            <a:srgbClr val="C00000"/>
                          </a:solidFill>
                          <a:effectLst/>
                          <a:latin typeface="+mn-lt"/>
                        </a:rPr>
                        <a:t>28%</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43517598"/>
                  </a:ext>
                </a:extLst>
              </a:tr>
              <a:tr h="480741">
                <a:tc>
                  <a:txBody>
                    <a:bodyPr/>
                    <a:lstStyle/>
                    <a:p>
                      <a:pPr>
                        <a:lnSpc>
                          <a:spcPct val="107000"/>
                        </a:lnSpc>
                      </a:pPr>
                      <a:endParaRPr lang="en-GB" sz="2400" noProof="0" dirty="0">
                        <a:solidFill>
                          <a:srgbClr val="C00000"/>
                        </a:solidFill>
                        <a:effectLst/>
                        <a:latin typeface="+mn-lt"/>
                        <a:cs typeface="Times New Roman" panose="02020603050405020304" pitchFamily="18" charset="0"/>
                      </a:endParaRPr>
                    </a:p>
                  </a:txBody>
                  <a:tcPr marL="44450" marR="44450" marT="0" marB="0" anchor="b"/>
                </a:tc>
                <a:tc>
                  <a:txBody>
                    <a:bodyPr/>
                    <a:lstStyle/>
                    <a:p>
                      <a:pPr algn="r">
                        <a:lnSpc>
                          <a:spcPct val="107000"/>
                        </a:lnSpc>
                        <a:spcAft>
                          <a:spcPts val="0"/>
                        </a:spcAft>
                      </a:pPr>
                      <a:r>
                        <a:rPr lang="en-GB" sz="2400" noProof="0" dirty="0" smtClean="0">
                          <a:solidFill>
                            <a:srgbClr val="C00000"/>
                          </a:solidFill>
                          <a:effectLst/>
                          <a:latin typeface="+mn-lt"/>
                        </a:rPr>
                        <a:t>35</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n-GB" sz="2400" noProof="0" dirty="0">
                        <a:solidFill>
                          <a:srgbClr val="C00000"/>
                        </a:solidFill>
                        <a:effectLst/>
                        <a:latin typeface="+mn-lt"/>
                        <a:cs typeface="Times New Roman" panose="02020603050405020304" pitchFamily="18" charset="0"/>
                      </a:endParaRPr>
                    </a:p>
                  </a:txBody>
                  <a:tcPr marL="44450" marR="44450" marT="0" marB="0" anchor="b"/>
                </a:tc>
                <a:extLst>
                  <a:ext uri="{0D108BD9-81ED-4DB2-BD59-A6C34878D82A}">
                    <a16:rowId xmlns:a16="http://schemas.microsoft.com/office/drawing/2014/main" val="1310814359"/>
                  </a:ext>
                </a:extLst>
              </a:tr>
            </a:tbl>
          </a:graphicData>
        </a:graphic>
      </p:graphicFrame>
    </p:spTree>
    <p:extLst>
      <p:ext uri="{BB962C8B-B14F-4D97-AF65-F5344CB8AC3E}">
        <p14:creationId xmlns:p14="http://schemas.microsoft.com/office/powerpoint/2010/main" val="41964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198" y="188640"/>
            <a:ext cx="8229600" cy="1143000"/>
          </a:xfrm>
        </p:spPr>
        <p:txBody>
          <a:bodyPr>
            <a:normAutofit/>
          </a:bodyPr>
          <a:lstStyle/>
          <a:p>
            <a:r>
              <a:rPr lang="en-GB" dirty="0"/>
              <a:t>Results: Theses - choice of topics</a:t>
            </a:r>
            <a:endParaRPr lang="fr-FR" dirty="0"/>
          </a:p>
        </p:txBody>
      </p:sp>
      <p:sp>
        <p:nvSpPr>
          <p:cNvPr id="4" name="Fußzeilenplatzhalter 3"/>
          <p:cNvSpPr>
            <a:spLocks noGrp="1"/>
          </p:cNvSpPr>
          <p:nvPr>
            <p:ph type="ftr" sz="quarter" idx="11"/>
          </p:nvPr>
        </p:nvSpPr>
        <p:spPr/>
        <p:txBody>
          <a:bodyPr/>
          <a:lstStyle/>
          <a:p>
            <a:endParaRPr lang="fr-FR" altLang="fr-FR"/>
          </a:p>
        </p:txBody>
      </p:sp>
      <p:sp>
        <p:nvSpPr>
          <p:cNvPr id="5" name="Foliennummernplatzhalter 4"/>
          <p:cNvSpPr>
            <a:spLocks noGrp="1"/>
          </p:cNvSpPr>
          <p:nvPr>
            <p:ph type="sldNum" sz="quarter" idx="12"/>
          </p:nvPr>
        </p:nvSpPr>
        <p:spPr/>
        <p:txBody>
          <a:bodyPr/>
          <a:lstStyle/>
          <a:p>
            <a:fld id="{94DDF779-049D-4D45-8638-FD0C66CBAEE0}" type="slidenum">
              <a:rPr lang="fr-FR" altLang="fr-FR" smtClean="0"/>
              <a:pPr/>
              <a:t>21</a:t>
            </a:fld>
            <a:endParaRPr lang="fr-FR" altLang="fr-F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48183228"/>
              </p:ext>
            </p:extLst>
          </p:nvPr>
        </p:nvGraphicFramePr>
        <p:xfrm>
          <a:off x="917593" y="1331640"/>
          <a:ext cx="7308811" cy="4554469"/>
        </p:xfrm>
        <a:graphic>
          <a:graphicData uri="http://schemas.openxmlformats.org/drawingml/2006/table">
            <a:tbl>
              <a:tblPr firstRow="1" firstCol="1" bandRow="1">
                <a:tableStyleId>{5C22544A-7EE6-4342-B048-85BDC9FD1C3A}</a:tableStyleId>
              </a:tblPr>
              <a:tblGrid>
                <a:gridCol w="5865095">
                  <a:extLst>
                    <a:ext uri="{9D8B030D-6E8A-4147-A177-3AD203B41FA5}">
                      <a16:colId xmlns:a16="http://schemas.microsoft.com/office/drawing/2014/main" val="1428487496"/>
                    </a:ext>
                  </a:extLst>
                </a:gridCol>
                <a:gridCol w="541393">
                  <a:extLst>
                    <a:ext uri="{9D8B030D-6E8A-4147-A177-3AD203B41FA5}">
                      <a16:colId xmlns:a16="http://schemas.microsoft.com/office/drawing/2014/main" val="393965618"/>
                    </a:ext>
                  </a:extLst>
                </a:gridCol>
                <a:gridCol w="902323">
                  <a:extLst>
                    <a:ext uri="{9D8B030D-6E8A-4147-A177-3AD203B41FA5}">
                      <a16:colId xmlns:a16="http://schemas.microsoft.com/office/drawing/2014/main" val="2990025104"/>
                    </a:ext>
                  </a:extLst>
                </a:gridCol>
              </a:tblGrid>
              <a:tr h="1189281">
                <a:tc gridSpan="3">
                  <a:txBody>
                    <a:bodyPr/>
                    <a:lstStyle/>
                    <a:p>
                      <a:pPr algn="ctr">
                        <a:lnSpc>
                          <a:spcPct val="107000"/>
                        </a:lnSpc>
                        <a:spcAft>
                          <a:spcPts val="0"/>
                        </a:spcAft>
                      </a:pPr>
                      <a:r>
                        <a:rPr lang="en-GB" sz="2400" b="1" kern="1200" noProof="0" dirty="0" smtClean="0">
                          <a:solidFill>
                            <a:srgbClr val="C00000"/>
                          </a:solidFill>
                          <a:effectLst/>
                          <a:latin typeface="+mn-lt"/>
                          <a:ea typeface="+mn-ea"/>
                          <a:cs typeface="+mn-cs"/>
                        </a:rPr>
                        <a:t>Projects in teaching-learning-workshops </a:t>
                      </a:r>
                      <a:br>
                        <a:rPr lang="en-GB" sz="2400" b="1" kern="1200" noProof="0" dirty="0" smtClean="0">
                          <a:solidFill>
                            <a:srgbClr val="C00000"/>
                          </a:solidFill>
                          <a:effectLst/>
                          <a:latin typeface="+mn-lt"/>
                          <a:ea typeface="+mn-ea"/>
                          <a:cs typeface="+mn-cs"/>
                        </a:rPr>
                      </a:br>
                      <a:r>
                        <a:rPr lang="en-GB" sz="2400" b="1" kern="1200" noProof="0" dirty="0" smtClean="0">
                          <a:solidFill>
                            <a:srgbClr val="C00000"/>
                          </a:solidFill>
                          <a:effectLst/>
                          <a:latin typeface="+mn-lt"/>
                          <a:ea typeface="+mn-ea"/>
                          <a:cs typeface="+mn-cs"/>
                        </a:rPr>
                        <a:t>(Lehr-</a:t>
                      </a:r>
                      <a:r>
                        <a:rPr lang="en-GB" sz="2400" b="1" kern="1200" noProof="0" dirty="0" err="1" smtClean="0">
                          <a:solidFill>
                            <a:srgbClr val="C00000"/>
                          </a:solidFill>
                          <a:effectLst/>
                          <a:latin typeface="+mn-lt"/>
                          <a:ea typeface="+mn-ea"/>
                          <a:cs typeface="+mn-cs"/>
                        </a:rPr>
                        <a:t>Lern</a:t>
                      </a:r>
                      <a:r>
                        <a:rPr lang="en-GB" sz="2400" b="1" kern="1200" noProof="0" dirty="0" smtClean="0">
                          <a:solidFill>
                            <a:srgbClr val="C00000"/>
                          </a:solidFill>
                          <a:effectLst/>
                          <a:latin typeface="+mn-lt"/>
                          <a:ea typeface="+mn-ea"/>
                          <a:cs typeface="+mn-cs"/>
                        </a:rPr>
                        <a:t>-</a:t>
                      </a:r>
                      <a:r>
                        <a:rPr lang="en-GB" sz="2400" b="1" kern="1200" noProof="0" dirty="0" err="1" smtClean="0">
                          <a:solidFill>
                            <a:srgbClr val="C00000"/>
                          </a:solidFill>
                          <a:effectLst/>
                          <a:latin typeface="+mn-lt"/>
                          <a:ea typeface="+mn-ea"/>
                          <a:cs typeface="+mn-cs"/>
                        </a:rPr>
                        <a:t>Werkstatt</a:t>
                      </a:r>
                      <a:r>
                        <a:rPr lang="en-GB" sz="2400" b="1" kern="1200" noProof="0" dirty="0" smtClean="0">
                          <a:solidFill>
                            <a:srgbClr val="C00000"/>
                          </a:solidFill>
                          <a:effectLst/>
                          <a:latin typeface="+mn-lt"/>
                          <a:ea typeface="+mn-ea"/>
                          <a:cs typeface="+mn-cs"/>
                        </a:rPr>
                        <a:t>)</a:t>
                      </a:r>
                      <a:endParaRPr lang="en-GB" sz="2400" b="1" kern="1200" noProof="0" dirty="0">
                        <a:solidFill>
                          <a:srgbClr val="C00000"/>
                        </a:solidFill>
                        <a:effectLst/>
                        <a:latin typeface="+mn-lt"/>
                        <a:ea typeface="+mn-ea"/>
                        <a:cs typeface="+mn-cs"/>
                      </a:endParaRPr>
                    </a:p>
                  </a:txBody>
                  <a:tcPr marL="44450" marR="4445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49865702"/>
                  </a:ext>
                </a:extLst>
              </a:tr>
              <a:tr h="480741">
                <a:tc>
                  <a:txBody>
                    <a:bodyPr/>
                    <a:lstStyle/>
                    <a:p>
                      <a:pPr>
                        <a:lnSpc>
                          <a:spcPct val="107000"/>
                        </a:lnSpc>
                        <a:spcAft>
                          <a:spcPts val="0"/>
                        </a:spcAft>
                      </a:pPr>
                      <a:r>
                        <a:rPr lang="en-GB" sz="2400" noProof="0" dirty="0" err="1" smtClean="0">
                          <a:solidFill>
                            <a:srgbClr val="C00000"/>
                          </a:solidFill>
                          <a:effectLst/>
                          <a:latin typeface="+mn-lt"/>
                        </a:rPr>
                        <a:t>Transdisciplinarity</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9</a:t>
                      </a:r>
                      <a:endParaRPr lang="en-GB" sz="2400" b="1" kern="1200" noProof="0" dirty="0">
                        <a:solidFill>
                          <a:srgbClr val="C00000"/>
                        </a:solidFill>
                        <a:effectLst/>
                        <a:latin typeface="+mn-lt"/>
                        <a:ea typeface="+mn-ea"/>
                        <a:cs typeface="+mn-cs"/>
                      </a:endParaRPr>
                    </a:p>
                  </a:txBody>
                  <a:tcPr marL="44450" marR="44450" marT="0" marB="0" anchor="b"/>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13%</a:t>
                      </a:r>
                      <a:endParaRPr lang="en-GB" sz="2400" b="1" kern="1200" noProof="0" dirty="0">
                        <a:solidFill>
                          <a:srgbClr val="C00000"/>
                        </a:solidFill>
                        <a:effectLst/>
                        <a:latin typeface="+mn-lt"/>
                        <a:ea typeface="+mn-ea"/>
                        <a:cs typeface="+mn-cs"/>
                      </a:endParaRPr>
                    </a:p>
                  </a:txBody>
                  <a:tcPr marL="44450" marR="44450" marT="0" marB="0" anchor="b"/>
                </a:tc>
                <a:extLst>
                  <a:ext uri="{0D108BD9-81ED-4DB2-BD59-A6C34878D82A}">
                    <a16:rowId xmlns:a16="http://schemas.microsoft.com/office/drawing/2014/main" val="2797073038"/>
                  </a:ext>
                </a:extLst>
              </a:tr>
              <a:tr h="480741">
                <a:tc>
                  <a:txBody>
                    <a:bodyPr/>
                    <a:lstStyle/>
                    <a:p>
                      <a:pPr>
                        <a:lnSpc>
                          <a:spcPct val="107000"/>
                        </a:lnSpc>
                        <a:spcAft>
                          <a:spcPts val="0"/>
                        </a:spcAft>
                      </a:pPr>
                      <a:r>
                        <a:rPr lang="en-GB" sz="2400" noProof="0" dirty="0" err="1" smtClean="0">
                          <a:solidFill>
                            <a:srgbClr val="C00000"/>
                          </a:solidFill>
                          <a:effectLst/>
                          <a:latin typeface="+mn-lt"/>
                        </a:rPr>
                        <a:t>Multidisciplinarity</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25</a:t>
                      </a:r>
                      <a:endParaRPr lang="en-GB" sz="2400" b="1" kern="1200" noProof="0" dirty="0">
                        <a:solidFill>
                          <a:srgbClr val="C00000"/>
                        </a:solidFill>
                        <a:effectLst/>
                        <a:latin typeface="+mn-lt"/>
                        <a:ea typeface="+mn-ea"/>
                        <a:cs typeface="+mn-cs"/>
                      </a:endParaRPr>
                    </a:p>
                  </a:txBody>
                  <a:tcPr marL="44450" marR="44450" marT="0" marB="0" anchor="b"/>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36%</a:t>
                      </a:r>
                      <a:endParaRPr lang="en-GB" sz="2400" b="1" kern="1200" noProof="0" dirty="0">
                        <a:solidFill>
                          <a:srgbClr val="C00000"/>
                        </a:solidFill>
                        <a:effectLst/>
                        <a:latin typeface="+mn-lt"/>
                        <a:ea typeface="+mn-ea"/>
                        <a:cs typeface="+mn-cs"/>
                      </a:endParaRPr>
                    </a:p>
                  </a:txBody>
                  <a:tcPr marL="44450" marR="44450" marT="0" marB="0" anchor="b"/>
                </a:tc>
                <a:extLst>
                  <a:ext uri="{0D108BD9-81ED-4DB2-BD59-A6C34878D82A}">
                    <a16:rowId xmlns:a16="http://schemas.microsoft.com/office/drawing/2014/main" val="2812739814"/>
                  </a:ext>
                </a:extLst>
              </a:tr>
              <a:tr h="961483">
                <a:tc>
                  <a:txBody>
                    <a:bodyPr/>
                    <a:lstStyle/>
                    <a:p>
                      <a:pPr>
                        <a:lnSpc>
                          <a:spcPct val="107000"/>
                        </a:lnSpc>
                        <a:spcAft>
                          <a:spcPts val="0"/>
                        </a:spcAft>
                      </a:pPr>
                      <a:r>
                        <a:rPr lang="en-GB" sz="2400" b="1" kern="1200" noProof="0" dirty="0" smtClean="0">
                          <a:solidFill>
                            <a:srgbClr val="C00000"/>
                          </a:solidFill>
                          <a:effectLst/>
                          <a:latin typeface="+mn-lt"/>
                          <a:ea typeface="+mn-ea"/>
                          <a:cs typeface="+mn-cs"/>
                        </a:rPr>
                        <a:t>Music as a means of achieving an extra-musical objective</a:t>
                      </a:r>
                      <a:endParaRPr lang="en-GB" sz="2400" b="1" kern="1200" noProof="0" dirty="0">
                        <a:solidFill>
                          <a:srgbClr val="C00000"/>
                        </a:solidFill>
                        <a:effectLst/>
                        <a:latin typeface="+mn-lt"/>
                        <a:ea typeface="+mn-ea"/>
                        <a:cs typeface="+mn-cs"/>
                      </a:endParaRPr>
                    </a:p>
                  </a:txBody>
                  <a:tcPr marL="44450" marR="44450" marT="0" marB="0" anchor="ctr"/>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24</a:t>
                      </a:r>
                      <a:endParaRPr lang="en-GB" sz="2400" b="1" kern="1200" noProof="0" dirty="0">
                        <a:solidFill>
                          <a:srgbClr val="C00000"/>
                        </a:solidFill>
                        <a:effectLst/>
                        <a:latin typeface="+mn-lt"/>
                        <a:ea typeface="+mn-ea"/>
                        <a:cs typeface="+mn-cs"/>
                      </a:endParaRPr>
                    </a:p>
                  </a:txBody>
                  <a:tcPr marL="44450" marR="44450" marT="0" marB="0" anchor="b"/>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35%</a:t>
                      </a:r>
                      <a:endParaRPr lang="en-GB" sz="2400" b="1" kern="1200" noProof="0" dirty="0">
                        <a:solidFill>
                          <a:srgbClr val="C00000"/>
                        </a:solidFill>
                        <a:effectLst/>
                        <a:latin typeface="+mn-lt"/>
                        <a:ea typeface="+mn-ea"/>
                        <a:cs typeface="+mn-cs"/>
                      </a:endParaRPr>
                    </a:p>
                  </a:txBody>
                  <a:tcPr marL="44450" marR="44450" marT="0" marB="0" anchor="b"/>
                </a:tc>
                <a:extLst>
                  <a:ext uri="{0D108BD9-81ED-4DB2-BD59-A6C34878D82A}">
                    <a16:rowId xmlns:a16="http://schemas.microsoft.com/office/drawing/2014/main" val="1397928421"/>
                  </a:ext>
                </a:extLst>
              </a:tr>
              <a:tr h="480741">
                <a:tc>
                  <a:txBody>
                    <a:bodyPr/>
                    <a:lstStyle/>
                    <a:p>
                      <a:pPr>
                        <a:lnSpc>
                          <a:spcPct val="107000"/>
                        </a:lnSpc>
                        <a:spcAft>
                          <a:spcPts val="0"/>
                        </a:spcAft>
                      </a:pPr>
                      <a:r>
                        <a:rPr lang="en-GB" sz="2400" noProof="0" dirty="0" smtClean="0">
                          <a:solidFill>
                            <a:srgbClr val="C00000"/>
                          </a:solidFill>
                          <a:effectLst/>
                          <a:latin typeface="+mn-lt"/>
                        </a:rPr>
                        <a:t>“</a:t>
                      </a:r>
                      <a:r>
                        <a:rPr lang="en-GB" sz="2400" noProof="0" dirty="0" err="1" smtClean="0">
                          <a:solidFill>
                            <a:srgbClr val="C00000"/>
                          </a:solidFill>
                          <a:effectLst/>
                          <a:latin typeface="+mn-lt"/>
                        </a:rPr>
                        <a:t>Intradisciplinarity</a:t>
                      </a:r>
                      <a:r>
                        <a:rPr lang="en-GB" sz="2400" noProof="0" dirty="0" smtClean="0">
                          <a:solidFill>
                            <a:srgbClr val="C00000"/>
                          </a:solidFill>
                          <a:effectLst/>
                          <a:latin typeface="+mn-lt"/>
                        </a:rPr>
                        <a:t>”</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3</a:t>
                      </a:r>
                      <a:endParaRPr lang="en-GB" sz="2400" b="1" kern="1200" noProof="0" dirty="0">
                        <a:solidFill>
                          <a:srgbClr val="C00000"/>
                        </a:solidFill>
                        <a:effectLst/>
                        <a:latin typeface="+mn-lt"/>
                        <a:ea typeface="+mn-ea"/>
                        <a:cs typeface="+mn-cs"/>
                      </a:endParaRPr>
                    </a:p>
                  </a:txBody>
                  <a:tcPr marL="44450" marR="44450" marT="0" marB="0" anchor="b"/>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4%</a:t>
                      </a:r>
                      <a:endParaRPr lang="en-GB" sz="2400" b="1" kern="1200" noProof="0" dirty="0">
                        <a:solidFill>
                          <a:srgbClr val="C00000"/>
                        </a:solidFill>
                        <a:effectLst/>
                        <a:latin typeface="+mn-lt"/>
                        <a:ea typeface="+mn-ea"/>
                        <a:cs typeface="+mn-cs"/>
                      </a:endParaRPr>
                    </a:p>
                  </a:txBody>
                  <a:tcPr marL="44450" marR="44450" marT="0" marB="0" anchor="b"/>
                </a:tc>
                <a:extLst>
                  <a:ext uri="{0D108BD9-81ED-4DB2-BD59-A6C34878D82A}">
                    <a16:rowId xmlns:a16="http://schemas.microsoft.com/office/drawing/2014/main" val="2855831812"/>
                  </a:ext>
                </a:extLst>
              </a:tr>
              <a:tr h="480741">
                <a:tc>
                  <a:txBody>
                    <a:bodyPr/>
                    <a:lstStyle/>
                    <a:p>
                      <a:pPr>
                        <a:lnSpc>
                          <a:spcPct val="107000"/>
                        </a:lnSpc>
                        <a:spcAft>
                          <a:spcPts val="0"/>
                        </a:spcAft>
                      </a:pPr>
                      <a:r>
                        <a:rPr lang="en-GB" sz="2400" noProof="0" dirty="0" smtClean="0">
                          <a:solidFill>
                            <a:srgbClr val="C00000"/>
                          </a:solidFill>
                          <a:effectLst/>
                          <a:latin typeface="+mn-lt"/>
                        </a:rPr>
                        <a:t>Music as a school subject</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8</a:t>
                      </a:r>
                      <a:endParaRPr lang="en-GB" sz="2400" b="1" kern="1200" noProof="0" dirty="0">
                        <a:solidFill>
                          <a:srgbClr val="C00000"/>
                        </a:solidFill>
                        <a:effectLst/>
                        <a:latin typeface="+mn-lt"/>
                        <a:ea typeface="+mn-ea"/>
                        <a:cs typeface="+mn-cs"/>
                      </a:endParaRPr>
                    </a:p>
                  </a:txBody>
                  <a:tcPr marL="44450" marR="44450" marT="0" marB="0" anchor="b"/>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12%</a:t>
                      </a:r>
                      <a:endParaRPr lang="en-GB" sz="2400" b="1" kern="1200" noProof="0" dirty="0">
                        <a:solidFill>
                          <a:srgbClr val="C00000"/>
                        </a:solidFill>
                        <a:effectLst/>
                        <a:latin typeface="+mn-lt"/>
                        <a:ea typeface="+mn-ea"/>
                        <a:cs typeface="+mn-cs"/>
                      </a:endParaRPr>
                    </a:p>
                  </a:txBody>
                  <a:tcPr marL="44450" marR="44450" marT="0" marB="0" anchor="b"/>
                </a:tc>
                <a:extLst>
                  <a:ext uri="{0D108BD9-81ED-4DB2-BD59-A6C34878D82A}">
                    <a16:rowId xmlns:a16="http://schemas.microsoft.com/office/drawing/2014/main" val="3543517598"/>
                  </a:ext>
                </a:extLst>
              </a:tr>
              <a:tr h="480741">
                <a:tc>
                  <a:txBody>
                    <a:bodyPr/>
                    <a:lstStyle/>
                    <a:p>
                      <a:pPr>
                        <a:lnSpc>
                          <a:spcPct val="107000"/>
                        </a:lnSpc>
                      </a:pPr>
                      <a:endParaRPr lang="en-GB" sz="2400" noProof="0" dirty="0">
                        <a:solidFill>
                          <a:srgbClr val="C00000"/>
                        </a:solidFill>
                        <a:effectLst/>
                        <a:latin typeface="+mn-lt"/>
                        <a:cs typeface="Times New Roman" panose="02020603050405020304" pitchFamily="18" charset="0"/>
                      </a:endParaRPr>
                    </a:p>
                  </a:txBody>
                  <a:tcPr marL="44450" marR="44450" marT="0" marB="0" anchor="b"/>
                </a:tc>
                <a:tc>
                  <a:txBody>
                    <a:bodyPr/>
                    <a:lstStyle/>
                    <a:p>
                      <a:pPr algn="r">
                        <a:lnSpc>
                          <a:spcPct val="107000"/>
                        </a:lnSpc>
                        <a:spcAft>
                          <a:spcPts val="0"/>
                        </a:spcAft>
                      </a:pPr>
                      <a:r>
                        <a:rPr lang="en-GB" sz="2400" b="1" kern="1200" noProof="0" dirty="0" smtClean="0">
                          <a:solidFill>
                            <a:srgbClr val="C00000"/>
                          </a:solidFill>
                          <a:effectLst/>
                          <a:latin typeface="+mn-lt"/>
                          <a:ea typeface="+mn-ea"/>
                          <a:cs typeface="+mn-cs"/>
                        </a:rPr>
                        <a:t>69</a:t>
                      </a:r>
                      <a:endParaRPr lang="en-GB" sz="2400" b="1" kern="1200" noProof="0" dirty="0">
                        <a:solidFill>
                          <a:srgbClr val="C00000"/>
                        </a:solidFill>
                        <a:effectLst/>
                        <a:latin typeface="+mn-lt"/>
                        <a:ea typeface="+mn-ea"/>
                        <a:cs typeface="+mn-cs"/>
                      </a:endParaRPr>
                    </a:p>
                  </a:txBody>
                  <a:tcPr marL="44450" marR="44450" marT="0" marB="0" anchor="b"/>
                </a:tc>
                <a:tc>
                  <a:txBody>
                    <a:bodyPr/>
                    <a:lstStyle/>
                    <a:p>
                      <a:pPr>
                        <a:lnSpc>
                          <a:spcPct val="107000"/>
                        </a:lnSpc>
                      </a:pPr>
                      <a:endParaRPr lang="en-GB" sz="2400" b="1" kern="1200" noProof="0" dirty="0">
                        <a:solidFill>
                          <a:srgbClr val="C00000"/>
                        </a:solidFill>
                        <a:effectLst/>
                        <a:latin typeface="+mn-lt"/>
                        <a:ea typeface="+mn-ea"/>
                        <a:cs typeface="+mn-cs"/>
                      </a:endParaRPr>
                    </a:p>
                  </a:txBody>
                  <a:tcPr marL="44450" marR="44450" marT="0" marB="0" anchor="b"/>
                </a:tc>
                <a:extLst>
                  <a:ext uri="{0D108BD9-81ED-4DB2-BD59-A6C34878D82A}">
                    <a16:rowId xmlns:a16="http://schemas.microsoft.com/office/drawing/2014/main" val="1310814359"/>
                  </a:ext>
                </a:extLst>
              </a:tr>
            </a:tbl>
          </a:graphicData>
        </a:graphic>
      </p:graphicFrame>
    </p:spTree>
    <p:extLst>
      <p:ext uri="{BB962C8B-B14F-4D97-AF65-F5344CB8AC3E}">
        <p14:creationId xmlns:p14="http://schemas.microsoft.com/office/powerpoint/2010/main" val="245405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198" y="188640"/>
            <a:ext cx="8229600" cy="1143000"/>
          </a:xfrm>
        </p:spPr>
        <p:txBody>
          <a:bodyPr>
            <a:normAutofit/>
          </a:bodyPr>
          <a:lstStyle/>
          <a:p>
            <a:r>
              <a:rPr lang="fr-FR" dirty="0" err="1" smtClean="0"/>
              <a:t>Results</a:t>
            </a:r>
            <a:r>
              <a:rPr lang="fr-FR" dirty="0" smtClean="0"/>
              <a:t>: </a:t>
            </a:r>
            <a:r>
              <a:rPr lang="fr-FR" dirty="0" err="1" smtClean="0"/>
              <a:t>Theses</a:t>
            </a:r>
            <a:r>
              <a:rPr lang="fr-FR" dirty="0" smtClean="0"/>
              <a:t> and </a:t>
            </a:r>
            <a:r>
              <a:rPr lang="fr-FR" dirty="0" err="1" smtClean="0"/>
              <a:t>projects</a:t>
            </a:r>
            <a:endParaRPr lang="fr-FR" dirty="0"/>
          </a:p>
        </p:txBody>
      </p:sp>
      <p:sp>
        <p:nvSpPr>
          <p:cNvPr id="4" name="Fußzeilenplatzhalter 3"/>
          <p:cNvSpPr>
            <a:spLocks noGrp="1"/>
          </p:cNvSpPr>
          <p:nvPr>
            <p:ph type="ftr" sz="quarter" idx="11"/>
          </p:nvPr>
        </p:nvSpPr>
        <p:spPr/>
        <p:txBody>
          <a:bodyPr/>
          <a:lstStyle/>
          <a:p>
            <a:endParaRPr lang="fr-FR" altLang="fr-FR"/>
          </a:p>
        </p:txBody>
      </p:sp>
      <p:sp>
        <p:nvSpPr>
          <p:cNvPr id="5" name="Foliennummernplatzhalter 4"/>
          <p:cNvSpPr>
            <a:spLocks noGrp="1"/>
          </p:cNvSpPr>
          <p:nvPr>
            <p:ph type="sldNum" sz="quarter" idx="12"/>
          </p:nvPr>
        </p:nvSpPr>
        <p:spPr/>
        <p:txBody>
          <a:bodyPr/>
          <a:lstStyle/>
          <a:p>
            <a:fld id="{94DDF779-049D-4D45-8638-FD0C66CBAEE0}" type="slidenum">
              <a:rPr lang="fr-FR" altLang="fr-FR" smtClean="0"/>
              <a:pPr/>
              <a:t>22</a:t>
            </a:fld>
            <a:endParaRPr lang="fr-FR" altLang="fr-F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50384965"/>
              </p:ext>
            </p:extLst>
          </p:nvPr>
        </p:nvGraphicFramePr>
        <p:xfrm>
          <a:off x="971600" y="1556792"/>
          <a:ext cx="7308811" cy="4166404"/>
        </p:xfrm>
        <a:graphic>
          <a:graphicData uri="http://schemas.openxmlformats.org/drawingml/2006/table">
            <a:tbl>
              <a:tblPr firstRow="1" firstCol="1" bandRow="1">
                <a:tableStyleId>{5C22544A-7EE6-4342-B048-85BDC9FD1C3A}</a:tableStyleId>
              </a:tblPr>
              <a:tblGrid>
                <a:gridCol w="5865095">
                  <a:extLst>
                    <a:ext uri="{9D8B030D-6E8A-4147-A177-3AD203B41FA5}">
                      <a16:colId xmlns:a16="http://schemas.microsoft.com/office/drawing/2014/main" val="1428487496"/>
                    </a:ext>
                  </a:extLst>
                </a:gridCol>
                <a:gridCol w="541393">
                  <a:extLst>
                    <a:ext uri="{9D8B030D-6E8A-4147-A177-3AD203B41FA5}">
                      <a16:colId xmlns:a16="http://schemas.microsoft.com/office/drawing/2014/main" val="393965618"/>
                    </a:ext>
                  </a:extLst>
                </a:gridCol>
                <a:gridCol w="902323">
                  <a:extLst>
                    <a:ext uri="{9D8B030D-6E8A-4147-A177-3AD203B41FA5}">
                      <a16:colId xmlns:a16="http://schemas.microsoft.com/office/drawing/2014/main" val="2990025104"/>
                    </a:ext>
                  </a:extLst>
                </a:gridCol>
              </a:tblGrid>
              <a:tr h="801216">
                <a:tc gridSpan="3">
                  <a:txBody>
                    <a:bodyPr/>
                    <a:lstStyle/>
                    <a:p>
                      <a:pPr algn="ctr">
                        <a:lnSpc>
                          <a:spcPct val="107000"/>
                        </a:lnSpc>
                        <a:spcAft>
                          <a:spcPts val="0"/>
                        </a:spcAft>
                      </a:pPr>
                      <a:r>
                        <a:rPr lang="en-GB" sz="2400" b="1" kern="1200" noProof="0" dirty="0" smtClean="0">
                          <a:solidFill>
                            <a:srgbClr val="C00000"/>
                          </a:solidFill>
                          <a:effectLst/>
                          <a:latin typeface="+mn-lt"/>
                          <a:ea typeface="+mn-ea"/>
                          <a:cs typeface="+mn-cs"/>
                        </a:rPr>
                        <a:t>OVERVIEW</a:t>
                      </a:r>
                      <a:endParaRPr lang="en-GB" sz="2400" b="1" kern="1200" noProof="0" dirty="0">
                        <a:solidFill>
                          <a:srgbClr val="C00000"/>
                        </a:solidFill>
                        <a:effectLst/>
                        <a:latin typeface="+mn-lt"/>
                        <a:ea typeface="+mn-ea"/>
                        <a:cs typeface="+mn-cs"/>
                      </a:endParaRPr>
                    </a:p>
                  </a:txBody>
                  <a:tcPr marL="44450" marR="4445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49865702"/>
                  </a:ext>
                </a:extLst>
              </a:tr>
              <a:tr h="480741">
                <a:tc>
                  <a:txBody>
                    <a:bodyPr/>
                    <a:lstStyle/>
                    <a:p>
                      <a:pPr>
                        <a:lnSpc>
                          <a:spcPct val="107000"/>
                        </a:lnSpc>
                        <a:spcAft>
                          <a:spcPts val="0"/>
                        </a:spcAft>
                      </a:pPr>
                      <a:r>
                        <a:rPr lang="en-GB" sz="2400" noProof="0" dirty="0" err="1" smtClean="0">
                          <a:solidFill>
                            <a:srgbClr val="C00000"/>
                          </a:solidFill>
                          <a:effectLst/>
                          <a:latin typeface="+mn-lt"/>
                        </a:rPr>
                        <a:t>Transdisciplinarity</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b"/>
                      <a:r>
                        <a:rPr lang="en-GB" sz="2400" b="1" kern="1200" noProof="0" dirty="0" smtClean="0">
                          <a:solidFill>
                            <a:srgbClr val="C00000"/>
                          </a:solidFill>
                          <a:effectLst/>
                          <a:latin typeface="+mn-lt"/>
                          <a:ea typeface="+mn-ea"/>
                          <a:cs typeface="+mn-cs"/>
                        </a:rPr>
                        <a:t>11</a:t>
                      </a:r>
                      <a:endParaRPr lang="en-GB" sz="2400" b="1" kern="1200" noProof="0" dirty="0">
                        <a:solidFill>
                          <a:srgbClr val="C00000"/>
                        </a:solidFill>
                        <a:effectLst/>
                        <a:latin typeface="+mn-lt"/>
                        <a:ea typeface="+mn-ea"/>
                        <a:cs typeface="+mn-cs"/>
                      </a:endParaRPr>
                    </a:p>
                  </a:txBody>
                  <a:tcPr marL="9525" marR="9525" marT="9525" marB="0" anchor="b"/>
                </a:tc>
                <a:tc>
                  <a:txBody>
                    <a:bodyPr/>
                    <a:lstStyle/>
                    <a:p>
                      <a:pPr algn="r" fontAlgn="b"/>
                      <a:r>
                        <a:rPr lang="en-GB" sz="2400" b="1" kern="1200" noProof="0" dirty="0" smtClean="0">
                          <a:solidFill>
                            <a:srgbClr val="C00000"/>
                          </a:solidFill>
                          <a:effectLst/>
                          <a:latin typeface="+mn-lt"/>
                          <a:ea typeface="+mn-ea"/>
                          <a:cs typeface="+mn-cs"/>
                        </a:rPr>
                        <a:t>11%</a:t>
                      </a:r>
                      <a:endParaRPr lang="en-GB" sz="2400" b="1" kern="1200" noProof="0" dirty="0">
                        <a:solidFill>
                          <a:srgbClr val="C00000"/>
                        </a:solidFill>
                        <a:effectLst/>
                        <a:latin typeface="+mn-lt"/>
                        <a:ea typeface="+mn-ea"/>
                        <a:cs typeface="+mn-cs"/>
                      </a:endParaRPr>
                    </a:p>
                  </a:txBody>
                  <a:tcPr marL="9525" marR="9525" marT="9525" marB="0" anchor="b"/>
                </a:tc>
                <a:extLst>
                  <a:ext uri="{0D108BD9-81ED-4DB2-BD59-A6C34878D82A}">
                    <a16:rowId xmlns:a16="http://schemas.microsoft.com/office/drawing/2014/main" val="2797073038"/>
                  </a:ext>
                </a:extLst>
              </a:tr>
              <a:tr h="480741">
                <a:tc>
                  <a:txBody>
                    <a:bodyPr/>
                    <a:lstStyle/>
                    <a:p>
                      <a:pPr>
                        <a:lnSpc>
                          <a:spcPct val="107000"/>
                        </a:lnSpc>
                        <a:spcAft>
                          <a:spcPts val="0"/>
                        </a:spcAft>
                      </a:pPr>
                      <a:r>
                        <a:rPr lang="en-GB" sz="2400" noProof="0" dirty="0" err="1" smtClean="0">
                          <a:solidFill>
                            <a:srgbClr val="C00000"/>
                          </a:solidFill>
                          <a:effectLst/>
                          <a:latin typeface="+mn-lt"/>
                        </a:rPr>
                        <a:t>Multidisciplinarity</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b"/>
                      <a:r>
                        <a:rPr lang="en-GB" sz="2400" b="1" kern="1200" noProof="0" dirty="0" smtClean="0">
                          <a:solidFill>
                            <a:srgbClr val="C00000"/>
                          </a:solidFill>
                          <a:effectLst/>
                          <a:latin typeface="+mn-lt"/>
                          <a:ea typeface="+mn-ea"/>
                          <a:cs typeface="+mn-cs"/>
                        </a:rPr>
                        <a:t>30</a:t>
                      </a:r>
                      <a:endParaRPr lang="en-GB" sz="2400" b="1" kern="1200" noProof="0" dirty="0">
                        <a:solidFill>
                          <a:srgbClr val="C00000"/>
                        </a:solidFill>
                        <a:effectLst/>
                        <a:latin typeface="+mn-lt"/>
                        <a:ea typeface="+mn-ea"/>
                        <a:cs typeface="+mn-cs"/>
                      </a:endParaRPr>
                    </a:p>
                  </a:txBody>
                  <a:tcPr marL="9525" marR="9525" marT="9525" marB="0" anchor="b"/>
                </a:tc>
                <a:tc>
                  <a:txBody>
                    <a:bodyPr/>
                    <a:lstStyle/>
                    <a:p>
                      <a:pPr algn="r" fontAlgn="b"/>
                      <a:r>
                        <a:rPr lang="en-GB" sz="2400" b="1" kern="1200" noProof="0" dirty="0" smtClean="0">
                          <a:solidFill>
                            <a:srgbClr val="C00000"/>
                          </a:solidFill>
                          <a:effectLst/>
                          <a:latin typeface="+mn-lt"/>
                          <a:ea typeface="+mn-ea"/>
                          <a:cs typeface="+mn-cs"/>
                        </a:rPr>
                        <a:t>29%</a:t>
                      </a:r>
                      <a:endParaRPr lang="en-GB" sz="2400" b="1" kern="1200" noProof="0" dirty="0">
                        <a:solidFill>
                          <a:srgbClr val="C00000"/>
                        </a:solidFill>
                        <a:effectLst/>
                        <a:latin typeface="+mn-lt"/>
                        <a:ea typeface="+mn-ea"/>
                        <a:cs typeface="+mn-cs"/>
                      </a:endParaRPr>
                    </a:p>
                  </a:txBody>
                  <a:tcPr marL="9525" marR="9525" marT="9525" marB="0" anchor="b"/>
                </a:tc>
                <a:extLst>
                  <a:ext uri="{0D108BD9-81ED-4DB2-BD59-A6C34878D82A}">
                    <a16:rowId xmlns:a16="http://schemas.microsoft.com/office/drawing/2014/main" val="2812739814"/>
                  </a:ext>
                </a:extLst>
              </a:tr>
              <a:tr h="961483">
                <a:tc>
                  <a:txBody>
                    <a:bodyPr/>
                    <a:lstStyle/>
                    <a:p>
                      <a:pPr>
                        <a:lnSpc>
                          <a:spcPct val="107000"/>
                        </a:lnSpc>
                        <a:spcAft>
                          <a:spcPts val="0"/>
                        </a:spcAft>
                      </a:pPr>
                      <a:r>
                        <a:rPr lang="en-GB" sz="2400" b="1" kern="1200" noProof="0" dirty="0" smtClean="0">
                          <a:solidFill>
                            <a:srgbClr val="C00000"/>
                          </a:solidFill>
                          <a:effectLst/>
                          <a:latin typeface="+mn-lt"/>
                          <a:ea typeface="+mn-ea"/>
                          <a:cs typeface="+mn-cs"/>
                        </a:rPr>
                        <a:t>Music as a means of achieving an extra-musical objective</a:t>
                      </a:r>
                      <a:endParaRPr lang="en-GB" sz="2400" b="1" kern="1200" noProof="0" dirty="0">
                        <a:solidFill>
                          <a:srgbClr val="C00000"/>
                        </a:solidFill>
                        <a:effectLst/>
                        <a:latin typeface="+mn-lt"/>
                        <a:ea typeface="+mn-ea"/>
                        <a:cs typeface="+mn-cs"/>
                      </a:endParaRPr>
                    </a:p>
                  </a:txBody>
                  <a:tcPr marL="44450" marR="44450" marT="0" marB="0" anchor="ctr"/>
                </a:tc>
                <a:tc>
                  <a:txBody>
                    <a:bodyPr/>
                    <a:lstStyle/>
                    <a:p>
                      <a:pPr algn="r" fontAlgn="b"/>
                      <a:r>
                        <a:rPr lang="en-GB" sz="2400" b="1" kern="1200" noProof="0" dirty="0" smtClean="0">
                          <a:solidFill>
                            <a:srgbClr val="C00000"/>
                          </a:solidFill>
                          <a:effectLst/>
                          <a:latin typeface="+mn-lt"/>
                          <a:ea typeface="+mn-ea"/>
                          <a:cs typeface="+mn-cs"/>
                        </a:rPr>
                        <a:t>42</a:t>
                      </a:r>
                      <a:endParaRPr lang="en-GB" sz="2400" b="1" kern="1200" noProof="0" dirty="0">
                        <a:solidFill>
                          <a:srgbClr val="C00000"/>
                        </a:solidFill>
                        <a:effectLst/>
                        <a:latin typeface="+mn-lt"/>
                        <a:ea typeface="+mn-ea"/>
                        <a:cs typeface="+mn-cs"/>
                      </a:endParaRPr>
                    </a:p>
                  </a:txBody>
                  <a:tcPr marL="9525" marR="9525" marT="9525" marB="0" anchor="b"/>
                </a:tc>
                <a:tc>
                  <a:txBody>
                    <a:bodyPr/>
                    <a:lstStyle/>
                    <a:p>
                      <a:pPr algn="r" fontAlgn="b"/>
                      <a:r>
                        <a:rPr lang="en-GB" sz="2400" b="1" kern="1200" noProof="0" dirty="0" smtClean="0">
                          <a:solidFill>
                            <a:srgbClr val="C00000"/>
                          </a:solidFill>
                          <a:effectLst/>
                          <a:latin typeface="+mn-lt"/>
                          <a:ea typeface="+mn-ea"/>
                          <a:cs typeface="+mn-cs"/>
                        </a:rPr>
                        <a:t>40%</a:t>
                      </a:r>
                      <a:endParaRPr lang="en-GB" sz="2400" b="1" kern="1200" noProof="0" dirty="0">
                        <a:solidFill>
                          <a:srgbClr val="C00000"/>
                        </a:solidFill>
                        <a:effectLst/>
                        <a:latin typeface="+mn-lt"/>
                        <a:ea typeface="+mn-ea"/>
                        <a:cs typeface="+mn-cs"/>
                      </a:endParaRPr>
                    </a:p>
                  </a:txBody>
                  <a:tcPr marL="9525" marR="9525" marT="9525" marB="0" anchor="b"/>
                </a:tc>
                <a:extLst>
                  <a:ext uri="{0D108BD9-81ED-4DB2-BD59-A6C34878D82A}">
                    <a16:rowId xmlns:a16="http://schemas.microsoft.com/office/drawing/2014/main" val="1397928421"/>
                  </a:ext>
                </a:extLst>
              </a:tr>
              <a:tr h="480741">
                <a:tc>
                  <a:txBody>
                    <a:bodyPr/>
                    <a:lstStyle/>
                    <a:p>
                      <a:pPr>
                        <a:lnSpc>
                          <a:spcPct val="107000"/>
                        </a:lnSpc>
                        <a:spcAft>
                          <a:spcPts val="0"/>
                        </a:spcAft>
                      </a:pPr>
                      <a:r>
                        <a:rPr lang="en-GB" sz="2400" noProof="0" dirty="0" smtClean="0">
                          <a:solidFill>
                            <a:srgbClr val="C00000"/>
                          </a:solidFill>
                          <a:effectLst/>
                          <a:latin typeface="+mn-lt"/>
                        </a:rPr>
                        <a:t>“</a:t>
                      </a:r>
                      <a:r>
                        <a:rPr lang="en-GB" sz="2400" noProof="0" dirty="0" err="1" smtClean="0">
                          <a:solidFill>
                            <a:srgbClr val="C00000"/>
                          </a:solidFill>
                          <a:effectLst/>
                          <a:latin typeface="+mn-lt"/>
                        </a:rPr>
                        <a:t>Intradisciplinarity</a:t>
                      </a:r>
                      <a:r>
                        <a:rPr lang="en-GB" sz="2400" noProof="0" dirty="0" smtClean="0">
                          <a:solidFill>
                            <a:srgbClr val="C00000"/>
                          </a:solidFill>
                          <a:effectLst/>
                          <a:latin typeface="+mn-lt"/>
                        </a:rPr>
                        <a:t>”</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b"/>
                      <a:r>
                        <a:rPr lang="en-GB" sz="2400" b="1" kern="1200" noProof="0" dirty="0" smtClean="0">
                          <a:solidFill>
                            <a:srgbClr val="C00000"/>
                          </a:solidFill>
                          <a:effectLst/>
                          <a:latin typeface="+mn-lt"/>
                          <a:ea typeface="+mn-ea"/>
                          <a:cs typeface="+mn-cs"/>
                        </a:rPr>
                        <a:t>6</a:t>
                      </a:r>
                      <a:endParaRPr lang="en-GB" sz="2400" b="1" kern="1200" noProof="0" dirty="0">
                        <a:solidFill>
                          <a:srgbClr val="C00000"/>
                        </a:solidFill>
                        <a:effectLst/>
                        <a:latin typeface="+mn-lt"/>
                        <a:ea typeface="+mn-ea"/>
                        <a:cs typeface="+mn-cs"/>
                      </a:endParaRPr>
                    </a:p>
                  </a:txBody>
                  <a:tcPr marL="9525" marR="9525" marT="9525" marB="0" anchor="b"/>
                </a:tc>
                <a:tc>
                  <a:txBody>
                    <a:bodyPr/>
                    <a:lstStyle/>
                    <a:p>
                      <a:pPr algn="r" fontAlgn="b"/>
                      <a:r>
                        <a:rPr lang="en-GB" sz="2400" b="1" kern="1200" noProof="0" dirty="0" smtClean="0">
                          <a:solidFill>
                            <a:srgbClr val="C00000"/>
                          </a:solidFill>
                          <a:effectLst/>
                          <a:latin typeface="+mn-lt"/>
                          <a:ea typeface="+mn-ea"/>
                          <a:cs typeface="+mn-cs"/>
                        </a:rPr>
                        <a:t>6%</a:t>
                      </a:r>
                      <a:endParaRPr lang="en-GB" sz="2400" b="1" kern="1200" noProof="0" dirty="0">
                        <a:solidFill>
                          <a:srgbClr val="C00000"/>
                        </a:solidFill>
                        <a:effectLst/>
                        <a:latin typeface="+mn-lt"/>
                        <a:ea typeface="+mn-ea"/>
                        <a:cs typeface="+mn-cs"/>
                      </a:endParaRPr>
                    </a:p>
                  </a:txBody>
                  <a:tcPr marL="9525" marR="9525" marT="9525" marB="0" anchor="b"/>
                </a:tc>
                <a:extLst>
                  <a:ext uri="{0D108BD9-81ED-4DB2-BD59-A6C34878D82A}">
                    <a16:rowId xmlns:a16="http://schemas.microsoft.com/office/drawing/2014/main" val="2855831812"/>
                  </a:ext>
                </a:extLst>
              </a:tr>
              <a:tr h="480741">
                <a:tc>
                  <a:txBody>
                    <a:bodyPr/>
                    <a:lstStyle/>
                    <a:p>
                      <a:pPr>
                        <a:lnSpc>
                          <a:spcPct val="107000"/>
                        </a:lnSpc>
                        <a:spcAft>
                          <a:spcPts val="0"/>
                        </a:spcAft>
                      </a:pPr>
                      <a:r>
                        <a:rPr lang="en-GB" sz="2400" noProof="0" dirty="0" smtClean="0">
                          <a:solidFill>
                            <a:srgbClr val="C00000"/>
                          </a:solidFill>
                          <a:effectLst/>
                          <a:latin typeface="+mn-lt"/>
                        </a:rPr>
                        <a:t>Music as a school subject</a:t>
                      </a:r>
                      <a:endParaRPr lang="en-GB" sz="2400" noProof="0"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b"/>
                      <a:r>
                        <a:rPr lang="en-GB" sz="2400" b="1" kern="1200" noProof="0" dirty="0" smtClean="0">
                          <a:solidFill>
                            <a:srgbClr val="C00000"/>
                          </a:solidFill>
                          <a:effectLst/>
                          <a:latin typeface="+mn-lt"/>
                          <a:ea typeface="+mn-ea"/>
                          <a:cs typeface="+mn-cs"/>
                        </a:rPr>
                        <a:t>15</a:t>
                      </a:r>
                      <a:endParaRPr lang="en-GB" sz="2400" b="1" kern="1200" noProof="0" dirty="0">
                        <a:solidFill>
                          <a:srgbClr val="C00000"/>
                        </a:solidFill>
                        <a:effectLst/>
                        <a:latin typeface="+mn-lt"/>
                        <a:ea typeface="+mn-ea"/>
                        <a:cs typeface="+mn-cs"/>
                      </a:endParaRPr>
                    </a:p>
                  </a:txBody>
                  <a:tcPr marL="9525" marR="9525" marT="9525" marB="0" anchor="b"/>
                </a:tc>
                <a:tc>
                  <a:txBody>
                    <a:bodyPr/>
                    <a:lstStyle/>
                    <a:p>
                      <a:pPr algn="r" fontAlgn="b"/>
                      <a:r>
                        <a:rPr lang="en-GB" sz="2400" b="1" kern="1200" noProof="0" dirty="0" smtClean="0">
                          <a:solidFill>
                            <a:srgbClr val="C00000"/>
                          </a:solidFill>
                          <a:effectLst/>
                          <a:latin typeface="+mn-lt"/>
                          <a:ea typeface="+mn-ea"/>
                          <a:cs typeface="+mn-cs"/>
                        </a:rPr>
                        <a:t>14%</a:t>
                      </a:r>
                      <a:endParaRPr lang="en-GB" sz="2400" b="1" kern="1200" noProof="0" dirty="0">
                        <a:solidFill>
                          <a:srgbClr val="C00000"/>
                        </a:solidFill>
                        <a:effectLst/>
                        <a:latin typeface="+mn-lt"/>
                        <a:ea typeface="+mn-ea"/>
                        <a:cs typeface="+mn-cs"/>
                      </a:endParaRPr>
                    </a:p>
                  </a:txBody>
                  <a:tcPr marL="9525" marR="9525" marT="9525" marB="0" anchor="b"/>
                </a:tc>
                <a:extLst>
                  <a:ext uri="{0D108BD9-81ED-4DB2-BD59-A6C34878D82A}">
                    <a16:rowId xmlns:a16="http://schemas.microsoft.com/office/drawing/2014/main" val="3543517598"/>
                  </a:ext>
                </a:extLst>
              </a:tr>
              <a:tr h="480741">
                <a:tc>
                  <a:txBody>
                    <a:bodyPr/>
                    <a:lstStyle/>
                    <a:p>
                      <a:pPr>
                        <a:lnSpc>
                          <a:spcPct val="107000"/>
                        </a:lnSpc>
                      </a:pPr>
                      <a:endParaRPr lang="en-GB" sz="2400" noProof="0" dirty="0">
                        <a:solidFill>
                          <a:srgbClr val="C00000"/>
                        </a:solidFill>
                        <a:effectLst/>
                        <a:latin typeface="+mn-lt"/>
                        <a:cs typeface="Times New Roman" panose="02020603050405020304" pitchFamily="18" charset="0"/>
                      </a:endParaRPr>
                    </a:p>
                  </a:txBody>
                  <a:tcPr marL="44450" marR="44450" marT="0" marB="0" anchor="b"/>
                </a:tc>
                <a:tc>
                  <a:txBody>
                    <a:bodyPr/>
                    <a:lstStyle/>
                    <a:p>
                      <a:pPr algn="r" fontAlgn="b"/>
                      <a:r>
                        <a:rPr lang="en-GB" sz="2400" b="1" kern="1200" noProof="0" dirty="0" smtClean="0">
                          <a:solidFill>
                            <a:srgbClr val="C00000"/>
                          </a:solidFill>
                          <a:effectLst/>
                          <a:latin typeface="+mn-lt"/>
                          <a:ea typeface="+mn-ea"/>
                          <a:cs typeface="+mn-cs"/>
                        </a:rPr>
                        <a:t>104</a:t>
                      </a:r>
                      <a:endParaRPr lang="en-GB" sz="2400" b="1" kern="1200" noProof="0" dirty="0">
                        <a:solidFill>
                          <a:srgbClr val="C00000"/>
                        </a:solidFill>
                        <a:effectLst/>
                        <a:latin typeface="+mn-lt"/>
                        <a:ea typeface="+mn-ea"/>
                        <a:cs typeface="+mn-cs"/>
                      </a:endParaRPr>
                    </a:p>
                  </a:txBody>
                  <a:tcPr marL="9525" marR="9525" marT="9525" marB="0" anchor="b"/>
                </a:tc>
                <a:tc>
                  <a:txBody>
                    <a:bodyPr/>
                    <a:lstStyle/>
                    <a:p>
                      <a:pPr algn="l" fontAlgn="b"/>
                      <a:endParaRPr lang="en-GB" sz="2400" b="1" kern="1200" noProof="0" dirty="0">
                        <a:solidFill>
                          <a:srgbClr val="C00000"/>
                        </a:solidFill>
                        <a:effectLst/>
                        <a:latin typeface="+mn-lt"/>
                        <a:ea typeface="+mn-ea"/>
                        <a:cs typeface="+mn-cs"/>
                      </a:endParaRPr>
                    </a:p>
                  </a:txBody>
                  <a:tcPr marL="9525" marR="9525" marT="9525" marB="0" anchor="b"/>
                </a:tc>
                <a:extLst>
                  <a:ext uri="{0D108BD9-81ED-4DB2-BD59-A6C34878D82A}">
                    <a16:rowId xmlns:a16="http://schemas.microsoft.com/office/drawing/2014/main" val="1310814359"/>
                  </a:ext>
                </a:extLst>
              </a:tr>
            </a:tbl>
          </a:graphicData>
        </a:graphic>
      </p:graphicFrame>
    </p:spTree>
    <p:extLst>
      <p:ext uri="{BB962C8B-B14F-4D97-AF65-F5344CB8AC3E}">
        <p14:creationId xmlns:p14="http://schemas.microsoft.com/office/powerpoint/2010/main" val="207982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Conclusions </a:t>
            </a:r>
            <a:endParaRPr lang="en-GB" dirty="0"/>
          </a:p>
        </p:txBody>
      </p:sp>
      <p:sp>
        <p:nvSpPr>
          <p:cNvPr id="3" name="Inhaltsplatzhalter 2"/>
          <p:cNvSpPr>
            <a:spLocks noGrp="1"/>
          </p:cNvSpPr>
          <p:nvPr>
            <p:ph idx="1"/>
          </p:nvPr>
        </p:nvSpPr>
        <p:spPr/>
        <p:txBody>
          <a:bodyPr anchor="ctr">
            <a:normAutofit/>
          </a:bodyPr>
          <a:lstStyle/>
          <a:p>
            <a:r>
              <a:rPr lang="en-GB" dirty="0" smtClean="0"/>
              <a:t>Music lessons ≠ Singing before/with students: </a:t>
            </a:r>
            <a:r>
              <a:rPr lang="en-GB" b="1" dirty="0" smtClean="0"/>
              <a:t>anxiety facing the task</a:t>
            </a:r>
          </a:p>
          <a:p>
            <a:r>
              <a:rPr lang="en-GB" dirty="0" smtClean="0"/>
              <a:t>Unpopular “</a:t>
            </a:r>
            <a:r>
              <a:rPr lang="en-GB" dirty="0" err="1" smtClean="0"/>
              <a:t>intradisciplinary</a:t>
            </a:r>
            <a:r>
              <a:rPr lang="en-GB" dirty="0" smtClean="0"/>
              <a:t>” music course: </a:t>
            </a:r>
            <a:r>
              <a:rPr lang="en-GB" b="1" dirty="0" smtClean="0"/>
              <a:t>anxiety facing the task</a:t>
            </a:r>
            <a:endParaRPr lang="en-GB" dirty="0" smtClean="0"/>
          </a:p>
          <a:p>
            <a:pPr>
              <a:lnSpc>
                <a:spcPct val="120000"/>
              </a:lnSpc>
            </a:pPr>
            <a:r>
              <a:rPr lang="en-GB" dirty="0"/>
              <a:t>Music as a means of achieving an extra-musical </a:t>
            </a:r>
            <a:r>
              <a:rPr lang="en-GB" dirty="0" smtClean="0"/>
              <a:t>objective, a more important category </a:t>
            </a:r>
            <a:r>
              <a:rPr lang="en-GB" dirty="0"/>
              <a:t>than "</a:t>
            </a:r>
            <a:r>
              <a:rPr lang="en-GB" dirty="0" err="1" smtClean="0"/>
              <a:t>disciplinarities</a:t>
            </a:r>
            <a:r>
              <a:rPr lang="en-GB" dirty="0" smtClean="0"/>
              <a:t>"</a:t>
            </a:r>
            <a:endParaRPr lang="en-GB" dirty="0"/>
          </a:p>
        </p:txBody>
      </p:sp>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23</a:t>
            </a:fld>
            <a:endParaRPr lang="en-GB" altLang="fr-FR" dirty="0"/>
          </a:p>
        </p:txBody>
      </p:sp>
    </p:spTree>
    <p:extLst>
      <p:ext uri="{BB962C8B-B14F-4D97-AF65-F5344CB8AC3E}">
        <p14:creationId xmlns:p14="http://schemas.microsoft.com/office/powerpoint/2010/main" val="1748582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Conclusions</a:t>
            </a:r>
            <a:r>
              <a:rPr lang="de-DE"/>
              <a:t> </a:t>
            </a:r>
          </a:p>
        </p:txBody>
      </p:sp>
      <p:sp>
        <p:nvSpPr>
          <p:cNvPr id="3" name="Inhaltsplatzhalter 2"/>
          <p:cNvSpPr>
            <a:spLocks noGrp="1"/>
          </p:cNvSpPr>
          <p:nvPr>
            <p:ph idx="1"/>
          </p:nvPr>
        </p:nvSpPr>
        <p:spPr/>
        <p:txBody>
          <a:bodyPr anchor="ctr">
            <a:normAutofit/>
          </a:bodyPr>
          <a:lstStyle/>
          <a:p>
            <a:r>
              <a:rPr lang="en-GB" dirty="0"/>
              <a:t>Music as a school </a:t>
            </a:r>
            <a:r>
              <a:rPr lang="en-GB" dirty="0" smtClean="0"/>
              <a:t>subject is an </a:t>
            </a:r>
            <a:r>
              <a:rPr lang="en-GB" dirty="0"/>
              <a:t>unattractive discipline, </a:t>
            </a:r>
            <a:r>
              <a:rPr lang="en-GB" dirty="0" smtClean="0"/>
              <a:t>but bears possibilities for </a:t>
            </a:r>
            <a:r>
              <a:rPr lang="en-GB" dirty="0"/>
              <a:t>practical </a:t>
            </a:r>
            <a:r>
              <a:rPr lang="en-GB" dirty="0" smtClean="0"/>
              <a:t>projects</a:t>
            </a:r>
          </a:p>
        </p:txBody>
      </p:sp>
      <p:sp>
        <p:nvSpPr>
          <p:cNvPr id="4" name="Fußzeilenplatzhalter 3"/>
          <p:cNvSpPr>
            <a:spLocks noGrp="1"/>
          </p:cNvSpPr>
          <p:nvPr>
            <p:ph type="ftr" sz="quarter" idx="11"/>
          </p:nvPr>
        </p:nvSpPr>
        <p:spPr/>
        <p:txBody>
          <a:bodyPr/>
          <a:lstStyle/>
          <a:p>
            <a:endParaRPr lang="de-DE" altLang="fr-FR"/>
          </a:p>
        </p:txBody>
      </p:sp>
      <p:sp>
        <p:nvSpPr>
          <p:cNvPr id="5" name="Foliennummernplatzhalter 4"/>
          <p:cNvSpPr>
            <a:spLocks noGrp="1"/>
          </p:cNvSpPr>
          <p:nvPr>
            <p:ph type="sldNum" sz="quarter" idx="12"/>
          </p:nvPr>
        </p:nvSpPr>
        <p:spPr/>
        <p:txBody>
          <a:bodyPr/>
          <a:lstStyle/>
          <a:p>
            <a:fld id="{94DDF779-049D-4D45-8638-FD0C66CBAEE0}" type="slidenum">
              <a:rPr lang="de-DE" altLang="fr-FR" smtClean="0"/>
              <a:pPr/>
              <a:t>24</a:t>
            </a:fld>
            <a:endParaRPr lang="de-DE" altLang="fr-FR"/>
          </a:p>
        </p:txBody>
      </p:sp>
    </p:spTree>
    <p:extLst>
      <p:ext uri="{BB962C8B-B14F-4D97-AF65-F5344CB8AC3E}">
        <p14:creationId xmlns:p14="http://schemas.microsoft.com/office/powerpoint/2010/main" val="2451892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Conclusions </a:t>
            </a:r>
            <a:endParaRPr lang="en-GB" dirty="0"/>
          </a:p>
        </p:txBody>
      </p:sp>
      <p:sp>
        <p:nvSpPr>
          <p:cNvPr id="3" name="Inhaltsplatzhalter 2"/>
          <p:cNvSpPr>
            <a:spLocks noGrp="1"/>
          </p:cNvSpPr>
          <p:nvPr>
            <p:ph idx="1"/>
          </p:nvPr>
        </p:nvSpPr>
        <p:spPr/>
        <p:txBody>
          <a:bodyPr anchor="ctr">
            <a:normAutofit/>
          </a:bodyPr>
          <a:lstStyle/>
          <a:p>
            <a:r>
              <a:rPr lang="en-GB" dirty="0" smtClean="0"/>
              <a:t>Is a generalist teacher more oriented towards </a:t>
            </a:r>
            <a:r>
              <a:rPr lang="en-GB" dirty="0" err="1" smtClean="0"/>
              <a:t>transdisciplinarity</a:t>
            </a:r>
            <a:r>
              <a:rPr lang="en-GB" dirty="0" smtClean="0"/>
              <a:t>?</a:t>
            </a:r>
          </a:p>
          <a:p>
            <a:pPr lvl="1"/>
            <a:r>
              <a:rPr lang="en-GB" dirty="0" smtClean="0"/>
              <a:t> Is </a:t>
            </a:r>
            <a:r>
              <a:rPr lang="en-GB" dirty="0" err="1"/>
              <a:t>t</a:t>
            </a:r>
            <a:r>
              <a:rPr lang="en-GB" dirty="0" err="1" smtClean="0"/>
              <a:t>ransdisciplinarity</a:t>
            </a:r>
            <a:r>
              <a:rPr lang="en-GB" dirty="0" smtClean="0"/>
              <a:t> as a chance to </a:t>
            </a:r>
            <a:r>
              <a:rPr lang="en-GB" b="1" dirty="0" smtClean="0"/>
              <a:t>overcome anxiety</a:t>
            </a:r>
            <a:r>
              <a:rPr lang="en-GB" dirty="0" smtClean="0"/>
              <a:t>?...</a:t>
            </a:r>
          </a:p>
          <a:p>
            <a:pPr lvl="2">
              <a:buFont typeface="Wingdings" panose="05000000000000000000" pitchFamily="2" charset="2"/>
              <a:buChar char="§"/>
            </a:pPr>
            <a:r>
              <a:rPr lang="en-GB" dirty="0" smtClean="0"/>
              <a:t>2/3 in favour</a:t>
            </a:r>
          </a:p>
          <a:p>
            <a:pPr lvl="4">
              <a:buFont typeface="Calibri" panose="020F0502020204030204" pitchFamily="34" charset="0"/>
              <a:buChar char="»"/>
            </a:pPr>
            <a:r>
              <a:rPr lang="en-GB" kern="1200" dirty="0" smtClean="0">
                <a:latin typeface="Arial" charset="0"/>
                <a:ea typeface="ＭＳ Ｐゴシック" pitchFamily="-44" charset="-128"/>
              </a:rPr>
              <a:t>Holden/Button 2006, p. 32</a:t>
            </a:r>
          </a:p>
          <a:p>
            <a:pPr lvl="1"/>
            <a:r>
              <a:rPr lang="en-GB" dirty="0" smtClean="0"/>
              <a:t>… at the detriment of classical music lessons</a:t>
            </a:r>
          </a:p>
          <a:p>
            <a:pPr lvl="2">
              <a:buFont typeface="Wingdings" panose="05000000000000000000" pitchFamily="2" charset="2"/>
              <a:buChar char="§"/>
            </a:pPr>
            <a:r>
              <a:rPr lang="en-GB" dirty="0" smtClean="0"/>
              <a:t>≠ “I can't do Music – so we just sing”</a:t>
            </a:r>
          </a:p>
          <a:p>
            <a:pPr lvl="4"/>
            <a:r>
              <a:rPr lang="en-GB" dirty="0" smtClean="0"/>
              <a:t> Davies (1984) 		</a:t>
            </a:r>
            <a:endParaRPr lang="en-GB" dirty="0"/>
          </a:p>
        </p:txBody>
      </p:sp>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25</a:t>
            </a:fld>
            <a:endParaRPr lang="en-GB" altLang="fr-FR" dirty="0"/>
          </a:p>
        </p:txBody>
      </p:sp>
    </p:spTree>
    <p:extLst>
      <p:ext uri="{BB962C8B-B14F-4D97-AF65-F5344CB8AC3E}">
        <p14:creationId xmlns:p14="http://schemas.microsoft.com/office/powerpoint/2010/main" val="4211254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EFDA0-408A-B845-9DF7-393A8829AA0C}"/>
              </a:ext>
            </a:extLst>
          </p:cNvPr>
          <p:cNvSpPr>
            <a:spLocks noGrp="1"/>
          </p:cNvSpPr>
          <p:nvPr>
            <p:ph type="title"/>
          </p:nvPr>
        </p:nvSpPr>
        <p:spPr>
          <a:xfrm>
            <a:off x="457200" y="60149"/>
            <a:ext cx="8229600" cy="1143000"/>
          </a:xfrm>
        </p:spPr>
        <p:txBody>
          <a:bodyPr/>
          <a:lstStyle/>
          <a:p>
            <a:r>
              <a:rPr lang="fr-FR" dirty="0" smtClean="0"/>
              <a:t>Staff </a:t>
            </a:r>
            <a:r>
              <a:rPr lang="fr-FR" dirty="0" err="1" smtClean="0"/>
              <a:t>Musicology</a:t>
            </a:r>
            <a:r>
              <a:rPr lang="fr-FR" dirty="0" smtClean="0"/>
              <a:t> </a:t>
            </a:r>
            <a:r>
              <a:rPr lang="fr-FR" i="1" dirty="0" smtClean="0"/>
              <a:t>Uni </a:t>
            </a:r>
            <a:r>
              <a:rPr lang="fr-FR" i="1" dirty="0" err="1"/>
              <a:t>Lëtzebuerg</a:t>
            </a:r>
            <a:endParaRPr lang="fr-FR" i="1" dirty="0"/>
          </a:p>
        </p:txBody>
      </p:sp>
      <p:pic>
        <p:nvPicPr>
          <p:cNvPr id="7" name="Inhaltsplatzhalter 6">
            <a:extLst>
              <a:ext uri="{FF2B5EF4-FFF2-40B4-BE49-F238E27FC236}">
                <a16:creationId xmlns:a16="http://schemas.microsoft.com/office/drawing/2014/main" id="{F969A18E-E134-DF49-BD45-445E9EAEDFF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96" y="1092598"/>
            <a:ext cx="9791192" cy="5507546"/>
          </a:xfrm>
        </p:spPr>
      </p:pic>
      <p:sp>
        <p:nvSpPr>
          <p:cNvPr id="4" name="Fußzeilenplatzhalter 3">
            <a:extLst>
              <a:ext uri="{FF2B5EF4-FFF2-40B4-BE49-F238E27FC236}">
                <a16:creationId xmlns:a16="http://schemas.microsoft.com/office/drawing/2014/main" id="{17AD7D64-198E-9240-B2DE-141268046730}"/>
              </a:ext>
            </a:extLst>
          </p:cNvPr>
          <p:cNvSpPr>
            <a:spLocks noGrp="1"/>
          </p:cNvSpPr>
          <p:nvPr>
            <p:ph type="ftr" sz="quarter" idx="11"/>
          </p:nvPr>
        </p:nvSpPr>
        <p:spPr/>
        <p:txBody>
          <a:bodyPr/>
          <a:lstStyle/>
          <a:p>
            <a:endParaRPr lang="en-US" altLang="fr-FR" dirty="0"/>
          </a:p>
        </p:txBody>
      </p:sp>
      <p:sp>
        <p:nvSpPr>
          <p:cNvPr id="5" name="Foliennummernplatzhalter 4">
            <a:extLst>
              <a:ext uri="{FF2B5EF4-FFF2-40B4-BE49-F238E27FC236}">
                <a16:creationId xmlns:a16="http://schemas.microsoft.com/office/drawing/2014/main" id="{3179A2E9-9EC1-134E-8798-7A80EDABF337}"/>
              </a:ext>
            </a:extLst>
          </p:cNvPr>
          <p:cNvSpPr>
            <a:spLocks noGrp="1"/>
          </p:cNvSpPr>
          <p:nvPr>
            <p:ph type="sldNum" sz="quarter" idx="12"/>
          </p:nvPr>
        </p:nvSpPr>
        <p:spPr/>
        <p:txBody>
          <a:bodyPr/>
          <a:lstStyle/>
          <a:p>
            <a:fld id="{94DDF779-049D-4D45-8638-FD0C66CBAEE0}" type="slidenum">
              <a:rPr lang="en-US" altLang="fr-FR" smtClean="0"/>
              <a:pPr/>
              <a:t>26</a:t>
            </a:fld>
            <a:endParaRPr lang="en-US" altLang="fr-FR" dirty="0"/>
          </a:p>
        </p:txBody>
      </p:sp>
    </p:spTree>
    <p:extLst>
      <p:ext uri="{BB962C8B-B14F-4D97-AF65-F5344CB8AC3E}">
        <p14:creationId xmlns:p14="http://schemas.microsoft.com/office/powerpoint/2010/main" val="370059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7460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5721976"/>
            <a:ext cx="1543050" cy="273844"/>
          </a:xfrm>
          <a:prstGeom prst="rect">
            <a:avLst/>
          </a:prstGeom>
        </p:spPr>
        <p:txBody>
          <a:bodyPr/>
          <a:lstStyle/>
          <a:p>
            <a:fld id="{E675D374-3F58-48B2-80A0-A4D81EDDE988}" type="slidenum">
              <a:rPr lang="en-US" smtClean="0"/>
              <a:t>27</a:t>
            </a:fld>
            <a:endParaRPr lang="en-US"/>
          </a:p>
        </p:txBody>
      </p:sp>
      <p:sp>
        <p:nvSpPr>
          <p:cNvPr id="5" name="Subtitle 2"/>
          <p:cNvSpPr txBox="1">
            <a:spLocks/>
          </p:cNvSpPr>
          <p:nvPr/>
        </p:nvSpPr>
        <p:spPr>
          <a:xfrm>
            <a:off x="2195736" y="4361961"/>
            <a:ext cx="4800600" cy="1314450"/>
          </a:xfrm>
          <a:prstGeom prst="rect">
            <a:avLst/>
          </a:prstGeom>
        </p:spPr>
        <p:txBody>
          <a:bodyPr/>
          <a:lstStyle>
            <a:lvl1pPr marL="228600" indent="-228600" algn="l" rtl="0" eaLnBrk="1" fontAlgn="base" hangingPunct="1">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solidFill>
                  <a:srgbClr val="FF6600"/>
                </a:solidFill>
              </a:rPr>
              <a:t>Damien Sagrillo, </a:t>
            </a:r>
            <a:r>
              <a:rPr lang="en-US" sz="1500" b="1" err="1">
                <a:solidFill>
                  <a:srgbClr val="FF6600"/>
                </a:solidFill>
              </a:rPr>
              <a:t>Université</a:t>
            </a:r>
            <a:r>
              <a:rPr lang="en-US" sz="1500" b="1">
                <a:solidFill>
                  <a:srgbClr val="FF6600"/>
                </a:solidFill>
              </a:rPr>
              <a:t> du Luxembourg</a:t>
            </a:r>
          </a:p>
        </p:txBody>
      </p:sp>
      <p:sp>
        <p:nvSpPr>
          <p:cNvPr id="6" name="Rechteck 1"/>
          <p:cNvSpPr/>
          <p:nvPr/>
        </p:nvSpPr>
        <p:spPr>
          <a:xfrm>
            <a:off x="3126298" y="3760907"/>
            <a:ext cx="4254014" cy="553998"/>
          </a:xfrm>
          <a:prstGeom prst="rect">
            <a:avLst/>
          </a:prstGeom>
          <a:solidFill>
            <a:srgbClr val="FFFF0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a:spAutoFit/>
          </a:bodyPr>
          <a:lstStyle/>
          <a:p>
            <a:pPr algn="ctr"/>
            <a:r>
              <a:rPr lang="hu-HU" sz="3000">
                <a:solidFill>
                  <a:schemeClr val="accent2">
                    <a:lumMod val="60000"/>
                    <a:lumOff val="40000"/>
                  </a:schemeClr>
                </a:solidFill>
              </a:rPr>
              <a:t>Köszönöm a figyelmet</a:t>
            </a:r>
            <a:endParaRPr lang="de-LU" sz="3000">
              <a:solidFill>
                <a:schemeClr val="accent2">
                  <a:lumMod val="60000"/>
                  <a:lumOff val="40000"/>
                </a:schemeClr>
              </a:solidFill>
            </a:endParaRPr>
          </a:p>
        </p:txBody>
      </p:sp>
      <p:sp>
        <p:nvSpPr>
          <p:cNvPr id="7" name="Rechteck 6"/>
          <p:cNvSpPr/>
          <p:nvPr/>
        </p:nvSpPr>
        <p:spPr>
          <a:xfrm rot="20504447">
            <a:off x="2768359" y="2864209"/>
            <a:ext cx="3514873"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fr-FR" sz="2400"/>
              <a:t>Merci pour votre attention</a:t>
            </a:r>
            <a:endParaRPr lang="de-LU" sz="2400"/>
          </a:p>
        </p:txBody>
      </p:sp>
      <p:sp>
        <p:nvSpPr>
          <p:cNvPr id="8" name="Rechteck 7"/>
          <p:cNvSpPr/>
          <p:nvPr/>
        </p:nvSpPr>
        <p:spPr>
          <a:xfrm rot="2712287">
            <a:off x="4321864" y="2397099"/>
            <a:ext cx="4611723" cy="461665"/>
          </a:xfrm>
          <a:prstGeom prst="rect">
            <a:avLst/>
          </a:prstGeom>
          <a:solidFill>
            <a:schemeClr val="accent1">
              <a:lumMod val="40000"/>
              <a:lumOff val="60000"/>
            </a:schemeClr>
          </a:solidFill>
          <a:scene3d>
            <a:camera prst="obliqueBottomRight"/>
            <a:lightRig rig="threePt" dir="t"/>
          </a:scene3d>
          <a:sp3d>
            <a:bevelT prst="relaxedInset"/>
          </a:sp3d>
        </p:spPr>
        <p:txBody>
          <a:bodyPr wrap="square">
            <a:spAutoFit/>
          </a:bodyPr>
          <a:lstStyle/>
          <a:p>
            <a:pPr algn="ctr"/>
            <a:r>
              <a:rPr lang="de-DE" sz="2400">
                <a:solidFill>
                  <a:srgbClr val="C00000"/>
                </a:solidFill>
              </a:rPr>
              <a:t>Danke für Ihre Aufmerksamkeit</a:t>
            </a:r>
            <a:endParaRPr lang="de-LU" sz="2400">
              <a:solidFill>
                <a:srgbClr val="C00000"/>
              </a:solidFill>
            </a:endParaRPr>
          </a:p>
        </p:txBody>
      </p:sp>
      <p:sp>
        <p:nvSpPr>
          <p:cNvPr id="9" name="Rechteck 8"/>
          <p:cNvSpPr/>
          <p:nvPr/>
        </p:nvSpPr>
        <p:spPr>
          <a:xfrm rot="20123759">
            <a:off x="1062725" y="1709976"/>
            <a:ext cx="4011939" cy="461665"/>
          </a:xfrm>
          <a:prstGeom prst="rect">
            <a:avLst/>
          </a:prstGeom>
          <a:solidFill>
            <a:srgbClr val="FFC000"/>
          </a:solidFill>
          <a:scene3d>
            <a:camera prst="orthographicFront"/>
            <a:lightRig rig="threePt" dir="t"/>
          </a:scene3d>
          <a:sp3d>
            <a:bevelT/>
          </a:sp3d>
        </p:spPr>
        <p:txBody>
          <a:bodyPr wrap="square">
            <a:spAutoFit/>
          </a:bodyPr>
          <a:lstStyle/>
          <a:p>
            <a:pPr algn="ctr"/>
            <a:r>
              <a:rPr lang="de-LU" sz="2400">
                <a:solidFill>
                  <a:schemeClr val="accent2">
                    <a:lumMod val="75000"/>
                  </a:schemeClr>
                </a:solidFill>
              </a:rPr>
              <a:t>Merci </a:t>
            </a:r>
            <a:r>
              <a:rPr lang="de-LU" sz="2400" err="1">
                <a:solidFill>
                  <a:schemeClr val="accent2">
                    <a:lumMod val="75000"/>
                  </a:schemeClr>
                </a:solidFill>
              </a:rPr>
              <a:t>fir</a:t>
            </a:r>
            <a:r>
              <a:rPr lang="de-LU" sz="2400">
                <a:solidFill>
                  <a:schemeClr val="accent2">
                    <a:lumMod val="75000"/>
                  </a:schemeClr>
                </a:solidFill>
              </a:rPr>
              <a:t> </a:t>
            </a:r>
            <a:r>
              <a:rPr lang="de-LU" sz="2400" err="1">
                <a:solidFill>
                  <a:schemeClr val="accent2">
                    <a:lumMod val="75000"/>
                  </a:schemeClr>
                </a:solidFill>
              </a:rPr>
              <a:t>Äert</a:t>
            </a:r>
            <a:r>
              <a:rPr lang="de-LU" sz="2400">
                <a:solidFill>
                  <a:schemeClr val="accent2">
                    <a:lumMod val="75000"/>
                  </a:schemeClr>
                </a:solidFill>
              </a:rPr>
              <a:t> </a:t>
            </a:r>
            <a:r>
              <a:rPr lang="de-LU" sz="2400" err="1">
                <a:solidFill>
                  <a:schemeClr val="accent2">
                    <a:lumMod val="75000"/>
                  </a:schemeClr>
                </a:solidFill>
              </a:rPr>
              <a:t>Nolauschteren</a:t>
            </a:r>
            <a:endParaRPr lang="de-LU" sz="2400">
              <a:solidFill>
                <a:schemeClr val="accent2">
                  <a:lumMod val="75000"/>
                </a:schemeClr>
              </a:solidFill>
            </a:endParaRPr>
          </a:p>
        </p:txBody>
      </p:sp>
      <p:sp>
        <p:nvSpPr>
          <p:cNvPr id="10" name="Rechteck 10"/>
          <p:cNvSpPr/>
          <p:nvPr/>
        </p:nvSpPr>
        <p:spPr>
          <a:xfrm rot="19394740">
            <a:off x="1025402" y="2970995"/>
            <a:ext cx="3288558" cy="461665"/>
          </a:xfrm>
          <a:prstGeom prst="rect">
            <a:avLst/>
          </a:prstGeom>
          <a:ln>
            <a:solidFill>
              <a:srgbClr val="FF0000"/>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it-IT" sz="2400">
                <a:solidFill>
                  <a:srgbClr val="FF0000"/>
                </a:solidFill>
              </a:rPr>
              <a:t>Grazie per l'attenzione</a:t>
            </a:r>
            <a:endParaRPr lang="de-LU" sz="2400">
              <a:solidFill>
                <a:srgbClr val="FF0000"/>
              </a:solidFill>
            </a:endParaRPr>
          </a:p>
        </p:txBody>
      </p:sp>
      <p:sp>
        <p:nvSpPr>
          <p:cNvPr id="11" name="Rechteck 9"/>
          <p:cNvSpPr/>
          <p:nvPr/>
        </p:nvSpPr>
        <p:spPr>
          <a:xfrm rot="21239590">
            <a:off x="2797642" y="4843594"/>
            <a:ext cx="4020330" cy="461665"/>
          </a:xfrm>
          <a:prstGeom prst="rect">
            <a:avLst/>
          </a:prstGeom>
          <a:solidFill>
            <a:srgbClr val="92D050"/>
          </a:solidFill>
          <a:effectLst>
            <a:glow rad="139700">
              <a:schemeClr val="accent4">
                <a:satMod val="175000"/>
                <a:alpha val="40000"/>
              </a:schemeClr>
            </a:glow>
          </a:effectLst>
        </p:spPr>
        <p:txBody>
          <a:bodyPr wrap="square">
            <a:spAutoFit/>
          </a:bodyPr>
          <a:lstStyle/>
          <a:p>
            <a:pPr algn="ctr"/>
            <a:r>
              <a:rPr lang="fr-FR" sz="2400" err="1">
                <a:solidFill>
                  <a:schemeClr val="accent1">
                    <a:lumMod val="50000"/>
                  </a:schemeClr>
                </a:solidFill>
              </a:rPr>
              <a:t>Thank</a:t>
            </a:r>
            <a:r>
              <a:rPr lang="fr-FR" sz="2400">
                <a:solidFill>
                  <a:schemeClr val="accent1">
                    <a:lumMod val="50000"/>
                  </a:schemeClr>
                </a:solidFill>
              </a:rPr>
              <a:t> </a:t>
            </a:r>
            <a:r>
              <a:rPr lang="fr-FR" sz="2400" err="1">
                <a:solidFill>
                  <a:schemeClr val="accent1">
                    <a:lumMod val="50000"/>
                  </a:schemeClr>
                </a:solidFill>
              </a:rPr>
              <a:t>you</a:t>
            </a:r>
            <a:r>
              <a:rPr lang="fr-FR" sz="2400">
                <a:solidFill>
                  <a:schemeClr val="accent1">
                    <a:lumMod val="50000"/>
                  </a:schemeClr>
                </a:solidFill>
              </a:rPr>
              <a:t> for </a:t>
            </a:r>
            <a:r>
              <a:rPr lang="fr-FR" sz="2400" err="1">
                <a:solidFill>
                  <a:schemeClr val="accent1">
                    <a:lumMod val="50000"/>
                  </a:schemeClr>
                </a:solidFill>
              </a:rPr>
              <a:t>your</a:t>
            </a:r>
            <a:r>
              <a:rPr lang="fr-FR" sz="2400">
                <a:solidFill>
                  <a:schemeClr val="accent1">
                    <a:lumMod val="50000"/>
                  </a:schemeClr>
                </a:solidFill>
              </a:rPr>
              <a:t> attention</a:t>
            </a:r>
            <a:endParaRPr lang="de-LU" sz="2400">
              <a:solidFill>
                <a:schemeClr val="accent1">
                  <a:lumMod val="50000"/>
                </a:schemeClr>
              </a:solidFill>
            </a:endParaRPr>
          </a:p>
        </p:txBody>
      </p:sp>
      <p:sp>
        <p:nvSpPr>
          <p:cNvPr id="12" name="Rechteck 9"/>
          <p:cNvSpPr/>
          <p:nvPr/>
        </p:nvSpPr>
        <p:spPr>
          <a:xfrm rot="252924">
            <a:off x="1628471" y="5741404"/>
            <a:ext cx="4841963" cy="474851"/>
          </a:xfrm>
          <a:prstGeom prst="rect">
            <a:avLst/>
          </a:prstGeom>
          <a:solidFill>
            <a:srgbClr val="FF0000"/>
          </a:solidFill>
          <a:scene3d>
            <a:camera prst="orthographicFront"/>
            <a:lightRig rig="threePt" dir="t"/>
          </a:scene3d>
          <a:sp3d>
            <a:bevelT w="114300" prst="artDeco"/>
          </a:sp3d>
        </p:spPr>
        <p:txBody>
          <a:bodyPr wrap="square">
            <a:spAutoFit/>
          </a:bodyPr>
          <a:lstStyle/>
          <a:p>
            <a:pPr algn="ctr"/>
            <a:r>
              <a:rPr lang="de-DE">
                <a:solidFill>
                  <a:srgbClr val="D2ECB6"/>
                </a:solidFill>
              </a:rPr>
              <a:t>Muchas </a:t>
            </a:r>
            <a:r>
              <a:rPr lang="de-DE" err="1">
                <a:solidFill>
                  <a:srgbClr val="D2ECB6"/>
                </a:solidFill>
              </a:rPr>
              <a:t>gracias</a:t>
            </a:r>
            <a:r>
              <a:rPr lang="de-DE">
                <a:solidFill>
                  <a:srgbClr val="D2ECB6"/>
                </a:solidFill>
              </a:rPr>
              <a:t> </a:t>
            </a:r>
            <a:r>
              <a:rPr lang="de-DE" err="1">
                <a:solidFill>
                  <a:srgbClr val="D2ECB6"/>
                </a:solidFill>
              </a:rPr>
              <a:t>por</a:t>
            </a:r>
            <a:r>
              <a:rPr lang="de-DE">
                <a:solidFill>
                  <a:srgbClr val="D2ECB6"/>
                </a:solidFill>
              </a:rPr>
              <a:t> </a:t>
            </a:r>
            <a:r>
              <a:rPr lang="de-DE" err="1">
                <a:solidFill>
                  <a:srgbClr val="D2ECB6"/>
                </a:solidFill>
              </a:rPr>
              <a:t>su</a:t>
            </a:r>
            <a:r>
              <a:rPr lang="de-DE">
                <a:solidFill>
                  <a:srgbClr val="D2ECB6"/>
                </a:solidFill>
              </a:rPr>
              <a:t>  </a:t>
            </a:r>
            <a:r>
              <a:rPr lang="de-DE" err="1">
                <a:solidFill>
                  <a:srgbClr val="D2ECB6"/>
                </a:solidFill>
              </a:rPr>
              <a:t>atención</a:t>
            </a:r>
            <a:endParaRPr lang="de-DE">
              <a:solidFill>
                <a:srgbClr val="D2ECB6"/>
              </a:solidFill>
            </a:endParaRPr>
          </a:p>
        </p:txBody>
      </p:sp>
      <p:sp>
        <p:nvSpPr>
          <p:cNvPr id="14" name="Rechteck 13"/>
          <p:cNvSpPr/>
          <p:nvPr/>
        </p:nvSpPr>
        <p:spPr>
          <a:xfrm>
            <a:off x="1182093" y="131810"/>
            <a:ext cx="4335483" cy="461665"/>
          </a:xfrm>
          <a:prstGeom prst="rect">
            <a:avLst/>
          </a:prstGeom>
          <a:solidFill>
            <a:schemeClr val="accent6">
              <a:lumMod val="40000"/>
              <a:lumOff val="60000"/>
            </a:schemeClr>
          </a:solidFill>
          <a:effectLst>
            <a:reflection blurRad="6350" stA="50000" endA="300" endPos="55000" dir="5400000" sy="-100000" algn="bl" rotWithShape="0"/>
          </a:effectLst>
        </p:spPr>
        <p:txBody>
          <a:bodyPr wrap="square">
            <a:spAutoFit/>
          </a:bodyPr>
          <a:lstStyle/>
          <a:p>
            <a:pPr algn="ctr"/>
            <a:r>
              <a:rPr lang="de-DE" err="1">
                <a:solidFill>
                  <a:srgbClr val="FFFF00"/>
                </a:solidFill>
              </a:rPr>
              <a:t>Muito</a:t>
            </a:r>
            <a:r>
              <a:rPr lang="de-DE">
                <a:solidFill>
                  <a:srgbClr val="FFFF00"/>
                </a:solidFill>
              </a:rPr>
              <a:t> </a:t>
            </a:r>
            <a:r>
              <a:rPr lang="de-DE" err="1">
                <a:solidFill>
                  <a:srgbClr val="FFFF00"/>
                </a:solidFill>
              </a:rPr>
              <a:t>obrigado</a:t>
            </a:r>
            <a:r>
              <a:rPr lang="de-DE">
                <a:solidFill>
                  <a:srgbClr val="FFFF00"/>
                </a:solidFill>
              </a:rPr>
              <a:t> </a:t>
            </a:r>
            <a:r>
              <a:rPr lang="de-DE" err="1">
                <a:solidFill>
                  <a:srgbClr val="FFFF00"/>
                </a:solidFill>
              </a:rPr>
              <a:t>pela</a:t>
            </a:r>
            <a:r>
              <a:rPr lang="de-DE">
                <a:solidFill>
                  <a:srgbClr val="FFFF00"/>
                </a:solidFill>
              </a:rPr>
              <a:t> </a:t>
            </a:r>
            <a:r>
              <a:rPr lang="de-DE" err="1">
                <a:solidFill>
                  <a:srgbClr val="FFFF00"/>
                </a:solidFill>
              </a:rPr>
              <a:t>atenção</a:t>
            </a:r>
            <a:endParaRPr lang="de-DE">
              <a:solidFill>
                <a:srgbClr val="FFFF00"/>
              </a:solidFill>
            </a:endParaRPr>
          </a:p>
        </p:txBody>
      </p:sp>
      <p:sp>
        <p:nvSpPr>
          <p:cNvPr id="2" name="Rectangle 1"/>
          <p:cNvSpPr/>
          <p:nvPr/>
        </p:nvSpPr>
        <p:spPr>
          <a:xfrm rot="2080253">
            <a:off x="5161005" y="1588229"/>
            <a:ext cx="4211859" cy="461665"/>
          </a:xfrm>
          <a:prstGeom prst="rect">
            <a:avLst/>
          </a:prstGeom>
          <a:solidFill>
            <a:srgbClr val="FFCDCD"/>
          </a:solidFill>
          <a:effectLst>
            <a:glow rad="101600">
              <a:schemeClr val="accent5">
                <a:satMod val="175000"/>
                <a:alpha val="40000"/>
              </a:schemeClr>
            </a:glow>
          </a:effectLst>
        </p:spPr>
        <p:txBody>
          <a:bodyPr wrap="none">
            <a:spAutoFit/>
          </a:bodyPr>
          <a:lstStyle/>
          <a:p>
            <a:r>
              <a:rPr lang="az-Cyrl-AZ">
                <a:solidFill>
                  <a:srgbClr val="00B050"/>
                </a:solidFill>
              </a:rPr>
              <a:t>Благодарю вас за внимание</a:t>
            </a:r>
            <a:endParaRPr lang="en-GB">
              <a:solidFill>
                <a:srgbClr val="00B050"/>
              </a:solidFill>
            </a:endParaRPr>
          </a:p>
        </p:txBody>
      </p:sp>
    </p:spTree>
    <p:extLst>
      <p:ext uri="{BB962C8B-B14F-4D97-AF65-F5344CB8AC3E}">
        <p14:creationId xmlns:p14="http://schemas.microsoft.com/office/powerpoint/2010/main" val="99851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800"/>
                                        <p:tgtEl>
                                          <p:spTgt spid="9"/>
                                        </p:tgtEl>
                                      </p:cBhvr>
                                    </p:animEffect>
                                    <p:anim calcmode="lin" valueType="num">
                                      <p:cBhvr>
                                        <p:cTn id="15" dur="1800" fill="hold"/>
                                        <p:tgtEl>
                                          <p:spTgt spid="9"/>
                                        </p:tgtEl>
                                        <p:attrNameLst>
                                          <p:attrName>ppt_x</p:attrName>
                                        </p:attrNameLst>
                                      </p:cBhvr>
                                      <p:tavLst>
                                        <p:tav tm="0">
                                          <p:val>
                                            <p:strVal val="#ppt_x"/>
                                          </p:val>
                                        </p:tav>
                                        <p:tav tm="100000">
                                          <p:val>
                                            <p:strVal val="#ppt_x"/>
                                          </p:val>
                                        </p:tav>
                                      </p:tavLst>
                                    </p:anim>
                                    <p:anim calcmode="lin" valueType="num">
                                      <p:cBhvr>
                                        <p:cTn id="16" dur="1800" fill="hold"/>
                                        <p:tgtEl>
                                          <p:spTgt spid="9"/>
                                        </p:tgtEl>
                                        <p:attrNameLst>
                                          <p:attrName>ppt_y</p:attrName>
                                        </p:attrNameLst>
                                      </p:cBhvr>
                                      <p:tavLst>
                                        <p:tav tm="0">
                                          <p:val>
                                            <p:strVal val="#ppt_y+.1"/>
                                          </p:val>
                                        </p:tav>
                                        <p:tav tm="100000">
                                          <p:val>
                                            <p:strVal val="#ppt_y"/>
                                          </p:val>
                                        </p:tav>
                                      </p:tavLst>
                                    </p:anim>
                                  </p:childTnLst>
                                </p:cTn>
                              </p:par>
                              <p:par>
                                <p:cTn id="17" presetID="6" presetClass="entr" presetSubtype="16"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21" presetClass="entr" presetSubtype="1" fill="hold" grpId="0" nodeType="withEffect">
                                  <p:stCondLst>
                                    <p:cond delay="20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6" presetClass="entr" presetSubtype="16" fill="hold" grpId="0" nodeType="withEffect">
                                  <p:stCondLst>
                                    <p:cond delay="20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par>
                                <p:cTn id="26" presetID="26" presetClass="entr" presetSubtype="0" fill="hold" grpId="0" nodeType="withEffect">
                                  <p:stCondLst>
                                    <p:cond delay="20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par>
                                <p:cTn id="42" presetID="31" presetClass="entr" presetSubtype="0" fill="hold" grpId="0" nodeType="withEffect">
                                  <p:stCondLst>
                                    <p:cond delay="400"/>
                                  </p:stCondLst>
                                  <p:childTnLst>
                                    <p:set>
                                      <p:cBhvr>
                                        <p:cTn id="43" dur="1" fill="hold">
                                          <p:stCondLst>
                                            <p:cond delay="0"/>
                                          </p:stCondLst>
                                        </p:cTn>
                                        <p:tgtEl>
                                          <p:spTgt spid="6"/>
                                        </p:tgtEl>
                                        <p:attrNameLst>
                                          <p:attrName>style.visibility</p:attrName>
                                        </p:attrNameLst>
                                      </p:cBhvr>
                                      <p:to>
                                        <p:strVal val="visible"/>
                                      </p:to>
                                    </p:set>
                                    <p:anim calcmode="lin" valueType="num">
                                      <p:cBhvr>
                                        <p:cTn id="44" dur="3900" fill="hold"/>
                                        <p:tgtEl>
                                          <p:spTgt spid="6"/>
                                        </p:tgtEl>
                                        <p:attrNameLst>
                                          <p:attrName>ppt_w</p:attrName>
                                        </p:attrNameLst>
                                      </p:cBhvr>
                                      <p:tavLst>
                                        <p:tav tm="0">
                                          <p:val>
                                            <p:fltVal val="0"/>
                                          </p:val>
                                        </p:tav>
                                        <p:tav tm="100000">
                                          <p:val>
                                            <p:strVal val="#ppt_w"/>
                                          </p:val>
                                        </p:tav>
                                      </p:tavLst>
                                    </p:anim>
                                    <p:anim calcmode="lin" valueType="num">
                                      <p:cBhvr>
                                        <p:cTn id="45" dur="3900" fill="hold"/>
                                        <p:tgtEl>
                                          <p:spTgt spid="6"/>
                                        </p:tgtEl>
                                        <p:attrNameLst>
                                          <p:attrName>ppt_h</p:attrName>
                                        </p:attrNameLst>
                                      </p:cBhvr>
                                      <p:tavLst>
                                        <p:tav tm="0">
                                          <p:val>
                                            <p:fltVal val="0"/>
                                          </p:val>
                                        </p:tav>
                                        <p:tav tm="100000">
                                          <p:val>
                                            <p:strVal val="#ppt_h"/>
                                          </p:val>
                                        </p:tav>
                                      </p:tavLst>
                                    </p:anim>
                                    <p:anim calcmode="lin" valueType="num">
                                      <p:cBhvr>
                                        <p:cTn id="46" dur="3900" fill="hold"/>
                                        <p:tgtEl>
                                          <p:spTgt spid="6"/>
                                        </p:tgtEl>
                                        <p:attrNameLst>
                                          <p:attrName>style.rotation</p:attrName>
                                        </p:attrNameLst>
                                      </p:cBhvr>
                                      <p:tavLst>
                                        <p:tav tm="0">
                                          <p:val>
                                            <p:fltVal val="90"/>
                                          </p:val>
                                        </p:tav>
                                        <p:tav tm="100000">
                                          <p:val>
                                            <p:fltVal val="0"/>
                                          </p:val>
                                        </p:tav>
                                      </p:tavLst>
                                    </p:anim>
                                    <p:animEffect transition="in" filter="fade">
                                      <p:cBhvr>
                                        <p:cTn id="47" dur="3900"/>
                                        <p:tgtEl>
                                          <p:spTgt spid="6"/>
                                        </p:tgtEl>
                                      </p:cBhvr>
                                    </p:animEffect>
                                  </p:childTnLst>
                                </p:cTn>
                              </p:par>
                              <p:par>
                                <p:cTn id="48" presetID="26" presetClass="entr" presetSubtype="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par>
                                <p:cTn id="64" presetID="26" presetClass="entr" presetSubtype="0" fill="hold" grpId="0" nodeType="withEffect">
                                  <p:stCondLst>
                                    <p:cond delay="20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par>
                                <p:cTn id="80" presetID="42"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800"/>
                                        <p:tgtEl>
                                          <p:spTgt spid="14"/>
                                        </p:tgtEl>
                                      </p:cBhvr>
                                    </p:animEffect>
                                    <p:anim calcmode="lin" valueType="num">
                                      <p:cBhvr>
                                        <p:cTn id="83" dur="1800" fill="hold"/>
                                        <p:tgtEl>
                                          <p:spTgt spid="14"/>
                                        </p:tgtEl>
                                        <p:attrNameLst>
                                          <p:attrName>ppt_x</p:attrName>
                                        </p:attrNameLst>
                                      </p:cBhvr>
                                      <p:tavLst>
                                        <p:tav tm="0">
                                          <p:val>
                                            <p:strVal val="#ppt_x"/>
                                          </p:val>
                                        </p:tav>
                                        <p:tav tm="100000">
                                          <p:val>
                                            <p:strVal val="#ppt_x"/>
                                          </p:val>
                                        </p:tav>
                                      </p:tavLst>
                                    </p:anim>
                                    <p:anim calcmode="lin" valueType="num">
                                      <p:cBhvr>
                                        <p:cTn id="84" dur="18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4"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4587" y="499633"/>
            <a:ext cx="8229600" cy="1143000"/>
          </a:xfrm>
        </p:spPr>
        <p:txBody>
          <a:bodyPr>
            <a:normAutofit fontScale="90000"/>
          </a:bodyPr>
          <a:lstStyle/>
          <a:p>
            <a:r>
              <a:rPr lang="fr-FR"/>
              <a:t>L’enseignement musical (EM) comme discipline scolaire et ses approches thématiques</a:t>
            </a:r>
            <a:br>
              <a:rPr lang="fr-FR"/>
            </a:br>
            <a:endParaRPr lang="fr-FR"/>
          </a:p>
        </p:txBody>
      </p:sp>
      <p:sp>
        <p:nvSpPr>
          <p:cNvPr id="3" name="Inhaltsplatzhalter 2"/>
          <p:cNvSpPr>
            <a:spLocks noGrp="1"/>
          </p:cNvSpPr>
          <p:nvPr>
            <p:ph idx="1"/>
          </p:nvPr>
        </p:nvSpPr>
        <p:spPr>
          <a:xfrm>
            <a:off x="457200" y="1758081"/>
            <a:ext cx="8229600" cy="4875232"/>
          </a:xfrm>
        </p:spPr>
        <p:txBody>
          <a:bodyPr wrap="none" anchor="t" anchorCtr="0">
            <a:normAutofit fontScale="77500" lnSpcReduction="20000"/>
          </a:bodyPr>
          <a:lstStyle/>
          <a:p>
            <a:r>
              <a:rPr lang="en-US" err="1">
                <a:solidFill>
                  <a:sysClr val="windowText" lastClr="000000"/>
                </a:solidFill>
              </a:rPr>
              <a:t>Musikwissen</a:t>
            </a:r>
            <a:endParaRPr lang="en-US">
              <a:solidFill>
                <a:sysClr val="windowText" lastClr="000000"/>
              </a:solidFill>
            </a:endParaRPr>
          </a:p>
          <a:p>
            <a:pPr lvl="1"/>
            <a:r>
              <a:rPr lang="en-US" err="1">
                <a:solidFill>
                  <a:sysClr val="windowText" lastClr="000000"/>
                </a:solidFill>
              </a:rPr>
              <a:t>Musikinstrumente</a:t>
            </a:r>
            <a:endParaRPr lang="en-US">
              <a:solidFill>
                <a:sysClr val="windowText" lastClr="000000"/>
              </a:solidFill>
            </a:endParaRPr>
          </a:p>
          <a:p>
            <a:pPr lvl="1"/>
            <a:r>
              <a:rPr lang="en-US">
                <a:solidFill>
                  <a:sysClr val="windowText" lastClr="000000"/>
                </a:solidFill>
              </a:rPr>
              <a:t>…</a:t>
            </a:r>
          </a:p>
          <a:p>
            <a:r>
              <a:rPr lang="en-US" err="1">
                <a:solidFill>
                  <a:sysClr val="windowText" lastClr="000000"/>
                </a:solidFill>
              </a:rPr>
              <a:t>Musikhören</a:t>
            </a:r>
            <a:endParaRPr lang="en-US">
              <a:solidFill>
                <a:sysClr val="windowText" lastClr="000000"/>
              </a:solidFill>
            </a:endParaRPr>
          </a:p>
          <a:p>
            <a:pPr lvl="1"/>
            <a:r>
              <a:rPr lang="en-US" err="1">
                <a:solidFill>
                  <a:sysClr val="windowText" lastClr="000000"/>
                </a:solidFill>
              </a:rPr>
              <a:t>Malen</a:t>
            </a:r>
            <a:r>
              <a:rPr lang="en-US">
                <a:solidFill>
                  <a:sysClr val="windowText" lastClr="000000"/>
                </a:solidFill>
              </a:rPr>
              <a:t> auf </a:t>
            </a:r>
            <a:r>
              <a:rPr lang="en-US" err="1">
                <a:solidFill>
                  <a:sysClr val="windowText" lastClr="000000"/>
                </a:solidFill>
              </a:rPr>
              <a:t>Musik</a:t>
            </a:r>
            <a:endParaRPr lang="en-US">
              <a:solidFill>
                <a:sysClr val="windowText" lastClr="000000"/>
              </a:solidFill>
            </a:endParaRPr>
          </a:p>
          <a:p>
            <a:pPr lvl="1"/>
            <a:r>
              <a:rPr lang="en-US" err="1">
                <a:solidFill>
                  <a:sysClr val="windowText" lastClr="000000"/>
                </a:solidFill>
              </a:rPr>
              <a:t>Schreiben</a:t>
            </a:r>
            <a:r>
              <a:rPr lang="en-US">
                <a:solidFill>
                  <a:sysClr val="windowText" lastClr="000000"/>
                </a:solidFill>
              </a:rPr>
              <a:t> </a:t>
            </a:r>
            <a:r>
              <a:rPr lang="en-US" err="1">
                <a:solidFill>
                  <a:sysClr val="windowText" lastClr="000000"/>
                </a:solidFill>
              </a:rPr>
              <a:t>zu</a:t>
            </a:r>
            <a:r>
              <a:rPr lang="en-US">
                <a:solidFill>
                  <a:sysClr val="windowText" lastClr="000000"/>
                </a:solidFill>
              </a:rPr>
              <a:t> </a:t>
            </a:r>
            <a:r>
              <a:rPr lang="en-US" err="1">
                <a:solidFill>
                  <a:sysClr val="windowText" lastClr="000000"/>
                </a:solidFill>
              </a:rPr>
              <a:t>Musik</a:t>
            </a:r>
            <a:endParaRPr lang="en-US">
              <a:solidFill>
                <a:sysClr val="windowText" lastClr="000000"/>
              </a:solidFill>
            </a:endParaRPr>
          </a:p>
          <a:p>
            <a:r>
              <a:rPr lang="en-US" err="1">
                <a:solidFill>
                  <a:sysClr val="windowText" lastClr="000000"/>
                </a:solidFill>
              </a:rPr>
              <a:t>Musik</a:t>
            </a:r>
            <a:r>
              <a:rPr lang="en-US">
                <a:solidFill>
                  <a:sysClr val="windowText" lastClr="000000"/>
                </a:solidFill>
              </a:rPr>
              <a:t> </a:t>
            </a:r>
            <a:r>
              <a:rPr lang="en-US" err="1">
                <a:solidFill>
                  <a:sysClr val="windowText" lastClr="000000"/>
                </a:solidFill>
              </a:rPr>
              <a:t>machen</a:t>
            </a:r>
            <a:endParaRPr lang="en-US">
              <a:solidFill>
                <a:sysClr val="windowText" lastClr="000000"/>
              </a:solidFill>
            </a:endParaRPr>
          </a:p>
          <a:p>
            <a:pPr lvl="1"/>
            <a:r>
              <a:rPr lang="en-US">
                <a:solidFill>
                  <a:sysClr val="windowText" lastClr="000000"/>
                </a:solidFill>
              </a:rPr>
              <a:t>Rhythmus (</a:t>
            </a:r>
            <a:r>
              <a:rPr lang="en-US" err="1">
                <a:solidFill>
                  <a:sysClr val="windowText" lastClr="000000"/>
                </a:solidFill>
              </a:rPr>
              <a:t>Rhythmuslieder</a:t>
            </a:r>
            <a:r>
              <a:rPr lang="en-US">
                <a:solidFill>
                  <a:sysClr val="windowText" lastClr="000000"/>
                </a:solidFill>
              </a:rPr>
              <a:t>,…)</a:t>
            </a:r>
          </a:p>
          <a:p>
            <a:pPr lvl="1"/>
            <a:r>
              <a:rPr lang="en-US" err="1">
                <a:solidFill>
                  <a:sysClr val="windowText" lastClr="000000"/>
                </a:solidFill>
              </a:rPr>
              <a:t>Bewegung</a:t>
            </a:r>
            <a:r>
              <a:rPr lang="en-US">
                <a:solidFill>
                  <a:sysClr val="windowText" lastClr="000000"/>
                </a:solidFill>
              </a:rPr>
              <a:t> und </a:t>
            </a:r>
            <a:r>
              <a:rPr lang="en-US" err="1">
                <a:solidFill>
                  <a:sysClr val="windowText" lastClr="000000"/>
                </a:solidFill>
              </a:rPr>
              <a:t>Tanz</a:t>
            </a:r>
            <a:endParaRPr lang="en-US">
              <a:solidFill>
                <a:sysClr val="windowText" lastClr="000000"/>
              </a:solidFill>
            </a:endParaRPr>
          </a:p>
          <a:p>
            <a:pPr lvl="1"/>
            <a:r>
              <a:rPr lang="en-US" err="1">
                <a:solidFill>
                  <a:sysClr val="windowText" lastClr="000000"/>
                </a:solidFill>
              </a:rPr>
              <a:t>Singen</a:t>
            </a:r>
            <a:r>
              <a:rPr lang="en-US">
                <a:solidFill>
                  <a:sysClr val="windowText" lastClr="000000"/>
                </a:solidFill>
              </a:rPr>
              <a:t> (</a:t>
            </a:r>
            <a:r>
              <a:rPr lang="en-US" err="1">
                <a:solidFill>
                  <a:sysClr val="windowText" lastClr="000000"/>
                </a:solidFill>
              </a:rPr>
              <a:t>Schulmusikbücher</a:t>
            </a:r>
            <a:r>
              <a:rPr lang="en-US">
                <a:solidFill>
                  <a:sysClr val="windowText" lastClr="000000"/>
                </a:solidFill>
              </a:rPr>
              <a:t>, Karaoke)</a:t>
            </a:r>
          </a:p>
          <a:p>
            <a:pPr lvl="1"/>
            <a:r>
              <a:rPr lang="en-US" err="1">
                <a:solidFill>
                  <a:sysClr val="windowText" lastClr="000000"/>
                </a:solidFill>
              </a:rPr>
              <a:t>Musik</a:t>
            </a:r>
            <a:r>
              <a:rPr lang="en-US">
                <a:solidFill>
                  <a:sysClr val="windowText" lastClr="000000"/>
                </a:solidFill>
              </a:rPr>
              <a:t> </a:t>
            </a:r>
            <a:r>
              <a:rPr lang="en-US" err="1">
                <a:solidFill>
                  <a:sysClr val="windowText" lastClr="000000"/>
                </a:solidFill>
              </a:rPr>
              <a:t>mit</a:t>
            </a:r>
            <a:r>
              <a:rPr lang="en-US">
                <a:solidFill>
                  <a:sysClr val="windowText" lastClr="000000"/>
                </a:solidFill>
              </a:rPr>
              <a:t> </a:t>
            </a:r>
            <a:r>
              <a:rPr lang="en-US" err="1">
                <a:solidFill>
                  <a:sysClr val="windowText" lastClr="000000"/>
                </a:solidFill>
              </a:rPr>
              <a:t>Instrumenten</a:t>
            </a:r>
            <a:endParaRPr lang="en-US">
              <a:solidFill>
                <a:sysClr val="windowText" lastClr="000000"/>
              </a:solidFill>
            </a:endParaRPr>
          </a:p>
          <a:p>
            <a:r>
              <a:rPr lang="fr-FR">
                <a:solidFill>
                  <a:sysClr val="windowText" lastClr="000000"/>
                </a:solidFill>
              </a:rPr>
              <a:t>Créativité musicale</a:t>
            </a:r>
          </a:p>
          <a:p>
            <a:r>
              <a:rPr lang="fr-FR"/>
              <a:t>Ces multiples approches, un problème* ou une issue?</a:t>
            </a:r>
            <a:endParaRPr lang="fr-FR">
              <a:solidFill>
                <a:sysClr val="windowText" lastClr="000000"/>
              </a:solidFill>
            </a:endParaRPr>
          </a:p>
          <a:p>
            <a:pPr marL="0" indent="0">
              <a:buNone/>
            </a:pPr>
            <a:endParaRPr lang="fr-FR">
              <a:solidFill>
                <a:sysClr val="windowText" lastClr="000000"/>
              </a:solidFill>
            </a:endParaRPr>
          </a:p>
        </p:txBody>
      </p:sp>
      <p:sp>
        <p:nvSpPr>
          <p:cNvPr id="4" name="Fußzeilenplatzhalter 3"/>
          <p:cNvSpPr>
            <a:spLocks noGrp="1"/>
          </p:cNvSpPr>
          <p:nvPr>
            <p:ph type="ftr" sz="quarter" idx="11"/>
          </p:nvPr>
        </p:nvSpPr>
        <p:spPr/>
        <p:txBody>
          <a:bodyPr/>
          <a:lstStyle/>
          <a:p>
            <a:endParaRPr lang="fr-FR" altLang="fr-FR"/>
          </a:p>
        </p:txBody>
      </p:sp>
      <p:sp>
        <p:nvSpPr>
          <p:cNvPr id="5" name="Foliennummernplatzhalter 4"/>
          <p:cNvSpPr>
            <a:spLocks noGrp="1"/>
          </p:cNvSpPr>
          <p:nvPr>
            <p:ph type="sldNum" sz="quarter" idx="12"/>
          </p:nvPr>
        </p:nvSpPr>
        <p:spPr/>
        <p:txBody>
          <a:bodyPr/>
          <a:lstStyle/>
          <a:p>
            <a:fld id="{94DDF779-049D-4D45-8638-FD0C66CBAEE0}" type="slidenum">
              <a:rPr lang="fr-FR" altLang="fr-FR" smtClean="0"/>
              <a:pPr/>
              <a:t>28</a:t>
            </a:fld>
            <a:endParaRPr lang="fr-FR" altLang="fr-FR"/>
          </a:p>
        </p:txBody>
      </p:sp>
      <p:sp>
        <p:nvSpPr>
          <p:cNvPr id="6" name="Content Placeholder 2"/>
          <p:cNvSpPr txBox="1">
            <a:spLocks/>
          </p:cNvSpPr>
          <p:nvPr/>
        </p:nvSpPr>
        <p:spPr bwMode="auto">
          <a:xfrm>
            <a:off x="4932040" y="1897536"/>
            <a:ext cx="4118227" cy="2298161"/>
          </a:xfrm>
          <a:prstGeom prst="rect">
            <a:avLst/>
          </a:prstGeom>
          <a:solidFill>
            <a:schemeClr val="accent1"/>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err="1"/>
              <a:t>Musikaktivitäten</a:t>
            </a:r>
            <a:endParaRPr lang="de-DE" kern="0"/>
          </a:p>
          <a:p>
            <a:r>
              <a:rPr lang="de-DE" kern="0"/>
              <a:t>Musikwissen</a:t>
            </a:r>
          </a:p>
          <a:p>
            <a:pPr lvl="1">
              <a:buFont typeface="Wingdings" panose="05000000000000000000" pitchFamily="2" charset="2"/>
              <a:buChar char="§"/>
            </a:pPr>
            <a:r>
              <a:rPr lang="de-DE" kern="0">
                <a:solidFill>
                  <a:srgbClr val="FF0000"/>
                </a:solidFill>
              </a:rPr>
              <a:t>Musikinstrumente</a:t>
            </a:r>
          </a:p>
          <a:p>
            <a:pPr lvl="1">
              <a:buFont typeface="Wingdings" panose="05000000000000000000" pitchFamily="2" charset="2"/>
              <a:buChar char="§"/>
            </a:pPr>
            <a:r>
              <a:rPr lang="de-DE" kern="0">
                <a:solidFill>
                  <a:srgbClr val="FF0000"/>
                </a:solidFill>
              </a:rPr>
              <a:t>Amadeus</a:t>
            </a:r>
          </a:p>
          <a:p>
            <a:r>
              <a:rPr lang="de-DE" kern="0"/>
              <a:t>Musikhören</a:t>
            </a:r>
          </a:p>
          <a:p>
            <a:pPr lvl="1">
              <a:buFont typeface="Wingdings" panose="05000000000000000000" pitchFamily="2" charset="2"/>
              <a:buChar char="§"/>
            </a:pPr>
            <a:r>
              <a:rPr lang="de-DE" kern="0">
                <a:solidFill>
                  <a:srgbClr val="FF0000"/>
                </a:solidFill>
              </a:rPr>
              <a:t>Malen auf Musik</a:t>
            </a:r>
          </a:p>
          <a:p>
            <a:pPr lvl="1">
              <a:buFont typeface="Wingdings" panose="05000000000000000000" pitchFamily="2" charset="2"/>
              <a:buChar char="§"/>
            </a:pPr>
            <a:r>
              <a:rPr lang="de-DE" kern="0" err="1">
                <a:solidFill>
                  <a:srgbClr val="FF0000"/>
                </a:solidFill>
              </a:rPr>
              <a:t>Geräuschememory</a:t>
            </a:r>
            <a:endParaRPr lang="de-DE" kern="0">
              <a:solidFill>
                <a:srgbClr val="FF0000"/>
              </a:solidFill>
            </a:endParaRPr>
          </a:p>
          <a:p>
            <a:pPr lvl="1">
              <a:buFont typeface="Wingdings" panose="05000000000000000000" pitchFamily="2" charset="2"/>
              <a:buChar char="§"/>
            </a:pPr>
            <a:r>
              <a:rPr lang="de-DE" kern="0">
                <a:solidFill>
                  <a:srgbClr val="FF0000"/>
                </a:solidFill>
              </a:rPr>
              <a:t>Schreiben zu Musik</a:t>
            </a:r>
          </a:p>
          <a:p>
            <a:r>
              <a:rPr lang="de-DE" kern="0"/>
              <a:t>Musik fächerübergreifend</a:t>
            </a:r>
          </a:p>
          <a:p>
            <a:pPr lvl="1">
              <a:buFont typeface="Wingdings" panose="05000000000000000000" pitchFamily="2" charset="2"/>
              <a:buChar char="§"/>
            </a:pPr>
            <a:r>
              <a:rPr lang="de-DE" kern="0">
                <a:solidFill>
                  <a:srgbClr val="FF0000"/>
                </a:solidFill>
              </a:rPr>
              <a:t>Haiku vertonen </a:t>
            </a:r>
          </a:p>
          <a:p>
            <a:pPr lvl="1">
              <a:buFont typeface="Wingdings" panose="05000000000000000000" pitchFamily="2" charset="2"/>
              <a:buChar char="§"/>
            </a:pPr>
            <a:r>
              <a:rPr lang="de-DE" kern="0">
                <a:solidFill>
                  <a:srgbClr val="FF0000"/>
                </a:solidFill>
              </a:rPr>
              <a:t>Schreiben zu Musik</a:t>
            </a:r>
          </a:p>
          <a:p>
            <a:pPr lvl="1">
              <a:buFont typeface="Wingdings" panose="05000000000000000000" pitchFamily="2" charset="2"/>
              <a:buChar char="§"/>
            </a:pPr>
            <a:r>
              <a:rPr lang="de-DE" kern="0">
                <a:solidFill>
                  <a:srgbClr val="FF0000"/>
                </a:solidFill>
              </a:rPr>
              <a:t>Malen auf Musik</a:t>
            </a:r>
          </a:p>
          <a:p>
            <a:r>
              <a:rPr lang="de-DE" kern="0"/>
              <a:t>Musik machen</a:t>
            </a:r>
          </a:p>
          <a:p>
            <a:pPr lvl="1">
              <a:buFont typeface="Wingdings" panose="05000000000000000000" pitchFamily="2" charset="2"/>
              <a:buChar char="§"/>
            </a:pPr>
            <a:r>
              <a:rPr lang="de-DE" kern="0">
                <a:solidFill>
                  <a:srgbClr val="FF0000"/>
                </a:solidFill>
              </a:rPr>
              <a:t>Rhythmus (Rhythmuslieder,…)</a:t>
            </a:r>
          </a:p>
          <a:p>
            <a:pPr lvl="1">
              <a:buFont typeface="Wingdings" panose="05000000000000000000" pitchFamily="2" charset="2"/>
              <a:buChar char="§"/>
            </a:pPr>
            <a:r>
              <a:rPr lang="de-DE" kern="0">
                <a:solidFill>
                  <a:srgbClr val="FF0000"/>
                </a:solidFill>
              </a:rPr>
              <a:t>Bewegung und Tanz – Kreativ im Takt (</a:t>
            </a:r>
            <a:r>
              <a:rPr lang="de-DE" kern="0" err="1">
                <a:solidFill>
                  <a:srgbClr val="FF0000"/>
                </a:solidFill>
              </a:rPr>
              <a:t>KiT</a:t>
            </a:r>
            <a:r>
              <a:rPr lang="de-DE" kern="0">
                <a:solidFill>
                  <a:srgbClr val="FF0000"/>
                </a:solidFill>
              </a:rPr>
              <a:t>)</a:t>
            </a:r>
          </a:p>
          <a:p>
            <a:pPr lvl="1">
              <a:buFont typeface="Wingdings" panose="05000000000000000000" pitchFamily="2" charset="2"/>
              <a:buChar char="§"/>
            </a:pPr>
            <a:r>
              <a:rPr lang="de-DE" kern="0">
                <a:solidFill>
                  <a:srgbClr val="FF0000"/>
                </a:solidFill>
              </a:rPr>
              <a:t>Singen (Schulmusikbücher, Karaoke)</a:t>
            </a:r>
          </a:p>
          <a:p>
            <a:pPr lvl="1">
              <a:buFont typeface="Wingdings" panose="05000000000000000000" pitchFamily="2" charset="2"/>
              <a:buChar char="§"/>
            </a:pPr>
            <a:r>
              <a:rPr lang="de-DE" kern="0">
                <a:solidFill>
                  <a:srgbClr val="FF0000"/>
                </a:solidFill>
              </a:rPr>
              <a:t>Musik mit Instrumenten</a:t>
            </a:r>
          </a:p>
          <a:p>
            <a:r>
              <a:rPr lang="de-DE" kern="0"/>
              <a:t>Musikalische Kreativität</a:t>
            </a:r>
          </a:p>
          <a:p>
            <a:pPr lvl="1">
              <a:buFont typeface="Wingdings" panose="05000000000000000000" pitchFamily="2" charset="2"/>
              <a:buChar char="§"/>
            </a:pPr>
            <a:r>
              <a:rPr lang="de-DE" kern="0">
                <a:solidFill>
                  <a:srgbClr val="FF0000"/>
                </a:solidFill>
              </a:rPr>
              <a:t>Musik komponieren</a:t>
            </a:r>
          </a:p>
          <a:p>
            <a:pPr lvl="1">
              <a:buFont typeface="Wingdings" panose="05000000000000000000" pitchFamily="2" charset="2"/>
              <a:buChar char="§"/>
            </a:pPr>
            <a:r>
              <a:rPr lang="de-DE" kern="0">
                <a:solidFill>
                  <a:srgbClr val="FF0000"/>
                </a:solidFill>
              </a:rPr>
              <a:t>Kreativ im Takt (</a:t>
            </a:r>
            <a:r>
              <a:rPr lang="de-DE" kern="0" err="1">
                <a:solidFill>
                  <a:srgbClr val="FF0000"/>
                </a:solidFill>
              </a:rPr>
              <a:t>KiT</a:t>
            </a:r>
            <a:r>
              <a:rPr lang="de-DE" kern="0">
                <a:solidFill>
                  <a:srgbClr val="FF0000"/>
                </a:solidFill>
              </a:rPr>
              <a:t>)</a:t>
            </a:r>
          </a:p>
        </p:txBody>
      </p:sp>
    </p:spTree>
    <p:extLst>
      <p:ext uri="{BB962C8B-B14F-4D97-AF65-F5344CB8AC3E}">
        <p14:creationId xmlns:p14="http://schemas.microsoft.com/office/powerpoint/2010/main" val="22664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heckerboard(across)">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heckerboard(across)">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checkerboard(across)">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checkerboard(across)">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checkerboard(across)">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Effect transition="in" filter="checkerboard(across)">
                                      <p:cBhvr>
                                        <p:cTn id="43" dur="500"/>
                                        <p:tgtEl>
                                          <p:spTgt spid="6">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Effect transition="in" filter="checkerboard(across)">
                                      <p:cBhvr>
                                        <p:cTn id="48" dur="500"/>
                                        <p:tgtEl>
                                          <p:spTgt spid="6">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Effect transition="in" filter="checkerboard(across)">
                                      <p:cBhvr>
                                        <p:cTn id="53" dur="500"/>
                                        <p:tgtEl>
                                          <p:spTgt spid="6">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58" dur="500"/>
                                        <p:tgtEl>
                                          <p:spTgt spid="6">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6">
                                            <p:txEl>
                                              <p:pRg st="11" end="11"/>
                                            </p:txEl>
                                          </p:spTgt>
                                        </p:tgtEl>
                                        <p:attrNameLst>
                                          <p:attrName>style.visibility</p:attrName>
                                        </p:attrNameLst>
                                      </p:cBhvr>
                                      <p:to>
                                        <p:strVal val="visible"/>
                                      </p:to>
                                    </p:set>
                                    <p:animEffect transition="in" filter="checkerboard(across)">
                                      <p:cBhvr>
                                        <p:cTn id="63" dur="500"/>
                                        <p:tgtEl>
                                          <p:spTgt spid="6">
                                            <p:txEl>
                                              <p:pRg st="11" end="11"/>
                                            </p:txEl>
                                          </p:spTgt>
                                        </p:tgtEl>
                                      </p:cBhvr>
                                    </p:animEffect>
                                  </p:childTnLst>
                                </p:cTn>
                              </p:par>
                              <p:par>
                                <p:cTn id="64" presetID="5" presetClass="entr" presetSubtype="10" fill="hold" nodeType="withEffect">
                                  <p:stCondLst>
                                    <p:cond delay="0"/>
                                  </p:stCondLst>
                                  <p:childTnLst>
                                    <p:set>
                                      <p:cBhvr>
                                        <p:cTn id="65" dur="1" fill="hold">
                                          <p:stCondLst>
                                            <p:cond delay="0"/>
                                          </p:stCondLst>
                                        </p:cTn>
                                        <p:tgtEl>
                                          <p:spTgt spid="6">
                                            <p:txEl>
                                              <p:pRg st="13" end="13"/>
                                            </p:txEl>
                                          </p:spTgt>
                                        </p:tgtEl>
                                        <p:attrNameLst>
                                          <p:attrName>style.visibility</p:attrName>
                                        </p:attrNameLst>
                                      </p:cBhvr>
                                      <p:to>
                                        <p:strVal val="visible"/>
                                      </p:to>
                                    </p:set>
                                    <p:animEffect transition="in" filter="checkerboard(across)">
                                      <p:cBhvr>
                                        <p:cTn id="66" dur="500"/>
                                        <p:tgtEl>
                                          <p:spTgt spid="6">
                                            <p:txEl>
                                              <p:pRg st="13" end="13"/>
                                            </p:txEl>
                                          </p:spTgt>
                                        </p:tgtEl>
                                      </p:cBhvr>
                                    </p:animEffect>
                                  </p:childTnLst>
                                </p:cTn>
                              </p:par>
                              <p:par>
                                <p:cTn id="67" presetID="5" presetClass="entr" presetSubtype="10" fill="hold" nodeType="withEffect">
                                  <p:stCondLst>
                                    <p:cond delay="0"/>
                                  </p:stCondLst>
                                  <p:childTnLst>
                                    <p:set>
                                      <p:cBhvr>
                                        <p:cTn id="68" dur="1" fill="hold">
                                          <p:stCondLst>
                                            <p:cond delay="0"/>
                                          </p:stCondLst>
                                        </p:cTn>
                                        <p:tgtEl>
                                          <p:spTgt spid="6">
                                            <p:txEl>
                                              <p:pRg st="14" end="14"/>
                                            </p:txEl>
                                          </p:spTgt>
                                        </p:tgtEl>
                                        <p:attrNameLst>
                                          <p:attrName>style.visibility</p:attrName>
                                        </p:attrNameLst>
                                      </p:cBhvr>
                                      <p:to>
                                        <p:strVal val="visible"/>
                                      </p:to>
                                    </p:set>
                                    <p:animEffect transition="in" filter="checkerboard(across)">
                                      <p:cBhvr>
                                        <p:cTn id="69" dur="500"/>
                                        <p:tgtEl>
                                          <p:spTgt spid="6">
                                            <p:txEl>
                                              <p:pRg st="14" end="14"/>
                                            </p:txEl>
                                          </p:spTgt>
                                        </p:tgtEl>
                                      </p:cBhvr>
                                    </p:animEffect>
                                  </p:childTnLst>
                                </p:cTn>
                              </p:par>
                              <p:par>
                                <p:cTn id="70" presetID="5" presetClass="entr" presetSubtype="10" fill="hold" nodeType="withEffect">
                                  <p:stCondLst>
                                    <p:cond delay="0"/>
                                  </p:stCondLst>
                                  <p:childTnLst>
                                    <p:set>
                                      <p:cBhvr>
                                        <p:cTn id="71" dur="1" fill="hold">
                                          <p:stCondLst>
                                            <p:cond delay="0"/>
                                          </p:stCondLst>
                                        </p:cTn>
                                        <p:tgtEl>
                                          <p:spTgt spid="6">
                                            <p:txEl>
                                              <p:pRg st="15" end="15"/>
                                            </p:txEl>
                                          </p:spTgt>
                                        </p:tgtEl>
                                        <p:attrNameLst>
                                          <p:attrName>style.visibility</p:attrName>
                                        </p:attrNameLst>
                                      </p:cBhvr>
                                      <p:to>
                                        <p:strVal val="visible"/>
                                      </p:to>
                                    </p:set>
                                    <p:animEffect transition="in" filter="checkerboard(across)">
                                      <p:cBhvr>
                                        <p:cTn id="72" dur="500"/>
                                        <p:tgtEl>
                                          <p:spTgt spid="6">
                                            <p:txEl>
                                              <p:pRg st="15" end="15"/>
                                            </p:txEl>
                                          </p:spTgt>
                                        </p:tgtEl>
                                      </p:cBhvr>
                                    </p:animEffect>
                                  </p:childTnLst>
                                </p:cTn>
                              </p:par>
                              <p:par>
                                <p:cTn id="73" presetID="5" presetClass="entr" presetSubtype="10" fill="hold" nodeType="withEffect">
                                  <p:stCondLst>
                                    <p:cond delay="0"/>
                                  </p:stCondLst>
                                  <p:childTnLst>
                                    <p:set>
                                      <p:cBhvr>
                                        <p:cTn id="74" dur="1" fill="hold">
                                          <p:stCondLst>
                                            <p:cond delay="0"/>
                                          </p:stCondLst>
                                        </p:cTn>
                                        <p:tgtEl>
                                          <p:spTgt spid="6">
                                            <p:txEl>
                                              <p:pRg st="16" end="16"/>
                                            </p:txEl>
                                          </p:spTgt>
                                        </p:tgtEl>
                                        <p:attrNameLst>
                                          <p:attrName>style.visibility</p:attrName>
                                        </p:attrNameLst>
                                      </p:cBhvr>
                                      <p:to>
                                        <p:strVal val="visible"/>
                                      </p:to>
                                    </p:set>
                                    <p:animEffect transition="in" filter="checkerboard(across)">
                                      <p:cBhvr>
                                        <p:cTn id="75" dur="500"/>
                                        <p:tgtEl>
                                          <p:spTgt spid="6">
                                            <p:txEl>
                                              <p:pRg st="16" end="16"/>
                                            </p:txEl>
                                          </p:spTgt>
                                        </p:tgtEl>
                                      </p:cBhvr>
                                    </p:animEffect>
                                  </p:childTnLst>
                                </p:cTn>
                              </p:par>
                              <p:par>
                                <p:cTn id="76" presetID="5" presetClass="entr" presetSubtype="10" fill="hold" nodeType="withEffect">
                                  <p:stCondLst>
                                    <p:cond delay="0"/>
                                  </p:stCondLst>
                                  <p:childTnLst>
                                    <p:set>
                                      <p:cBhvr>
                                        <p:cTn id="77" dur="1" fill="hold">
                                          <p:stCondLst>
                                            <p:cond delay="0"/>
                                          </p:stCondLst>
                                        </p:cTn>
                                        <p:tgtEl>
                                          <p:spTgt spid="6">
                                            <p:txEl>
                                              <p:pRg st="17" end="17"/>
                                            </p:txEl>
                                          </p:spTgt>
                                        </p:tgtEl>
                                        <p:attrNameLst>
                                          <p:attrName>style.visibility</p:attrName>
                                        </p:attrNameLst>
                                      </p:cBhvr>
                                      <p:to>
                                        <p:strVal val="visible"/>
                                      </p:to>
                                    </p:set>
                                    <p:animEffect transition="in" filter="checkerboard(across)">
                                      <p:cBhvr>
                                        <p:cTn id="78" dur="500"/>
                                        <p:tgtEl>
                                          <p:spTgt spid="6">
                                            <p:txEl>
                                              <p:pRg st="17" end="17"/>
                                            </p:txEl>
                                          </p:spTgt>
                                        </p:tgtEl>
                                      </p:cBhvr>
                                    </p:animEffect>
                                  </p:childTnLst>
                                </p:cTn>
                              </p:par>
                              <p:par>
                                <p:cTn id="79" presetID="5" presetClass="entr" presetSubtype="10" fill="hold" nodeType="withEffect">
                                  <p:stCondLst>
                                    <p:cond delay="0"/>
                                  </p:stCondLst>
                                  <p:childTnLst>
                                    <p:set>
                                      <p:cBhvr>
                                        <p:cTn id="80" dur="1" fill="hold">
                                          <p:stCondLst>
                                            <p:cond delay="0"/>
                                          </p:stCondLst>
                                        </p:cTn>
                                        <p:tgtEl>
                                          <p:spTgt spid="6">
                                            <p:txEl>
                                              <p:pRg st="18" end="18"/>
                                            </p:txEl>
                                          </p:spTgt>
                                        </p:tgtEl>
                                        <p:attrNameLst>
                                          <p:attrName>style.visibility</p:attrName>
                                        </p:attrNameLst>
                                      </p:cBhvr>
                                      <p:to>
                                        <p:strVal val="visible"/>
                                      </p:to>
                                    </p:set>
                                    <p:animEffect transition="in" filter="checkerboard(across)">
                                      <p:cBhvr>
                                        <p:cTn id="81" dur="500"/>
                                        <p:tgtEl>
                                          <p:spTgt spid="6">
                                            <p:txEl>
                                              <p:pRg st="18" end="18"/>
                                            </p:txEl>
                                          </p:spTgt>
                                        </p:tgtEl>
                                      </p:cBhvr>
                                    </p:animEffect>
                                  </p:childTnLst>
                                </p:cTn>
                              </p:par>
                              <p:par>
                                <p:cTn id="82" presetID="5" presetClass="entr" presetSubtype="10" fill="hold" nodeType="withEffect">
                                  <p:stCondLst>
                                    <p:cond delay="0"/>
                                  </p:stCondLst>
                                  <p:childTnLst>
                                    <p:set>
                                      <p:cBhvr>
                                        <p:cTn id="83" dur="1" fill="hold">
                                          <p:stCondLst>
                                            <p:cond delay="0"/>
                                          </p:stCondLst>
                                        </p:cTn>
                                        <p:tgtEl>
                                          <p:spTgt spid="6">
                                            <p:txEl>
                                              <p:pRg st="19" end="19"/>
                                            </p:txEl>
                                          </p:spTgt>
                                        </p:tgtEl>
                                        <p:attrNameLst>
                                          <p:attrName>style.visibility</p:attrName>
                                        </p:attrNameLst>
                                      </p:cBhvr>
                                      <p:to>
                                        <p:strVal val="visible"/>
                                      </p:to>
                                    </p:set>
                                    <p:animEffect transition="in" filter="checkerboard(across)">
                                      <p:cBhvr>
                                        <p:cTn id="84" dur="500"/>
                                        <p:tgtEl>
                                          <p:spTgt spid="6">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338138"/>
            <a:ext cx="8229600" cy="1143000"/>
          </a:xfrm>
        </p:spPr>
        <p:txBody>
          <a:bodyPr/>
          <a:lstStyle/>
          <a:p>
            <a:r>
              <a:rPr lang="en-GB" dirty="0"/>
              <a:t>The Anxiety Facing the Task</a:t>
            </a:r>
          </a:p>
        </p:txBody>
      </p:sp>
      <p:sp>
        <p:nvSpPr>
          <p:cNvPr id="3" name="Inhaltsplatzhalter 2"/>
          <p:cNvSpPr>
            <a:spLocks noGrp="1"/>
          </p:cNvSpPr>
          <p:nvPr>
            <p:ph idx="1"/>
          </p:nvPr>
        </p:nvSpPr>
        <p:spPr/>
        <p:txBody>
          <a:bodyPr anchor="ctr" anchorCtr="0">
            <a:normAutofit/>
          </a:bodyPr>
          <a:lstStyle/>
          <a:p>
            <a:r>
              <a:rPr lang="fr-FR" dirty="0"/>
              <a:t>How </a:t>
            </a:r>
            <a:r>
              <a:rPr lang="fr-FR" dirty="0" err="1"/>
              <a:t>does</a:t>
            </a:r>
            <a:r>
              <a:rPr lang="fr-FR" dirty="0"/>
              <a:t> </a:t>
            </a:r>
            <a:r>
              <a:rPr lang="fr-FR" dirty="0" err="1"/>
              <a:t>it</a:t>
            </a:r>
            <a:r>
              <a:rPr lang="fr-FR" dirty="0"/>
              <a:t> </a:t>
            </a:r>
            <a:r>
              <a:rPr lang="fr-FR" dirty="0" err="1"/>
              <a:t>manifest</a:t>
            </a:r>
            <a:r>
              <a:rPr lang="fr-FR" dirty="0"/>
              <a:t> </a:t>
            </a:r>
            <a:r>
              <a:rPr lang="fr-FR" dirty="0" err="1"/>
              <a:t>itself</a:t>
            </a:r>
            <a:r>
              <a:rPr lang="fr-FR" dirty="0"/>
              <a:t>? </a:t>
            </a:r>
          </a:p>
          <a:p>
            <a:r>
              <a:rPr lang="fr-FR" dirty="0"/>
              <a:t>How to (</a:t>
            </a:r>
            <a:r>
              <a:rPr lang="fr-FR" dirty="0" err="1"/>
              <a:t>re</a:t>
            </a:r>
            <a:r>
              <a:rPr lang="fr-FR" dirty="0"/>
              <a:t>)</a:t>
            </a:r>
            <a:r>
              <a:rPr lang="fr-FR" dirty="0" err="1"/>
              <a:t>establish</a:t>
            </a:r>
            <a:r>
              <a:rPr lang="fr-FR" dirty="0"/>
              <a:t> confidence?</a:t>
            </a:r>
          </a:p>
          <a:p>
            <a:r>
              <a:rPr lang="en-US" dirty="0"/>
              <a:t>“Sing with me. Sing by yourself. Make your own music. Pick up a guitar, or just sing a cappella. We don’t need professional singers. We don’t need stars. You sing. Join me now. …”</a:t>
            </a:r>
          </a:p>
          <a:p>
            <a:pPr lvl="4"/>
            <a:r>
              <a:rPr lang="en-US" dirty="0"/>
              <a:t> </a:t>
            </a:r>
            <a:r>
              <a:rPr lang="en-US" dirty="0" err="1"/>
              <a:t>Hajdu</a:t>
            </a:r>
            <a:r>
              <a:rPr lang="en-US" dirty="0"/>
              <a:t> 2001, p. 8</a:t>
            </a:r>
            <a:endParaRPr lang="fr-FR" dirty="0"/>
          </a:p>
        </p:txBody>
      </p:sp>
      <p:sp>
        <p:nvSpPr>
          <p:cNvPr id="4" name="Fußzeilenplatzhalter 3"/>
          <p:cNvSpPr>
            <a:spLocks noGrp="1"/>
          </p:cNvSpPr>
          <p:nvPr>
            <p:ph type="ftr" sz="quarter" idx="11"/>
          </p:nvPr>
        </p:nvSpPr>
        <p:spPr/>
        <p:txBody>
          <a:bodyPr/>
          <a:lstStyle/>
          <a:p>
            <a:endParaRPr lang="de-DE" altLang="fr-FR"/>
          </a:p>
        </p:txBody>
      </p:sp>
      <p:sp>
        <p:nvSpPr>
          <p:cNvPr id="5" name="Foliennummernplatzhalter 4"/>
          <p:cNvSpPr>
            <a:spLocks noGrp="1"/>
          </p:cNvSpPr>
          <p:nvPr>
            <p:ph type="sldNum" sz="quarter" idx="12"/>
          </p:nvPr>
        </p:nvSpPr>
        <p:spPr/>
        <p:txBody>
          <a:bodyPr/>
          <a:lstStyle/>
          <a:p>
            <a:fld id="{94DDF779-049D-4D45-8638-FD0C66CBAEE0}" type="slidenum">
              <a:rPr lang="de-DE" altLang="fr-FR" smtClean="0"/>
              <a:pPr/>
              <a:t>3</a:t>
            </a:fld>
            <a:endParaRPr lang="de-DE" altLang="fr-FR"/>
          </a:p>
        </p:txBody>
      </p:sp>
    </p:spTree>
    <p:extLst>
      <p:ext uri="{BB962C8B-B14F-4D97-AF65-F5344CB8AC3E}">
        <p14:creationId xmlns:p14="http://schemas.microsoft.com/office/powerpoint/2010/main" val="357106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Anxiety Facing the Task</a:t>
            </a:r>
          </a:p>
        </p:txBody>
      </p:sp>
      <p:sp>
        <p:nvSpPr>
          <p:cNvPr id="3" name="Inhaltsplatzhalt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normAutofit/>
          </a:bodyPr>
          <a:lstStyle/>
          <a:p>
            <a:r>
              <a:rPr lang="en-GB" dirty="0"/>
              <a:t>The reasons:</a:t>
            </a:r>
          </a:p>
          <a:p>
            <a:pPr lvl="1"/>
            <a:r>
              <a:rPr lang="en-GB" dirty="0"/>
              <a:t>ME for specialist teachers</a:t>
            </a:r>
          </a:p>
          <a:p>
            <a:pPr lvl="1"/>
            <a:r>
              <a:rPr lang="en-GB" dirty="0"/>
              <a:t>Lack of music reading skills</a:t>
            </a:r>
          </a:p>
          <a:p>
            <a:pPr lvl="1"/>
            <a:r>
              <a:rPr lang="en-GB" dirty="0"/>
              <a:t>Unfavourable learning context</a:t>
            </a:r>
          </a:p>
          <a:p>
            <a:pPr lvl="1"/>
            <a:r>
              <a:rPr lang="en-GB" dirty="0"/>
              <a:t>Lack of confidence in age groups around adolescence</a:t>
            </a:r>
          </a:p>
          <a:p>
            <a:pPr lvl="4"/>
            <a:r>
              <a:rPr lang="en-GB" kern="1200" dirty="0">
                <a:latin typeface="Arial" charset="0"/>
                <a:ea typeface="ＭＳ Ｐゴシック" pitchFamily="-44" charset="-128"/>
              </a:rPr>
              <a:t>Holden/Button 2006, p. 29</a:t>
            </a:r>
          </a:p>
          <a:p>
            <a:r>
              <a:rPr lang="en-GB" dirty="0" smtClean="0"/>
              <a:t>General teachers </a:t>
            </a:r>
            <a:r>
              <a:rPr lang="en-GB" dirty="0"/>
              <a:t>feel the lowest </a:t>
            </a:r>
            <a:r>
              <a:rPr lang="en-GB" dirty="0" smtClean="0"/>
              <a:t>in giving music lessons</a:t>
            </a:r>
            <a:endParaRPr lang="en-GB" dirty="0"/>
          </a:p>
        </p:txBody>
      </p:sp>
      <p:sp>
        <p:nvSpPr>
          <p:cNvPr id="4" name="Fußzeilenplatzhalter 3"/>
          <p:cNvSpPr>
            <a:spLocks noGrp="1"/>
          </p:cNvSpPr>
          <p:nvPr>
            <p:ph type="ftr" sz="quarter" idx="11"/>
          </p:nvPr>
        </p:nvSpPr>
        <p:spPr/>
        <p:txBody>
          <a:bodyPr/>
          <a:lstStyle/>
          <a:p>
            <a:endParaRPr lang="en-GB" altLang="fr-FR"/>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4</a:t>
            </a:fld>
            <a:endParaRPr lang="en-GB" altLang="fr-FR"/>
          </a:p>
        </p:txBody>
      </p:sp>
    </p:spTree>
    <p:extLst>
      <p:ext uri="{BB962C8B-B14F-4D97-AF65-F5344CB8AC3E}">
        <p14:creationId xmlns:p14="http://schemas.microsoft.com/office/powerpoint/2010/main" val="66521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Anxiety Facing the Task</a:t>
            </a:r>
            <a:endParaRPr lang="fr-FR" dirty="0"/>
          </a:p>
        </p:txBody>
      </p:sp>
      <p:sp>
        <p:nvSpPr>
          <p:cNvPr id="3" name="Inhaltsplatzhalter 2"/>
          <p:cNvSpPr>
            <a:spLocks noGrp="1"/>
          </p:cNvSpPr>
          <p:nvPr>
            <p:ph idx="1"/>
          </p:nvPr>
        </p:nvSpPr>
        <p:spPr/>
        <p:txBody>
          <a:bodyPr anchor="ctr" anchorCtr="0">
            <a:normAutofit/>
          </a:bodyPr>
          <a:lstStyle/>
          <a:p>
            <a:r>
              <a:rPr lang="fr-FR" dirty="0" err="1"/>
              <a:t>Generalist</a:t>
            </a:r>
            <a:r>
              <a:rPr lang="fr-FR" dirty="0"/>
              <a:t> </a:t>
            </a:r>
            <a:r>
              <a:rPr lang="fr-FR" dirty="0" err="1"/>
              <a:t>teacher</a:t>
            </a:r>
            <a:r>
              <a:rPr lang="fr-FR" dirty="0"/>
              <a:t> or </a:t>
            </a:r>
            <a:r>
              <a:rPr lang="fr-FR" dirty="0" err="1"/>
              <a:t>specialist</a:t>
            </a:r>
            <a:r>
              <a:rPr lang="fr-FR" dirty="0"/>
              <a:t> </a:t>
            </a:r>
            <a:r>
              <a:rPr lang="fr-FR" dirty="0" err="1"/>
              <a:t>teacher</a:t>
            </a:r>
            <a:r>
              <a:rPr lang="fr-FR" dirty="0"/>
              <a:t>?</a:t>
            </a:r>
          </a:p>
          <a:p>
            <a:pPr lvl="1"/>
            <a:r>
              <a:rPr lang="en-US" kern="1200" dirty="0">
                <a:latin typeface="Arial" charset="0"/>
                <a:ea typeface="ＭＳ Ｐゴシック" pitchFamily="-44" charset="-128"/>
              </a:rPr>
              <a:t>In some countries, specialists are not welcome!*</a:t>
            </a:r>
          </a:p>
          <a:p>
            <a:pPr lvl="1"/>
            <a:r>
              <a:rPr lang="en-US" kern="1200" dirty="0">
                <a:latin typeface="Arial" charset="0"/>
                <a:ea typeface="ＭＳ Ｐゴシック" pitchFamily="-44" charset="-128"/>
              </a:rPr>
              <a:t>The generalist teacher lacks musical background!?</a:t>
            </a:r>
          </a:p>
          <a:p>
            <a:pPr lvl="1"/>
            <a:r>
              <a:rPr lang="fr-FR" kern="1200" dirty="0">
                <a:latin typeface="Arial" charset="0"/>
                <a:ea typeface="ＭＳ Ｐゴシック" pitchFamily="-44" charset="-128"/>
              </a:rPr>
              <a:t>The </a:t>
            </a:r>
            <a:r>
              <a:rPr lang="fr-FR" kern="1200" dirty="0" err="1">
                <a:latin typeface="Arial" charset="0"/>
                <a:ea typeface="ＭＳ Ｐゴシック" pitchFamily="-44" charset="-128"/>
              </a:rPr>
              <a:t>idea</a:t>
            </a:r>
            <a:r>
              <a:rPr lang="fr-FR" kern="1200" dirty="0">
                <a:latin typeface="Arial" charset="0"/>
                <a:ea typeface="ＭＳ Ｐゴシック" pitchFamily="-44" charset="-128"/>
              </a:rPr>
              <a:t> of the </a:t>
            </a:r>
            <a:r>
              <a:rPr lang="fr-FR" kern="1200" dirty="0" err="1" smtClean="0">
                <a:latin typeface="Arial" charset="0"/>
                <a:ea typeface="ＭＳ Ｐゴシック" pitchFamily="-44" charset="-128"/>
              </a:rPr>
              <a:t>coordinator</a:t>
            </a:r>
            <a:r>
              <a:rPr lang="fr-FR" kern="1200" dirty="0" smtClean="0">
                <a:latin typeface="Arial" charset="0"/>
                <a:ea typeface="ＭＳ Ｐゴシック" pitchFamily="-44" charset="-128"/>
              </a:rPr>
              <a:t> in ME</a:t>
            </a:r>
            <a:endParaRPr lang="fr-FR" dirty="0"/>
          </a:p>
          <a:p>
            <a:pPr lvl="4"/>
            <a:r>
              <a:rPr lang="fr-FR" kern="1200" dirty="0">
                <a:latin typeface="Arial" charset="0"/>
                <a:ea typeface="ＭＳ Ｐゴシック" pitchFamily="-44" charset="-128"/>
              </a:rPr>
              <a:t>Holden/</a:t>
            </a:r>
            <a:r>
              <a:rPr lang="fr-FR" kern="1200" dirty="0" err="1">
                <a:latin typeface="Arial" charset="0"/>
                <a:ea typeface="ＭＳ Ｐゴシック" pitchFamily="-44" charset="-128"/>
              </a:rPr>
              <a:t>Button</a:t>
            </a:r>
            <a:r>
              <a:rPr lang="fr-FR" kern="1200" dirty="0">
                <a:latin typeface="Arial" charset="0"/>
                <a:ea typeface="ＭＳ Ｐゴシック" pitchFamily="-44" charset="-128"/>
              </a:rPr>
              <a:t> 2006, p. 24-25</a:t>
            </a:r>
          </a:p>
        </p:txBody>
      </p:sp>
      <p:sp>
        <p:nvSpPr>
          <p:cNvPr id="4" name="Fußzeilenplatzhalter 3"/>
          <p:cNvSpPr>
            <a:spLocks noGrp="1"/>
          </p:cNvSpPr>
          <p:nvPr>
            <p:ph type="ftr" sz="quarter" idx="11"/>
          </p:nvPr>
        </p:nvSpPr>
        <p:spPr/>
        <p:txBody>
          <a:bodyPr/>
          <a:lstStyle/>
          <a:p>
            <a:endParaRPr lang="fr-FR" altLang="fr-FR"/>
          </a:p>
        </p:txBody>
      </p:sp>
      <p:sp>
        <p:nvSpPr>
          <p:cNvPr id="5" name="Foliennummernplatzhalter 4"/>
          <p:cNvSpPr>
            <a:spLocks noGrp="1"/>
          </p:cNvSpPr>
          <p:nvPr>
            <p:ph type="sldNum" sz="quarter" idx="12"/>
          </p:nvPr>
        </p:nvSpPr>
        <p:spPr/>
        <p:txBody>
          <a:bodyPr/>
          <a:lstStyle/>
          <a:p>
            <a:fld id="{94DDF779-049D-4D45-8638-FD0C66CBAEE0}" type="slidenum">
              <a:rPr lang="fr-FR" altLang="fr-FR" smtClean="0"/>
              <a:pPr/>
              <a:t>5</a:t>
            </a:fld>
            <a:endParaRPr lang="fr-FR" altLang="fr-FR"/>
          </a:p>
        </p:txBody>
      </p:sp>
    </p:spTree>
    <p:extLst>
      <p:ext uri="{BB962C8B-B14F-4D97-AF65-F5344CB8AC3E}">
        <p14:creationId xmlns:p14="http://schemas.microsoft.com/office/powerpoint/2010/main" val="92142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Anxiety Facing the Task</a:t>
            </a:r>
            <a:endParaRPr lang="en-GB" dirty="0"/>
          </a:p>
        </p:txBody>
      </p:sp>
      <p:sp>
        <p:nvSpPr>
          <p:cNvPr id="3" name="Inhaltsplatzhalter 2"/>
          <p:cNvSpPr>
            <a:spLocks noGrp="1"/>
          </p:cNvSpPr>
          <p:nvPr>
            <p:ph idx="1"/>
          </p:nvPr>
        </p:nvSpPr>
        <p:spPr/>
        <p:txBody>
          <a:bodyPr anchor="ctr" anchorCtr="0">
            <a:normAutofit/>
          </a:bodyPr>
          <a:lstStyle/>
          <a:p>
            <a:r>
              <a:rPr lang="en-GB" dirty="0" smtClean="0"/>
              <a:t>Symptoms?</a:t>
            </a:r>
          </a:p>
          <a:p>
            <a:pPr lvl="1"/>
            <a:r>
              <a:rPr lang="en-GB" dirty="0" smtClean="0"/>
              <a:t>Difficulties in teaching composition and notation</a:t>
            </a:r>
          </a:p>
          <a:p>
            <a:pPr lvl="1"/>
            <a:r>
              <a:rPr lang="en-GB" dirty="0" smtClean="0"/>
              <a:t>Intimidated of being forced to sing</a:t>
            </a:r>
            <a:r>
              <a:rPr lang="en-GB" kern="1200" dirty="0" smtClean="0">
                <a:latin typeface="Arial" charset="0"/>
                <a:ea typeface="ＭＳ Ｐゴシック" pitchFamily="-44" charset="-128"/>
              </a:rPr>
              <a:t> </a:t>
            </a:r>
          </a:p>
          <a:p>
            <a:pPr lvl="4"/>
            <a:r>
              <a:rPr lang="en-GB" kern="1200" dirty="0" smtClean="0">
                <a:latin typeface="Arial" charset="0"/>
                <a:ea typeface="ＭＳ Ｐゴシック" pitchFamily="-44" charset="-128"/>
              </a:rPr>
              <a:t>Holden/Button 2006, p. 32–33</a:t>
            </a:r>
            <a:endParaRPr lang="en-GB" dirty="0" smtClean="0"/>
          </a:p>
          <a:p>
            <a:pPr lvl="1"/>
            <a:r>
              <a:rPr lang="en-GB" dirty="0" smtClean="0"/>
              <a:t>Preference of activities such as music listening and all activities which allow to stay passive</a:t>
            </a:r>
            <a:endParaRPr lang="en-GB" dirty="0"/>
          </a:p>
        </p:txBody>
      </p:sp>
      <p:sp>
        <p:nvSpPr>
          <p:cNvPr id="4" name="Fußzeilenplatzhalter 3"/>
          <p:cNvSpPr>
            <a:spLocks noGrp="1"/>
          </p:cNvSpPr>
          <p:nvPr>
            <p:ph type="ftr" sz="quarter" idx="11"/>
          </p:nvPr>
        </p:nvSpPr>
        <p:spPr/>
        <p:txBody>
          <a:bodyPr/>
          <a:lstStyle/>
          <a:p>
            <a:endParaRPr lang="en-GB" altLang="fr-FR" dirty="0"/>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6</a:t>
            </a:fld>
            <a:endParaRPr lang="en-GB" altLang="fr-FR" dirty="0"/>
          </a:p>
        </p:txBody>
      </p:sp>
    </p:spTree>
    <p:extLst>
      <p:ext uri="{BB962C8B-B14F-4D97-AF65-F5344CB8AC3E}">
        <p14:creationId xmlns:p14="http://schemas.microsoft.com/office/powerpoint/2010/main" val="261874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686800" cy="1143000"/>
          </a:xfrm>
        </p:spPr>
        <p:txBody>
          <a:bodyPr/>
          <a:lstStyle/>
          <a:p>
            <a:r>
              <a:rPr lang="en-GB" dirty="0"/>
              <a:t>ME and Categories of “</a:t>
            </a:r>
            <a:r>
              <a:rPr lang="en-GB" dirty="0" err="1"/>
              <a:t>disciplinarities</a:t>
            </a:r>
            <a:r>
              <a:rPr lang="en-GB" dirty="0"/>
              <a:t>”</a:t>
            </a:r>
          </a:p>
        </p:txBody>
      </p:sp>
      <p:sp>
        <p:nvSpPr>
          <p:cNvPr id="4" name="Fußzeilenplatzhalter 3"/>
          <p:cNvSpPr>
            <a:spLocks noGrp="1"/>
          </p:cNvSpPr>
          <p:nvPr>
            <p:ph type="ftr" sz="quarter" idx="11"/>
          </p:nvPr>
        </p:nvSpPr>
        <p:spPr/>
        <p:txBody>
          <a:bodyPr/>
          <a:lstStyle/>
          <a:p>
            <a:endParaRPr lang="en-GB" altLang="fr-FR"/>
          </a:p>
        </p:txBody>
      </p:sp>
      <p:sp>
        <p:nvSpPr>
          <p:cNvPr id="5" name="Foliennummernplatzhalter 4"/>
          <p:cNvSpPr>
            <a:spLocks noGrp="1"/>
          </p:cNvSpPr>
          <p:nvPr>
            <p:ph type="sldNum" sz="quarter" idx="12"/>
          </p:nvPr>
        </p:nvSpPr>
        <p:spPr/>
        <p:txBody>
          <a:bodyPr/>
          <a:lstStyle/>
          <a:p>
            <a:fld id="{94DDF779-049D-4D45-8638-FD0C66CBAEE0}" type="slidenum">
              <a:rPr lang="en-GB" altLang="fr-FR" smtClean="0"/>
              <a:pPr/>
              <a:t>7</a:t>
            </a:fld>
            <a:endParaRPr lang="en-GB" altLang="fr-FR"/>
          </a:p>
        </p:txBody>
      </p:sp>
      <p:sp>
        <p:nvSpPr>
          <p:cNvPr id="7" name="Content Placeholder 6"/>
          <p:cNvSpPr>
            <a:spLocks noGrp="1"/>
          </p:cNvSpPr>
          <p:nvPr>
            <p:ph idx="1"/>
          </p:nvPr>
        </p:nvSpPr>
        <p:spPr/>
        <p:txBody>
          <a:bodyPr anchor="ctr"/>
          <a:lstStyle/>
          <a:p>
            <a:r>
              <a:rPr lang="en-GB" dirty="0"/>
              <a:t>Music education (ME) </a:t>
            </a:r>
            <a:r>
              <a:rPr lang="en-GB" dirty="0" smtClean="0"/>
              <a:t>is a </a:t>
            </a:r>
            <a:r>
              <a:rPr lang="en-GB" dirty="0"/>
              <a:t>school </a:t>
            </a:r>
            <a:r>
              <a:rPr lang="en-GB" dirty="0" smtClean="0"/>
              <a:t>subject!</a:t>
            </a:r>
            <a:endParaRPr lang="en-GB" dirty="0"/>
          </a:p>
          <a:p>
            <a:pPr marL="0" indent="0">
              <a:buNone/>
            </a:pPr>
            <a:r>
              <a:rPr lang="en-GB" sz="4000" dirty="0">
                <a:solidFill>
                  <a:srgbClr val="00B050"/>
                </a:solidFill>
              </a:rPr>
              <a:t>to which </a:t>
            </a:r>
            <a:r>
              <a:rPr lang="en-GB" sz="4000" dirty="0" smtClean="0">
                <a:solidFill>
                  <a:srgbClr val="00B050"/>
                </a:solidFill>
              </a:rPr>
              <a:t>can be added</a:t>
            </a:r>
            <a:endParaRPr lang="en-GB" sz="4000" dirty="0">
              <a:solidFill>
                <a:srgbClr val="00B050"/>
              </a:solidFill>
            </a:endParaRPr>
          </a:p>
          <a:p>
            <a:r>
              <a:rPr lang="en-GB" dirty="0" err="1"/>
              <a:t>Transdisciplinarity</a:t>
            </a:r>
            <a:endParaRPr lang="en-GB" dirty="0"/>
          </a:p>
          <a:p>
            <a:r>
              <a:rPr lang="en-GB" dirty="0"/>
              <a:t>Pluri- / </a:t>
            </a:r>
            <a:r>
              <a:rPr lang="en-GB" dirty="0" err="1"/>
              <a:t>multidisciplinarity</a:t>
            </a:r>
            <a:endParaRPr lang="en-GB" dirty="0"/>
          </a:p>
          <a:p>
            <a:r>
              <a:rPr lang="en-GB" dirty="0"/>
              <a:t>Music as a means to achieve an extra-musical objective</a:t>
            </a:r>
          </a:p>
          <a:p>
            <a:r>
              <a:rPr lang="en-GB" dirty="0"/>
              <a:t>“</a:t>
            </a:r>
            <a:r>
              <a:rPr lang="en-GB" dirty="0" err="1"/>
              <a:t>Intradisciplinarity</a:t>
            </a:r>
            <a:r>
              <a:rPr lang="en-GB" dirty="0"/>
              <a:t>”*</a:t>
            </a:r>
          </a:p>
          <a:p>
            <a:pPr marL="0" indent="0">
              <a:buNone/>
            </a:pPr>
            <a:endParaRPr lang="en-GB" dirty="0"/>
          </a:p>
        </p:txBody>
      </p:sp>
    </p:spTree>
    <p:extLst>
      <p:ext uri="{BB962C8B-B14F-4D97-AF65-F5344CB8AC3E}">
        <p14:creationId xmlns:p14="http://schemas.microsoft.com/office/powerpoint/2010/main" val="41016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Transdisciplinarity</a:t>
            </a:r>
            <a:endParaRPr lang="fr-FR" dirty="0"/>
          </a:p>
        </p:txBody>
      </p:sp>
      <p:pic>
        <p:nvPicPr>
          <p:cNvPr id="6" name="Content Placeholder 5"/>
          <p:cNvPicPr>
            <a:picLocks noGrp="1" noChangeAspect="1"/>
          </p:cNvPicPr>
          <p:nvPr>
            <p:ph idx="1"/>
          </p:nvPr>
        </p:nvPicPr>
        <p:blipFill>
          <a:blip r:embed="rId3"/>
          <a:stretch>
            <a:fillRect/>
          </a:stretch>
        </p:blipFill>
        <p:spPr>
          <a:xfrm>
            <a:off x="2339752" y="1556792"/>
            <a:ext cx="4633886" cy="4176464"/>
          </a:xfrm>
          <a:prstGeom prst="rect">
            <a:avLst/>
          </a:prstGeom>
        </p:spPr>
      </p:pic>
      <p:sp>
        <p:nvSpPr>
          <p:cNvPr id="4" name="Fußzeilenplatzhalter 3"/>
          <p:cNvSpPr>
            <a:spLocks noGrp="1"/>
          </p:cNvSpPr>
          <p:nvPr>
            <p:ph type="ftr" sz="quarter" idx="11"/>
          </p:nvPr>
        </p:nvSpPr>
        <p:spPr/>
        <p:txBody>
          <a:bodyPr/>
          <a:lstStyle/>
          <a:p>
            <a:endParaRPr lang="en-US" altLang="fr-FR"/>
          </a:p>
        </p:txBody>
      </p:sp>
      <p:sp>
        <p:nvSpPr>
          <p:cNvPr id="5" name="Foliennummernplatzhalter 4"/>
          <p:cNvSpPr>
            <a:spLocks noGrp="1"/>
          </p:cNvSpPr>
          <p:nvPr>
            <p:ph type="sldNum" sz="quarter" idx="12"/>
          </p:nvPr>
        </p:nvSpPr>
        <p:spPr/>
        <p:txBody>
          <a:bodyPr/>
          <a:lstStyle/>
          <a:p>
            <a:fld id="{94DDF779-049D-4D45-8638-FD0C66CBAEE0}" type="slidenum">
              <a:rPr lang="en-US" altLang="fr-FR" smtClean="0"/>
              <a:pPr/>
              <a:t>8</a:t>
            </a:fld>
            <a:endParaRPr lang="en-US" altLang="fr-FR"/>
          </a:p>
        </p:txBody>
      </p:sp>
      <p:sp>
        <p:nvSpPr>
          <p:cNvPr id="7" name="Rectangle 6"/>
          <p:cNvSpPr/>
          <p:nvPr/>
        </p:nvSpPr>
        <p:spPr>
          <a:xfrm>
            <a:off x="2987824" y="129423"/>
            <a:ext cx="5760640" cy="498598"/>
          </a:xfrm>
          <a:prstGeom prst="rect">
            <a:avLst/>
          </a:prstGeom>
        </p:spPr>
        <p:txBody>
          <a:bodyPr wrap="square">
            <a:spAutoFit/>
          </a:bodyPr>
          <a:lstStyle/>
          <a:p>
            <a:pPr marL="2057400" lvl="4" indent="-228600">
              <a:spcBef>
                <a:spcPct val="20000"/>
              </a:spcBef>
              <a:buFont typeface="Arial" panose="020B0604020202020204" pitchFamily="34" charset="0"/>
              <a:buChar char="»"/>
            </a:pPr>
            <a:r>
              <a:rPr lang="fr-FR" sz="1200">
                <a:latin typeface="Arial" charset="0"/>
                <a:ea typeface="ＭＳ Ｐゴシック" pitchFamily="-44" charset="-128"/>
              </a:rPr>
              <a:t>Éducation musicale et interdisciplinarité 2016, p. 2</a:t>
            </a:r>
          </a:p>
          <a:p>
            <a:pPr lvl="4">
              <a:spcBef>
                <a:spcPct val="20000"/>
              </a:spcBef>
            </a:pPr>
            <a:endParaRPr lang="fr-FR" sz="1200">
              <a:latin typeface="Arial" charset="0"/>
              <a:ea typeface="ＭＳ Ｐゴシック" pitchFamily="-44" charset="-128"/>
            </a:endParaRPr>
          </a:p>
        </p:txBody>
      </p:sp>
    </p:spTree>
    <p:extLst>
      <p:ext uri="{BB962C8B-B14F-4D97-AF65-F5344CB8AC3E}">
        <p14:creationId xmlns:p14="http://schemas.microsoft.com/office/powerpoint/2010/main" val="252704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Pluridisciplinarity</a:t>
            </a:r>
            <a:r>
              <a:rPr lang="de-DE" dirty="0"/>
              <a:t> </a:t>
            </a:r>
            <a:endParaRPr lang="fr-FR" dirty="0"/>
          </a:p>
        </p:txBody>
      </p:sp>
      <p:sp>
        <p:nvSpPr>
          <p:cNvPr id="4" name="Fußzeilenplatzhalter 3"/>
          <p:cNvSpPr>
            <a:spLocks noGrp="1"/>
          </p:cNvSpPr>
          <p:nvPr>
            <p:ph type="ftr" sz="quarter" idx="11"/>
          </p:nvPr>
        </p:nvSpPr>
        <p:spPr/>
        <p:txBody>
          <a:bodyPr/>
          <a:lstStyle/>
          <a:p>
            <a:endParaRPr lang="en-US" altLang="fr-FR"/>
          </a:p>
        </p:txBody>
      </p:sp>
      <p:sp>
        <p:nvSpPr>
          <p:cNvPr id="5" name="Foliennummernplatzhalter 4"/>
          <p:cNvSpPr>
            <a:spLocks noGrp="1"/>
          </p:cNvSpPr>
          <p:nvPr>
            <p:ph type="sldNum" sz="quarter" idx="12"/>
          </p:nvPr>
        </p:nvSpPr>
        <p:spPr/>
        <p:txBody>
          <a:bodyPr/>
          <a:lstStyle/>
          <a:p>
            <a:fld id="{94DDF779-049D-4D45-8638-FD0C66CBAEE0}" type="slidenum">
              <a:rPr lang="en-US" altLang="fr-FR" smtClean="0"/>
              <a:pPr/>
              <a:t>9</a:t>
            </a:fld>
            <a:endParaRPr lang="en-US" altLang="fr-FR"/>
          </a:p>
        </p:txBody>
      </p:sp>
      <p:sp>
        <p:nvSpPr>
          <p:cNvPr id="3" name="Content Placeholder 2"/>
          <p:cNvSpPr>
            <a:spLocks noGrp="1"/>
          </p:cNvSpPr>
          <p:nvPr>
            <p:ph idx="1"/>
          </p:nvPr>
        </p:nvSpPr>
        <p:spPr/>
        <p:txBody>
          <a:bodyPr/>
          <a:lstStyle/>
          <a:p>
            <a:endParaRPr lang="de-DE"/>
          </a:p>
        </p:txBody>
      </p:sp>
      <p:pic>
        <p:nvPicPr>
          <p:cNvPr id="7" name="Picture 6"/>
          <p:cNvPicPr>
            <a:picLocks noChangeAspect="1"/>
          </p:cNvPicPr>
          <p:nvPr/>
        </p:nvPicPr>
        <p:blipFill>
          <a:blip r:embed="rId3"/>
          <a:stretch>
            <a:fillRect/>
          </a:stretch>
        </p:blipFill>
        <p:spPr>
          <a:xfrm>
            <a:off x="827584" y="1324993"/>
            <a:ext cx="7146570" cy="5027243"/>
          </a:xfrm>
          <a:prstGeom prst="rect">
            <a:avLst/>
          </a:prstGeom>
        </p:spPr>
      </p:pic>
      <p:sp>
        <p:nvSpPr>
          <p:cNvPr id="6" name="Rectangle 5"/>
          <p:cNvSpPr/>
          <p:nvPr/>
        </p:nvSpPr>
        <p:spPr>
          <a:xfrm>
            <a:off x="2987824" y="129423"/>
            <a:ext cx="5760640" cy="720197"/>
          </a:xfrm>
          <a:prstGeom prst="rect">
            <a:avLst/>
          </a:prstGeom>
        </p:spPr>
        <p:txBody>
          <a:bodyPr wrap="square">
            <a:spAutoFit/>
          </a:bodyPr>
          <a:lstStyle/>
          <a:p>
            <a:pPr marL="2057400" lvl="4" indent="-228600">
              <a:spcBef>
                <a:spcPct val="20000"/>
              </a:spcBef>
              <a:buFont typeface="Arial" panose="020B0604020202020204" pitchFamily="34" charset="0"/>
              <a:buChar char="»"/>
            </a:pPr>
            <a:r>
              <a:rPr lang="fr-FR" sz="1200">
                <a:latin typeface="Arial" charset="0"/>
                <a:ea typeface="ＭＳ Ｐゴシック" pitchFamily="-44" charset="-128"/>
              </a:rPr>
              <a:t>Éducation musicale et interdisciplinarité 2016, p. 5</a:t>
            </a:r>
          </a:p>
          <a:p>
            <a:pPr marL="2057400" lvl="4" indent="-228600">
              <a:spcBef>
                <a:spcPct val="20000"/>
              </a:spcBef>
              <a:buFont typeface="Arial" panose="020B0604020202020204" pitchFamily="34" charset="0"/>
              <a:buChar char="»"/>
            </a:pPr>
            <a:r>
              <a:rPr lang="de-CH" sz="1200" err="1">
                <a:latin typeface="Arial" charset="0"/>
                <a:ea typeface="ＭＳ Ｐゴシック" pitchFamily="-44" charset="-128"/>
              </a:rPr>
              <a:t>Crisciuc</a:t>
            </a:r>
            <a:r>
              <a:rPr lang="de-CH" sz="1200">
                <a:latin typeface="Arial" charset="0"/>
                <a:ea typeface="ＭＳ Ｐゴシック" pitchFamily="-44" charset="-128"/>
              </a:rPr>
              <a:t> / </a:t>
            </a:r>
            <a:r>
              <a:rPr lang="de-CH" sz="1200" err="1">
                <a:latin typeface="Arial" charset="0"/>
                <a:ea typeface="ＭＳ Ｐゴシック" pitchFamily="-44" charset="-128"/>
              </a:rPr>
              <a:t>Cosumov</a:t>
            </a:r>
            <a:r>
              <a:rPr lang="de-CH" sz="1200">
                <a:latin typeface="Arial" charset="0"/>
                <a:ea typeface="ＭＳ Ｐゴシック" pitchFamily="-44" charset="-128"/>
              </a:rPr>
              <a:t> 2017, p. 38</a:t>
            </a:r>
            <a:endParaRPr lang="fr-FR" sz="1200">
              <a:latin typeface="Arial" charset="0"/>
              <a:ea typeface="ＭＳ Ｐゴシック" pitchFamily="-44" charset="-128"/>
            </a:endParaRPr>
          </a:p>
          <a:p>
            <a:pPr marL="2057400" lvl="4" indent="-228600">
              <a:spcBef>
                <a:spcPct val="20000"/>
              </a:spcBef>
              <a:buFont typeface="Arial" panose="020B0604020202020204" pitchFamily="34" charset="0"/>
              <a:buChar char="»"/>
            </a:pPr>
            <a:endParaRPr lang="fr-FR" sz="1200">
              <a:latin typeface="Arial" charset="0"/>
              <a:ea typeface="ＭＳ Ｐゴシック" pitchFamily="-44" charset="-128"/>
            </a:endParaRPr>
          </a:p>
        </p:txBody>
      </p:sp>
    </p:spTree>
    <p:extLst>
      <p:ext uri="{BB962C8B-B14F-4D97-AF65-F5344CB8AC3E}">
        <p14:creationId xmlns:p14="http://schemas.microsoft.com/office/powerpoint/2010/main" val="3408034781"/>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28E44565E5DAF4A9C5BFDEF38C8E95F" ma:contentTypeVersion="2" ma:contentTypeDescription="Upload an image." ma:contentTypeScope="" ma:versionID="7861207c62e8cee0342f90cb4ae422e2">
  <xsd:schema xmlns:xsd="http://www.w3.org/2001/XMLSchema" xmlns:xs="http://www.w3.org/2001/XMLSchema" xmlns:p="http://schemas.microsoft.com/office/2006/metadata/properties" xmlns:ns1="http://schemas.microsoft.com/sharepoint/v3" xmlns:ns2="559BFC5D-DDA9-4BB3-932C-AE207DEE608B" xmlns:ns3="http://schemas.microsoft.com/sharepoint/v3/fields" xmlns:ns4="a6c533f7-61db-40a9-92cc-7bf39d0de398" targetNamespace="http://schemas.microsoft.com/office/2006/metadata/properties" ma:root="true" ma:fieldsID="30f258388e591d35b795017a393f47e5" ns1:_="" ns2:_="" ns3:_="" ns4:_="">
    <xsd:import namespace="http://schemas.microsoft.com/sharepoint/v3"/>
    <xsd:import namespace="559BFC5D-DDA9-4BB3-932C-AE207DEE608B"/>
    <xsd:import namespace="http://schemas.microsoft.com/sharepoint/v3/fields"/>
    <xsd:import namespace="a6c533f7-61db-40a9-92cc-7bf39d0de39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o606121503634f60aadbd34f286ff3d9" minOccurs="0"/>
                <xsd:element ref="ns4:TaxCatchAll" minOccurs="0"/>
                <xsd:element ref="ns4:TaxCatchAllLabel" minOccurs="0"/>
                <xsd:element ref="ns4:a60e8a9bb7a5498084be0308f3b5162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BFC5D-DDA9-4BB3-932C-AE207DEE608B"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533f7-61db-40a9-92cc-7bf39d0de398" elementFormDefault="qualified">
    <xsd:import namespace="http://schemas.microsoft.com/office/2006/documentManagement/types"/>
    <xsd:import namespace="http://schemas.microsoft.com/office/infopath/2007/PartnerControls"/>
    <xsd:element name="o606121503634f60aadbd34f286ff3d9" ma:index="29" nillable="true" ma:taxonomy="true" ma:internalName="o606121503634f60aadbd34f286ff3d9" ma:taxonomyFieldName="Document_x0020_Category" ma:displayName="Document Category" ma:default="" ma:fieldId="{86061215-0363-4f60-aadb-d34f286ff3d9}" ma:taxonomyMulti="true" ma:sspId="ceefa7fb-4336-4fa1-9d81-8bd6ad6a0761" ma:termSetId="8467628b-cc19-41c8-84de-1e197b3524fe" ma:anchorId="00000000-0000-0000-0000-000000000000" ma:open="false" ma:isKeyword="false">
      <xsd:complexType>
        <xsd:sequence>
          <xsd:element ref="pc:Terms" minOccurs="0" maxOccurs="1"/>
        </xsd:sequence>
      </xsd:complexType>
    </xsd:element>
    <xsd:element name="TaxCatchAll" ma:index="30" nillable="true" ma:displayName="Taxonomy Catch All Column" ma:hidden="true" ma:list="{88da9af2-fc06-457f-9f9b-54ea4b8c2f8e}" ma:internalName="TaxCatchAll" ma:showField="CatchAllData"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hidden="true" ma:list="{88da9af2-fc06-457f-9f9b-54ea4b8c2f8e}" ma:internalName="TaxCatchAllLabel" ma:readOnly="true" ma:showField="CatchAllDataLabel"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a60e8a9bb7a5498084be0308f3b51622" ma:index="33" nillable="true" ma:taxonomy="true" ma:internalName="a60e8a9bb7a5498084be0308f3b51622" ma:taxonomyFieldName="The_x0020_University" ma:displayName="The University" ma:default="" ma:fieldId="{a60e8a9b-b7a5-4980-84be-0308f3b51622}" ma:taxonomyMulti="true" ma:sspId="ceefa7fb-4336-4fa1-9d81-8bd6ad6a0761" ma:termSetId="d027352d-354c-4edb-9a10-0a26093ac2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axCatchAll xmlns="a6c533f7-61db-40a9-92cc-7bf39d0de398"/>
    <o606121503634f60aadbd34f286ff3d9 xmlns="a6c533f7-61db-40a9-92cc-7bf39d0de398">
      <Terms xmlns="http://schemas.microsoft.com/office/infopath/2007/PartnerControls"/>
    </o606121503634f60aadbd34f286ff3d9>
    <a60e8a9bb7a5498084be0308f3b51622 xmlns="a6c533f7-61db-40a9-92cc-7bf39d0de398">
      <Terms xmlns="http://schemas.microsoft.com/office/infopath/2007/PartnerControls"/>
    </a60e8a9bb7a5498084be0308f3b51622>
    <PublishingExpirationDate xmlns="http://schemas.microsoft.com/sharepoint/v3" xsi:nil="true"/>
    <PublishingStartDate xmlns="http://schemas.microsoft.com/sharepoint/v3" xsi:nil="true"/>
    <wic_System_Copyright xmlns="http://schemas.microsoft.com/sharepoint/v3/fields" xsi:nil="true"/>
    <ImageCreateDate xmlns="559BFC5D-DDA9-4BB3-932C-AE207DEE608B" xsi:nil="true"/>
  </documentManagement>
</p:properties>
</file>

<file path=customXml/itemProps1.xml><?xml version="1.0" encoding="utf-8"?>
<ds:datastoreItem xmlns:ds="http://schemas.openxmlformats.org/officeDocument/2006/customXml" ds:itemID="{6FE84E24-A394-4E44-9B87-AA08DB6883B2}">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559BFC5D-DDA9-4BB3-932C-AE207DEE608B"/>
    <ds:schemaRef ds:uri="http://schemas.microsoft.com/sharepoint/v3/fields"/>
    <ds:schemaRef ds:uri="a6c533f7-61db-40a9-92cc-7bf39d0de39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77648-52B2-4E6C-A215-1765154C6760}">
  <ds:schemaRefs>
    <ds:schemaRef ds:uri="http://schemas.microsoft.com/office/2006/metadata/longProperties"/>
  </ds:schemaRefs>
</ds:datastoreItem>
</file>

<file path=customXml/itemProps3.xml><?xml version="1.0" encoding="utf-8"?>
<ds:datastoreItem xmlns:ds="http://schemas.openxmlformats.org/officeDocument/2006/customXml" ds:itemID="{93717B03-F840-41B3-AB5C-F3F4746A311F}">
  <ds:schemaRefs>
    <ds:schemaRef ds:uri="http://purl.org/dc/dcmitype/"/>
    <ds:schemaRef ds:uri="http://purl.org/dc/elements/1.1/"/>
    <ds:schemaRef ds:uri="a6c533f7-61db-40a9-92cc-7bf39d0de398"/>
    <ds:schemaRef ds:uri="http://purl.org/dc/terms/"/>
    <ds:schemaRef ds:uri="http://schemas.microsoft.com/office/infopath/2007/PartnerControls"/>
    <ds:schemaRef ds:uri="http://schemas.microsoft.com/office/2006/metadata/properties"/>
    <ds:schemaRef ds:uri="http://schemas.microsoft.com/sharepoint/v3/fields"/>
    <ds:schemaRef ds:uri="http://schemas.microsoft.com/sharepoint/v3"/>
    <ds:schemaRef ds:uri="http://schemas.microsoft.com/office/2006/documentManagement/types"/>
    <ds:schemaRef ds:uri="559BFC5D-DDA9-4BB3-932C-AE207DEE608B"/>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981</TotalTime>
  <Words>1823</Words>
  <Application>Microsoft Office PowerPoint</Application>
  <PresentationFormat>On-screen Show (4:3)</PresentationFormat>
  <Paragraphs>394</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ＭＳ Ｐゴシック</vt:lpstr>
      <vt:lpstr>Arial</vt:lpstr>
      <vt:lpstr>Arial Narrow</vt:lpstr>
      <vt:lpstr>Calibri</vt:lpstr>
      <vt:lpstr>Courier New</vt:lpstr>
      <vt:lpstr>Times New Roman</vt:lpstr>
      <vt:lpstr>Wingdings</vt:lpstr>
      <vt:lpstr>Custom Design</vt:lpstr>
      <vt:lpstr>1_Custom Design</vt:lpstr>
      <vt:lpstr>Music education (ME) in  general schools </vt:lpstr>
      <vt:lpstr>Overview</vt:lpstr>
      <vt:lpstr>The Anxiety Facing the Task</vt:lpstr>
      <vt:lpstr>The Anxiety Facing the Task</vt:lpstr>
      <vt:lpstr>The Anxiety Facing the Task</vt:lpstr>
      <vt:lpstr>The Anxiety Facing the Task</vt:lpstr>
      <vt:lpstr>ME and Categories of “disciplinarities”</vt:lpstr>
      <vt:lpstr>Transdisciplinarity</vt:lpstr>
      <vt:lpstr>Pluridisciplinarity </vt:lpstr>
      <vt:lpstr>PowerPoint Presentation</vt:lpstr>
      <vt:lpstr>La pluridisciplinarité </vt:lpstr>
      <vt:lpstr>Interdisciplinarity</vt:lpstr>
      <vt:lpstr>“Disciplinarities”</vt:lpstr>
      <vt:lpstr>PowerPoint Presentation</vt:lpstr>
      <vt:lpstr>“Disciplinarities” – Problems of viewpoint Example: Haikus</vt:lpstr>
      <vt:lpstr>“Disciplinarities” – Problems of viewpoint Example: Haikus</vt:lpstr>
      <vt:lpstr>“Disciplinarities” – Problems of viewpoint Example: Haikus</vt:lpstr>
      <vt:lpstr>Methodology</vt:lpstr>
      <vt:lpstr>ME as a means of achieving an extra-musical objective beyond transdisciplinarity?</vt:lpstr>
      <vt:lpstr>Results: Theses - choice of topics</vt:lpstr>
      <vt:lpstr>Results: Theses - choice of topics</vt:lpstr>
      <vt:lpstr>Results: Theses and projects</vt:lpstr>
      <vt:lpstr>Conclusions </vt:lpstr>
      <vt:lpstr>Conclusions </vt:lpstr>
      <vt:lpstr>Conclusions </vt:lpstr>
      <vt:lpstr>Staff Musicology Uni Lëtzebuerg</vt:lpstr>
      <vt:lpstr>PowerPoint Presentation</vt:lpstr>
      <vt:lpstr>L’enseignement musical (EM) comme discipline scolaire et ses approches thématiques </vt:lpstr>
    </vt:vector>
  </TitlesOfParts>
  <Manager/>
  <Company>université du Luxembourg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Damien Sagrillo</dc:creator>
  <cp:keywords>FLSHASe, presentation, powerpoint</cp:keywords>
  <dc:description/>
  <cp:lastModifiedBy>Damien Francois SAGRILLO</cp:lastModifiedBy>
  <cp:revision>557</cp:revision>
  <cp:lastPrinted>2018-01-17T11:40:11Z</cp:lastPrinted>
  <dcterms:created xsi:type="dcterms:W3CDTF">2008-06-13T07:46:09Z</dcterms:created>
  <dcterms:modified xsi:type="dcterms:W3CDTF">2019-05-08T16:49:53Z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_x0020_Category">
    <vt:lpwstr/>
  </property>
  <property fmtid="{D5CDD505-2E9C-101B-9397-08002B2CF9AE}" pid="3" name="The_x0020_University">
    <vt:lpwstr/>
  </property>
</Properties>
</file>