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wmf" ContentType="image/x-wmf"/>
  <Default Extension="jpeg" ContentType="image/jpeg"/>
  <Default Extension="rels" ContentType="application/vnd.openxmlformats-package.relationships+xml"/>
  <Default Extension="xml" ContentType="application/xml"/>
  <Default Extension="mid" ContentType="audio/mid"/>
  <Default Extension="vml" ContentType="application/vnd.openxmlformats-officedocument.vmlDrawing"/>
  <Default Extension="jpg" ContentType="image/jpeg"/>
  <Default Extension="mp4" ContentType="video/mp4"/>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5"/>
  </p:notesMasterIdLst>
  <p:sldIdLst>
    <p:sldId id="256" r:id="rId2"/>
    <p:sldId id="387" r:id="rId3"/>
    <p:sldId id="382" r:id="rId4"/>
    <p:sldId id="391" r:id="rId5"/>
    <p:sldId id="392" r:id="rId6"/>
    <p:sldId id="390" r:id="rId7"/>
    <p:sldId id="366" r:id="rId8"/>
    <p:sldId id="368" r:id="rId9"/>
    <p:sldId id="369" r:id="rId10"/>
    <p:sldId id="378" r:id="rId11"/>
    <p:sldId id="367" r:id="rId12"/>
    <p:sldId id="322" r:id="rId13"/>
    <p:sldId id="370" r:id="rId14"/>
    <p:sldId id="361" r:id="rId15"/>
    <p:sldId id="373" r:id="rId16"/>
    <p:sldId id="306" r:id="rId17"/>
    <p:sldId id="374" r:id="rId18"/>
    <p:sldId id="309" r:id="rId19"/>
    <p:sldId id="310" r:id="rId20"/>
    <p:sldId id="311" r:id="rId21"/>
    <p:sldId id="312" r:id="rId22"/>
    <p:sldId id="313" r:id="rId23"/>
    <p:sldId id="314" r:id="rId24"/>
    <p:sldId id="315" r:id="rId25"/>
    <p:sldId id="316" r:id="rId26"/>
    <p:sldId id="317" r:id="rId27"/>
    <p:sldId id="318" r:id="rId28"/>
    <p:sldId id="319" r:id="rId29"/>
    <p:sldId id="320" r:id="rId30"/>
    <p:sldId id="393" r:id="rId31"/>
    <p:sldId id="397" r:id="rId32"/>
    <p:sldId id="321" r:id="rId33"/>
    <p:sldId id="396" r:id="rId34"/>
    <p:sldId id="394" r:id="rId35"/>
    <p:sldId id="395" r:id="rId36"/>
    <p:sldId id="356" r:id="rId37"/>
    <p:sldId id="291" r:id="rId38"/>
    <p:sldId id="293" r:id="rId39"/>
    <p:sldId id="294" r:id="rId40"/>
    <p:sldId id="381" r:id="rId41"/>
    <p:sldId id="296" r:id="rId42"/>
    <p:sldId id="297" r:id="rId43"/>
    <p:sldId id="299" r:id="rId44"/>
    <p:sldId id="302" r:id="rId45"/>
    <p:sldId id="380" r:id="rId46"/>
    <p:sldId id="305" r:id="rId47"/>
    <p:sldId id="304" r:id="rId48"/>
    <p:sldId id="371" r:id="rId49"/>
    <p:sldId id="372" r:id="rId50"/>
    <p:sldId id="295" r:id="rId51"/>
    <p:sldId id="342" r:id="rId52"/>
    <p:sldId id="343" r:id="rId53"/>
    <p:sldId id="344" r:id="rId54"/>
    <p:sldId id="345" r:id="rId55"/>
    <p:sldId id="346" r:id="rId56"/>
    <p:sldId id="347" r:id="rId57"/>
    <p:sldId id="348" r:id="rId58"/>
    <p:sldId id="359" r:id="rId59"/>
    <p:sldId id="364" r:id="rId60"/>
    <p:sldId id="358" r:id="rId61"/>
    <p:sldId id="357" r:id="rId62"/>
    <p:sldId id="363" r:id="rId63"/>
    <p:sldId id="355" r:id="rId64"/>
    <p:sldId id="398" r:id="rId65"/>
    <p:sldId id="353" r:id="rId66"/>
    <p:sldId id="354"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79" r:id="rId8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AA30CEB-41AF-4D33-BA18-9A073154117C}">
          <p14:sldIdLst>
            <p14:sldId id="256"/>
            <p14:sldId id="387"/>
            <p14:sldId id="382"/>
            <p14:sldId id="391"/>
            <p14:sldId id="392"/>
            <p14:sldId id="390"/>
            <p14:sldId id="366"/>
            <p14:sldId id="368"/>
            <p14:sldId id="369"/>
            <p14:sldId id="378"/>
            <p14:sldId id="367"/>
            <p14:sldId id="322"/>
            <p14:sldId id="370"/>
            <p14:sldId id="361"/>
            <p14:sldId id="373"/>
            <p14:sldId id="306"/>
            <p14:sldId id="374"/>
            <p14:sldId id="309"/>
            <p14:sldId id="310"/>
            <p14:sldId id="311"/>
            <p14:sldId id="312"/>
            <p14:sldId id="313"/>
            <p14:sldId id="314"/>
            <p14:sldId id="315"/>
            <p14:sldId id="316"/>
            <p14:sldId id="317"/>
            <p14:sldId id="318"/>
            <p14:sldId id="319"/>
            <p14:sldId id="320"/>
            <p14:sldId id="393"/>
            <p14:sldId id="397"/>
            <p14:sldId id="321"/>
            <p14:sldId id="396"/>
            <p14:sldId id="394"/>
            <p14:sldId id="395"/>
            <p14:sldId id="356"/>
            <p14:sldId id="291"/>
            <p14:sldId id="293"/>
            <p14:sldId id="294"/>
            <p14:sldId id="381"/>
            <p14:sldId id="296"/>
            <p14:sldId id="297"/>
            <p14:sldId id="299"/>
            <p14:sldId id="302"/>
            <p14:sldId id="380"/>
            <p14:sldId id="305"/>
            <p14:sldId id="304"/>
            <p14:sldId id="371"/>
            <p14:sldId id="372"/>
            <p14:sldId id="295"/>
            <p14:sldId id="342"/>
            <p14:sldId id="343"/>
            <p14:sldId id="344"/>
            <p14:sldId id="345"/>
            <p14:sldId id="346"/>
            <p14:sldId id="347"/>
            <p14:sldId id="348"/>
            <p14:sldId id="359"/>
            <p14:sldId id="364"/>
          </p14:sldIdLst>
        </p14:section>
        <p14:section name="Untitled Section" id="{A9AC14A7-530A-46CF-9B6A-DE6F26EBD4F8}">
          <p14:sldIdLst>
            <p14:sldId id="358"/>
            <p14:sldId id="357"/>
            <p14:sldId id="363"/>
            <p14:sldId id="355"/>
            <p14:sldId id="398"/>
            <p14:sldId id="353"/>
            <p14:sldId id="354"/>
            <p14:sldId id="326"/>
            <p14:sldId id="327"/>
            <p14:sldId id="328"/>
            <p14:sldId id="329"/>
            <p14:sldId id="330"/>
            <p14:sldId id="331"/>
            <p14:sldId id="332"/>
            <p14:sldId id="333"/>
            <p14:sldId id="334"/>
            <p14:sldId id="335"/>
            <p14:sldId id="336"/>
            <p14:sldId id="337"/>
            <p14:sldId id="338"/>
            <p14:sldId id="339"/>
            <p14:sldId id="340"/>
            <p14:sldId id="341"/>
            <p14:sldId id="37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716" autoAdjust="0"/>
    <p:restoredTop sz="56510" autoAdjust="0"/>
  </p:normalViewPr>
  <p:slideViewPr>
    <p:cSldViewPr snapToGrid="0" snapToObjects="1" showGuides="1">
      <p:cViewPr varScale="1">
        <p:scale>
          <a:sx n="38" d="100"/>
          <a:sy n="38" d="100"/>
        </p:scale>
        <p:origin x="802"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16F3BC-363A-C14D-AC01-974D955642BC}" type="datetimeFigureOut">
              <a:rPr lang="de-DE" smtClean="0"/>
              <a:t>02.04.2019</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E7764E-AC9C-8344-93CA-9EE7CADCE7C4}" type="slidenum">
              <a:rPr lang="de-DE" smtClean="0"/>
              <a:t>‹#›</a:t>
            </a:fld>
            <a:endParaRPr lang="de-DE"/>
          </a:p>
        </p:txBody>
      </p:sp>
    </p:spTree>
    <p:extLst>
      <p:ext uri="{BB962C8B-B14F-4D97-AF65-F5344CB8AC3E}">
        <p14:creationId xmlns:p14="http://schemas.microsoft.com/office/powerpoint/2010/main" val="1157095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de.wikipedia.org/wiki/Kant" TargetMode="External"/><Relationship Id="rId2" Type="http://schemas.openxmlformats.org/officeDocument/2006/relationships/slide" Target="../slides/slide72.xml"/><Relationship Id="rId1" Type="http://schemas.openxmlformats.org/officeDocument/2006/relationships/notesMaster" Target="../notesMasters/notesMaster1.xml"/><Relationship Id="rId5" Type="http://schemas.openxmlformats.org/officeDocument/2006/relationships/hyperlink" Target="http://de.wikipedia.org/wiki/Kulturalit%C3%A4t" TargetMode="External"/><Relationship Id="rId4" Type="http://schemas.openxmlformats.org/officeDocument/2006/relationships/hyperlink" Target="http://de.wikipedia.org/wiki/Kritik_der_reinen_Vernunft"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chemeClr val="bg1"/>
                </a:solidFill>
              </a:rPr>
              <a:t>Artikel</a:t>
            </a:r>
            <a:r>
              <a:rPr lang="en-US" dirty="0">
                <a:solidFill>
                  <a:schemeClr val="bg1"/>
                </a:solidFill>
              </a:rPr>
              <a:t> </a:t>
            </a:r>
            <a:r>
              <a:rPr lang="en-US" dirty="0" err="1">
                <a:solidFill>
                  <a:schemeClr val="bg1"/>
                </a:solidFill>
              </a:rPr>
              <a:t>im</a:t>
            </a:r>
            <a:r>
              <a:rPr lang="en-US" dirty="0">
                <a:solidFill>
                  <a:schemeClr val="bg1"/>
                </a:solidFill>
              </a:rPr>
              <a:t> </a:t>
            </a:r>
            <a:r>
              <a:rPr lang="en-US" dirty="0" err="1">
                <a:solidFill>
                  <a:schemeClr val="bg1"/>
                </a:solidFill>
              </a:rPr>
              <a:t>Ordner</a:t>
            </a:r>
            <a:r>
              <a:rPr lang="en-US" dirty="0">
                <a:solidFill>
                  <a:schemeClr val="bg1"/>
                </a:solidFill>
              </a:rPr>
              <a:t> </a:t>
            </a:r>
            <a:r>
              <a:rPr lang="en-US" dirty="0" err="1">
                <a:solidFill>
                  <a:schemeClr val="bg1"/>
                </a:solidFill>
              </a:rPr>
              <a:t>Représentations</a:t>
            </a:r>
            <a:r>
              <a:rPr lang="en-US" dirty="0">
                <a:solidFill>
                  <a:schemeClr val="bg1"/>
                </a:solidFill>
              </a:rPr>
              <a:t> de culture </a:t>
            </a:r>
            <a:r>
              <a:rPr lang="en-US" dirty="0" err="1">
                <a:solidFill>
                  <a:schemeClr val="bg1"/>
                </a:solidFill>
              </a:rPr>
              <a:t>en</a:t>
            </a:r>
            <a:r>
              <a:rPr lang="en-US" dirty="0">
                <a:solidFill>
                  <a:schemeClr val="bg1"/>
                </a:solidFill>
              </a:rPr>
              <a:t> France</a:t>
            </a:r>
            <a:endParaRPr lang="en-GB" dirty="0"/>
          </a:p>
        </p:txBody>
      </p:sp>
      <p:sp>
        <p:nvSpPr>
          <p:cNvPr id="4" name="Slide Number Placeholder 3"/>
          <p:cNvSpPr>
            <a:spLocks noGrp="1"/>
          </p:cNvSpPr>
          <p:nvPr>
            <p:ph type="sldNum" sz="quarter" idx="10"/>
          </p:nvPr>
        </p:nvSpPr>
        <p:spPr/>
        <p:txBody>
          <a:bodyPr/>
          <a:lstStyle/>
          <a:p>
            <a:fld id="{6BE7764E-AC9C-8344-93CA-9EE7CADCE7C4}" type="slidenum">
              <a:rPr lang="de-DE" smtClean="0"/>
              <a:t>4</a:t>
            </a:fld>
            <a:endParaRPr lang="de-DE"/>
          </a:p>
        </p:txBody>
      </p:sp>
    </p:spTree>
    <p:extLst>
      <p:ext uri="{BB962C8B-B14F-4D97-AF65-F5344CB8AC3E}">
        <p14:creationId xmlns:p14="http://schemas.microsoft.com/office/powerpoint/2010/main" val="1760495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01D0D53-1AC4-45CF-8C55-1DABCF67EE67}" type="slidenum">
              <a:rPr lang="lt-LT" altLang="fr-FR" smtClean="0"/>
              <a:pPr>
                <a:defRPr/>
              </a:pPr>
              <a:t>14</a:t>
            </a:fld>
            <a:endParaRPr lang="lt-LT" altLang="fr-FR"/>
          </a:p>
        </p:txBody>
      </p:sp>
    </p:spTree>
    <p:extLst>
      <p:ext uri="{BB962C8B-B14F-4D97-AF65-F5344CB8AC3E}">
        <p14:creationId xmlns:p14="http://schemas.microsoft.com/office/powerpoint/2010/main" val="3283246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6BE7764E-AC9C-8344-93CA-9EE7CADCE7C4}" type="slidenum">
              <a:rPr lang="de-DE" smtClean="0"/>
              <a:t>15</a:t>
            </a:fld>
            <a:endParaRPr lang="de-DE"/>
          </a:p>
        </p:txBody>
      </p:sp>
    </p:spTree>
    <p:extLst>
      <p:ext uri="{BB962C8B-B14F-4D97-AF65-F5344CB8AC3E}">
        <p14:creationId xmlns:p14="http://schemas.microsoft.com/office/powerpoint/2010/main" val="1079764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524E5D-A8E6-44B0-9E19-612BAB90D589}" type="slidenum">
              <a:rPr lang="de-DE" altLang="fr-FR" smtClean="0"/>
              <a:pPr/>
              <a:t>16</a:t>
            </a:fld>
            <a:endParaRPr lang="de-DE" altLang="fr-FR"/>
          </a:p>
        </p:txBody>
      </p:sp>
    </p:spTree>
    <p:extLst>
      <p:ext uri="{BB962C8B-B14F-4D97-AF65-F5344CB8AC3E}">
        <p14:creationId xmlns:p14="http://schemas.microsoft.com/office/powerpoint/2010/main" val="3051439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524E5D-A8E6-44B0-9E19-612BAB90D589}" type="slidenum">
              <a:rPr lang="de-DE" altLang="fr-FR" smtClean="0"/>
              <a:pPr/>
              <a:t>17</a:t>
            </a:fld>
            <a:endParaRPr lang="de-DE" altLang="fr-FR"/>
          </a:p>
        </p:txBody>
      </p:sp>
    </p:spTree>
    <p:extLst>
      <p:ext uri="{BB962C8B-B14F-4D97-AF65-F5344CB8AC3E}">
        <p14:creationId xmlns:p14="http://schemas.microsoft.com/office/powerpoint/2010/main" val="2288326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fr-FR" dirty="0">
                <a:ea typeface="ＭＳ Ｐゴシック" pitchFamily="34" charset="-128"/>
              </a:rPr>
              <a:t>Das </a:t>
            </a:r>
            <a:r>
              <a:rPr lang="de-DE" altLang="fr-FR" dirty="0" err="1">
                <a:ea typeface="ＭＳ Ｐゴシック" pitchFamily="34" charset="-128"/>
              </a:rPr>
              <a:t>Steigerlied</a:t>
            </a:r>
            <a:endParaRPr lang="de-DE" altLang="fr-FR" dirty="0">
              <a:ea typeface="ＭＳ Ｐゴシック" pitchFamily="34" charset="-128"/>
            </a:endParaRPr>
          </a:p>
          <a:p>
            <a:pPr lvl="1"/>
            <a:r>
              <a:rPr lang="de-DE" altLang="fr-FR" dirty="0">
                <a:ea typeface="ＭＳ Ｐゴシック" pitchFamily="34" charset="-128"/>
              </a:rPr>
              <a:t>Ursprünge in Sachsen im 16. Jahrhundert</a:t>
            </a:r>
          </a:p>
          <a:p>
            <a:pPr lvl="1"/>
            <a:r>
              <a:rPr lang="de-DE" altLang="fr-FR" dirty="0">
                <a:ea typeface="ＭＳ Ｐゴシック" pitchFamily="34" charset="-128"/>
              </a:rPr>
              <a:t>1935 beim Wiederbeitritt ins Deutsche Reich: Neutextierung „Deutsch ist die Saar</a:t>
            </a:r>
            <a:r>
              <a:rPr lang="de-DE" altLang="en-US" dirty="0">
                <a:ea typeface="ＭＳ Ｐゴシック" pitchFamily="34" charset="-128"/>
              </a:rPr>
              <a:t>“</a:t>
            </a:r>
            <a:endParaRPr lang="de-DE" altLang="fr-FR" dirty="0">
              <a:ea typeface="ＭＳ Ｐゴシック" pitchFamily="34" charset="-128"/>
            </a:endParaRPr>
          </a:p>
          <a:p>
            <a:pPr lvl="1"/>
            <a:r>
              <a:rPr lang="de-DE" altLang="fr-FR" dirty="0">
                <a:ea typeface="ＭＳ Ｐゴシック" pitchFamily="34" charset="-128"/>
              </a:rPr>
              <a:t>Ein Art „Nationalhymne</a:t>
            </a:r>
            <a:r>
              <a:rPr lang="de-DE" altLang="en-US" dirty="0">
                <a:ea typeface="ＭＳ Ｐゴシック" pitchFamily="34" charset="-128"/>
              </a:rPr>
              <a:t>“</a:t>
            </a:r>
            <a:r>
              <a:rPr lang="de-DE" altLang="fr-FR" dirty="0">
                <a:ea typeface="ＭＳ Ｐゴシック" pitchFamily="34" charset="-128"/>
              </a:rPr>
              <a:t> der Saarländer</a:t>
            </a:r>
          </a:p>
          <a:p>
            <a:pPr lvl="2"/>
            <a:r>
              <a:rPr lang="de-DE" altLang="fr-FR" dirty="0">
                <a:ea typeface="ＭＳ Ｐゴシック" pitchFamily="34" charset="-128"/>
              </a:rPr>
              <a:t>Pausenzeichen des SR </a:t>
            </a:r>
          </a:p>
          <a:p>
            <a:pPr lvl="2"/>
            <a:endParaRPr lang="de-DE" altLang="fr-FR" dirty="0">
              <a:ea typeface="ＭＳ Ｐゴシック" pitchFamily="34" charset="-128"/>
            </a:endParaRPr>
          </a:p>
          <a:p>
            <a:r>
              <a:rPr lang="de-DE" altLang="fr-FR" dirty="0">
                <a:ea typeface="ＭＳ Ｐゴシック" pitchFamily="34" charset="-128"/>
              </a:rPr>
              <a:t>„Bald prangt den Morgen zu verkünden</a:t>
            </a:r>
            <a:r>
              <a:rPr lang="de-DE" altLang="en-US" dirty="0">
                <a:ea typeface="ＭＳ Ｐゴシック" pitchFamily="34" charset="-128"/>
              </a:rPr>
              <a:t>“</a:t>
            </a:r>
            <a:r>
              <a:rPr lang="de-DE" altLang="fr-FR" dirty="0">
                <a:ea typeface="ＭＳ Ｐゴシック" pitchFamily="34" charset="-128"/>
              </a:rPr>
              <a:t> (3 Knaben)</a:t>
            </a:r>
          </a:p>
          <a:p>
            <a:endParaRPr lang="fr-CH" altLang="fr-FR" dirty="0">
              <a:ea typeface="ＭＳ Ｐゴシック" pitchFamily="34" charset="-128"/>
            </a:endParaRP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55952" indent="-290751" eaLnBrk="0" hangingPunct="0">
              <a:defRPr sz="2400" b="1">
                <a:solidFill>
                  <a:schemeClr val="tx1"/>
                </a:solidFill>
                <a:latin typeface="Arial" pitchFamily="34" charset="0"/>
                <a:ea typeface="ＭＳ Ｐゴシック" pitchFamily="34" charset="-128"/>
              </a:defRPr>
            </a:lvl2pPr>
            <a:lvl3pPr marL="1163003" indent="-232601" eaLnBrk="0" hangingPunct="0">
              <a:defRPr sz="2400" b="1">
                <a:solidFill>
                  <a:schemeClr val="tx1"/>
                </a:solidFill>
                <a:latin typeface="Arial" pitchFamily="34" charset="0"/>
                <a:ea typeface="ＭＳ Ｐゴシック" pitchFamily="34" charset="-128"/>
              </a:defRPr>
            </a:lvl3pPr>
            <a:lvl4pPr marL="1628204" indent="-232601" eaLnBrk="0" hangingPunct="0">
              <a:defRPr sz="2400" b="1">
                <a:solidFill>
                  <a:schemeClr val="tx1"/>
                </a:solidFill>
                <a:latin typeface="Arial" pitchFamily="34" charset="0"/>
                <a:ea typeface="ＭＳ Ｐゴシック" pitchFamily="34" charset="-128"/>
              </a:defRPr>
            </a:lvl4pPr>
            <a:lvl5pPr marL="2093405" indent="-232601" eaLnBrk="0" hangingPunct="0">
              <a:defRPr sz="2400" b="1">
                <a:solidFill>
                  <a:schemeClr val="tx1"/>
                </a:solidFill>
                <a:latin typeface="Arial" pitchFamily="34" charset="0"/>
                <a:ea typeface="ＭＳ Ｐゴシック" pitchFamily="34" charset="-128"/>
              </a:defRPr>
            </a:lvl5pPr>
            <a:lvl6pPr marL="2558606"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3023807"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89008"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954209"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4261B687-7BEE-4804-B3E6-BEE208F8C77F}" type="slidenum">
              <a:rPr lang="en-US" altLang="fr-FR" sz="1200" b="0">
                <a:latin typeface="Calibri" pitchFamily="34" charset="0"/>
              </a:rPr>
              <a:pPr eaLnBrk="1" hangingPunct="1"/>
              <a:t>18</a:t>
            </a:fld>
            <a:endParaRPr lang="en-US" altLang="fr-FR" sz="1200" b="0">
              <a:latin typeface="Calibri" pitchFamily="34" charset="0"/>
            </a:endParaRPr>
          </a:p>
        </p:txBody>
      </p:sp>
    </p:spTree>
    <p:extLst>
      <p:ext uri="{BB962C8B-B14F-4D97-AF65-F5344CB8AC3E}">
        <p14:creationId xmlns:p14="http://schemas.microsoft.com/office/powerpoint/2010/main" val="3978366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a:ea typeface="ＭＳ Ｐゴシック" pitchFamily="34" charset="-128"/>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55952" indent="-290751" eaLnBrk="0" hangingPunct="0">
              <a:defRPr sz="2400" b="1">
                <a:solidFill>
                  <a:schemeClr val="tx1"/>
                </a:solidFill>
                <a:latin typeface="Arial" pitchFamily="34" charset="0"/>
                <a:ea typeface="ＭＳ Ｐゴシック" pitchFamily="34" charset="-128"/>
              </a:defRPr>
            </a:lvl2pPr>
            <a:lvl3pPr marL="1163003" indent="-232601" eaLnBrk="0" hangingPunct="0">
              <a:defRPr sz="2400" b="1">
                <a:solidFill>
                  <a:schemeClr val="tx1"/>
                </a:solidFill>
                <a:latin typeface="Arial" pitchFamily="34" charset="0"/>
                <a:ea typeface="ＭＳ Ｐゴシック" pitchFamily="34" charset="-128"/>
              </a:defRPr>
            </a:lvl3pPr>
            <a:lvl4pPr marL="1628204" indent="-232601" eaLnBrk="0" hangingPunct="0">
              <a:defRPr sz="2400" b="1">
                <a:solidFill>
                  <a:schemeClr val="tx1"/>
                </a:solidFill>
                <a:latin typeface="Arial" pitchFamily="34" charset="0"/>
                <a:ea typeface="ＭＳ Ｐゴシック" pitchFamily="34" charset="-128"/>
              </a:defRPr>
            </a:lvl4pPr>
            <a:lvl5pPr marL="2093405" indent="-232601" eaLnBrk="0" hangingPunct="0">
              <a:defRPr sz="2400" b="1">
                <a:solidFill>
                  <a:schemeClr val="tx1"/>
                </a:solidFill>
                <a:latin typeface="Arial" pitchFamily="34" charset="0"/>
                <a:ea typeface="ＭＳ Ｐゴシック" pitchFamily="34" charset="-128"/>
              </a:defRPr>
            </a:lvl5pPr>
            <a:lvl6pPr marL="2558606"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3023807"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89008"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954209"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7E8FF60E-7874-416A-B1AD-863FE68E8353}" type="slidenum">
              <a:rPr lang="en-US" altLang="fr-FR" sz="1200" b="0">
                <a:latin typeface="Calibri" pitchFamily="34" charset="0"/>
              </a:rPr>
              <a:pPr eaLnBrk="1" hangingPunct="1"/>
              <a:t>19</a:t>
            </a:fld>
            <a:endParaRPr lang="en-US" altLang="fr-FR" sz="1200" b="0">
              <a:latin typeface="Calibri" pitchFamily="34" charset="0"/>
            </a:endParaRPr>
          </a:p>
        </p:txBody>
      </p:sp>
    </p:spTree>
    <p:extLst>
      <p:ext uri="{BB962C8B-B14F-4D97-AF65-F5344CB8AC3E}">
        <p14:creationId xmlns:p14="http://schemas.microsoft.com/office/powerpoint/2010/main" val="4212231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601" indent="-232601">
              <a:buFontTx/>
              <a:buAutoNum type="arabicParenR"/>
            </a:pPr>
            <a:r>
              <a:rPr lang="de-CH" altLang="fr-FR" dirty="0">
                <a:ea typeface="ＭＳ Ｐゴシック" pitchFamily="34" charset="-128"/>
              </a:rPr>
              <a:t>Zinnen: erster musikalischer Direktor</a:t>
            </a:r>
          </a:p>
          <a:p>
            <a:pPr marL="232601" indent="-232601">
              <a:buFontTx/>
              <a:buAutoNum type="arabicParenR"/>
            </a:pPr>
            <a:r>
              <a:rPr lang="fr-CH" altLang="fr-FR" b="1" dirty="0">
                <a:solidFill>
                  <a:srgbClr val="FF0000"/>
                </a:solidFill>
                <a:ea typeface="ＭＳ Ｐゴシック" pitchFamily="34" charset="-128"/>
              </a:rPr>
              <a:t>http://</a:t>
            </a:r>
            <a:r>
              <a:rPr lang="fr-CH" altLang="fr-FR" b="1" dirty="0" err="1">
                <a:solidFill>
                  <a:srgbClr val="FF0000"/>
                </a:solidFill>
                <a:ea typeface="ＭＳ Ｐゴシック" pitchFamily="34" charset="-128"/>
              </a:rPr>
              <a:t>www.wort.lu</a:t>
            </a:r>
            <a:r>
              <a:rPr lang="fr-CH" altLang="fr-FR" b="1" dirty="0">
                <a:solidFill>
                  <a:srgbClr val="FF0000"/>
                </a:solidFill>
                <a:ea typeface="ＭＳ Ｐゴシック" pitchFamily="34" charset="-128"/>
              </a:rPr>
              <a:t>/de/</a:t>
            </a:r>
            <a:r>
              <a:rPr lang="fr-CH" altLang="fr-FR" b="1" dirty="0" err="1">
                <a:solidFill>
                  <a:srgbClr val="FF0000"/>
                </a:solidFill>
                <a:ea typeface="ＭＳ Ｐゴシック" pitchFamily="34" charset="-128"/>
              </a:rPr>
              <a:t>view</a:t>
            </a:r>
            <a:r>
              <a:rPr lang="fr-CH" altLang="fr-FR" b="1" dirty="0">
                <a:solidFill>
                  <a:srgbClr val="FF0000"/>
                </a:solidFill>
                <a:ea typeface="ＭＳ Ｐゴシック" pitchFamily="34" charset="-128"/>
              </a:rPr>
              <a:t>/fokus-virun-20-joer-ass-ons-heemecht-offiziell-unerkannt-ginn-51c2f91de4b0c4695861215c</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55952" indent="-290751" eaLnBrk="0" hangingPunct="0">
              <a:defRPr sz="2400" b="1">
                <a:solidFill>
                  <a:schemeClr val="tx1"/>
                </a:solidFill>
                <a:latin typeface="Arial" pitchFamily="34" charset="0"/>
                <a:ea typeface="ＭＳ Ｐゴシック" pitchFamily="34" charset="-128"/>
              </a:defRPr>
            </a:lvl2pPr>
            <a:lvl3pPr marL="1163003" indent="-232601" eaLnBrk="0" hangingPunct="0">
              <a:defRPr sz="2400" b="1">
                <a:solidFill>
                  <a:schemeClr val="tx1"/>
                </a:solidFill>
                <a:latin typeface="Arial" pitchFamily="34" charset="0"/>
                <a:ea typeface="ＭＳ Ｐゴシック" pitchFamily="34" charset="-128"/>
              </a:defRPr>
            </a:lvl3pPr>
            <a:lvl4pPr marL="1628204" indent="-232601" eaLnBrk="0" hangingPunct="0">
              <a:defRPr sz="2400" b="1">
                <a:solidFill>
                  <a:schemeClr val="tx1"/>
                </a:solidFill>
                <a:latin typeface="Arial" pitchFamily="34" charset="0"/>
                <a:ea typeface="ＭＳ Ｐゴシック" pitchFamily="34" charset="-128"/>
              </a:defRPr>
            </a:lvl4pPr>
            <a:lvl5pPr marL="2093405" indent="-232601" eaLnBrk="0" hangingPunct="0">
              <a:defRPr sz="2400" b="1">
                <a:solidFill>
                  <a:schemeClr val="tx1"/>
                </a:solidFill>
                <a:latin typeface="Arial" pitchFamily="34" charset="0"/>
                <a:ea typeface="ＭＳ Ｐゴシック" pitchFamily="34" charset="-128"/>
              </a:defRPr>
            </a:lvl5pPr>
            <a:lvl6pPr marL="2558606"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3023807"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89008"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954209"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AF74490E-BE83-4A99-B27C-3A1343EE35EC}" type="slidenum">
              <a:rPr lang="en-US" altLang="fr-FR" sz="1200" b="0">
                <a:latin typeface="Calibri" pitchFamily="34" charset="0"/>
              </a:rPr>
              <a:pPr eaLnBrk="1" hangingPunct="1"/>
              <a:t>20</a:t>
            </a:fld>
            <a:endParaRPr lang="en-US" altLang="fr-FR" sz="1200" b="0">
              <a:latin typeface="Calibri" pitchFamily="34" charset="0"/>
            </a:endParaRPr>
          </a:p>
        </p:txBody>
      </p:sp>
    </p:spTree>
    <p:extLst>
      <p:ext uri="{BB962C8B-B14F-4D97-AF65-F5344CB8AC3E}">
        <p14:creationId xmlns:p14="http://schemas.microsoft.com/office/powerpoint/2010/main" val="794757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524E5D-A8E6-44B0-9E19-612BAB90D589}" type="slidenum">
              <a:rPr lang="de-DE" altLang="fr-FR" smtClean="0"/>
              <a:pPr/>
              <a:t>21</a:t>
            </a:fld>
            <a:endParaRPr lang="de-DE" altLang="fr-FR"/>
          </a:p>
        </p:txBody>
      </p:sp>
    </p:spTree>
    <p:extLst>
      <p:ext uri="{BB962C8B-B14F-4D97-AF65-F5344CB8AC3E}">
        <p14:creationId xmlns:p14="http://schemas.microsoft.com/office/powerpoint/2010/main" val="873269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fr-FR" dirty="0">
                <a:ea typeface="ＭＳ Ｐゴシック" pitchFamily="34" charset="-128"/>
              </a:rPr>
              <a:t>1) „</a:t>
            </a:r>
            <a:r>
              <a:rPr lang="fr-CH" altLang="fr-FR" dirty="0">
                <a:ea typeface="ＭＳ Ｐゴシック" pitchFamily="34" charset="-128"/>
              </a:rPr>
              <a:t>Vive le Roi! Vive la Reine!</a:t>
            </a:r>
            <a:r>
              <a:rPr lang="de-DE" altLang="en-US" dirty="0">
                <a:ea typeface="ＭＳ Ｐゴシック" pitchFamily="34" charset="-128"/>
              </a:rPr>
              <a:t>“</a:t>
            </a:r>
            <a:r>
              <a:rPr lang="de-DE" altLang="fr-FR" dirty="0">
                <a:ea typeface="ＭＳ Ｐゴシック" pitchFamily="34" charset="-128"/>
              </a:rPr>
              <a:t> Philippe </a:t>
            </a:r>
            <a:r>
              <a:rPr lang="de-DE" altLang="fr-FR" dirty="0" err="1">
                <a:ea typeface="ＭＳ Ｐゴシック" pitchFamily="34" charset="-128"/>
              </a:rPr>
              <a:t>Manternach</a:t>
            </a:r>
            <a:r>
              <a:rPr lang="de-DE" altLang="fr-FR" dirty="0">
                <a:ea typeface="ＭＳ Ｐゴシック" pitchFamily="34" charset="-128"/>
              </a:rPr>
              <a:t> =&gt; Caroline</a:t>
            </a:r>
            <a:endParaRPr lang="fr-CH" altLang="fr-FR" dirty="0">
              <a:ea typeface="ＭＳ Ｐゴシック" pitchFamily="34" charset="-128"/>
            </a:endParaRPr>
          </a:p>
          <a:p>
            <a:r>
              <a:rPr lang="fr-CH" altLang="fr-FR" dirty="0">
                <a:ea typeface="ＭＳ Ｐゴシック" pitchFamily="34" charset="-128"/>
              </a:rPr>
              <a:t>http://catalog.bibnet.lu/F/88SI6T49RBDLRRE3TKP1UACKPSVJKTSVG8PC4NAVH3592KPGC5-40300?func=find-c&amp;ccl_term=WRD%3Dvive+le+roi+vive+la+reine&amp;adjacent=N&amp;request=vive+le+roi+vive+la+reine&amp;x=0&amp;y=0</a:t>
            </a:r>
          </a:p>
          <a:p>
            <a:endParaRPr lang="de-CH" altLang="fr-FR" dirty="0">
              <a:ea typeface="ＭＳ Ｐゴシック" pitchFamily="34" charset="-128"/>
            </a:endParaRPr>
          </a:p>
          <a:p>
            <a:endParaRPr lang="fr-CH" altLang="fr-FR" dirty="0">
              <a:ea typeface="ＭＳ Ｐゴシック" pitchFamily="34" charset="-128"/>
            </a:endParaRPr>
          </a:p>
          <a:p>
            <a:r>
              <a:rPr lang="fr-CH" altLang="fr-FR" dirty="0">
                <a:ea typeface="ＭＳ Ｐゴシック" pitchFamily="34" charset="-128"/>
              </a:rPr>
              <a:t>2) </a:t>
            </a:r>
            <a:r>
              <a:rPr lang="fr-CH" altLang="fr-FR" dirty="0" err="1">
                <a:ea typeface="ＭＳ Ｐゴシック" pitchFamily="34" charset="-128"/>
              </a:rPr>
              <a:t>Andere</a:t>
            </a:r>
            <a:r>
              <a:rPr lang="fr-CH" altLang="fr-FR" dirty="0">
                <a:ea typeface="ＭＳ Ｐゴシック" pitchFamily="34" charset="-128"/>
              </a:rPr>
              <a:t> </a:t>
            </a:r>
            <a:r>
              <a:rPr lang="fr-CH" altLang="fr-FR" dirty="0" err="1">
                <a:ea typeface="ＭＳ Ｐゴシック" pitchFamily="34" charset="-128"/>
              </a:rPr>
              <a:t>Qualität</a:t>
            </a:r>
            <a:r>
              <a:rPr lang="fr-CH" altLang="fr-FR" dirty="0">
                <a:ea typeface="ＭＳ Ｐゴシック" pitchFamily="34" charset="-128"/>
              </a:rPr>
              <a:t> (i.e. </a:t>
            </a:r>
            <a:r>
              <a:rPr lang="fr-CH" altLang="fr-FR" dirty="0" err="1">
                <a:ea typeface="ＭＳ Ｐゴシック" pitchFamily="34" charset="-128"/>
              </a:rPr>
              <a:t>höhere</a:t>
            </a:r>
            <a:r>
              <a:rPr lang="fr-CH" altLang="fr-FR" dirty="0">
                <a:ea typeface="ＭＳ Ｐゴシック" pitchFamily="34" charset="-128"/>
              </a:rPr>
              <a:t> </a:t>
            </a:r>
            <a:r>
              <a:rPr lang="fr-CH" altLang="fr-FR" dirty="0" err="1">
                <a:ea typeface="ＭＳ Ｐゴシック" pitchFamily="34" charset="-128"/>
              </a:rPr>
              <a:t>Ebene</a:t>
            </a:r>
            <a:r>
              <a:rPr lang="fr-CH" altLang="fr-FR" dirty="0">
                <a:ea typeface="ＭＳ Ｐゴシック" pitchFamily="34" charset="-128"/>
              </a:rPr>
              <a:t>) </a:t>
            </a:r>
            <a:r>
              <a:rPr lang="fr-CH" altLang="fr-FR" dirty="0" err="1">
                <a:ea typeface="ＭＳ Ｐゴシック" pitchFamily="34" charset="-128"/>
              </a:rPr>
              <a:t>von</a:t>
            </a:r>
            <a:r>
              <a:rPr lang="fr-CH" altLang="fr-FR" dirty="0">
                <a:ea typeface="ＭＳ Ｐゴシック" pitchFamily="34" charset="-128"/>
              </a:rPr>
              <a:t> </a:t>
            </a:r>
            <a:r>
              <a:rPr lang="fr-CH" altLang="fr-FR" dirty="0" err="1">
                <a:ea typeface="ＭＳ Ｐゴシック" pitchFamily="34" charset="-128"/>
              </a:rPr>
              <a:t>Erinnerungskultur</a:t>
            </a:r>
            <a:r>
              <a:rPr lang="fr-CH" altLang="fr-FR" dirty="0">
                <a:ea typeface="ＭＳ Ｐゴシック" pitchFamily="34" charset="-128"/>
              </a:rPr>
              <a:t> </a:t>
            </a:r>
            <a:r>
              <a:rPr lang="fr-CH" altLang="fr-FR" dirty="0" err="1">
                <a:ea typeface="ＭＳ Ｐゴシック" pitchFamily="34" charset="-128"/>
              </a:rPr>
              <a:t>unter</a:t>
            </a:r>
            <a:r>
              <a:rPr lang="fr-CH" altLang="fr-FR" dirty="0">
                <a:ea typeface="ＭＳ Ｐゴシック" pitchFamily="34" charset="-128"/>
              </a:rPr>
              <a:t> </a:t>
            </a:r>
            <a:r>
              <a:rPr lang="fr-CH" altLang="fr-FR" dirty="0" err="1">
                <a:ea typeface="ＭＳ Ｐゴシック" pitchFamily="34" charset="-128"/>
              </a:rPr>
              <a:t>Einbeziehung</a:t>
            </a:r>
            <a:r>
              <a:rPr lang="fr-CH" altLang="fr-FR" dirty="0">
                <a:ea typeface="ＭＳ Ｐゴシック" pitchFamily="34" charset="-128"/>
              </a:rPr>
              <a:t> </a:t>
            </a:r>
            <a:r>
              <a:rPr lang="fr-CH" altLang="fr-FR" dirty="0" err="1">
                <a:ea typeface="ＭＳ Ｐゴシック" pitchFamily="34" charset="-128"/>
              </a:rPr>
              <a:t>europäischer</a:t>
            </a:r>
            <a:r>
              <a:rPr lang="fr-CH" altLang="fr-FR" dirty="0">
                <a:ea typeface="ＭＳ Ｐゴシック" pitchFamily="34" charset="-128"/>
              </a:rPr>
              <a:t>, </a:t>
            </a:r>
            <a:r>
              <a:rPr lang="fr-CH" altLang="fr-FR" dirty="0" err="1">
                <a:ea typeface="ＭＳ Ｐゴシック" pitchFamily="34" charset="-128"/>
              </a:rPr>
              <a:t>transnationaler</a:t>
            </a:r>
            <a:r>
              <a:rPr lang="fr-CH" altLang="fr-FR" dirty="0">
                <a:ea typeface="ＭＳ Ｐゴシック" pitchFamily="34" charset="-128"/>
              </a:rPr>
              <a:t> </a:t>
            </a:r>
            <a:r>
              <a:rPr lang="fr-CH" altLang="fr-FR" dirty="0" err="1">
                <a:ea typeface="ＭＳ Ｐゴシック" pitchFamily="34" charset="-128"/>
              </a:rPr>
              <a:t>Beziehungen</a:t>
            </a:r>
            <a:endParaRPr lang="fr-CH" altLang="fr-FR" dirty="0">
              <a:ea typeface="ＭＳ Ｐゴシック" pitchFamily="34" charset="-128"/>
            </a:endParaRPr>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55952" indent="-290751" eaLnBrk="0" hangingPunct="0">
              <a:defRPr sz="2400" b="1">
                <a:solidFill>
                  <a:schemeClr val="tx1"/>
                </a:solidFill>
                <a:latin typeface="Arial" pitchFamily="34" charset="0"/>
                <a:ea typeface="ＭＳ Ｐゴシック" pitchFamily="34" charset="-128"/>
              </a:defRPr>
            </a:lvl2pPr>
            <a:lvl3pPr marL="1163003" indent="-232601" eaLnBrk="0" hangingPunct="0">
              <a:defRPr sz="2400" b="1">
                <a:solidFill>
                  <a:schemeClr val="tx1"/>
                </a:solidFill>
                <a:latin typeface="Arial" pitchFamily="34" charset="0"/>
                <a:ea typeface="ＭＳ Ｐゴシック" pitchFamily="34" charset="-128"/>
              </a:defRPr>
            </a:lvl3pPr>
            <a:lvl4pPr marL="1628204" indent="-232601" eaLnBrk="0" hangingPunct="0">
              <a:defRPr sz="2400" b="1">
                <a:solidFill>
                  <a:schemeClr val="tx1"/>
                </a:solidFill>
                <a:latin typeface="Arial" pitchFamily="34" charset="0"/>
                <a:ea typeface="ＭＳ Ｐゴシック" pitchFamily="34" charset="-128"/>
              </a:defRPr>
            </a:lvl4pPr>
            <a:lvl5pPr marL="2093405" indent="-232601" eaLnBrk="0" hangingPunct="0">
              <a:defRPr sz="2400" b="1">
                <a:solidFill>
                  <a:schemeClr val="tx1"/>
                </a:solidFill>
                <a:latin typeface="Arial" pitchFamily="34" charset="0"/>
                <a:ea typeface="ＭＳ Ｐゴシック" pitchFamily="34" charset="-128"/>
              </a:defRPr>
            </a:lvl5pPr>
            <a:lvl6pPr marL="2558606"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3023807"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89008"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954209"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CE8E5D52-489D-4979-AEA4-DA14B53266D8}" type="slidenum">
              <a:rPr lang="en-US" altLang="fr-FR" sz="1200" b="0">
                <a:latin typeface="Calibri" pitchFamily="34" charset="0"/>
              </a:rPr>
              <a:pPr eaLnBrk="1" hangingPunct="1"/>
              <a:t>22</a:t>
            </a:fld>
            <a:endParaRPr lang="en-US" altLang="fr-FR" sz="1200" b="0">
              <a:latin typeface="Calibri" pitchFamily="34" charset="0"/>
            </a:endParaRPr>
          </a:p>
        </p:txBody>
      </p:sp>
    </p:spTree>
    <p:extLst>
      <p:ext uri="{BB962C8B-B14F-4D97-AF65-F5344CB8AC3E}">
        <p14:creationId xmlns:p14="http://schemas.microsoft.com/office/powerpoint/2010/main" val="2426827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r>
              <a:rPr lang="de-DE" altLang="fr-FR" b="1" dirty="0">
                <a:ea typeface="ＭＳ Ｐゴシック" pitchFamily="34" charset="-128"/>
              </a:rPr>
              <a:t>*Projekt Gutenberg</a:t>
            </a:r>
          </a:p>
          <a:p>
            <a:r>
              <a:rPr lang="de-DE" altLang="fr-FR" b="1" dirty="0">
                <a:ea typeface="ＭＳ Ｐゴシック" pitchFamily="34" charset="-128"/>
              </a:rPr>
              <a:t>http://</a:t>
            </a:r>
            <a:r>
              <a:rPr lang="de-DE" altLang="fr-FR" b="1" dirty="0" err="1">
                <a:ea typeface="ＭＳ Ｐゴシック" pitchFamily="34" charset="-128"/>
              </a:rPr>
              <a:t>gutenberg.spiegel.de</a:t>
            </a:r>
            <a:r>
              <a:rPr lang="de-DE" altLang="fr-FR" b="1" dirty="0">
                <a:ea typeface="ＭＳ Ｐゴシック" pitchFamily="34" charset="-128"/>
              </a:rPr>
              <a:t>/buch/49/118 </a:t>
            </a:r>
          </a:p>
          <a:p>
            <a:r>
              <a:rPr lang="fr-CH" altLang="fr-FR" b="1" dirty="0" err="1">
                <a:ea typeface="ＭＳ Ｐゴシック" pitchFamily="34" charset="-128"/>
              </a:rPr>
              <a:t>Sagen</a:t>
            </a:r>
            <a:r>
              <a:rPr lang="fr-CH" altLang="fr-FR" b="1" dirty="0">
                <a:ea typeface="ＭＳ Ｐゴシック" pitchFamily="34" charset="-128"/>
              </a:rPr>
              <a:t> </a:t>
            </a:r>
            <a:r>
              <a:rPr lang="fr-CH" altLang="fr-FR" b="1" dirty="0" err="1">
                <a:ea typeface="ＭＳ Ｐゴシック" pitchFamily="34" charset="-128"/>
              </a:rPr>
              <a:t>aus</a:t>
            </a:r>
            <a:r>
              <a:rPr lang="fr-CH" altLang="fr-FR" b="1" dirty="0">
                <a:ea typeface="ＭＳ Ｐゴシック" pitchFamily="34" charset="-128"/>
              </a:rPr>
              <a:t> </a:t>
            </a:r>
            <a:r>
              <a:rPr lang="fr-CH" altLang="fr-FR" b="1" dirty="0" err="1">
                <a:ea typeface="ＭＳ Ｐゴシック" pitchFamily="34" charset="-128"/>
              </a:rPr>
              <a:t>dem</a:t>
            </a:r>
            <a:r>
              <a:rPr lang="fr-CH" altLang="fr-FR" b="1" dirty="0">
                <a:ea typeface="ＭＳ Ｐゴシック" pitchFamily="34" charset="-128"/>
              </a:rPr>
              <a:t> </a:t>
            </a:r>
            <a:r>
              <a:rPr lang="fr-CH" altLang="fr-FR" b="1" dirty="0" err="1">
                <a:ea typeface="ＭＳ Ｐゴシック" pitchFamily="34" charset="-128"/>
              </a:rPr>
              <a:t>Rheinland</a:t>
            </a:r>
            <a:r>
              <a:rPr lang="fr-CH" altLang="fr-FR" b="1" dirty="0">
                <a:ea typeface="ＭＳ Ｐゴシック" pitchFamily="34" charset="-128"/>
              </a:rPr>
              <a:t>. </a:t>
            </a:r>
            <a:r>
              <a:rPr lang="de-DE" altLang="fr-FR" b="1" dirty="0">
                <a:ea typeface="ＭＳ Ｐゴシック" pitchFamily="34" charset="-128"/>
              </a:rPr>
              <a:t>Der Geiger von Echternach</a:t>
            </a:r>
          </a:p>
          <a:p>
            <a:r>
              <a:rPr lang="de-DE" altLang="fr-FR" dirty="0">
                <a:ea typeface="ＭＳ Ｐゴシック" pitchFamily="34" charset="-128"/>
              </a:rPr>
              <a:t>Vor mehr als tausend Jahren lebte in Echternach der hl. </a:t>
            </a:r>
            <a:r>
              <a:rPr lang="de-DE" altLang="fr-FR" dirty="0" err="1">
                <a:ea typeface="ＭＳ Ｐゴシック" pitchFamily="34" charset="-128"/>
              </a:rPr>
              <a:t>Willibrord</a:t>
            </a:r>
            <a:r>
              <a:rPr lang="de-DE" altLang="fr-FR" dirty="0">
                <a:ea typeface="ＭＳ Ｐゴシック" pitchFamily="34" charset="-128"/>
              </a:rPr>
              <a:t>, der in großer Wohltäter unseres Landes war. Wenn er predigte, dann drängte sich das Volk in dichten Scharen um ihn. In der vordersten Reihe der Zuhörer sah man stets den langen Veit, einen ungewöhnlich großen Mann, der als Musikant durchs Land und bei Festlichkeiten zum Tanze aufspielte. Das Wort des gewaltigen Bußpredigers rührte so sehr das Herz des Spielmanns, daß dieser sich eines Tages aufmachte und mit seinem Weibe eine Wallfahrt nach dem heiligen Lande antrat.</a:t>
            </a:r>
          </a:p>
          <a:p>
            <a:r>
              <a:rPr lang="de-DE" altLang="fr-FR" dirty="0">
                <a:ea typeface="ＭＳ Ｐゴシック" pitchFamily="34" charset="-128"/>
              </a:rPr>
              <a:t>Jahre vergingen, doch Veit kehrte nicht zurück; nicht einmal eine Nachricht von ihm kam in die Heimat. Seine Verwandten hielten ihn für tot und teilten seinen Besitz. Da endlich, am Ostertage des zehnten Jahres seiner Wallfahrt, erschien ganz unerwartet der Totgesagte wieder, allein und bettelarm. Sein Weib hatten Räuber im Morgenlande erschlagen. Eine alte Geige war seine ganze Habe. Er trat vor seine Verwandten und forderte sein Gut zurück. Die Unredlichen erschraken und beschlossen, sich des Heimgekehrten zu entledigen. Sie klagten ihn an, er selbst habe sein Weib im fernen Lande ermordet.</a:t>
            </a:r>
          </a:p>
          <a:p>
            <a:r>
              <a:rPr lang="de-DE" altLang="fr-FR" dirty="0">
                <a:ea typeface="ＭＳ Ｐゴシック" pitchFamily="34" charset="-128"/>
              </a:rPr>
              <a:t>Für solch schwere Anklage war der Beweis vor dem Gerichte nicht zu führen; nur ein Gottesurteil konnte entscheiden. Gegen einen waffengewandten Vetter mußte der lange Veit zum Kampfe antreten; er wurde besiegt, und der Richter verurteilte den Unterlegenen nach Gesetz und Herkommen zum Tode.</a:t>
            </a:r>
          </a:p>
          <a:p>
            <a:r>
              <a:rPr lang="de-DE" altLang="fr-FR" dirty="0">
                <a:ea typeface="ＭＳ Ｐゴシック" pitchFamily="34" charset="-128"/>
              </a:rPr>
              <a:t>Als der Unglückliche unter dem Galgen stand und den Strick schon am Halse spürte, bat er, noch einmal auf seiner Geige spielen zu dürfen. Das wurde ihm als letzte Gnade gewährt, und er entlockte den Saiten solche wehmütige Töne, daß den Zuhörern die hellen Tränen über die Wangen liefen. Dann aber spielte er feurige Weisen, die alle zur Hinrichtung Herbeigeeilten, Burschen und Dirnen, Männlein und Weiblein, ja selbst die ernsten Richter und den finstern Henker, zum Tanze mitrissen. Toll und immer toller drehte sich die Schar im Kreise, Veit aber stieg gemächlich von der Leiter herab und verschwand, immer weiter spielend, im Walde.</a:t>
            </a:r>
          </a:p>
          <a:p>
            <a:r>
              <a:rPr lang="de-DE" altLang="fr-FR" dirty="0">
                <a:ea typeface="ＭＳ Ｐゴシック" pitchFamily="34" charset="-128"/>
              </a:rPr>
              <a:t>Erst am späten Abend hörten die Tänzer auf, sich zu drehen, doch die Verwandten Veits, die ihn fälschlich angeklagt hatten, mußten ohne Unterbrechung weiter springen. Schon hatten sie sich bis an die Knie in die Erde hineingetanzt, da löste endlich Sankt </a:t>
            </a:r>
            <a:r>
              <a:rPr lang="de-DE" altLang="fr-FR" dirty="0" err="1">
                <a:ea typeface="ＭＳ Ｐゴシック" pitchFamily="34" charset="-128"/>
              </a:rPr>
              <a:t>Willibrord</a:t>
            </a:r>
            <a:r>
              <a:rPr lang="de-DE" altLang="fr-FR" dirty="0">
                <a:ea typeface="ＭＳ Ｐゴシック" pitchFamily="34" charset="-128"/>
              </a:rPr>
              <a:t>, den man herbeigerufen hatte, den tollen Zauber.</a:t>
            </a:r>
          </a:p>
          <a:p>
            <a:endParaRPr lang="de-DE" altLang="fr-FR" dirty="0">
              <a:ea typeface="ＭＳ Ｐゴシック" pitchFamily="34" charset="-128"/>
            </a:endParaRPr>
          </a:p>
          <a:p>
            <a:r>
              <a:rPr lang="de-DE" altLang="fr-FR" dirty="0">
                <a:ea typeface="ＭＳ Ｐゴシック" pitchFamily="34" charset="-128"/>
              </a:rPr>
              <a:t>s. auch </a:t>
            </a:r>
            <a:r>
              <a:rPr lang="de-DE" altLang="fr-FR" dirty="0" err="1">
                <a:ea typeface="ＭＳ Ｐゴシック" pitchFamily="34" charset="-128"/>
              </a:rPr>
              <a:t>Lieux</a:t>
            </a:r>
            <a:r>
              <a:rPr lang="de-DE" altLang="fr-FR" dirty="0">
                <a:ea typeface="ＭＳ Ｐゴシック" pitchFamily="34" charset="-128"/>
              </a:rPr>
              <a:t> de </a:t>
            </a:r>
            <a:r>
              <a:rPr lang="de-DE" altLang="fr-FR" dirty="0" err="1">
                <a:ea typeface="ＭＳ Ｐゴシック" pitchFamily="34" charset="-128"/>
              </a:rPr>
              <a:t>mémoire</a:t>
            </a:r>
            <a:r>
              <a:rPr lang="de-DE" altLang="fr-FR" dirty="0">
                <a:ea typeface="ＭＳ Ｐゴシック" pitchFamily="34" charset="-128"/>
              </a:rPr>
              <a:t> 2</a:t>
            </a:r>
          </a:p>
          <a:p>
            <a:endParaRPr lang="de-DE" altLang="fr-FR" dirty="0">
              <a:ea typeface="ＭＳ Ｐゴシック" pitchFamily="34" charset="-128"/>
            </a:endParaRPr>
          </a:p>
          <a:p>
            <a:r>
              <a:rPr lang="de-DE" altLang="fr-FR" dirty="0">
                <a:ea typeface="ＭＳ Ｐゴシック" pitchFamily="34" charset="-128"/>
              </a:rPr>
              <a:t>http://</a:t>
            </a:r>
            <a:r>
              <a:rPr lang="de-DE" altLang="fr-FR" dirty="0" err="1">
                <a:ea typeface="ＭＳ Ｐゴシック" pitchFamily="34" charset="-128"/>
              </a:rPr>
              <a:t>www.cid-femmes.lu</a:t>
            </a:r>
            <a:r>
              <a:rPr lang="de-DE" altLang="fr-FR" dirty="0">
                <a:ea typeface="ＭＳ Ｐゴシック" pitchFamily="34" charset="-128"/>
              </a:rPr>
              <a:t>/</a:t>
            </a:r>
            <a:r>
              <a:rPr lang="de-DE" altLang="fr-FR" dirty="0" err="1">
                <a:ea typeface="ＭＳ Ｐゴシック" pitchFamily="34" charset="-128"/>
              </a:rPr>
              <a:t>id_article</a:t>
            </a:r>
            <a:r>
              <a:rPr lang="de-DE" altLang="fr-FR" dirty="0">
                <a:ea typeface="ＭＳ Ｐゴシック" pitchFamily="34" charset="-128"/>
              </a:rPr>
              <a:t>/660</a:t>
            </a:r>
          </a:p>
          <a:p>
            <a:r>
              <a:rPr lang="de-DE" altLang="fr-FR" dirty="0">
                <a:ea typeface="ＭＳ Ｐゴシック" pitchFamily="34" charset="-128"/>
              </a:rPr>
              <a:t>Die luxemburgische Komponistin Lou Koster (1889-1973) schrieb das Werk im Jahr 1967 in der Künstlerresidenz der Familie </a:t>
            </a:r>
            <a:r>
              <a:rPr lang="de-DE" altLang="fr-FR" dirty="0" err="1">
                <a:ea typeface="ＭＳ Ｐゴシック" pitchFamily="34" charset="-128"/>
              </a:rPr>
              <a:t>Mayrisch</a:t>
            </a:r>
            <a:r>
              <a:rPr lang="de-DE" altLang="fr-FR" dirty="0">
                <a:ea typeface="ＭＳ Ｐゴシック" pitchFamily="34" charset="-128"/>
              </a:rPr>
              <a:t> im südfranzösischen </a:t>
            </a:r>
            <a:r>
              <a:rPr lang="de-DE" altLang="fr-FR" dirty="0" err="1">
                <a:ea typeface="ＭＳ Ｐゴシック" pitchFamily="34" charset="-128"/>
              </a:rPr>
              <a:t>Cabris</a:t>
            </a:r>
            <a:r>
              <a:rPr lang="de-DE" altLang="fr-FR" dirty="0">
                <a:ea typeface="ＭＳ Ｐゴシック" pitchFamily="34" charset="-128"/>
              </a:rPr>
              <a:t>. </a:t>
            </a:r>
            <a:br>
              <a:rPr lang="de-DE" altLang="fr-FR" dirty="0">
                <a:ea typeface="ＭＳ Ｐゴシック" pitchFamily="34" charset="-128"/>
              </a:rPr>
            </a:br>
            <a:r>
              <a:rPr lang="de-DE" altLang="fr-FR" dirty="0">
                <a:ea typeface="ＭＳ Ｐゴシック" pitchFamily="34" charset="-128"/>
              </a:rPr>
              <a:t>Die Ballade basiert auf einem Text von Nikolaus Welter (1871-1951), der seinerseits auf eine Sage aus dem 19. Jahrhundert zurückgriff. </a:t>
            </a:r>
          </a:p>
          <a:p>
            <a:endParaRPr lang="fr-CH" altLang="fr-FR" dirty="0">
              <a:ea typeface="ＭＳ Ｐゴシック" pitchFamily="34" charset="-128"/>
            </a:endParaRPr>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55952" indent="-290751" eaLnBrk="0" hangingPunct="0">
              <a:defRPr sz="2400" b="1">
                <a:solidFill>
                  <a:schemeClr val="tx1"/>
                </a:solidFill>
                <a:latin typeface="Arial" pitchFamily="34" charset="0"/>
                <a:ea typeface="ＭＳ Ｐゴシック" pitchFamily="34" charset="-128"/>
              </a:defRPr>
            </a:lvl2pPr>
            <a:lvl3pPr marL="1163003" indent="-232601" eaLnBrk="0" hangingPunct="0">
              <a:defRPr sz="2400" b="1">
                <a:solidFill>
                  <a:schemeClr val="tx1"/>
                </a:solidFill>
                <a:latin typeface="Arial" pitchFamily="34" charset="0"/>
                <a:ea typeface="ＭＳ Ｐゴシック" pitchFamily="34" charset="-128"/>
              </a:defRPr>
            </a:lvl3pPr>
            <a:lvl4pPr marL="1628204" indent="-232601" eaLnBrk="0" hangingPunct="0">
              <a:defRPr sz="2400" b="1">
                <a:solidFill>
                  <a:schemeClr val="tx1"/>
                </a:solidFill>
                <a:latin typeface="Arial" pitchFamily="34" charset="0"/>
                <a:ea typeface="ＭＳ Ｐゴシック" pitchFamily="34" charset="-128"/>
              </a:defRPr>
            </a:lvl4pPr>
            <a:lvl5pPr marL="2093405" indent="-232601" eaLnBrk="0" hangingPunct="0">
              <a:defRPr sz="2400" b="1">
                <a:solidFill>
                  <a:schemeClr val="tx1"/>
                </a:solidFill>
                <a:latin typeface="Arial" pitchFamily="34" charset="0"/>
                <a:ea typeface="ＭＳ Ｐゴシック" pitchFamily="34" charset="-128"/>
              </a:defRPr>
            </a:lvl5pPr>
            <a:lvl6pPr marL="2558606"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3023807"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89008"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954209"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90BBA84E-BA66-4538-BD64-2916864098D7}" type="slidenum">
              <a:rPr lang="en-US" altLang="fr-FR" sz="1200" b="0">
                <a:latin typeface="Calibri" pitchFamily="34" charset="0"/>
              </a:rPr>
              <a:pPr eaLnBrk="1" hangingPunct="1"/>
              <a:t>23</a:t>
            </a:fld>
            <a:endParaRPr lang="en-US" altLang="fr-FR" sz="1200" b="0">
              <a:latin typeface="Calibri" pitchFamily="34" charset="0"/>
            </a:endParaRPr>
          </a:p>
        </p:txBody>
      </p:sp>
    </p:spTree>
    <p:extLst>
      <p:ext uri="{BB962C8B-B14F-4D97-AF65-F5344CB8AC3E}">
        <p14:creationId xmlns:p14="http://schemas.microsoft.com/office/powerpoint/2010/main" val="300392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https://twitter.com/youreurope/status/980392071004590080 </a:t>
            </a:r>
          </a:p>
        </p:txBody>
      </p:sp>
      <p:sp>
        <p:nvSpPr>
          <p:cNvPr id="4" name="Slide Number Placeholder 3"/>
          <p:cNvSpPr>
            <a:spLocks noGrp="1"/>
          </p:cNvSpPr>
          <p:nvPr>
            <p:ph type="sldNum" sz="quarter" idx="10"/>
          </p:nvPr>
        </p:nvSpPr>
        <p:spPr/>
        <p:txBody>
          <a:bodyPr/>
          <a:lstStyle/>
          <a:p>
            <a:fld id="{6BE7764E-AC9C-8344-93CA-9EE7CADCE7C4}" type="slidenum">
              <a:rPr lang="de-DE" smtClean="0"/>
              <a:t>5</a:t>
            </a:fld>
            <a:endParaRPr lang="de-DE"/>
          </a:p>
        </p:txBody>
      </p:sp>
    </p:spTree>
    <p:extLst>
      <p:ext uri="{BB962C8B-B14F-4D97-AF65-F5344CB8AC3E}">
        <p14:creationId xmlns:p14="http://schemas.microsoft.com/office/powerpoint/2010/main" val="3408254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dirty="0">
              <a:ea typeface="ＭＳ Ｐゴシック" pitchFamily="34" charset="-128"/>
            </a:endParaRPr>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55952" indent="-290751" eaLnBrk="0" hangingPunct="0">
              <a:defRPr sz="2400" b="1">
                <a:solidFill>
                  <a:schemeClr val="tx1"/>
                </a:solidFill>
                <a:latin typeface="Arial" pitchFamily="34" charset="0"/>
                <a:ea typeface="ＭＳ Ｐゴシック" pitchFamily="34" charset="-128"/>
              </a:defRPr>
            </a:lvl2pPr>
            <a:lvl3pPr marL="1163003" indent="-232601" eaLnBrk="0" hangingPunct="0">
              <a:defRPr sz="2400" b="1">
                <a:solidFill>
                  <a:schemeClr val="tx1"/>
                </a:solidFill>
                <a:latin typeface="Arial" pitchFamily="34" charset="0"/>
                <a:ea typeface="ＭＳ Ｐゴシック" pitchFamily="34" charset="-128"/>
              </a:defRPr>
            </a:lvl3pPr>
            <a:lvl4pPr marL="1628204" indent="-232601" eaLnBrk="0" hangingPunct="0">
              <a:defRPr sz="2400" b="1">
                <a:solidFill>
                  <a:schemeClr val="tx1"/>
                </a:solidFill>
                <a:latin typeface="Arial" pitchFamily="34" charset="0"/>
                <a:ea typeface="ＭＳ Ｐゴシック" pitchFamily="34" charset="-128"/>
              </a:defRPr>
            </a:lvl4pPr>
            <a:lvl5pPr marL="2093405" indent="-232601" eaLnBrk="0" hangingPunct="0">
              <a:defRPr sz="2400" b="1">
                <a:solidFill>
                  <a:schemeClr val="tx1"/>
                </a:solidFill>
                <a:latin typeface="Arial" pitchFamily="34" charset="0"/>
                <a:ea typeface="ＭＳ Ｐゴシック" pitchFamily="34" charset="-128"/>
              </a:defRPr>
            </a:lvl5pPr>
            <a:lvl6pPr marL="2558606"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3023807"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89008"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954209"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90BBA84E-BA66-4538-BD64-2916864098D7}" type="slidenum">
              <a:rPr lang="en-US" altLang="fr-FR" sz="1200" b="0">
                <a:latin typeface="Calibri" pitchFamily="34" charset="0"/>
              </a:rPr>
              <a:pPr eaLnBrk="1" hangingPunct="1"/>
              <a:t>24</a:t>
            </a:fld>
            <a:endParaRPr lang="en-US" altLang="fr-FR" sz="1200" b="0">
              <a:latin typeface="Calibri" pitchFamily="34" charset="0"/>
            </a:endParaRPr>
          </a:p>
        </p:txBody>
      </p:sp>
    </p:spTree>
    <p:extLst>
      <p:ext uri="{BB962C8B-B14F-4D97-AF65-F5344CB8AC3E}">
        <p14:creationId xmlns:p14="http://schemas.microsoft.com/office/powerpoint/2010/main" val="276511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fr-FR" dirty="0">
                <a:ea typeface="ＭＳ Ｐゴシック" pitchFamily="34" charset="-128"/>
              </a:rPr>
              <a:t>http://</a:t>
            </a:r>
            <a:r>
              <a:rPr lang="fr-CH" altLang="fr-FR" dirty="0" err="1">
                <a:ea typeface="ＭＳ Ｐゴシック" pitchFamily="34" charset="-128"/>
              </a:rPr>
              <a:t>www.youtube.com</a:t>
            </a:r>
            <a:r>
              <a:rPr lang="fr-CH" altLang="fr-FR" dirty="0">
                <a:ea typeface="ＭＳ Ｐゴシック" pitchFamily="34" charset="-128"/>
              </a:rPr>
              <a:t>/</a:t>
            </a:r>
            <a:r>
              <a:rPr lang="fr-CH" altLang="fr-FR" dirty="0" err="1">
                <a:ea typeface="ＭＳ Ｐゴシック" pitchFamily="34" charset="-128"/>
              </a:rPr>
              <a:t>watch?v</a:t>
            </a:r>
            <a:r>
              <a:rPr lang="fr-CH" altLang="fr-FR" dirty="0">
                <a:ea typeface="ＭＳ Ｐゴシック" pitchFamily="34" charset="-128"/>
              </a:rPr>
              <a:t>=</a:t>
            </a:r>
            <a:r>
              <a:rPr lang="fr-CH" altLang="fr-FR" dirty="0" err="1">
                <a:ea typeface="ＭＳ Ｐゴシック" pitchFamily="34" charset="-128"/>
              </a:rPr>
              <a:t>kSzi5YuaCgs</a:t>
            </a:r>
            <a:endParaRPr lang="fr-CH" altLang="fr-FR" dirty="0">
              <a:ea typeface="ＭＳ Ｐゴシック" pitchFamily="34" charset="-128"/>
            </a:endParaRPr>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55952" indent="-290751" eaLnBrk="0" hangingPunct="0">
              <a:defRPr sz="2400" b="1">
                <a:solidFill>
                  <a:schemeClr val="tx1"/>
                </a:solidFill>
                <a:latin typeface="Arial" pitchFamily="34" charset="0"/>
                <a:ea typeface="ＭＳ Ｐゴシック" pitchFamily="34" charset="-128"/>
              </a:defRPr>
            </a:lvl2pPr>
            <a:lvl3pPr marL="1163003" indent="-232601" eaLnBrk="0" hangingPunct="0">
              <a:defRPr sz="2400" b="1">
                <a:solidFill>
                  <a:schemeClr val="tx1"/>
                </a:solidFill>
                <a:latin typeface="Arial" pitchFamily="34" charset="0"/>
                <a:ea typeface="ＭＳ Ｐゴシック" pitchFamily="34" charset="-128"/>
              </a:defRPr>
            </a:lvl3pPr>
            <a:lvl4pPr marL="1628204" indent="-232601" eaLnBrk="0" hangingPunct="0">
              <a:defRPr sz="2400" b="1">
                <a:solidFill>
                  <a:schemeClr val="tx1"/>
                </a:solidFill>
                <a:latin typeface="Arial" pitchFamily="34" charset="0"/>
                <a:ea typeface="ＭＳ Ｐゴシック" pitchFamily="34" charset="-128"/>
              </a:defRPr>
            </a:lvl4pPr>
            <a:lvl5pPr marL="2093405" indent="-232601" eaLnBrk="0" hangingPunct="0">
              <a:defRPr sz="2400" b="1">
                <a:solidFill>
                  <a:schemeClr val="tx1"/>
                </a:solidFill>
                <a:latin typeface="Arial" pitchFamily="34" charset="0"/>
                <a:ea typeface="ＭＳ Ｐゴシック" pitchFamily="34" charset="-128"/>
              </a:defRPr>
            </a:lvl5pPr>
            <a:lvl6pPr marL="2558606"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3023807"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89008"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954209"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EC9F06F3-4ACC-449B-BB57-877DF54D2FB5}" type="slidenum">
              <a:rPr lang="en-US" altLang="fr-FR" sz="1200" b="0">
                <a:latin typeface="Calibri" pitchFamily="34" charset="0"/>
              </a:rPr>
              <a:pPr eaLnBrk="1" hangingPunct="1"/>
              <a:t>25</a:t>
            </a:fld>
            <a:endParaRPr lang="en-US" altLang="fr-FR" sz="1200" b="0">
              <a:latin typeface="Calibri" pitchFamily="34" charset="0"/>
            </a:endParaRPr>
          </a:p>
        </p:txBody>
      </p:sp>
    </p:spTree>
    <p:extLst>
      <p:ext uri="{BB962C8B-B14F-4D97-AF65-F5344CB8AC3E}">
        <p14:creationId xmlns:p14="http://schemas.microsoft.com/office/powerpoint/2010/main" val="934944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dirty="0">
              <a:ea typeface="ＭＳ Ｐゴシック" pitchFamily="34" charset="-128"/>
            </a:endParaRPr>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55952" indent="-290751" eaLnBrk="0" hangingPunct="0">
              <a:defRPr sz="2400" b="1">
                <a:solidFill>
                  <a:schemeClr val="tx1"/>
                </a:solidFill>
                <a:latin typeface="Arial" pitchFamily="34" charset="0"/>
                <a:ea typeface="ＭＳ Ｐゴシック" pitchFamily="34" charset="-128"/>
              </a:defRPr>
            </a:lvl2pPr>
            <a:lvl3pPr marL="1163003" indent="-232601" eaLnBrk="0" hangingPunct="0">
              <a:defRPr sz="2400" b="1">
                <a:solidFill>
                  <a:schemeClr val="tx1"/>
                </a:solidFill>
                <a:latin typeface="Arial" pitchFamily="34" charset="0"/>
                <a:ea typeface="ＭＳ Ｐゴシック" pitchFamily="34" charset="-128"/>
              </a:defRPr>
            </a:lvl3pPr>
            <a:lvl4pPr marL="1628204" indent="-232601" eaLnBrk="0" hangingPunct="0">
              <a:defRPr sz="2400" b="1">
                <a:solidFill>
                  <a:schemeClr val="tx1"/>
                </a:solidFill>
                <a:latin typeface="Arial" pitchFamily="34" charset="0"/>
                <a:ea typeface="ＭＳ Ｐゴシック" pitchFamily="34" charset="-128"/>
              </a:defRPr>
            </a:lvl4pPr>
            <a:lvl5pPr marL="2093405" indent="-232601" eaLnBrk="0" hangingPunct="0">
              <a:defRPr sz="2400" b="1">
                <a:solidFill>
                  <a:schemeClr val="tx1"/>
                </a:solidFill>
                <a:latin typeface="Arial" pitchFamily="34" charset="0"/>
                <a:ea typeface="ＭＳ Ｐゴシック" pitchFamily="34" charset="-128"/>
              </a:defRPr>
            </a:lvl5pPr>
            <a:lvl6pPr marL="2558606"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3023807"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89008"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954209"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90BBA84E-BA66-4538-BD64-2916864098D7}" type="slidenum">
              <a:rPr lang="en-US" altLang="fr-FR" sz="1200" b="0">
                <a:latin typeface="Calibri" pitchFamily="34" charset="0"/>
              </a:rPr>
              <a:pPr eaLnBrk="1" hangingPunct="1"/>
              <a:t>26</a:t>
            </a:fld>
            <a:endParaRPr lang="en-US" altLang="fr-FR" sz="1200" b="0">
              <a:latin typeface="Calibri" pitchFamily="34" charset="0"/>
            </a:endParaRPr>
          </a:p>
        </p:txBody>
      </p:sp>
    </p:spTree>
    <p:extLst>
      <p:ext uri="{BB962C8B-B14F-4D97-AF65-F5344CB8AC3E}">
        <p14:creationId xmlns:p14="http://schemas.microsoft.com/office/powerpoint/2010/main" val="4138521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dirty="0">
                <a:ea typeface="ＭＳ Ｐゴシック" pitchFamily="34" charset="-128"/>
              </a:rPr>
              <a:t> Joseph Meyers, Auf den </a:t>
            </a:r>
            <a:r>
              <a:rPr lang="en-US" altLang="fr-FR" dirty="0" err="1">
                <a:ea typeface="ＭＳ Ｐゴシック" pitchFamily="34" charset="-128"/>
              </a:rPr>
              <a:t>Spuren</a:t>
            </a:r>
            <a:r>
              <a:rPr lang="en-US" altLang="fr-FR" dirty="0">
                <a:ea typeface="ＭＳ Ｐゴシック" pitchFamily="34" charset="-128"/>
              </a:rPr>
              <a:t> des </a:t>
            </a:r>
            <a:r>
              <a:rPr lang="en-US" altLang="fr-FR" dirty="0" err="1">
                <a:ea typeface="ＭＳ Ｐゴシック" pitchFamily="34" charset="-128"/>
              </a:rPr>
              <a:t>Luxemburger</a:t>
            </a:r>
            <a:r>
              <a:rPr lang="en-US" altLang="fr-FR" dirty="0">
                <a:ea typeface="ＭＳ Ｐゴシック" pitchFamily="34" charset="-128"/>
              </a:rPr>
              <a:t> </a:t>
            </a:r>
            <a:r>
              <a:rPr lang="en-US" altLang="fr-FR" dirty="0" err="1">
                <a:ea typeface="ＭＳ Ｐゴシック" pitchFamily="34" charset="-128"/>
              </a:rPr>
              <a:t>Nationalgefühls</a:t>
            </a:r>
            <a:r>
              <a:rPr lang="en-US" altLang="fr-FR" dirty="0">
                <a:ea typeface="ＭＳ Ｐゴシック" pitchFamily="34" charset="-128"/>
              </a:rPr>
              <a:t>,  Luxemburg 1944 </a:t>
            </a:r>
          </a:p>
        </p:txBody>
      </p:sp>
    </p:spTree>
    <p:extLst>
      <p:ext uri="{BB962C8B-B14F-4D97-AF65-F5344CB8AC3E}">
        <p14:creationId xmlns:p14="http://schemas.microsoft.com/office/powerpoint/2010/main" val="1724065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ea typeface="ＭＳ Ｐゴシック" pitchFamily="34" charset="-128"/>
            </a:endParaRPr>
          </a:p>
        </p:txBody>
      </p:sp>
    </p:spTree>
    <p:extLst>
      <p:ext uri="{BB962C8B-B14F-4D97-AF65-F5344CB8AC3E}">
        <p14:creationId xmlns:p14="http://schemas.microsoft.com/office/powerpoint/2010/main" val="3623332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fr-FR" altLang="fr-FR" dirty="0">
              <a:ea typeface="ＭＳ Ｐゴシック" pitchFamily="34" charset="-128"/>
            </a:endParaRPr>
          </a:p>
        </p:txBody>
      </p:sp>
      <p:sp>
        <p:nvSpPr>
          <p:cNvPr id="60419" name="Foliennummernplatzhalter 3"/>
          <p:cNvSpPr txBox="1">
            <a:spLocks noGrp="1"/>
          </p:cNvSpPr>
          <p:nvPr/>
        </p:nvSpPr>
        <p:spPr bwMode="auto">
          <a:xfrm>
            <a:off x="3850443" y="9377316"/>
            <a:ext cx="2945659"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40" tIns="46520" rIns="93040" bIns="46520" anchor="b"/>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r" eaLnBrk="1" hangingPunct="1"/>
            <a:fld id="{4C67EB14-5B5A-472C-A512-696DE5EA649D}" type="slidenum">
              <a:rPr lang="de-DE" altLang="fr-FR" sz="1200">
                <a:latin typeface="Calibri" pitchFamily="34" charset="0"/>
              </a:rPr>
              <a:pPr algn="r" eaLnBrk="1" hangingPunct="1"/>
              <a:t>29</a:t>
            </a:fld>
            <a:endParaRPr lang="de-DE" altLang="fr-FR" sz="1200">
              <a:latin typeface="Calibri" pitchFamily="34" charset="0"/>
            </a:endParaRPr>
          </a:p>
        </p:txBody>
      </p:sp>
    </p:spTree>
    <p:extLst>
      <p:ext uri="{BB962C8B-B14F-4D97-AF65-F5344CB8AC3E}">
        <p14:creationId xmlns:p14="http://schemas.microsoft.com/office/powerpoint/2010/main" val="409805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Heartland Excursions: Ethnomusicological Reflections on Schools of Music</a:t>
            </a:r>
          </a:p>
          <a:p>
            <a:r>
              <a:rPr lang="en-US" dirty="0"/>
              <a:t>von Bruno </a:t>
            </a:r>
            <a:r>
              <a:rPr lang="en-US" dirty="0" err="1"/>
              <a:t>Nettl</a:t>
            </a:r>
            <a:endParaRPr lang="en-US" dirty="0"/>
          </a:p>
          <a:p>
            <a:endParaRPr lang="en-US" dirty="0"/>
          </a:p>
          <a:p>
            <a:r>
              <a:rPr lang="de-DE" sz="1200" kern="1200" dirty="0">
                <a:solidFill>
                  <a:schemeClr val="tx1"/>
                </a:solidFill>
                <a:effectLst/>
                <a:latin typeface="+mn-lt"/>
                <a:ea typeface="+mn-ea"/>
                <a:cs typeface="+mn-cs"/>
              </a:rPr>
              <a:t>Einen ersten Beleg über Musik in der luxemburgischen Region findet sich beim Dichter </a:t>
            </a:r>
            <a:r>
              <a:rPr lang="de-DE" sz="1200" kern="1200" dirty="0" err="1">
                <a:solidFill>
                  <a:schemeClr val="tx1"/>
                </a:solidFill>
                <a:effectLst/>
                <a:latin typeface="+mn-lt"/>
                <a:ea typeface="+mn-ea"/>
                <a:cs typeface="+mn-cs"/>
              </a:rPr>
              <a:t>Venantius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Fortunatus</a:t>
            </a:r>
            <a:r>
              <a:rPr lang="de-DE" sz="1200" kern="1200" dirty="0">
                <a:solidFill>
                  <a:schemeClr val="tx1"/>
                </a:solidFill>
                <a:effectLst/>
                <a:latin typeface="+mn-lt"/>
                <a:ea typeface="+mn-ea"/>
                <a:cs typeface="+mn-cs"/>
              </a:rPr>
              <a:t>, dem späteren Bischof von Poitiers, der im sechsten Jahrhundert eine Moselreise von Metz per Schiff nach Andernach unternahm und dabei in Versen die Sangesfreudigkeit der dortigen Bevölkerung würdigte</a:t>
            </a:r>
            <a:endParaRPr lang="en-US" dirty="0"/>
          </a:p>
        </p:txBody>
      </p:sp>
      <p:sp>
        <p:nvSpPr>
          <p:cNvPr id="4" name="Slide Number Placeholder 3"/>
          <p:cNvSpPr>
            <a:spLocks noGrp="1"/>
          </p:cNvSpPr>
          <p:nvPr>
            <p:ph type="sldNum" sz="quarter" idx="10"/>
          </p:nvPr>
        </p:nvSpPr>
        <p:spPr/>
        <p:txBody>
          <a:bodyPr/>
          <a:lstStyle/>
          <a:p>
            <a:fld id="{6BE7764E-AC9C-8344-93CA-9EE7CADCE7C4}" type="slidenum">
              <a:rPr lang="de-DE" smtClean="0"/>
              <a:t>30</a:t>
            </a:fld>
            <a:endParaRPr lang="de-DE"/>
          </a:p>
        </p:txBody>
      </p:sp>
    </p:spTree>
    <p:extLst>
      <p:ext uri="{BB962C8B-B14F-4D97-AF65-F5344CB8AC3E}">
        <p14:creationId xmlns:p14="http://schemas.microsoft.com/office/powerpoint/2010/main" val="673312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de-CH" sz="1200" kern="1200" dirty="0">
                <a:solidFill>
                  <a:schemeClr val="tx1"/>
                </a:solidFill>
                <a:effectLst/>
                <a:latin typeface="+mn-lt"/>
                <a:ea typeface="+mn-ea"/>
                <a:cs typeface="+mn-cs"/>
              </a:rPr>
              <a:t>Zudem ist das Beispiel ohne Melodie überliefert. Eine Variante, die Jacoby als die zweite bezeichnet, enthält dagegen eine Melodie. Allerdings ist hier eine exakte Datierung gegeben: Wittenberg 1545 in </a:t>
            </a:r>
            <a:r>
              <a:rPr lang="de-CH" sz="1200" i="1" kern="1200" dirty="0" err="1">
                <a:solidFill>
                  <a:schemeClr val="tx1"/>
                </a:solidFill>
                <a:effectLst/>
                <a:latin typeface="+mn-lt"/>
                <a:ea typeface="+mn-ea"/>
                <a:cs typeface="+mn-cs"/>
              </a:rPr>
              <a:t>Rhaws</a:t>
            </a:r>
            <a:r>
              <a:rPr lang="de-CH" sz="1200" i="1" kern="1200" dirty="0">
                <a:solidFill>
                  <a:schemeClr val="tx1"/>
                </a:solidFill>
                <a:effectLst/>
                <a:latin typeface="+mn-lt"/>
                <a:ea typeface="+mn-ea"/>
                <a:cs typeface="+mn-cs"/>
              </a:rPr>
              <a:t> </a:t>
            </a:r>
            <a:r>
              <a:rPr lang="de-CH" sz="1200" i="1" kern="1200" dirty="0" err="1">
                <a:solidFill>
                  <a:schemeClr val="tx1"/>
                </a:solidFill>
                <a:effectLst/>
                <a:latin typeface="+mn-lt"/>
                <a:ea typeface="+mn-ea"/>
                <a:cs typeface="+mn-cs"/>
              </a:rPr>
              <a:t>Bicinia</a:t>
            </a:r>
            <a:r>
              <a:rPr lang="de-CH" sz="1200" kern="1200" dirty="0">
                <a:solidFill>
                  <a:schemeClr val="tx1"/>
                </a:solidFill>
                <a:effectLst/>
                <a:latin typeface="+mn-lt"/>
                <a:ea typeface="+mn-ea"/>
                <a:cs typeface="+mn-cs"/>
              </a:rPr>
              <a:t>, zuerst von Uhland, dann von Böhme veröffentlicht. Untenstehend, die von Adolf Jacoby veröffentlichte Melodie auf einen Text, der der „luxemburgischen“ Variante nahekommt.</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Dennoch bleibt die Unsicherheit, ob es sich hierbei tatsächlich – wie Jacoby vermutet – um die zeitlich unmittelbar nachfolgende Variante handelt: weitere Varianten zeigen, dass das Lied über Jahrhunderte sehr beliebt gewesen sein muss. Auch lässt der Verweis Jacobys zum </a:t>
            </a:r>
            <a:r>
              <a:rPr lang="de-CH" sz="1200" i="1" kern="1200" dirty="0">
                <a:solidFill>
                  <a:schemeClr val="tx1"/>
                </a:solidFill>
                <a:effectLst/>
                <a:latin typeface="+mn-lt"/>
                <a:ea typeface="+mn-ea"/>
                <a:cs typeface="+mn-cs"/>
              </a:rPr>
              <a:t>Deutschen Liederhort,</a:t>
            </a:r>
            <a:r>
              <a:rPr lang="de-CH" sz="1200" kern="1200" dirty="0">
                <a:solidFill>
                  <a:schemeClr val="tx1"/>
                </a:solidFill>
                <a:effectLst/>
                <a:latin typeface="+mn-lt"/>
                <a:ea typeface="+mn-ea"/>
                <a:cs typeface="+mn-cs"/>
              </a:rPr>
              <a:t> ausser einigen Textfetzen, keine Nähe zu Luxemburg erkennen. </a:t>
            </a:r>
            <a:r>
              <a:rPr lang="de-DE" sz="1200" kern="1200" dirty="0">
                <a:solidFill>
                  <a:schemeClr val="tx1"/>
                </a:solidFill>
                <a:effectLst/>
                <a:latin typeface="+mn-lt"/>
                <a:ea typeface="+mn-ea"/>
                <a:cs typeface="+mn-cs"/>
              </a:rPr>
              <a:t>Ludwig Erk / Franz Magnus Böhme, </a:t>
            </a:r>
            <a:r>
              <a:rPr lang="de-DE" sz="1200" i="1" kern="1200" dirty="0">
                <a:solidFill>
                  <a:schemeClr val="tx1"/>
                </a:solidFill>
                <a:effectLst/>
                <a:latin typeface="+mn-lt"/>
                <a:ea typeface="+mn-ea"/>
                <a:cs typeface="+mn-cs"/>
              </a:rPr>
              <a:t>Deutscher Liederhort</a:t>
            </a:r>
            <a:r>
              <a:rPr lang="de-DE" sz="1200" kern="1200" dirty="0">
                <a:solidFill>
                  <a:schemeClr val="tx1"/>
                </a:solidFill>
                <a:effectLst/>
                <a:latin typeface="+mn-lt"/>
                <a:ea typeface="+mn-ea"/>
                <a:cs typeface="+mn-cs"/>
              </a:rPr>
              <a:t>, Band 3, Olms, Faksimilenachdruck, Hildesheim </a:t>
            </a:r>
            <a:r>
              <a:rPr lang="de-DE" sz="1200" kern="1200" baseline="30000" dirty="0">
                <a:solidFill>
                  <a:schemeClr val="tx1"/>
                </a:solidFill>
                <a:effectLst/>
                <a:latin typeface="+mn-lt"/>
                <a:ea typeface="+mn-ea"/>
                <a:cs typeface="+mn-cs"/>
              </a:rPr>
              <a:t>3</a:t>
            </a:r>
            <a:r>
              <a:rPr lang="de-DE" sz="1200" kern="1200" dirty="0">
                <a:solidFill>
                  <a:schemeClr val="tx1"/>
                </a:solidFill>
                <a:effectLst/>
                <a:latin typeface="+mn-lt"/>
                <a:ea typeface="+mn-ea"/>
                <a:cs typeface="+mn-cs"/>
              </a:rPr>
              <a:t>1988, (Breitkopf-Härtel, Leipzig </a:t>
            </a:r>
            <a:r>
              <a:rPr lang="de-DE" sz="1200" kern="1200" baseline="30000" dirty="0">
                <a:solidFill>
                  <a:schemeClr val="tx1"/>
                </a:solidFill>
                <a:effectLst/>
                <a:latin typeface="+mn-lt"/>
                <a:ea typeface="+mn-ea"/>
                <a:cs typeface="+mn-cs"/>
              </a:rPr>
              <a:t>1</a:t>
            </a:r>
            <a:r>
              <a:rPr lang="de-DE" sz="1200" kern="1200" dirty="0">
                <a:solidFill>
                  <a:schemeClr val="tx1"/>
                </a:solidFill>
                <a:effectLst/>
                <a:latin typeface="+mn-lt"/>
                <a:ea typeface="+mn-ea"/>
                <a:cs typeface="+mn-cs"/>
              </a:rPr>
              <a:t>1894) S. 34.</a:t>
            </a:r>
            <a:endParaRPr lang="fr-FR" sz="1200" kern="1200" dirty="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10"/>
          </p:nvPr>
        </p:nvSpPr>
        <p:spPr/>
        <p:txBody>
          <a:bodyPr/>
          <a:lstStyle/>
          <a:p>
            <a:fld id="{6BE7764E-AC9C-8344-93CA-9EE7CADCE7C4}" type="slidenum">
              <a:rPr lang="de-DE" smtClean="0"/>
              <a:t>31</a:t>
            </a:fld>
            <a:endParaRPr lang="de-DE"/>
          </a:p>
        </p:txBody>
      </p:sp>
    </p:spTree>
    <p:extLst>
      <p:ext uri="{BB962C8B-B14F-4D97-AF65-F5344CB8AC3E}">
        <p14:creationId xmlns:p14="http://schemas.microsoft.com/office/powerpoint/2010/main" val="4157781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3200" dirty="0">
                <a:latin typeface="Calibri" panose="020F0502020204030204" pitchFamily="34" charset="0"/>
                <a:ea typeface="Calibri" panose="020F0502020204030204" pitchFamily="34" charset="0"/>
                <a:cs typeface="Times New Roman" panose="02020603050405020304" pitchFamily="18" charset="0"/>
              </a:rPr>
              <a:t>„Unsere volkstümlichen Lieder sind unser ausschließliches Eigentum; den Besitz unserer Volkslieder teilen wir dagegen mit unsern Nachbarn, wie wir ja auch unsere Kultur mit ihnen teilen oder vielmehr sie die ihrige mit uns.“ </a:t>
            </a:r>
          </a:p>
          <a:p>
            <a:pPr lvl="5"/>
            <a:r>
              <a:rPr lang="de-DE" sz="2000" dirty="0">
                <a:latin typeface="Calibri" panose="020F0502020204030204" pitchFamily="34" charset="0"/>
                <a:ea typeface="Calibri" panose="020F0502020204030204" pitchFamily="34" charset="0"/>
                <a:cs typeface="Times New Roman" panose="02020603050405020304" pitchFamily="18" charset="0"/>
              </a:rPr>
              <a:t>vgl. </a:t>
            </a:r>
            <a:r>
              <a:rPr lang="de-DE" sz="2000" dirty="0" err="1">
                <a:latin typeface="Calibri" panose="020F0502020204030204" pitchFamily="34" charset="0"/>
                <a:ea typeface="Calibri" panose="020F0502020204030204" pitchFamily="34" charset="0"/>
                <a:cs typeface="Times New Roman" panose="02020603050405020304" pitchFamily="18" charset="0"/>
              </a:rPr>
              <a:t>Poutty</a:t>
            </a:r>
            <a:r>
              <a:rPr lang="de-DE" sz="2000" dirty="0">
                <a:latin typeface="Calibri" panose="020F0502020204030204" pitchFamily="34" charset="0"/>
                <a:ea typeface="Calibri" panose="020F0502020204030204" pitchFamily="34" charset="0"/>
                <a:cs typeface="Times New Roman" panose="02020603050405020304" pitchFamily="18" charset="0"/>
              </a:rPr>
              <a:t> Stein (Suchbegriff), Luxemburger Wort vom 17.12.1929, S. 7</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endParaRPr lang="en-US" altLang="fr-FR" dirty="0">
              <a:ea typeface="ＭＳ Ｐゴシック" pitchFamily="34" charset="-128"/>
            </a:endParaRPr>
          </a:p>
        </p:txBody>
      </p:sp>
    </p:spTree>
    <p:extLst>
      <p:ext uri="{BB962C8B-B14F-4D97-AF65-F5344CB8AC3E}">
        <p14:creationId xmlns:p14="http://schemas.microsoft.com/office/powerpoint/2010/main" val="852843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3200" dirty="0">
                <a:latin typeface="Calibri" panose="020F0502020204030204" pitchFamily="34" charset="0"/>
                <a:ea typeface="Calibri" panose="020F0502020204030204" pitchFamily="34" charset="0"/>
                <a:cs typeface="Times New Roman" panose="02020603050405020304" pitchFamily="18" charset="0"/>
              </a:rPr>
              <a:t>„Unsere volkstümlichen Lieder sind unser ausschließliches Eigentum; den Besitz unserer Volkslieder teilen wir dagegen mit unsern Nachbarn, wie wir ja auch unsere Kultur mit ihnen teilen oder vielmehr sie die ihrige mit uns.“ </a:t>
            </a:r>
          </a:p>
          <a:p>
            <a:pPr lvl="5"/>
            <a:r>
              <a:rPr lang="de-DE" sz="2000" dirty="0">
                <a:latin typeface="Calibri" panose="020F0502020204030204" pitchFamily="34" charset="0"/>
                <a:ea typeface="Calibri" panose="020F0502020204030204" pitchFamily="34" charset="0"/>
                <a:cs typeface="Times New Roman" panose="02020603050405020304" pitchFamily="18" charset="0"/>
              </a:rPr>
              <a:t>vgl. </a:t>
            </a:r>
            <a:r>
              <a:rPr lang="de-DE" sz="2000" dirty="0" err="1">
                <a:latin typeface="Calibri" panose="020F0502020204030204" pitchFamily="34" charset="0"/>
                <a:ea typeface="Calibri" panose="020F0502020204030204" pitchFamily="34" charset="0"/>
                <a:cs typeface="Times New Roman" panose="02020603050405020304" pitchFamily="18" charset="0"/>
              </a:rPr>
              <a:t>Poutty</a:t>
            </a:r>
            <a:r>
              <a:rPr lang="de-DE" sz="2000" dirty="0">
                <a:latin typeface="Calibri" panose="020F0502020204030204" pitchFamily="34" charset="0"/>
                <a:ea typeface="Calibri" panose="020F0502020204030204" pitchFamily="34" charset="0"/>
                <a:cs typeface="Times New Roman" panose="02020603050405020304" pitchFamily="18" charset="0"/>
              </a:rPr>
              <a:t> Stein (Suchbegriff), Luxemburger Wort vom 17.12.1929, S. 7</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endParaRPr lang="en-US" altLang="fr-FR" dirty="0">
              <a:ea typeface="ＭＳ Ｐゴシック" pitchFamily="34" charset="-128"/>
            </a:endParaRPr>
          </a:p>
        </p:txBody>
      </p:sp>
    </p:spTree>
    <p:extLst>
      <p:ext uri="{BB962C8B-B14F-4D97-AF65-F5344CB8AC3E}">
        <p14:creationId xmlns:p14="http://schemas.microsoft.com/office/powerpoint/2010/main" val="2601695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34E1F048-0B42-8A4A-B393-585D258143E9}" type="slidenum">
              <a:rPr lang="en-US" smtClean="0"/>
              <a:t>6</a:t>
            </a:fld>
            <a:endParaRPr lang="en-US"/>
          </a:p>
        </p:txBody>
      </p:sp>
    </p:spTree>
    <p:extLst>
      <p:ext uri="{BB962C8B-B14F-4D97-AF65-F5344CB8AC3E}">
        <p14:creationId xmlns:p14="http://schemas.microsoft.com/office/powerpoint/2010/main" val="3362175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ea typeface="ＭＳ Ｐゴシック" pitchFamily="34" charset="-128"/>
            </a:endParaRPr>
          </a:p>
        </p:txBody>
      </p:sp>
    </p:spTree>
    <p:extLst>
      <p:ext uri="{BB962C8B-B14F-4D97-AF65-F5344CB8AC3E}">
        <p14:creationId xmlns:p14="http://schemas.microsoft.com/office/powerpoint/2010/main" val="121571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ea typeface="ＭＳ Ｐゴシック" pitchFamily="34" charset="-128"/>
            </a:endParaRPr>
          </a:p>
        </p:txBody>
      </p:sp>
    </p:spTree>
    <p:extLst>
      <p:ext uri="{BB962C8B-B14F-4D97-AF65-F5344CB8AC3E}">
        <p14:creationId xmlns:p14="http://schemas.microsoft.com/office/powerpoint/2010/main" val="3930702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ea typeface="ＭＳ Ｐゴシック" pitchFamily="34" charset="-128"/>
            </a:endParaRPr>
          </a:p>
        </p:txBody>
      </p:sp>
    </p:spTree>
    <p:extLst>
      <p:ext uri="{BB962C8B-B14F-4D97-AF65-F5344CB8AC3E}">
        <p14:creationId xmlns:p14="http://schemas.microsoft.com/office/powerpoint/2010/main" val="4075256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ea typeface="ＭＳ Ｐゴシック" pitchFamily="34" charset="-128"/>
            </a:endParaRPr>
          </a:p>
        </p:txBody>
      </p:sp>
    </p:spTree>
    <p:extLst>
      <p:ext uri="{BB962C8B-B14F-4D97-AF65-F5344CB8AC3E}">
        <p14:creationId xmlns:p14="http://schemas.microsoft.com/office/powerpoint/2010/main" val="956848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ea typeface="ＭＳ Ｐゴシック" pitchFamily="34" charset="-128"/>
            </a:endParaRPr>
          </a:p>
        </p:txBody>
      </p:sp>
    </p:spTree>
    <p:extLst>
      <p:ext uri="{BB962C8B-B14F-4D97-AF65-F5344CB8AC3E}">
        <p14:creationId xmlns:p14="http://schemas.microsoft.com/office/powerpoint/2010/main" val="1863228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ea typeface="ＭＳ Ｐゴシック" pitchFamily="34" charset="-128"/>
            </a:endParaRPr>
          </a:p>
        </p:txBody>
      </p:sp>
    </p:spTree>
    <p:extLst>
      <p:ext uri="{BB962C8B-B14F-4D97-AF65-F5344CB8AC3E}">
        <p14:creationId xmlns:p14="http://schemas.microsoft.com/office/powerpoint/2010/main" val="21005389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ea typeface="ＭＳ Ｐゴシック" pitchFamily="34" charset="-128"/>
            </a:endParaRPr>
          </a:p>
        </p:txBody>
      </p:sp>
    </p:spTree>
    <p:extLst>
      <p:ext uri="{BB962C8B-B14F-4D97-AF65-F5344CB8AC3E}">
        <p14:creationId xmlns:p14="http://schemas.microsoft.com/office/powerpoint/2010/main" val="161852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ea typeface="ＭＳ Ｐゴシック" pitchFamily="34" charset="-128"/>
            </a:endParaRPr>
          </a:p>
        </p:txBody>
      </p:sp>
    </p:spTree>
    <p:extLst>
      <p:ext uri="{BB962C8B-B14F-4D97-AF65-F5344CB8AC3E}">
        <p14:creationId xmlns:p14="http://schemas.microsoft.com/office/powerpoint/2010/main" val="80364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ea typeface="ＭＳ Ｐゴシック" pitchFamily="34" charset="-128"/>
            </a:endParaRPr>
          </a:p>
        </p:txBody>
      </p:sp>
    </p:spTree>
    <p:extLst>
      <p:ext uri="{BB962C8B-B14F-4D97-AF65-F5344CB8AC3E}">
        <p14:creationId xmlns:p14="http://schemas.microsoft.com/office/powerpoint/2010/main" val="3787450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ea typeface="ＭＳ Ｐゴシック" pitchFamily="34" charset="-128"/>
            </a:endParaRPr>
          </a:p>
        </p:txBody>
      </p:sp>
    </p:spTree>
    <p:extLst>
      <p:ext uri="{BB962C8B-B14F-4D97-AF65-F5344CB8AC3E}">
        <p14:creationId xmlns:p14="http://schemas.microsoft.com/office/powerpoint/2010/main" val="2949222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0" i="0" u="none" strike="noStrike" kern="1200" baseline="0" dirty="0">
                <a:solidFill>
                  <a:schemeClr val="tx1"/>
                </a:solidFill>
                <a:latin typeface="+mn-lt"/>
                <a:ea typeface="+mn-ea"/>
                <a:cs typeface="+mn-cs"/>
              </a:rPr>
              <a:t>Walter Salmen, „Bilder zur Musikgeschichte in Niedersachsen“ in: </a:t>
            </a:r>
            <a:r>
              <a:rPr lang="de-DE" sz="1200" b="0" i="1" u="none" strike="noStrike" kern="1200" baseline="0" dirty="0">
                <a:solidFill>
                  <a:schemeClr val="tx1"/>
                </a:solidFill>
                <a:latin typeface="+mn-lt"/>
                <a:ea typeface="+mn-ea"/>
                <a:cs typeface="+mn-cs"/>
              </a:rPr>
              <a:t>Niedersachsen in der Musikgeschichte</a:t>
            </a:r>
            <a:r>
              <a:rPr lang="de-DE" sz="1200" b="0" i="0" u="none" strike="noStrike" kern="1200" baseline="0" dirty="0">
                <a:solidFill>
                  <a:schemeClr val="tx1"/>
                </a:solidFill>
                <a:latin typeface="+mn-lt"/>
                <a:ea typeface="+mn-ea"/>
                <a:cs typeface="+mn-cs"/>
              </a:rPr>
              <a:t>, hrsg. von Arnfried Edler und Joachim Kremer, </a:t>
            </a:r>
            <a:r>
              <a:rPr lang="de-DE" sz="1200" b="0" i="0" u="none" strike="noStrike" kern="1200" baseline="0" dirty="0" err="1">
                <a:solidFill>
                  <a:schemeClr val="tx1"/>
                </a:solidFill>
                <a:latin typeface="+mn-lt"/>
                <a:ea typeface="+mn-ea"/>
                <a:cs typeface="+mn-cs"/>
              </a:rPr>
              <a:t>Wissner</a:t>
            </a:r>
            <a:r>
              <a:rPr lang="de-DE" sz="1200" b="0" i="0" u="none" strike="noStrike" kern="1200" baseline="0" dirty="0">
                <a:solidFill>
                  <a:schemeClr val="tx1"/>
                </a:solidFill>
                <a:latin typeface="+mn-lt"/>
                <a:ea typeface="+mn-ea"/>
                <a:cs typeface="+mn-cs"/>
              </a:rPr>
              <a:t>, Augsburg 2000, S. 50. </a:t>
            </a:r>
            <a:endParaRPr lang="fr-FR" dirty="0"/>
          </a:p>
        </p:txBody>
      </p:sp>
      <p:sp>
        <p:nvSpPr>
          <p:cNvPr id="4" name="Slide Number Placeholder 3"/>
          <p:cNvSpPr>
            <a:spLocks noGrp="1"/>
          </p:cNvSpPr>
          <p:nvPr>
            <p:ph type="sldNum" sz="quarter" idx="10"/>
          </p:nvPr>
        </p:nvSpPr>
        <p:spPr/>
        <p:txBody>
          <a:bodyPr/>
          <a:lstStyle/>
          <a:p>
            <a:fld id="{6BE7764E-AC9C-8344-93CA-9EE7CADCE7C4}" type="slidenum">
              <a:rPr lang="de-DE" smtClean="0"/>
              <a:t>7</a:t>
            </a:fld>
            <a:endParaRPr lang="de-DE"/>
          </a:p>
        </p:txBody>
      </p:sp>
    </p:spTree>
    <p:extLst>
      <p:ext uri="{BB962C8B-B14F-4D97-AF65-F5344CB8AC3E}">
        <p14:creationId xmlns:p14="http://schemas.microsoft.com/office/powerpoint/2010/main" val="40176477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ea typeface="ＭＳ Ｐゴシック" pitchFamily="34" charset="-128"/>
            </a:endParaRPr>
          </a:p>
        </p:txBody>
      </p:sp>
    </p:spTree>
    <p:extLst>
      <p:ext uri="{BB962C8B-B14F-4D97-AF65-F5344CB8AC3E}">
        <p14:creationId xmlns:p14="http://schemas.microsoft.com/office/powerpoint/2010/main" val="40806127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ea typeface="ＭＳ Ｐゴシック" pitchFamily="34" charset="-128"/>
            </a:endParaRPr>
          </a:p>
        </p:txBody>
      </p:sp>
    </p:spTree>
    <p:extLst>
      <p:ext uri="{BB962C8B-B14F-4D97-AF65-F5344CB8AC3E}">
        <p14:creationId xmlns:p14="http://schemas.microsoft.com/office/powerpoint/2010/main" val="9316835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ea typeface="ＭＳ Ｐゴシック" pitchFamily="34" charset="-128"/>
            </a:endParaRPr>
          </a:p>
        </p:txBody>
      </p:sp>
    </p:spTree>
    <p:extLst>
      <p:ext uri="{BB962C8B-B14F-4D97-AF65-F5344CB8AC3E}">
        <p14:creationId xmlns:p14="http://schemas.microsoft.com/office/powerpoint/2010/main" val="23865195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https://www.youtube.com/watch?v=ZEbsPBX4PGc, </a:t>
            </a:r>
            <a:r>
              <a:rPr lang="fr-FR" dirty="0" err="1"/>
              <a:t>Ettelbrecker</a:t>
            </a:r>
            <a:r>
              <a:rPr lang="fr-FR" dirty="0"/>
              <a:t> </a:t>
            </a:r>
            <a:r>
              <a:rPr lang="fr-FR" dirty="0" err="1"/>
              <a:t>Musek</a:t>
            </a:r>
            <a:endParaRPr lang="fr-FR" dirty="0"/>
          </a:p>
        </p:txBody>
      </p:sp>
      <p:sp>
        <p:nvSpPr>
          <p:cNvPr id="4" name="Slide Number Placeholder 3"/>
          <p:cNvSpPr>
            <a:spLocks noGrp="1"/>
          </p:cNvSpPr>
          <p:nvPr>
            <p:ph type="sldNum" sz="quarter" idx="10"/>
          </p:nvPr>
        </p:nvSpPr>
        <p:spPr/>
        <p:txBody>
          <a:bodyPr/>
          <a:lstStyle/>
          <a:p>
            <a:fld id="{6BE7764E-AC9C-8344-93CA-9EE7CADCE7C4}" type="slidenum">
              <a:rPr lang="de-DE" smtClean="0"/>
              <a:t>48</a:t>
            </a:fld>
            <a:endParaRPr lang="de-DE"/>
          </a:p>
        </p:txBody>
      </p:sp>
    </p:spTree>
    <p:extLst>
      <p:ext uri="{BB962C8B-B14F-4D97-AF65-F5344CB8AC3E}">
        <p14:creationId xmlns:p14="http://schemas.microsoft.com/office/powerpoint/2010/main" val="606161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0" i="0" u="none" strike="noStrike" kern="1200" baseline="0" dirty="0">
                <a:solidFill>
                  <a:schemeClr val="tx1"/>
                </a:solidFill>
                <a:latin typeface="+mn-lt"/>
                <a:ea typeface="+mn-ea"/>
                <a:cs typeface="+mn-cs"/>
              </a:rPr>
              <a:t>https://www.lieder-archiv.de/texte_von-friedrich_richter-pid6804.html </a:t>
            </a:r>
            <a:endParaRPr lang="fr-FR" dirty="0"/>
          </a:p>
        </p:txBody>
      </p:sp>
      <p:sp>
        <p:nvSpPr>
          <p:cNvPr id="4" name="Slide Number Placeholder 3"/>
          <p:cNvSpPr>
            <a:spLocks noGrp="1"/>
          </p:cNvSpPr>
          <p:nvPr>
            <p:ph type="sldNum" sz="quarter" idx="10"/>
          </p:nvPr>
        </p:nvSpPr>
        <p:spPr/>
        <p:txBody>
          <a:bodyPr/>
          <a:lstStyle/>
          <a:p>
            <a:fld id="{6BE7764E-AC9C-8344-93CA-9EE7CADCE7C4}" type="slidenum">
              <a:rPr lang="de-DE" smtClean="0"/>
              <a:t>49</a:t>
            </a:fld>
            <a:endParaRPr lang="de-DE"/>
          </a:p>
        </p:txBody>
      </p:sp>
    </p:spTree>
    <p:extLst>
      <p:ext uri="{BB962C8B-B14F-4D97-AF65-F5344CB8AC3E}">
        <p14:creationId xmlns:p14="http://schemas.microsoft.com/office/powerpoint/2010/main" val="25713581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524E5D-A8E6-44B0-9E19-612BAB90D589}" type="slidenum">
              <a:rPr lang="de-DE" altLang="fr-FR" smtClean="0"/>
              <a:pPr/>
              <a:t>50</a:t>
            </a:fld>
            <a:endParaRPr lang="de-DE" altLang="fr-FR"/>
          </a:p>
        </p:txBody>
      </p:sp>
    </p:spTree>
    <p:extLst>
      <p:ext uri="{BB962C8B-B14F-4D97-AF65-F5344CB8AC3E}">
        <p14:creationId xmlns:p14="http://schemas.microsoft.com/office/powerpoint/2010/main" val="15438944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ea typeface="ＭＳ Ｐゴシック" pitchFamily="34" charset="-128"/>
            </a:endParaRPr>
          </a:p>
        </p:txBody>
      </p:sp>
    </p:spTree>
    <p:extLst>
      <p:ext uri="{BB962C8B-B14F-4D97-AF65-F5344CB8AC3E}">
        <p14:creationId xmlns:p14="http://schemas.microsoft.com/office/powerpoint/2010/main" val="19728504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ea typeface="ＭＳ Ｐゴシック" pitchFamily="34" charset="-128"/>
            </a:endParaRPr>
          </a:p>
        </p:txBody>
      </p:sp>
    </p:spTree>
    <p:extLst>
      <p:ext uri="{BB962C8B-B14F-4D97-AF65-F5344CB8AC3E}">
        <p14:creationId xmlns:p14="http://schemas.microsoft.com/office/powerpoint/2010/main" val="17614926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ea typeface="ＭＳ Ｐゴシック" pitchFamily="34" charset="-128"/>
            </a:endParaRPr>
          </a:p>
        </p:txBody>
      </p:sp>
    </p:spTree>
    <p:extLst>
      <p:ext uri="{BB962C8B-B14F-4D97-AF65-F5344CB8AC3E}">
        <p14:creationId xmlns:p14="http://schemas.microsoft.com/office/powerpoint/2010/main" val="4193704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ea typeface="ＭＳ Ｐゴシック" pitchFamily="34" charset="-128"/>
            </a:endParaRPr>
          </a:p>
        </p:txBody>
      </p:sp>
    </p:spTree>
    <p:extLst>
      <p:ext uri="{BB962C8B-B14F-4D97-AF65-F5344CB8AC3E}">
        <p14:creationId xmlns:p14="http://schemas.microsoft.com/office/powerpoint/2010/main" val="928867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0" i="0" u="none" strike="noStrike" kern="1200" baseline="0" dirty="0">
                <a:solidFill>
                  <a:schemeClr val="tx1"/>
                </a:solidFill>
                <a:latin typeface="+mn-lt"/>
                <a:ea typeface="+mn-ea"/>
                <a:cs typeface="+mn-cs"/>
              </a:rPr>
              <a:t>Walter Salmen, „Bilder zur Musikgeschichte in Niedersachsen“ in: </a:t>
            </a:r>
            <a:r>
              <a:rPr lang="de-DE" sz="1200" b="0" i="1" u="none" strike="noStrike" kern="1200" baseline="0" dirty="0">
                <a:solidFill>
                  <a:schemeClr val="tx1"/>
                </a:solidFill>
                <a:latin typeface="+mn-lt"/>
                <a:ea typeface="+mn-ea"/>
                <a:cs typeface="+mn-cs"/>
              </a:rPr>
              <a:t>Niedersachsen in der Musikgeschichte</a:t>
            </a:r>
            <a:r>
              <a:rPr lang="de-DE" sz="1200" b="0" i="0" u="none" strike="noStrike" kern="1200" baseline="0" dirty="0">
                <a:solidFill>
                  <a:schemeClr val="tx1"/>
                </a:solidFill>
                <a:latin typeface="+mn-lt"/>
                <a:ea typeface="+mn-ea"/>
                <a:cs typeface="+mn-cs"/>
              </a:rPr>
              <a:t>, hrsg. von Arnfried Edler und Joachim Kremer, </a:t>
            </a:r>
            <a:r>
              <a:rPr lang="de-DE" sz="1200" b="0" i="0" u="none" strike="noStrike" kern="1200" baseline="0" dirty="0" err="1">
                <a:solidFill>
                  <a:schemeClr val="tx1"/>
                </a:solidFill>
                <a:latin typeface="+mn-lt"/>
                <a:ea typeface="+mn-ea"/>
                <a:cs typeface="+mn-cs"/>
              </a:rPr>
              <a:t>Wissner</a:t>
            </a:r>
            <a:r>
              <a:rPr lang="de-DE" sz="1200" b="0" i="0" u="none" strike="noStrike" kern="1200" baseline="0" dirty="0">
                <a:solidFill>
                  <a:schemeClr val="tx1"/>
                </a:solidFill>
                <a:latin typeface="+mn-lt"/>
                <a:ea typeface="+mn-ea"/>
                <a:cs typeface="+mn-cs"/>
              </a:rPr>
              <a:t>, Augsburg 2000, S. 50. </a:t>
            </a:r>
            <a:endParaRPr lang="fr-FR" dirty="0"/>
          </a:p>
        </p:txBody>
      </p:sp>
      <p:sp>
        <p:nvSpPr>
          <p:cNvPr id="4" name="Slide Number Placeholder 3"/>
          <p:cNvSpPr>
            <a:spLocks noGrp="1"/>
          </p:cNvSpPr>
          <p:nvPr>
            <p:ph type="sldNum" sz="quarter" idx="10"/>
          </p:nvPr>
        </p:nvSpPr>
        <p:spPr/>
        <p:txBody>
          <a:bodyPr/>
          <a:lstStyle/>
          <a:p>
            <a:fld id="{6BE7764E-AC9C-8344-93CA-9EE7CADCE7C4}" type="slidenum">
              <a:rPr lang="de-DE" smtClean="0"/>
              <a:t>8</a:t>
            </a:fld>
            <a:endParaRPr lang="de-DE"/>
          </a:p>
        </p:txBody>
      </p:sp>
    </p:spTree>
    <p:extLst>
      <p:ext uri="{BB962C8B-B14F-4D97-AF65-F5344CB8AC3E}">
        <p14:creationId xmlns:p14="http://schemas.microsoft.com/office/powerpoint/2010/main" val="27785831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ea typeface="ＭＳ Ｐゴシック" pitchFamily="34" charset="-128"/>
            </a:endParaRPr>
          </a:p>
        </p:txBody>
      </p:sp>
    </p:spTree>
    <p:extLst>
      <p:ext uri="{BB962C8B-B14F-4D97-AF65-F5344CB8AC3E}">
        <p14:creationId xmlns:p14="http://schemas.microsoft.com/office/powerpoint/2010/main" val="7248708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a:t>zitiert nach: </a:t>
            </a:r>
            <a:r>
              <a:rPr lang="de-DE" i="1" dirty="0" err="1"/>
              <a:t>Ech</a:t>
            </a:r>
            <a:r>
              <a:rPr lang="de-DE" i="1" dirty="0"/>
              <a:t> sinn </a:t>
            </a:r>
            <a:r>
              <a:rPr lang="de-DE" i="1" dirty="0" err="1"/>
              <a:t>e</a:t>
            </a:r>
            <a:r>
              <a:rPr lang="de-DE" i="1" dirty="0"/>
              <a:t> </a:t>
            </a:r>
            <a:r>
              <a:rPr lang="de-DE" i="1" dirty="0" err="1"/>
              <a:t>groussen</a:t>
            </a:r>
            <a:r>
              <a:rPr lang="de-DE" i="1" dirty="0"/>
              <a:t> </a:t>
            </a:r>
            <a:r>
              <a:rPr lang="de-DE" i="1" dirty="0" err="1"/>
              <a:t>Hexemeeschter</a:t>
            </a:r>
            <a:r>
              <a:rPr lang="de-DE" dirty="0"/>
              <a:t>. Dicks, S. 126. </a:t>
            </a:r>
            <a:endParaRPr lang="en-US" altLang="fr-FR" dirty="0">
              <a:ea typeface="ＭＳ Ｐゴシック" pitchFamily="34" charset="-128"/>
            </a:endParaRPr>
          </a:p>
        </p:txBody>
      </p:sp>
    </p:spTree>
    <p:extLst>
      <p:ext uri="{BB962C8B-B14F-4D97-AF65-F5344CB8AC3E}">
        <p14:creationId xmlns:p14="http://schemas.microsoft.com/office/powerpoint/2010/main" val="4674154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ea typeface="ＭＳ Ｐゴシック" pitchFamily="34" charset="-128"/>
            </a:endParaRPr>
          </a:p>
        </p:txBody>
      </p:sp>
    </p:spTree>
    <p:extLst>
      <p:ext uri="{BB962C8B-B14F-4D97-AF65-F5344CB8AC3E}">
        <p14:creationId xmlns:p14="http://schemas.microsoft.com/office/powerpoint/2010/main" val="13297621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https://fr.wikipedia.org/wiki/Francis_Decker</a:t>
            </a:r>
          </a:p>
        </p:txBody>
      </p:sp>
      <p:sp>
        <p:nvSpPr>
          <p:cNvPr id="4" name="Slide Number Placeholder 3"/>
          <p:cNvSpPr>
            <a:spLocks noGrp="1"/>
          </p:cNvSpPr>
          <p:nvPr>
            <p:ph type="sldNum" sz="quarter" idx="10"/>
          </p:nvPr>
        </p:nvSpPr>
        <p:spPr/>
        <p:txBody>
          <a:bodyPr/>
          <a:lstStyle/>
          <a:p>
            <a:fld id="{6BE7764E-AC9C-8344-93CA-9EE7CADCE7C4}" type="slidenum">
              <a:rPr lang="de-DE" smtClean="0"/>
              <a:t>59</a:t>
            </a:fld>
            <a:endParaRPr lang="de-DE"/>
          </a:p>
        </p:txBody>
      </p:sp>
    </p:spTree>
    <p:extLst>
      <p:ext uri="{BB962C8B-B14F-4D97-AF65-F5344CB8AC3E}">
        <p14:creationId xmlns:p14="http://schemas.microsoft.com/office/powerpoint/2010/main" val="17651771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https://upload.wikimedia.org/wikipedia/commons/9/9c/Th%C3%A9odore_Decker_en_1920.png </a:t>
            </a:r>
          </a:p>
          <a:p>
            <a:r>
              <a:rPr lang="fr-FR" dirty="0"/>
              <a:t>http://gallica.bnf.fr/ark:/12148/bpt6k11576179</a:t>
            </a:r>
          </a:p>
          <a:p>
            <a:endParaRPr lang="de-CH" dirty="0"/>
          </a:p>
          <a:p>
            <a:r>
              <a:rPr lang="fr-FR" sz="1200" b="0" i="0" u="none" strike="noStrike" kern="1200" baseline="0" dirty="0">
                <a:solidFill>
                  <a:schemeClr val="tx1"/>
                </a:solidFill>
                <a:latin typeface="+mn-lt"/>
                <a:ea typeface="+mn-ea"/>
                <a:cs typeface="+mn-cs"/>
              </a:rPr>
              <a:t>« Mais Théodore </a:t>
            </a:r>
            <a:r>
              <a:rPr lang="fr-FR" sz="1200" b="0" i="0" u="none" strike="noStrike" kern="1200" baseline="0" dirty="0" err="1">
                <a:solidFill>
                  <a:schemeClr val="tx1"/>
                </a:solidFill>
                <a:latin typeface="+mn-lt"/>
                <a:ea typeface="+mn-ea"/>
                <a:cs typeface="+mn-cs"/>
              </a:rPr>
              <a:t>Decker</a:t>
            </a:r>
            <a:r>
              <a:rPr lang="fr-FR" sz="1200" b="0" i="0" u="none" strike="noStrike" kern="1200" baseline="0" dirty="0">
                <a:solidFill>
                  <a:schemeClr val="tx1"/>
                </a:solidFill>
                <a:latin typeface="+mn-lt"/>
                <a:ea typeface="+mn-ea"/>
                <a:cs typeface="+mn-cs"/>
              </a:rPr>
              <a:t> fut surtout un grand artiste musicien, dans la composition comme dans l´exécution. Nous lui devons des cantiques de Noel, des rondeaux pour enfants d´une fraîcheur exquise, des berceuses charmantes, des mélodies bretonnes qui ont le parfum de notre terroir dans lesquelles vibre l´âme celtique. </a:t>
            </a:r>
            <a:r>
              <a:rPr lang="fr-FR" sz="1200" b="0" i="0" u="none" strike="noStrike" kern="1200" baseline="0" dirty="0" err="1">
                <a:solidFill>
                  <a:schemeClr val="tx1"/>
                </a:solidFill>
                <a:latin typeface="+mn-lt"/>
                <a:ea typeface="+mn-ea"/>
                <a:cs typeface="+mn-cs"/>
              </a:rPr>
              <a:t>Decker</a:t>
            </a:r>
            <a:r>
              <a:rPr lang="fr-FR" sz="1200" b="0" i="0" u="none" strike="noStrike" kern="1200" baseline="0" dirty="0">
                <a:solidFill>
                  <a:schemeClr val="tx1"/>
                </a:solidFill>
                <a:latin typeface="+mn-lt"/>
                <a:ea typeface="+mn-ea"/>
                <a:cs typeface="+mn-cs"/>
              </a:rPr>
              <a:t> est à la fois un très grand compositeur de musique religieuse et de musique profane dont la patrie luxembourgeoise et la France, son pays d´adoption, peuvent être fiers. » </a:t>
            </a:r>
            <a:r>
              <a:rPr lang="de-DE" sz="1200" b="0" i="1" u="none" strike="noStrike" kern="1200" baseline="0" dirty="0">
                <a:solidFill>
                  <a:schemeClr val="tx1"/>
                </a:solidFill>
                <a:latin typeface="+mn-lt"/>
                <a:ea typeface="+mn-ea"/>
                <a:cs typeface="+mn-cs"/>
              </a:rPr>
              <a:t>Escher Tageblatt </a:t>
            </a:r>
            <a:r>
              <a:rPr lang="de-DE" sz="1200" b="0" i="0" u="none" strike="noStrike" kern="1200" baseline="0" dirty="0">
                <a:solidFill>
                  <a:schemeClr val="tx1"/>
                </a:solidFill>
                <a:latin typeface="+mn-lt"/>
                <a:ea typeface="+mn-ea"/>
                <a:cs typeface="+mn-cs"/>
              </a:rPr>
              <a:t>vom 1-6-1950, p. 5. </a:t>
            </a:r>
            <a:endParaRPr lang="fr-FR" dirty="0"/>
          </a:p>
        </p:txBody>
      </p:sp>
      <p:sp>
        <p:nvSpPr>
          <p:cNvPr id="4" name="Slide Number Placeholder 3"/>
          <p:cNvSpPr>
            <a:spLocks noGrp="1"/>
          </p:cNvSpPr>
          <p:nvPr>
            <p:ph type="sldNum" sz="quarter" idx="10"/>
          </p:nvPr>
        </p:nvSpPr>
        <p:spPr/>
        <p:txBody>
          <a:bodyPr/>
          <a:lstStyle/>
          <a:p>
            <a:fld id="{6BE7764E-AC9C-8344-93CA-9EE7CADCE7C4}" type="slidenum">
              <a:rPr lang="de-DE" smtClean="0"/>
              <a:t>60</a:t>
            </a:fld>
            <a:endParaRPr lang="de-DE"/>
          </a:p>
        </p:txBody>
      </p:sp>
    </p:spTree>
    <p:extLst>
      <p:ext uri="{BB962C8B-B14F-4D97-AF65-F5344CB8AC3E}">
        <p14:creationId xmlns:p14="http://schemas.microsoft.com/office/powerpoint/2010/main" val="25642163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a:t>
            </a:r>
            <a:r>
              <a:rPr lang="de-DE" dirty="0" err="1"/>
              <a:t>culture.luxembourg.public.lu</a:t>
            </a:r>
            <a:r>
              <a:rPr lang="de-DE" dirty="0"/>
              <a:t>/Info.Monde_Etranger_Franz_Liszt.8-2.html#5 </a:t>
            </a:r>
          </a:p>
          <a:p>
            <a:r>
              <a:rPr lang="de-DE" dirty="0">
                <a:effectLst/>
              </a:rPr>
              <a:t>© Archives CNL</a:t>
            </a:r>
          </a:p>
          <a:p>
            <a:endParaRPr lang="de-DE" dirty="0"/>
          </a:p>
        </p:txBody>
      </p:sp>
      <p:sp>
        <p:nvSpPr>
          <p:cNvPr id="4" name="Foliennummernplatzhalter 3"/>
          <p:cNvSpPr>
            <a:spLocks noGrp="1"/>
          </p:cNvSpPr>
          <p:nvPr>
            <p:ph type="sldNum" sz="quarter" idx="10"/>
          </p:nvPr>
        </p:nvSpPr>
        <p:spPr/>
        <p:txBody>
          <a:bodyPr/>
          <a:lstStyle/>
          <a:p>
            <a:fld id="{6BE7764E-AC9C-8344-93CA-9EE7CADCE7C4}" type="slidenum">
              <a:rPr lang="de-DE" smtClean="0"/>
              <a:t>63</a:t>
            </a:fld>
            <a:endParaRPr lang="de-DE"/>
          </a:p>
        </p:txBody>
      </p:sp>
    </p:spTree>
    <p:extLst>
      <p:ext uri="{BB962C8B-B14F-4D97-AF65-F5344CB8AC3E}">
        <p14:creationId xmlns:p14="http://schemas.microsoft.com/office/powerpoint/2010/main" val="1171223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FR" dirty="0"/>
          </a:p>
        </p:txBody>
      </p:sp>
      <p:sp>
        <p:nvSpPr>
          <p:cNvPr id="4" name="Foliennummernplatzhalter 3"/>
          <p:cNvSpPr>
            <a:spLocks noGrp="1"/>
          </p:cNvSpPr>
          <p:nvPr>
            <p:ph type="sldNum" sz="quarter" idx="5"/>
          </p:nvPr>
        </p:nvSpPr>
        <p:spPr/>
        <p:txBody>
          <a:bodyPr/>
          <a:lstStyle/>
          <a:p>
            <a:pPr>
              <a:defRPr/>
            </a:pPr>
            <a:fld id="{A46AC748-D290-4E41-8571-CC1C6BFFBFCD}" type="slidenum">
              <a:rPr lang="lt-LT" altLang="fr-FR" smtClean="0"/>
              <a:pPr>
                <a:defRPr/>
              </a:pPr>
              <a:t>64</a:t>
            </a:fld>
            <a:endParaRPr lang="lt-LT" altLang="fr-FR" dirty="0"/>
          </a:p>
        </p:txBody>
      </p:sp>
    </p:spTree>
    <p:extLst>
      <p:ext uri="{BB962C8B-B14F-4D97-AF65-F5344CB8AC3E}">
        <p14:creationId xmlns:p14="http://schemas.microsoft.com/office/powerpoint/2010/main" val="27773252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eigene vs. kollektive</a:t>
            </a:r>
            <a:endParaRPr lang="fr-CH" dirty="0"/>
          </a:p>
        </p:txBody>
      </p:sp>
      <p:sp>
        <p:nvSpPr>
          <p:cNvPr id="4" name="Slide Number Placeholder 3"/>
          <p:cNvSpPr>
            <a:spLocks noGrp="1"/>
          </p:cNvSpPr>
          <p:nvPr>
            <p:ph type="sldNum" sz="quarter" idx="10"/>
          </p:nvPr>
        </p:nvSpPr>
        <p:spPr/>
        <p:txBody>
          <a:bodyPr/>
          <a:lstStyle/>
          <a:p>
            <a:fld id="{56C97249-152A-47D5-8B5D-3364CBC21792}" type="slidenum">
              <a:rPr lang="fr-CH" smtClean="0"/>
              <a:t>66</a:t>
            </a:fld>
            <a:endParaRPr lang="fr-CH"/>
          </a:p>
        </p:txBody>
      </p:sp>
    </p:spTree>
    <p:extLst>
      <p:ext uri="{BB962C8B-B14F-4D97-AF65-F5344CB8AC3E}">
        <p14:creationId xmlns:p14="http://schemas.microsoft.com/office/powerpoint/2010/main" val="38920492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eigene vs. kollektive</a:t>
            </a:r>
            <a:endParaRPr lang="fr-CH" dirty="0"/>
          </a:p>
        </p:txBody>
      </p:sp>
      <p:sp>
        <p:nvSpPr>
          <p:cNvPr id="4" name="Slide Number Placeholder 3"/>
          <p:cNvSpPr>
            <a:spLocks noGrp="1"/>
          </p:cNvSpPr>
          <p:nvPr>
            <p:ph type="sldNum" sz="quarter" idx="10"/>
          </p:nvPr>
        </p:nvSpPr>
        <p:spPr/>
        <p:txBody>
          <a:bodyPr/>
          <a:lstStyle/>
          <a:p>
            <a:fld id="{56C97249-152A-47D5-8B5D-3364CBC21792}" type="slidenum">
              <a:rPr lang="fr-CH" smtClean="0"/>
              <a:t>67</a:t>
            </a:fld>
            <a:endParaRPr lang="fr-CH"/>
          </a:p>
        </p:txBody>
      </p:sp>
    </p:spTree>
    <p:extLst>
      <p:ext uri="{BB962C8B-B14F-4D97-AF65-F5344CB8AC3E}">
        <p14:creationId xmlns:p14="http://schemas.microsoft.com/office/powerpoint/2010/main" val="18136905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56C97249-152A-47D5-8B5D-3364CBC21792}" type="slidenum">
              <a:rPr lang="fr-CH" smtClean="0"/>
              <a:t>68</a:t>
            </a:fld>
            <a:endParaRPr lang="fr-CH"/>
          </a:p>
        </p:txBody>
      </p:sp>
    </p:spTree>
    <p:extLst>
      <p:ext uri="{BB962C8B-B14F-4D97-AF65-F5344CB8AC3E}">
        <p14:creationId xmlns:p14="http://schemas.microsoft.com/office/powerpoint/2010/main" val="2103004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0" i="0" u="none" strike="noStrike" kern="1200" baseline="0" dirty="0">
                <a:solidFill>
                  <a:schemeClr val="tx1"/>
                </a:solidFill>
                <a:latin typeface="+mn-lt"/>
                <a:ea typeface="+mn-ea"/>
                <a:cs typeface="+mn-cs"/>
              </a:rPr>
              <a:t>Walter Salmen, „Bilder zur Musikgeschichte in Niedersachsen“ in: </a:t>
            </a:r>
            <a:r>
              <a:rPr lang="de-DE" sz="1200" b="0" i="1" u="none" strike="noStrike" kern="1200" baseline="0" dirty="0">
                <a:solidFill>
                  <a:schemeClr val="tx1"/>
                </a:solidFill>
                <a:latin typeface="+mn-lt"/>
                <a:ea typeface="+mn-ea"/>
                <a:cs typeface="+mn-cs"/>
              </a:rPr>
              <a:t>Niedersachsen in der Musikgeschichte</a:t>
            </a:r>
            <a:r>
              <a:rPr lang="de-DE" sz="1200" b="0" i="0" u="none" strike="noStrike" kern="1200" baseline="0" dirty="0">
                <a:solidFill>
                  <a:schemeClr val="tx1"/>
                </a:solidFill>
                <a:latin typeface="+mn-lt"/>
                <a:ea typeface="+mn-ea"/>
                <a:cs typeface="+mn-cs"/>
              </a:rPr>
              <a:t>, hrsg. von Arnfried Edler und Joachim Kremer, </a:t>
            </a:r>
            <a:r>
              <a:rPr lang="de-DE" sz="1200" b="0" i="0" u="none" strike="noStrike" kern="1200" baseline="0" dirty="0" err="1">
                <a:solidFill>
                  <a:schemeClr val="tx1"/>
                </a:solidFill>
                <a:latin typeface="+mn-lt"/>
                <a:ea typeface="+mn-ea"/>
                <a:cs typeface="+mn-cs"/>
              </a:rPr>
              <a:t>Wissner</a:t>
            </a:r>
            <a:r>
              <a:rPr lang="de-DE" sz="1200" b="0" i="0" u="none" strike="noStrike" kern="1200" baseline="0" dirty="0">
                <a:solidFill>
                  <a:schemeClr val="tx1"/>
                </a:solidFill>
                <a:latin typeface="+mn-lt"/>
                <a:ea typeface="+mn-ea"/>
                <a:cs typeface="+mn-cs"/>
              </a:rPr>
              <a:t>, Augsburg 2000, S. 50. </a:t>
            </a:r>
            <a:endParaRPr lang="fr-FR" dirty="0"/>
          </a:p>
        </p:txBody>
      </p:sp>
      <p:sp>
        <p:nvSpPr>
          <p:cNvPr id="4" name="Slide Number Placeholder 3"/>
          <p:cNvSpPr>
            <a:spLocks noGrp="1"/>
          </p:cNvSpPr>
          <p:nvPr>
            <p:ph type="sldNum" sz="quarter" idx="10"/>
          </p:nvPr>
        </p:nvSpPr>
        <p:spPr/>
        <p:txBody>
          <a:bodyPr/>
          <a:lstStyle/>
          <a:p>
            <a:fld id="{6BE7764E-AC9C-8344-93CA-9EE7CADCE7C4}" type="slidenum">
              <a:rPr lang="de-DE" smtClean="0"/>
              <a:t>9</a:t>
            </a:fld>
            <a:endParaRPr lang="de-DE"/>
          </a:p>
        </p:txBody>
      </p:sp>
    </p:spTree>
    <p:extLst>
      <p:ext uri="{BB962C8B-B14F-4D97-AF65-F5344CB8AC3E}">
        <p14:creationId xmlns:p14="http://schemas.microsoft.com/office/powerpoint/2010/main" val="35967713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56C97249-152A-47D5-8B5D-3364CBC21792}" type="slidenum">
              <a:rPr lang="fr-CH" smtClean="0"/>
              <a:t>69</a:t>
            </a:fld>
            <a:endParaRPr lang="fr-CH"/>
          </a:p>
        </p:txBody>
      </p:sp>
    </p:spTree>
    <p:extLst>
      <p:ext uri="{BB962C8B-B14F-4D97-AF65-F5344CB8AC3E}">
        <p14:creationId xmlns:p14="http://schemas.microsoft.com/office/powerpoint/2010/main" val="16058216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56C97249-152A-47D5-8B5D-3364CBC21792}" type="slidenum">
              <a:rPr lang="fr-CH" smtClean="0"/>
              <a:t>70</a:t>
            </a:fld>
            <a:endParaRPr lang="fr-CH"/>
          </a:p>
        </p:txBody>
      </p:sp>
    </p:spTree>
    <p:extLst>
      <p:ext uri="{BB962C8B-B14F-4D97-AF65-F5344CB8AC3E}">
        <p14:creationId xmlns:p14="http://schemas.microsoft.com/office/powerpoint/2010/main" val="10612685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56C97249-152A-47D5-8B5D-3364CBC21792}" type="slidenum">
              <a:rPr lang="fr-CH" smtClean="0"/>
              <a:t>71</a:t>
            </a:fld>
            <a:endParaRPr lang="fr-CH"/>
          </a:p>
        </p:txBody>
      </p:sp>
    </p:spTree>
    <p:extLst>
      <p:ext uri="{BB962C8B-B14F-4D97-AF65-F5344CB8AC3E}">
        <p14:creationId xmlns:p14="http://schemas.microsoft.com/office/powerpoint/2010/main" val="19406348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0"/>
              <a:t>1) http://homepage.univie.ac.at/</a:t>
            </a:r>
            <a:r>
              <a:rPr lang="de-DE" b="0" dirty="0" err="1"/>
              <a:t>Hakan.Guerses</a:t>
            </a:r>
            <a:r>
              <a:rPr lang="de-DE" b="0" dirty="0"/>
              <a:t>/</a:t>
            </a:r>
            <a:r>
              <a:rPr lang="de-DE" b="0" dirty="0" err="1"/>
              <a:t>php</a:t>
            </a:r>
            <a:r>
              <a:rPr lang="de-DE" b="0" dirty="0"/>
              <a:t>/</a:t>
            </a:r>
            <a:r>
              <a:rPr lang="de-DE" b="0" dirty="0" err="1"/>
              <a:t>lv_texte</a:t>
            </a:r>
            <a:r>
              <a:rPr lang="de-DE" b="0" dirty="0"/>
              <a:t>/lv_notizen_vo180286_guerses.pdf</a:t>
            </a:r>
          </a:p>
          <a:p>
            <a:r>
              <a:rPr lang="de-DE" b="0" dirty="0"/>
              <a:t>2) http://de.wikipedia.org/wiki/Kulturalit%C3%A4t</a:t>
            </a:r>
          </a:p>
          <a:p>
            <a:r>
              <a:rPr lang="de-DE" b="1" dirty="0"/>
              <a:t>Was macht der </a:t>
            </a:r>
            <a:r>
              <a:rPr lang="de-DE" b="1" dirty="0" err="1"/>
              <a:t>Einfluß</a:t>
            </a:r>
            <a:r>
              <a:rPr lang="de-DE" b="1" dirty="0"/>
              <a:t> der Sprache dabei aus?</a:t>
            </a:r>
          </a:p>
          <a:p>
            <a:r>
              <a:rPr lang="de-DE" dirty="0"/>
              <a:t>ZITAT Johan Galtung [norwegischer Soziologe und Politologe] betont, dass die Sprache einen entscheidenden Einfluss auf die Art und Weise des Denkens und des Verstehens ausübt. In diesem Zusammenhang ist zu erwähnen, dass mehrmals die Ansicht geäußert wurde, dass </a:t>
            </a:r>
            <a:r>
              <a:rPr lang="de-DE" dirty="0">
                <a:hlinkClick r:id="rId3" tooltip="Kant"/>
              </a:rPr>
              <a:t>Kants</a:t>
            </a:r>
            <a:r>
              <a:rPr lang="de-DE" dirty="0"/>
              <a:t> </a:t>
            </a:r>
            <a:r>
              <a:rPr lang="de-DE" i="1" dirty="0">
                <a:hlinkClick r:id="rId4" tooltip="Kritik der reinen Vernunft"/>
              </a:rPr>
              <a:t>Kritik der reinen Vernunft</a:t>
            </a:r>
            <a:r>
              <a:rPr lang="de-DE" dirty="0"/>
              <a:t> für Menschen mit deutscher Muttersprache in englischer Sprache leichter verständlich sei.</a:t>
            </a:r>
            <a:r>
              <a:rPr lang="de-DE" baseline="30000" dirty="0">
                <a:hlinkClick r:id="rId5"/>
              </a:rPr>
              <a:t>[8]</a:t>
            </a:r>
            <a:endParaRPr lang="de-DE" dirty="0"/>
          </a:p>
          <a:p>
            <a:r>
              <a:rPr lang="de-DE" dirty="0"/>
              <a:t>“[…] </a:t>
            </a:r>
            <a:r>
              <a:rPr lang="de-DE" dirty="0" err="1"/>
              <a:t>it</a:t>
            </a:r>
            <a:r>
              <a:rPr lang="de-DE" dirty="0"/>
              <a:t> </a:t>
            </a:r>
            <a:r>
              <a:rPr lang="de-DE" dirty="0" err="1"/>
              <a:t>has</a:t>
            </a:r>
            <a:r>
              <a:rPr lang="de-DE" dirty="0"/>
              <a:t> </a:t>
            </a:r>
            <a:r>
              <a:rPr lang="de-DE" dirty="0" err="1"/>
              <a:t>been</a:t>
            </a:r>
            <a:r>
              <a:rPr lang="de-DE" dirty="0"/>
              <a:t> </a:t>
            </a:r>
            <a:r>
              <a:rPr lang="de-DE" dirty="0" err="1"/>
              <a:t>said</a:t>
            </a:r>
            <a:r>
              <a:rPr lang="de-DE" dirty="0"/>
              <a:t> </a:t>
            </a:r>
            <a:r>
              <a:rPr lang="de-DE" dirty="0" err="1"/>
              <a:t>that</a:t>
            </a:r>
            <a:r>
              <a:rPr lang="de-DE" dirty="0"/>
              <a:t> a German </a:t>
            </a:r>
            <a:r>
              <a:rPr lang="de-DE" dirty="0" err="1"/>
              <a:t>can</a:t>
            </a:r>
            <a:r>
              <a:rPr lang="de-DE" dirty="0"/>
              <a:t> </a:t>
            </a:r>
            <a:r>
              <a:rPr lang="de-DE" dirty="0" err="1"/>
              <a:t>understand</a:t>
            </a:r>
            <a:r>
              <a:rPr lang="de-DE" dirty="0"/>
              <a:t> </a:t>
            </a:r>
            <a:r>
              <a:rPr lang="de-DE" dirty="0" err="1"/>
              <a:t>Kant’s</a:t>
            </a:r>
            <a:r>
              <a:rPr lang="de-DE" dirty="0"/>
              <a:t> </a:t>
            </a:r>
            <a:r>
              <a:rPr lang="de-DE" dirty="0" err="1"/>
              <a:t>Critique</a:t>
            </a:r>
            <a:r>
              <a:rPr lang="de-DE" dirty="0"/>
              <a:t> </a:t>
            </a:r>
            <a:r>
              <a:rPr lang="de-DE" dirty="0" err="1"/>
              <a:t>of</a:t>
            </a:r>
            <a:r>
              <a:rPr lang="de-DE" dirty="0"/>
              <a:t> Pure </a:t>
            </a:r>
            <a:r>
              <a:rPr lang="de-DE" dirty="0" err="1"/>
              <a:t>Reason</a:t>
            </a:r>
            <a:r>
              <a:rPr lang="de-DE" dirty="0"/>
              <a:t> </a:t>
            </a:r>
            <a:r>
              <a:rPr lang="de-DE" dirty="0" err="1"/>
              <a:t>only</a:t>
            </a:r>
            <a:r>
              <a:rPr lang="de-DE" dirty="0"/>
              <a:t> </a:t>
            </a:r>
            <a:r>
              <a:rPr lang="de-DE" dirty="0" err="1"/>
              <a:t>if</a:t>
            </a:r>
            <a:r>
              <a:rPr lang="de-DE" dirty="0"/>
              <a:t> he </a:t>
            </a:r>
            <a:r>
              <a:rPr lang="de-DE" dirty="0" err="1"/>
              <a:t>reads</a:t>
            </a:r>
            <a:r>
              <a:rPr lang="de-DE" dirty="0"/>
              <a:t> </a:t>
            </a:r>
            <a:r>
              <a:rPr lang="de-DE" dirty="0" err="1"/>
              <a:t>it</a:t>
            </a:r>
            <a:r>
              <a:rPr lang="de-DE" dirty="0"/>
              <a:t> in English. </a:t>
            </a:r>
            <a:r>
              <a:rPr lang="de-DE" dirty="0" err="1"/>
              <a:t>Obviously</a:t>
            </a:r>
            <a:r>
              <a:rPr lang="de-DE" dirty="0"/>
              <a:t>, an English </a:t>
            </a:r>
            <a:r>
              <a:rPr lang="de-DE" dirty="0" err="1"/>
              <a:t>translation</a:t>
            </a:r>
            <a:r>
              <a:rPr lang="de-DE" dirty="0"/>
              <a:t> </a:t>
            </a:r>
            <a:r>
              <a:rPr lang="de-DE" dirty="0" err="1"/>
              <a:t>makes</a:t>
            </a:r>
            <a:r>
              <a:rPr lang="de-DE" dirty="0"/>
              <a:t> </a:t>
            </a:r>
            <a:r>
              <a:rPr lang="de-DE" dirty="0" err="1"/>
              <a:t>it</a:t>
            </a:r>
            <a:r>
              <a:rPr lang="de-DE" dirty="0"/>
              <a:t> </a:t>
            </a:r>
            <a:r>
              <a:rPr lang="de-DE" dirty="0" err="1"/>
              <a:t>necessary</a:t>
            </a:r>
            <a:r>
              <a:rPr lang="de-DE" dirty="0"/>
              <a:t> </a:t>
            </a:r>
            <a:r>
              <a:rPr lang="de-DE" dirty="0" err="1"/>
              <a:t>to</a:t>
            </a:r>
            <a:r>
              <a:rPr lang="de-DE" dirty="0"/>
              <a:t> </a:t>
            </a:r>
            <a:r>
              <a:rPr lang="de-DE" dirty="0" err="1"/>
              <a:t>transform</a:t>
            </a:r>
            <a:r>
              <a:rPr lang="de-DE" dirty="0"/>
              <a:t> </a:t>
            </a:r>
            <a:r>
              <a:rPr lang="de-DE" dirty="0" err="1"/>
              <a:t>the</a:t>
            </a:r>
            <a:r>
              <a:rPr lang="de-DE" dirty="0"/>
              <a:t> </a:t>
            </a:r>
            <a:r>
              <a:rPr lang="de-DE" dirty="0" err="1"/>
              <a:t>long</a:t>
            </a:r>
            <a:r>
              <a:rPr lang="de-DE" dirty="0"/>
              <a:t> </a:t>
            </a:r>
            <a:r>
              <a:rPr lang="de-DE" dirty="0" err="1"/>
              <a:t>Kantian</a:t>
            </a:r>
            <a:r>
              <a:rPr lang="de-DE" dirty="0"/>
              <a:t> </a:t>
            </a:r>
            <a:r>
              <a:rPr lang="de-DE" dirty="0" err="1"/>
              <a:t>sentences</a:t>
            </a:r>
            <a:r>
              <a:rPr lang="de-DE" dirty="0"/>
              <a:t> </a:t>
            </a:r>
            <a:r>
              <a:rPr lang="de-DE" dirty="0" err="1"/>
              <a:t>into</a:t>
            </a:r>
            <a:r>
              <a:rPr lang="de-DE" dirty="0"/>
              <a:t> simple, </a:t>
            </a:r>
            <a:r>
              <a:rPr lang="de-DE" dirty="0" err="1"/>
              <a:t>short</a:t>
            </a:r>
            <a:r>
              <a:rPr lang="de-DE" dirty="0"/>
              <a:t> </a:t>
            </a:r>
            <a:r>
              <a:rPr lang="de-DE" dirty="0" err="1"/>
              <a:t>sentences</a:t>
            </a:r>
            <a:r>
              <a:rPr lang="de-DE" dirty="0"/>
              <a:t>.”</a:t>
            </a:r>
          </a:p>
          <a:p>
            <a:r>
              <a:rPr lang="de-DE" dirty="0"/>
              <a:t>„[…] es wird gesagt, dass ein Deutscher die Kritik der reinen Vernunft Kants versteht, wenn er sie auf Englisch liest. Offensichtlich macht die englische Übersetzung eine Umwandlung der langen Sätze in einfache, kurze Sätze </a:t>
            </a:r>
            <a:r>
              <a:rPr lang="de-DE" dirty="0" err="1"/>
              <a:t>notwendig.“ZITAT</a:t>
            </a:r>
            <a:r>
              <a:rPr lang="de-DE" dirty="0"/>
              <a:t> </a:t>
            </a:r>
          </a:p>
          <a:p>
            <a:endParaRPr lang="de-DE" dirty="0"/>
          </a:p>
          <a:p>
            <a:r>
              <a:rPr lang="de-DE" dirty="0"/>
              <a:t>Beispiel Adorno</a:t>
            </a:r>
            <a:endParaRPr lang="fr-CH" dirty="0"/>
          </a:p>
        </p:txBody>
      </p:sp>
      <p:sp>
        <p:nvSpPr>
          <p:cNvPr id="4" name="Slide Number Placeholder 3"/>
          <p:cNvSpPr>
            <a:spLocks noGrp="1"/>
          </p:cNvSpPr>
          <p:nvPr>
            <p:ph type="sldNum" sz="quarter" idx="10"/>
          </p:nvPr>
        </p:nvSpPr>
        <p:spPr/>
        <p:txBody>
          <a:bodyPr/>
          <a:lstStyle/>
          <a:p>
            <a:fld id="{56C97249-152A-47D5-8B5D-3364CBC21792}" type="slidenum">
              <a:rPr lang="fr-CH" smtClean="0"/>
              <a:t>72</a:t>
            </a:fld>
            <a:endParaRPr lang="fr-CH"/>
          </a:p>
        </p:txBody>
      </p:sp>
    </p:spTree>
    <p:extLst>
      <p:ext uri="{BB962C8B-B14F-4D97-AF65-F5344CB8AC3E}">
        <p14:creationId xmlns:p14="http://schemas.microsoft.com/office/powerpoint/2010/main" val="15285937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b="0" dirty="0"/>
              <a:t>*</a:t>
            </a:r>
            <a:r>
              <a:rPr lang="fr-CH" dirty="0"/>
              <a:t>Culture: a </a:t>
            </a:r>
            <a:r>
              <a:rPr lang="fr-CH" dirty="0" err="1"/>
              <a:t>critical</a:t>
            </a:r>
            <a:r>
              <a:rPr lang="fr-CH" dirty="0"/>
              <a:t> </a:t>
            </a:r>
            <a:r>
              <a:rPr lang="fr-CH" dirty="0" err="1"/>
              <a:t>review</a:t>
            </a:r>
            <a:r>
              <a:rPr lang="fr-CH" dirty="0"/>
              <a:t> of concepts and </a:t>
            </a:r>
            <a:r>
              <a:rPr lang="fr-CH" dirty="0" err="1"/>
              <a:t>definitions</a:t>
            </a:r>
            <a:r>
              <a:rPr lang="fr-CH" dirty="0"/>
              <a:t>. </a:t>
            </a:r>
          </a:p>
          <a:p>
            <a:r>
              <a:rPr lang="fr-CH" dirty="0"/>
              <a:t>Kroeber, A. L.; </a:t>
            </a:r>
            <a:r>
              <a:rPr lang="fr-CH" dirty="0" err="1"/>
              <a:t>Kluckhohn</a:t>
            </a:r>
            <a:r>
              <a:rPr lang="fr-CH" dirty="0"/>
              <a:t>, Clyde </a:t>
            </a:r>
          </a:p>
          <a:p>
            <a:r>
              <a:rPr lang="fr-CH" dirty="0" err="1"/>
              <a:t>Papers</a:t>
            </a:r>
            <a:r>
              <a:rPr lang="fr-CH" dirty="0"/>
              <a:t>. </a:t>
            </a:r>
            <a:r>
              <a:rPr lang="fr-CH" dirty="0" err="1"/>
              <a:t>Peabody</a:t>
            </a:r>
            <a:r>
              <a:rPr lang="fr-CH" dirty="0"/>
              <a:t> Museum of </a:t>
            </a:r>
            <a:r>
              <a:rPr lang="fr-CH" dirty="0" err="1"/>
              <a:t>Archaeology</a:t>
            </a:r>
            <a:r>
              <a:rPr lang="fr-CH" dirty="0"/>
              <a:t> &amp; </a:t>
            </a:r>
            <a:r>
              <a:rPr lang="fr-CH" dirty="0" err="1"/>
              <a:t>Ethnology</a:t>
            </a:r>
            <a:r>
              <a:rPr lang="fr-CH" dirty="0"/>
              <a:t>, Harvard </a:t>
            </a:r>
            <a:r>
              <a:rPr lang="fr-CH" dirty="0" err="1"/>
              <a:t>University</a:t>
            </a:r>
            <a:r>
              <a:rPr lang="fr-CH" dirty="0"/>
              <a:t>, Vol 47(1), 1952, viii, 223. </a:t>
            </a:r>
          </a:p>
          <a:p>
            <a:pPr marL="0" marR="0" indent="0" algn="l" defTabSz="914400" rtl="0" eaLnBrk="1" fontAlgn="auto" latinLnBrk="0" hangingPunct="1">
              <a:lnSpc>
                <a:spcPct val="100000"/>
              </a:lnSpc>
              <a:spcBef>
                <a:spcPts val="0"/>
              </a:spcBef>
              <a:spcAft>
                <a:spcPts val="0"/>
              </a:spcAft>
              <a:buClrTx/>
              <a:buSzTx/>
              <a:buFontTx/>
              <a:buNone/>
              <a:tabLst/>
              <a:defRPr/>
            </a:pPr>
            <a:endParaRPr lang="de-CH" b="0" dirty="0"/>
          </a:p>
          <a:p>
            <a:r>
              <a:rPr lang="fr-CH" sz="1200" b="1" i="0" u="none" strike="noStrike" kern="1200" baseline="0" dirty="0">
                <a:solidFill>
                  <a:schemeClr val="tx1"/>
                </a:solidFill>
                <a:latin typeface="+mn-lt"/>
                <a:ea typeface="+mn-ea"/>
                <a:cs typeface="+mn-cs"/>
              </a:rPr>
              <a:t>DIPLOMARBEIT</a:t>
            </a:r>
          </a:p>
          <a:p>
            <a:r>
              <a:rPr lang="fr-CH" sz="1200" b="0" i="0" u="none" strike="noStrike" kern="1200" baseline="0" dirty="0" err="1">
                <a:solidFill>
                  <a:schemeClr val="tx1"/>
                </a:solidFill>
                <a:latin typeface="+mn-lt"/>
                <a:ea typeface="+mn-ea"/>
                <a:cs typeface="+mn-cs"/>
              </a:rPr>
              <a:t>Titel</a:t>
            </a:r>
            <a:r>
              <a:rPr lang="fr-CH" sz="1200" b="0" i="0" u="none" strike="noStrike" kern="1200" baseline="0" dirty="0">
                <a:solidFill>
                  <a:schemeClr val="tx1"/>
                </a:solidFill>
                <a:latin typeface="+mn-lt"/>
                <a:ea typeface="+mn-ea"/>
                <a:cs typeface="+mn-cs"/>
              </a:rPr>
              <a:t> der </a:t>
            </a:r>
            <a:r>
              <a:rPr lang="fr-CH" sz="1200" b="0" i="0" u="none" strike="noStrike" kern="1200" baseline="0" dirty="0" err="1">
                <a:solidFill>
                  <a:schemeClr val="tx1"/>
                </a:solidFill>
                <a:latin typeface="+mn-lt"/>
                <a:ea typeface="+mn-ea"/>
                <a:cs typeface="+mn-cs"/>
              </a:rPr>
              <a:t>Diplomarbeit</a:t>
            </a:r>
            <a:endParaRPr lang="fr-CH" sz="1200" b="0" i="0" u="none" strike="noStrike" kern="1200" baseline="0" dirty="0">
              <a:solidFill>
                <a:schemeClr val="tx1"/>
              </a:solidFill>
              <a:latin typeface="+mn-lt"/>
              <a:ea typeface="+mn-ea"/>
              <a:cs typeface="+mn-cs"/>
            </a:endParaRPr>
          </a:p>
          <a:p>
            <a:r>
              <a:rPr lang="fr-CH" sz="1200" b="0" i="0" u="none" strike="noStrike" kern="1200" baseline="0" dirty="0">
                <a:solidFill>
                  <a:schemeClr val="tx1"/>
                </a:solidFill>
                <a:latin typeface="+mn-lt"/>
                <a:ea typeface="+mn-ea"/>
                <a:cs typeface="+mn-cs"/>
              </a:rPr>
              <a:t>„Die </a:t>
            </a:r>
            <a:r>
              <a:rPr lang="fr-CH" sz="1200" b="0" i="0" u="none" strike="noStrike" kern="1200" baseline="0" dirty="0" err="1">
                <a:solidFill>
                  <a:schemeClr val="tx1"/>
                </a:solidFill>
                <a:latin typeface="+mn-lt"/>
                <a:ea typeface="+mn-ea"/>
                <a:cs typeface="+mn-cs"/>
              </a:rPr>
              <a:t>Bewältigung</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kultureller</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Differenzen</a:t>
            </a:r>
            <a:endParaRPr lang="fr-CH" sz="1200" b="0" i="0" u="none" strike="noStrike" kern="1200" baseline="0" dirty="0">
              <a:solidFill>
                <a:schemeClr val="tx1"/>
              </a:solidFill>
              <a:latin typeface="+mn-lt"/>
              <a:ea typeface="+mn-ea"/>
              <a:cs typeface="+mn-cs"/>
            </a:endParaRPr>
          </a:p>
          <a:p>
            <a:r>
              <a:rPr lang="fr-CH" sz="1200" b="0" i="0" u="none" strike="noStrike" kern="1200" baseline="0" dirty="0" err="1">
                <a:solidFill>
                  <a:schemeClr val="tx1"/>
                </a:solidFill>
                <a:latin typeface="+mn-lt"/>
                <a:ea typeface="+mn-ea"/>
                <a:cs typeface="+mn-cs"/>
              </a:rPr>
              <a:t>im</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interkulturellen</a:t>
            </a:r>
            <a:r>
              <a:rPr lang="fr-CH" sz="1200" b="0" i="0" u="none" strike="noStrike" kern="1200" baseline="0" dirty="0">
                <a:solidFill>
                  <a:schemeClr val="tx1"/>
                </a:solidFill>
                <a:latin typeface="+mn-lt"/>
                <a:ea typeface="+mn-ea"/>
                <a:cs typeface="+mn-cs"/>
              </a:rPr>
              <a:t> Management</a:t>
            </a:r>
          </a:p>
          <a:p>
            <a:r>
              <a:rPr lang="fr-CH" sz="1200" b="0" i="0" u="none" strike="noStrike" kern="1200" baseline="0" dirty="0" err="1">
                <a:solidFill>
                  <a:schemeClr val="tx1"/>
                </a:solidFill>
                <a:latin typeface="+mn-lt"/>
                <a:ea typeface="+mn-ea"/>
                <a:cs typeface="+mn-cs"/>
              </a:rPr>
              <a:t>am</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Beispiel</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Polens</a:t>
            </a:r>
            <a:r>
              <a:rPr lang="fr-CH" sz="1200" b="0" i="0" u="none" strike="noStrike" kern="1200" baseline="0" dirty="0">
                <a:solidFill>
                  <a:schemeClr val="tx1"/>
                </a:solidFill>
                <a:latin typeface="+mn-lt"/>
                <a:ea typeface="+mn-ea"/>
                <a:cs typeface="+mn-cs"/>
              </a:rPr>
              <a:t>“</a:t>
            </a:r>
          </a:p>
          <a:p>
            <a:r>
              <a:rPr lang="fr-CH" sz="1200" b="0" i="0" u="none" strike="noStrike" kern="1200" baseline="0" dirty="0" err="1">
                <a:solidFill>
                  <a:schemeClr val="tx1"/>
                </a:solidFill>
                <a:latin typeface="+mn-lt"/>
                <a:ea typeface="+mn-ea"/>
                <a:cs typeface="+mn-cs"/>
              </a:rPr>
              <a:t>Verfasserin</a:t>
            </a:r>
            <a:endParaRPr lang="fr-CH" sz="1200" b="0" i="0" u="none" strike="noStrike" kern="1200" baseline="0" dirty="0">
              <a:solidFill>
                <a:schemeClr val="tx1"/>
              </a:solidFill>
              <a:latin typeface="+mn-lt"/>
              <a:ea typeface="+mn-ea"/>
              <a:cs typeface="+mn-cs"/>
            </a:endParaRPr>
          </a:p>
          <a:p>
            <a:r>
              <a:rPr lang="fr-CH" sz="1200" b="0" i="0" u="none" strike="noStrike" kern="1200" baseline="0" dirty="0">
                <a:solidFill>
                  <a:schemeClr val="tx1"/>
                </a:solidFill>
                <a:latin typeface="+mn-lt"/>
                <a:ea typeface="+mn-ea"/>
                <a:cs typeface="+mn-cs"/>
              </a:rPr>
              <a:t>Anna </a:t>
            </a:r>
            <a:r>
              <a:rPr lang="fr-CH" sz="1200" b="0" i="0" u="none" strike="noStrike" kern="1200" baseline="0" dirty="0" err="1">
                <a:solidFill>
                  <a:schemeClr val="tx1"/>
                </a:solidFill>
                <a:latin typeface="+mn-lt"/>
                <a:ea typeface="+mn-ea"/>
                <a:cs typeface="+mn-cs"/>
              </a:rPr>
              <a:t>Fijalkowska</a:t>
            </a:r>
            <a:endParaRPr lang="fr-CH" sz="1200" b="0" i="0" u="none" strike="noStrike" kern="1200" baseline="0" dirty="0">
              <a:solidFill>
                <a:schemeClr val="tx1"/>
              </a:solidFill>
              <a:latin typeface="+mn-lt"/>
              <a:ea typeface="+mn-ea"/>
              <a:cs typeface="+mn-cs"/>
            </a:endParaRPr>
          </a:p>
          <a:p>
            <a:endParaRPr lang="de-CH"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1952 haben Kroeber und Kluckhohn, 164 verschiedene Definitionen von „Kultur“ gezählt und</a:t>
            </a:r>
          </a:p>
          <a:p>
            <a:r>
              <a:rPr lang="de-DE" sz="1200" b="0" i="0" u="none" strike="noStrike" kern="1200" baseline="0" dirty="0">
                <a:solidFill>
                  <a:schemeClr val="tx1"/>
                </a:solidFill>
                <a:latin typeface="+mn-lt"/>
                <a:ea typeface="+mn-ea"/>
                <a:cs typeface="+mn-cs"/>
              </a:rPr>
              <a:t>auch miteinander verglichen (vgl. Kroeber &amp; Kluckhohn 1952). Dabei entstand eine</a:t>
            </a:r>
          </a:p>
          <a:p>
            <a:r>
              <a:rPr lang="de-DE" sz="1200" b="0" i="0" u="none" strike="noStrike" kern="1200" baseline="0" dirty="0">
                <a:solidFill>
                  <a:schemeClr val="tx1"/>
                </a:solidFill>
                <a:latin typeface="+mn-lt"/>
                <a:ea typeface="+mn-ea"/>
                <a:cs typeface="+mn-cs"/>
              </a:rPr>
              <a:t>Klassifikation von sechs verschieden Ansätzen, die folgendermaßen zusammengefasst werden</a:t>
            </a:r>
          </a:p>
          <a:p>
            <a:r>
              <a:rPr lang="fr-CH" sz="1200" b="0" i="0" u="none" strike="noStrike" kern="1200" baseline="0" dirty="0" err="1">
                <a:solidFill>
                  <a:schemeClr val="tx1"/>
                </a:solidFill>
                <a:latin typeface="+mn-lt"/>
                <a:ea typeface="+mn-ea"/>
                <a:cs typeface="+mn-cs"/>
              </a:rPr>
              <a:t>kann</a:t>
            </a:r>
            <a:r>
              <a:rPr lang="fr-CH" sz="1200" b="0" i="0" u="none" strike="noStrike" kern="1200" baseline="0" dirty="0">
                <a:solidFill>
                  <a:schemeClr val="tx1"/>
                </a:solidFill>
                <a:latin typeface="+mn-lt"/>
                <a:ea typeface="+mn-ea"/>
                <a:cs typeface="+mn-cs"/>
              </a:rPr>
              <a:t>:</a:t>
            </a:r>
          </a:p>
          <a:p>
            <a:r>
              <a:rPr lang="de-DE" sz="1200" b="0" i="0" u="none" strike="noStrike" kern="1200" baseline="0" dirty="0">
                <a:solidFill>
                  <a:schemeClr val="tx1"/>
                </a:solidFill>
                <a:latin typeface="+mn-lt"/>
                <a:ea typeface="+mn-ea"/>
                <a:cs typeface="+mn-cs"/>
              </a:rPr>
              <a:t>1 Deskriptive Definitionen (vgl. Kroeber &amp; Kluckhohn 1952, S.81-87 ): In den Definitionen</a:t>
            </a:r>
          </a:p>
          <a:p>
            <a:r>
              <a:rPr lang="de-DE" sz="1200" b="0" i="0" u="none" strike="noStrike" kern="1200" baseline="0" dirty="0">
                <a:solidFill>
                  <a:schemeClr val="tx1"/>
                </a:solidFill>
                <a:latin typeface="+mn-lt"/>
                <a:ea typeface="+mn-ea"/>
                <a:cs typeface="+mn-cs"/>
              </a:rPr>
              <a:t>dieser Kategorie werden verschiedene Aspekte und Merkmale des in einer Kultur</a:t>
            </a:r>
          </a:p>
          <a:p>
            <a:r>
              <a:rPr lang="fr-CH" sz="1200" b="0" i="0" u="none" strike="noStrike" kern="1200" baseline="0" dirty="0" err="1">
                <a:solidFill>
                  <a:schemeClr val="tx1"/>
                </a:solidFill>
                <a:latin typeface="+mn-lt"/>
                <a:ea typeface="+mn-ea"/>
                <a:cs typeface="+mn-cs"/>
              </a:rPr>
              <a:t>verankerten</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menschlichen</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Verhaltens</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dargestellt</a:t>
            </a:r>
            <a:r>
              <a:rPr lang="fr-CH" sz="1200" b="0" i="0" u="none" strike="noStrike" kern="1200" baseline="0" dirty="0">
                <a:solidFill>
                  <a:schemeClr val="tx1"/>
                </a:solidFill>
                <a:latin typeface="+mn-lt"/>
                <a:ea typeface="+mn-ea"/>
                <a:cs typeface="+mn-cs"/>
              </a:rPr>
              <a:t>;</a:t>
            </a:r>
          </a:p>
          <a:p>
            <a:r>
              <a:rPr lang="de-DE" sz="1200" b="0" i="0" u="none" strike="noStrike" kern="1200" baseline="0" dirty="0">
                <a:solidFill>
                  <a:schemeClr val="tx1"/>
                </a:solidFill>
                <a:latin typeface="+mn-lt"/>
                <a:ea typeface="+mn-ea"/>
                <a:cs typeface="+mn-cs"/>
              </a:rPr>
              <a:t>2 Historische Definitionen (vgl. Kroeber &amp; Kluckhohn 1952, S.89-94): Im Mittelpunkt</a:t>
            </a:r>
          </a:p>
          <a:p>
            <a:r>
              <a:rPr lang="de-DE" sz="1200" b="0" i="0" u="none" strike="noStrike" kern="1200" baseline="0" dirty="0">
                <a:solidFill>
                  <a:schemeClr val="tx1"/>
                </a:solidFill>
                <a:latin typeface="+mn-lt"/>
                <a:ea typeface="+mn-ea"/>
                <a:cs typeface="+mn-cs"/>
              </a:rPr>
              <a:t>dieser Definitionen stehen die Herkunft und die Überlieferung des kulturellen Erbes, mit</a:t>
            </a:r>
          </a:p>
          <a:p>
            <a:r>
              <a:rPr lang="de-DE" sz="1200" b="0" i="0" u="none" strike="noStrike" kern="1200" baseline="0" dirty="0">
                <a:solidFill>
                  <a:schemeClr val="tx1"/>
                </a:solidFill>
                <a:latin typeface="+mn-lt"/>
                <a:ea typeface="+mn-ea"/>
                <a:cs typeface="+mn-cs"/>
              </a:rPr>
              <a:t>der Betonung der Tatsache, dass Kultur erlernt werden muss;</a:t>
            </a:r>
          </a:p>
          <a:p>
            <a:r>
              <a:rPr lang="de-DE" sz="1200" b="0" i="0" u="none" strike="noStrike" kern="1200" baseline="0" dirty="0">
                <a:solidFill>
                  <a:schemeClr val="tx1"/>
                </a:solidFill>
                <a:latin typeface="+mn-lt"/>
                <a:ea typeface="+mn-ea"/>
                <a:cs typeface="+mn-cs"/>
              </a:rPr>
              <a:t>3 Normative Definitionen (vgl. Kroeber &amp; Kluckhohn 1952, S. 95-104): Diese Definitionen</a:t>
            </a:r>
          </a:p>
          <a:p>
            <a:r>
              <a:rPr lang="de-DE" sz="1200" b="0" i="0" u="none" strike="noStrike" kern="1200" baseline="0" dirty="0">
                <a:solidFill>
                  <a:schemeClr val="tx1"/>
                </a:solidFill>
                <a:latin typeface="+mn-lt"/>
                <a:ea typeface="+mn-ea"/>
                <a:cs typeface="+mn-cs"/>
              </a:rPr>
              <a:t>unternehmen den Versuch, Hintergründe und implizite Regeln, nach denen sich das</a:t>
            </a:r>
          </a:p>
          <a:p>
            <a:r>
              <a:rPr lang="de-DE" sz="1200" b="0" i="0" u="none" strike="noStrike" kern="1200" baseline="0" dirty="0">
                <a:solidFill>
                  <a:schemeClr val="tx1"/>
                </a:solidFill>
                <a:latin typeface="+mn-lt"/>
                <a:ea typeface="+mn-ea"/>
                <a:cs typeface="+mn-cs"/>
              </a:rPr>
              <a:t>menschliche Verhalten richtet, zu erklären;</a:t>
            </a:r>
          </a:p>
          <a:p>
            <a:r>
              <a:rPr lang="de-DE" sz="1200" b="0" i="0" u="none" strike="noStrike" kern="1200" baseline="0" dirty="0">
                <a:solidFill>
                  <a:schemeClr val="tx1"/>
                </a:solidFill>
                <a:latin typeface="+mn-lt"/>
                <a:ea typeface="+mn-ea"/>
                <a:cs typeface="+mn-cs"/>
              </a:rPr>
              <a:t>4 Psychologische Definition (vgl. Kroeber &amp; Kluckhohn 1952, S. 105-117): In diesen</a:t>
            </a:r>
          </a:p>
          <a:p>
            <a:r>
              <a:rPr lang="de-DE" sz="1200" b="0" i="0" u="none" strike="noStrike" kern="1200" baseline="0" dirty="0">
                <a:solidFill>
                  <a:schemeClr val="tx1"/>
                </a:solidFill>
                <a:latin typeface="+mn-lt"/>
                <a:ea typeface="+mn-ea"/>
                <a:cs typeface="+mn-cs"/>
              </a:rPr>
              <a:t>Definitionen stehen im Mittelpunkt die psychologischen Aspekte des menschlichen</a:t>
            </a:r>
          </a:p>
          <a:p>
            <a:r>
              <a:rPr lang="de-DE" sz="1200" b="0" i="0" u="none" strike="noStrike" kern="1200" baseline="0" dirty="0">
                <a:solidFill>
                  <a:schemeClr val="tx1"/>
                </a:solidFill>
                <a:latin typeface="+mn-lt"/>
                <a:ea typeface="+mn-ea"/>
                <a:cs typeface="+mn-cs"/>
              </a:rPr>
              <a:t>Verhaltens wie die Lern- und Anpassungsfähigkeiten, welche für eine Kultur bestimmend</a:t>
            </a:r>
          </a:p>
          <a:p>
            <a:r>
              <a:rPr lang="fr-CH" sz="1200" b="0" i="0" u="none" strike="noStrike" kern="1200" baseline="0" dirty="0" err="1">
                <a:solidFill>
                  <a:schemeClr val="tx1"/>
                </a:solidFill>
                <a:latin typeface="+mn-lt"/>
                <a:ea typeface="+mn-ea"/>
                <a:cs typeface="+mn-cs"/>
              </a:rPr>
              <a:t>sind</a:t>
            </a:r>
            <a:r>
              <a:rPr lang="fr-CH" sz="1200" b="0" i="0" u="none" strike="noStrike" kern="1200" baseline="0" dirty="0">
                <a:solidFill>
                  <a:schemeClr val="tx1"/>
                </a:solidFill>
                <a:latin typeface="+mn-lt"/>
                <a:ea typeface="+mn-ea"/>
                <a:cs typeface="+mn-cs"/>
              </a:rPr>
              <a:t>;</a:t>
            </a:r>
          </a:p>
          <a:p>
            <a:r>
              <a:rPr lang="de-DE" sz="1200" b="0" i="0" u="none" strike="noStrike" kern="1200" baseline="0" dirty="0">
                <a:solidFill>
                  <a:schemeClr val="tx1"/>
                </a:solidFill>
                <a:latin typeface="+mn-lt"/>
                <a:ea typeface="+mn-ea"/>
                <a:cs typeface="+mn-cs"/>
              </a:rPr>
              <a:t>5 Strukturelle Definitionen (vgl. Kroeber &amp; Kluckhohn 1952, S. 118-124): Hier liegt das</a:t>
            </a:r>
          </a:p>
          <a:p>
            <a:r>
              <a:rPr lang="de-DE" sz="1200" b="0" i="0" u="none" strike="noStrike" kern="1200" baseline="0" dirty="0">
                <a:solidFill>
                  <a:schemeClr val="tx1"/>
                </a:solidFill>
                <a:latin typeface="+mn-lt"/>
                <a:ea typeface="+mn-ea"/>
                <a:cs typeface="+mn-cs"/>
              </a:rPr>
              <a:t>Hauptaugenmerk auf Bestimmung und Beschreibung kultureller Muster, die sich aus den</a:t>
            </a:r>
          </a:p>
          <a:p>
            <a:r>
              <a:rPr lang="de-DE" sz="1200" b="0" i="0" u="none" strike="noStrike" kern="1200" baseline="0" dirty="0">
                <a:solidFill>
                  <a:schemeClr val="tx1"/>
                </a:solidFill>
                <a:latin typeface="+mn-lt"/>
                <a:ea typeface="+mn-ea"/>
                <a:cs typeface="+mn-cs"/>
              </a:rPr>
              <a:t>einzelnen Merkmalen von Kultur ergeben und auf den abstrakten Wesen des Phänomens</a:t>
            </a:r>
          </a:p>
          <a:p>
            <a:r>
              <a:rPr lang="fr-CH" sz="1200" b="0" i="0" u="none" strike="noStrike" kern="1200" baseline="0" dirty="0">
                <a:solidFill>
                  <a:schemeClr val="tx1"/>
                </a:solidFill>
                <a:latin typeface="+mn-lt"/>
                <a:ea typeface="+mn-ea"/>
                <a:cs typeface="+mn-cs"/>
              </a:rPr>
              <a:t>„</a:t>
            </a:r>
            <a:r>
              <a:rPr lang="fr-CH" sz="1200" b="0" i="0" u="none" strike="noStrike" kern="1200" baseline="0" dirty="0" err="1">
                <a:solidFill>
                  <a:schemeClr val="tx1"/>
                </a:solidFill>
                <a:latin typeface="+mn-lt"/>
                <a:ea typeface="+mn-ea"/>
                <a:cs typeface="+mn-cs"/>
              </a:rPr>
              <a:t>Kultur</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hindeuten</a:t>
            </a:r>
            <a:r>
              <a:rPr lang="fr-CH" sz="1200" b="0" i="0" u="none" strike="noStrike" kern="1200" baseline="0" dirty="0">
                <a:solidFill>
                  <a:schemeClr val="tx1"/>
                </a:solidFill>
                <a:latin typeface="+mn-lt"/>
                <a:ea typeface="+mn-ea"/>
                <a:cs typeface="+mn-cs"/>
              </a:rPr>
              <a:t>.</a:t>
            </a:r>
          </a:p>
          <a:p>
            <a:r>
              <a:rPr lang="de-DE" sz="1200" b="0" i="0" u="none" strike="noStrike" kern="1200" baseline="0" dirty="0">
                <a:solidFill>
                  <a:schemeClr val="tx1"/>
                </a:solidFill>
                <a:latin typeface="+mn-lt"/>
                <a:ea typeface="+mn-ea"/>
                <a:cs typeface="+mn-cs"/>
              </a:rPr>
              <a:t>6 Genetische Definitionen (vgl. Kroeber &amp; Kluckhohn 1952, S. 125-140): In diesen</a:t>
            </a:r>
          </a:p>
          <a:p>
            <a:r>
              <a:rPr lang="de-DE" sz="1200" b="0" i="0" u="none" strike="noStrike" kern="1200" baseline="0" dirty="0">
                <a:solidFill>
                  <a:schemeClr val="tx1"/>
                </a:solidFill>
                <a:latin typeface="+mn-lt"/>
                <a:ea typeface="+mn-ea"/>
                <a:cs typeface="+mn-cs"/>
              </a:rPr>
              <a:t>Definitionen werden die Aspekte der Herkunft und Entstehung von Kultur(en) in Betracht</a:t>
            </a:r>
          </a:p>
          <a:p>
            <a:r>
              <a:rPr lang="fr-CH" sz="1200" b="0" i="0" u="none" strike="noStrike" kern="1200" baseline="0" dirty="0" err="1">
                <a:solidFill>
                  <a:schemeClr val="tx1"/>
                </a:solidFill>
                <a:latin typeface="+mn-lt"/>
                <a:ea typeface="+mn-ea"/>
                <a:cs typeface="+mn-cs"/>
              </a:rPr>
              <a:t>gezogen</a:t>
            </a:r>
            <a:r>
              <a:rPr lang="fr-CH" sz="1200" b="0" i="0" u="none" strike="noStrike" kern="1200" baseline="0" dirty="0">
                <a:solidFill>
                  <a:schemeClr val="tx1"/>
                </a:solidFill>
                <a:latin typeface="+mn-lt"/>
                <a:ea typeface="+mn-ea"/>
                <a:cs typeface="+mn-cs"/>
              </a:rPr>
              <a:t>;</a:t>
            </a:r>
          </a:p>
          <a:p>
            <a:r>
              <a:rPr lang="de-DE" sz="1200" b="0" i="0" u="none" strike="noStrike" kern="1200" baseline="0" dirty="0">
                <a:solidFill>
                  <a:schemeClr val="tx1"/>
                </a:solidFill>
                <a:latin typeface="+mn-lt"/>
                <a:ea typeface="+mn-ea"/>
                <a:cs typeface="+mn-cs"/>
              </a:rPr>
              <a:t>Als Ergebnis der vielen damals existierenden Kulturdefinitionen, formulierten Kroeber und</a:t>
            </a:r>
          </a:p>
          <a:p>
            <a:r>
              <a:rPr lang="de-DE" sz="1200" b="0" i="0" u="none" strike="noStrike" kern="1200" baseline="0" dirty="0">
                <a:solidFill>
                  <a:schemeClr val="tx1"/>
                </a:solidFill>
                <a:latin typeface="+mn-lt"/>
                <a:ea typeface="+mn-ea"/>
                <a:cs typeface="+mn-cs"/>
              </a:rPr>
              <a:t>Kluckhohn einen umfassenden Kulturbegriff, der bis heute noch oft angeführt wird.</a:t>
            </a:r>
          </a:p>
          <a:p>
            <a:endParaRPr lang="de-CH" b="0" dirty="0"/>
          </a:p>
          <a:p>
            <a:pPr marL="0" marR="0" indent="0" algn="l" defTabSz="914400" rtl="0" eaLnBrk="1" fontAlgn="auto" latinLnBrk="0" hangingPunct="1">
              <a:lnSpc>
                <a:spcPct val="100000"/>
              </a:lnSpc>
              <a:spcBef>
                <a:spcPts val="0"/>
              </a:spcBef>
              <a:spcAft>
                <a:spcPts val="0"/>
              </a:spcAft>
              <a:buClrTx/>
              <a:buSzTx/>
              <a:buFontTx/>
              <a:buNone/>
              <a:tabLst/>
              <a:defRPr/>
            </a:pPr>
            <a:endParaRPr lang="de-CH" b="0" dirty="0"/>
          </a:p>
          <a:p>
            <a:pPr marL="0" marR="0" indent="0" algn="l" defTabSz="914400" rtl="0" eaLnBrk="1" fontAlgn="auto" latinLnBrk="0" hangingPunct="1">
              <a:lnSpc>
                <a:spcPct val="100000"/>
              </a:lnSpc>
              <a:spcBef>
                <a:spcPts val="0"/>
              </a:spcBef>
              <a:spcAft>
                <a:spcPts val="0"/>
              </a:spcAft>
              <a:buClrTx/>
              <a:buSzTx/>
              <a:buFontTx/>
              <a:buNone/>
              <a:tabLst/>
              <a:defRPr/>
            </a:pPr>
            <a:endParaRPr lang="de-CH" b="0" dirty="0"/>
          </a:p>
          <a:p>
            <a:pPr marL="0" marR="0" indent="0" algn="l" defTabSz="914400" rtl="0" eaLnBrk="1" fontAlgn="auto" latinLnBrk="0" hangingPunct="1">
              <a:lnSpc>
                <a:spcPct val="100000"/>
              </a:lnSpc>
              <a:spcBef>
                <a:spcPts val="0"/>
              </a:spcBef>
              <a:spcAft>
                <a:spcPts val="0"/>
              </a:spcAft>
              <a:buClrTx/>
              <a:buSzTx/>
              <a:buFontTx/>
              <a:buNone/>
              <a:tabLst/>
              <a:defRPr/>
            </a:pPr>
            <a:r>
              <a:rPr lang="de-CH" b="0" dirty="0"/>
              <a:t>**Dorothee Barth, </a:t>
            </a:r>
            <a:r>
              <a:rPr lang="de-DE" b="0" dirty="0"/>
              <a:t>Ethnie, Bildung oder Bedeutung?: Zum Kulturbegriff in der interkulturell orientierten Musikpädagogik</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err="1"/>
              <a:t>Wißner</a:t>
            </a:r>
            <a:r>
              <a:rPr lang="de-DE" dirty="0"/>
              <a:t>; Auflage: 1., Auflage, Augsburg 2008</a:t>
            </a:r>
            <a:endParaRPr lang="de-DE" b="0" dirty="0"/>
          </a:p>
          <a:p>
            <a:endParaRPr lang="fr-CH" dirty="0"/>
          </a:p>
        </p:txBody>
      </p:sp>
      <p:sp>
        <p:nvSpPr>
          <p:cNvPr id="4" name="Slide Number Placeholder 3"/>
          <p:cNvSpPr>
            <a:spLocks noGrp="1"/>
          </p:cNvSpPr>
          <p:nvPr>
            <p:ph type="sldNum" sz="quarter" idx="10"/>
          </p:nvPr>
        </p:nvSpPr>
        <p:spPr/>
        <p:txBody>
          <a:bodyPr/>
          <a:lstStyle/>
          <a:p>
            <a:fld id="{56C97249-152A-47D5-8B5D-3364CBC21792}" type="slidenum">
              <a:rPr lang="fr-CH" smtClean="0"/>
              <a:t>73</a:t>
            </a:fld>
            <a:endParaRPr lang="fr-CH"/>
          </a:p>
        </p:txBody>
      </p:sp>
    </p:spTree>
    <p:extLst>
      <p:ext uri="{BB962C8B-B14F-4D97-AF65-F5344CB8AC3E}">
        <p14:creationId xmlns:p14="http://schemas.microsoft.com/office/powerpoint/2010/main" val="18679610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*http://homepage.univie.ac.at/Hakan.Guerses/php/lv_texte/lv_notizen_vo180286_guerses.pdf</a:t>
            </a:r>
          </a:p>
          <a:p>
            <a:r>
              <a:rPr lang="fr-CH" dirty="0">
                <a:ea typeface="+mn-ea"/>
                <a:cs typeface="+mn-cs"/>
              </a:rPr>
              <a:t>Dr. </a:t>
            </a:r>
            <a:r>
              <a:rPr lang="fr-CH" dirty="0" err="1">
                <a:ea typeface="+mn-ea"/>
                <a:cs typeface="+mn-cs"/>
              </a:rPr>
              <a:t>Hakan</a:t>
            </a:r>
            <a:r>
              <a:rPr lang="fr-CH" dirty="0">
                <a:ea typeface="+mn-ea"/>
                <a:cs typeface="+mn-cs"/>
              </a:rPr>
              <a:t> </a:t>
            </a:r>
            <a:r>
              <a:rPr lang="fr-CH" dirty="0" err="1">
                <a:ea typeface="+mn-ea"/>
                <a:cs typeface="+mn-cs"/>
              </a:rPr>
              <a:t>Gürses</a:t>
            </a:r>
            <a:endParaRPr lang="fr-CH" dirty="0">
              <a:ea typeface="+mn-ea"/>
              <a:cs typeface="+mn-cs"/>
            </a:endParaRPr>
          </a:p>
          <a:p>
            <a:r>
              <a:rPr lang="fr-CH" i="1" dirty="0" err="1">
                <a:ea typeface="+mn-ea"/>
                <a:cs typeface="+mn-cs"/>
              </a:rPr>
              <a:t>Notizen</a:t>
            </a:r>
            <a:r>
              <a:rPr lang="fr-CH" i="1" dirty="0">
                <a:ea typeface="+mn-ea"/>
                <a:cs typeface="+mn-cs"/>
              </a:rPr>
              <a:t> zur </a:t>
            </a:r>
            <a:r>
              <a:rPr lang="fr-CH" i="1" dirty="0" err="1">
                <a:ea typeface="+mn-ea"/>
                <a:cs typeface="+mn-cs"/>
              </a:rPr>
              <a:t>Vorlesung</a:t>
            </a:r>
            <a:r>
              <a:rPr lang="fr-CH" i="1" dirty="0">
                <a:ea typeface="+mn-ea"/>
                <a:cs typeface="+mn-cs"/>
              </a:rPr>
              <a:t>:</a:t>
            </a:r>
          </a:p>
          <a:p>
            <a:r>
              <a:rPr lang="fr-CH" dirty="0">
                <a:ea typeface="+mn-ea"/>
                <a:cs typeface="+mn-cs"/>
              </a:rPr>
              <a:t>180286 </a:t>
            </a:r>
            <a:r>
              <a:rPr lang="fr-CH" dirty="0" err="1">
                <a:ea typeface="+mn-ea"/>
                <a:cs typeface="+mn-cs"/>
              </a:rPr>
              <a:t>Kulturalität</a:t>
            </a:r>
            <a:r>
              <a:rPr lang="fr-CH" dirty="0">
                <a:ea typeface="+mn-ea"/>
                <a:cs typeface="+mn-cs"/>
              </a:rPr>
              <a:t> </a:t>
            </a:r>
            <a:r>
              <a:rPr lang="fr-CH" dirty="0" err="1">
                <a:ea typeface="+mn-ea"/>
                <a:cs typeface="+mn-cs"/>
              </a:rPr>
              <a:t>als</a:t>
            </a:r>
            <a:r>
              <a:rPr lang="fr-CH" dirty="0">
                <a:ea typeface="+mn-ea"/>
                <a:cs typeface="+mn-cs"/>
              </a:rPr>
              <a:t> </a:t>
            </a:r>
            <a:r>
              <a:rPr lang="fr-CH" dirty="0" err="1">
                <a:ea typeface="+mn-ea"/>
                <a:cs typeface="+mn-cs"/>
              </a:rPr>
              <a:t>Differenz</a:t>
            </a:r>
            <a:endParaRPr lang="fr-CH" dirty="0">
              <a:ea typeface="+mn-ea"/>
              <a:cs typeface="+mn-cs"/>
            </a:endParaRPr>
          </a:p>
          <a:p>
            <a:r>
              <a:rPr lang="de-DE" dirty="0">
                <a:ea typeface="+mn-ea"/>
                <a:cs typeface="+mn-cs"/>
              </a:rPr>
              <a:t>Einführung in das interkulturelle Philosophieren</a:t>
            </a:r>
          </a:p>
          <a:p>
            <a:r>
              <a:rPr lang="de-DE" i="1" dirty="0">
                <a:ea typeface="+mn-ea"/>
                <a:cs typeface="+mn-cs"/>
              </a:rPr>
              <a:t>Wintersemester 2009/10, Institut für Philosophie der Universität Wien</a:t>
            </a:r>
          </a:p>
          <a:p>
            <a:endParaRPr lang="de-DE" dirty="0">
              <a:ea typeface="+mn-ea"/>
              <a:cs typeface="+mn-cs"/>
            </a:endParaRPr>
          </a:p>
          <a:p>
            <a:r>
              <a:rPr lang="de-DE" dirty="0">
                <a:ea typeface="+mn-ea"/>
                <a:cs typeface="+mn-cs"/>
              </a:rPr>
              <a:t>** </a:t>
            </a:r>
            <a:r>
              <a:rPr lang="en-US" b="0" dirty="0"/>
              <a:t>Wolfgang </a:t>
            </a:r>
            <a:r>
              <a:rPr lang="en-US" b="0" dirty="0" err="1"/>
              <a:t>Welsch</a:t>
            </a:r>
            <a:r>
              <a:rPr lang="en-US" b="0" dirty="0"/>
              <a:t>,</a:t>
            </a:r>
            <a:r>
              <a:rPr lang="en-US" b="0" baseline="0" dirty="0"/>
              <a:t> </a:t>
            </a:r>
            <a:r>
              <a:rPr lang="en-US" b="0" dirty="0" err="1"/>
              <a:t>Transculturality</a:t>
            </a:r>
            <a:r>
              <a:rPr lang="en-US" b="0" dirty="0"/>
              <a:t> - the Puzzling Form of Cultures Today</a:t>
            </a:r>
            <a:endParaRPr lang="de-DE" dirty="0">
              <a:ea typeface="+mn-ea"/>
              <a:cs typeface="+mn-cs"/>
            </a:endParaRPr>
          </a:p>
          <a:p>
            <a:r>
              <a:rPr lang="fr-CH" b="0" i="0" dirty="0"/>
              <a:t>http://www2.uni-jena.de/welsch/Papers/transcultSociety.html</a:t>
            </a:r>
          </a:p>
        </p:txBody>
      </p:sp>
      <p:sp>
        <p:nvSpPr>
          <p:cNvPr id="4" name="Slide Number Placeholder 3"/>
          <p:cNvSpPr>
            <a:spLocks noGrp="1"/>
          </p:cNvSpPr>
          <p:nvPr>
            <p:ph type="sldNum" sz="quarter" idx="10"/>
          </p:nvPr>
        </p:nvSpPr>
        <p:spPr/>
        <p:txBody>
          <a:bodyPr/>
          <a:lstStyle/>
          <a:p>
            <a:fld id="{56C97249-152A-47D5-8B5D-3364CBC21792}" type="slidenum">
              <a:rPr lang="fr-CH" smtClean="0"/>
              <a:t>74</a:t>
            </a:fld>
            <a:endParaRPr lang="fr-CH"/>
          </a:p>
        </p:txBody>
      </p:sp>
    </p:spTree>
    <p:extLst>
      <p:ext uri="{BB962C8B-B14F-4D97-AF65-F5344CB8AC3E}">
        <p14:creationId xmlns:p14="http://schemas.microsoft.com/office/powerpoint/2010/main" val="1382578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0" i="0" dirty="0"/>
              <a:t>Nebeneinander wird durc</a:t>
            </a:r>
            <a:r>
              <a:rPr lang="de-DE" b="0" i="0" baseline="0" dirty="0"/>
              <a:t>hbrochen, </a:t>
            </a:r>
            <a:r>
              <a:rPr lang="de-DE" b="0" i="0" dirty="0"/>
              <a:t>Austausch, aber Beibehaltung kultureller Differenzen</a:t>
            </a:r>
          </a:p>
          <a:p>
            <a:endParaRPr lang="de-DE" b="0" i="0" dirty="0"/>
          </a:p>
          <a:p>
            <a:r>
              <a:rPr lang="de-DE" b="0" i="0" dirty="0"/>
              <a:t>*  nach</a:t>
            </a:r>
            <a:r>
              <a:rPr lang="de-DE" b="0" i="0" baseline="0" dirty="0"/>
              <a:t> Welsch http://</a:t>
            </a:r>
            <a:r>
              <a:rPr lang="de-DE" b="0" i="0" baseline="0" dirty="0" err="1"/>
              <a:t>www2.uni-jena.de</a:t>
            </a:r>
            <a:r>
              <a:rPr lang="de-DE" b="0" i="0" baseline="0" dirty="0"/>
              <a:t>/welsch/</a:t>
            </a:r>
            <a:r>
              <a:rPr lang="de-DE" b="0" i="0" baseline="0" dirty="0" err="1"/>
              <a:t>tk-1.pdf</a:t>
            </a:r>
            <a:endParaRPr lang="de-DE" b="0" i="0" dirty="0"/>
          </a:p>
          <a:p>
            <a:r>
              <a:rPr lang="de-DE" dirty="0"/>
              <a:t>Vgl. Johann Gottfried Herder, </a:t>
            </a:r>
            <a:r>
              <a:rPr lang="de-DE" i="1" dirty="0"/>
              <a:t>Auch eine Philosophie der Geschichte zur Bildung der Menschheit </a:t>
            </a:r>
            <a:r>
              <a:rPr lang="de-DE" dirty="0"/>
              <a:t>[1774] und</a:t>
            </a:r>
          </a:p>
          <a:p>
            <a:r>
              <a:rPr lang="de-DE" i="1" dirty="0"/>
              <a:t>Ideen zur Philosophie der Geschichte der Menschheit </a:t>
            </a:r>
            <a:r>
              <a:rPr lang="de-DE" dirty="0"/>
              <a:t>(1784-1791).</a:t>
            </a:r>
            <a:endParaRPr lang="fr-CH" b="0" i="0" dirty="0"/>
          </a:p>
          <a:p>
            <a:endParaRPr lang="de-DE" b="0" i="0" dirty="0"/>
          </a:p>
          <a:p>
            <a:endParaRPr lang="de-DE" b="0" i="0" dirty="0"/>
          </a:p>
          <a:p>
            <a:r>
              <a:rPr lang="de-DE" b="0" i="0" dirty="0"/>
              <a:t>Collage verschiedener Kulturen ohne Kommunikation</a:t>
            </a:r>
          </a:p>
          <a:p>
            <a:r>
              <a:rPr lang="de-DE" b="0" i="0" dirty="0"/>
              <a:t>Jeder soll seine Kultur bewahren</a:t>
            </a:r>
            <a:endParaRPr lang="fr-CH" b="0" i="0" dirty="0"/>
          </a:p>
          <a:p>
            <a:endParaRPr lang="fr-CH" b="0" i="0" dirty="0"/>
          </a:p>
        </p:txBody>
      </p:sp>
      <p:sp>
        <p:nvSpPr>
          <p:cNvPr id="4" name="Slide Number Placeholder 3"/>
          <p:cNvSpPr>
            <a:spLocks noGrp="1"/>
          </p:cNvSpPr>
          <p:nvPr>
            <p:ph type="sldNum" sz="quarter" idx="10"/>
          </p:nvPr>
        </p:nvSpPr>
        <p:spPr/>
        <p:txBody>
          <a:bodyPr/>
          <a:lstStyle/>
          <a:p>
            <a:fld id="{56C97249-152A-47D5-8B5D-3364CBC21792}" type="slidenum">
              <a:rPr lang="fr-CH" smtClean="0"/>
              <a:t>75</a:t>
            </a:fld>
            <a:endParaRPr lang="fr-CH"/>
          </a:p>
        </p:txBody>
      </p:sp>
    </p:spTree>
    <p:extLst>
      <p:ext uri="{BB962C8B-B14F-4D97-AF65-F5344CB8AC3E}">
        <p14:creationId xmlns:p14="http://schemas.microsoft.com/office/powerpoint/2010/main" val="16369530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b="0" i="0" dirty="0"/>
          </a:p>
        </p:txBody>
      </p:sp>
      <p:sp>
        <p:nvSpPr>
          <p:cNvPr id="4" name="Slide Number Placeholder 3"/>
          <p:cNvSpPr>
            <a:spLocks noGrp="1"/>
          </p:cNvSpPr>
          <p:nvPr>
            <p:ph type="sldNum" sz="quarter" idx="10"/>
          </p:nvPr>
        </p:nvSpPr>
        <p:spPr/>
        <p:txBody>
          <a:bodyPr/>
          <a:lstStyle/>
          <a:p>
            <a:fld id="{56C97249-152A-47D5-8B5D-3364CBC21792}" type="slidenum">
              <a:rPr lang="fr-CH" smtClean="0"/>
              <a:t>76</a:t>
            </a:fld>
            <a:endParaRPr lang="fr-CH"/>
          </a:p>
        </p:txBody>
      </p:sp>
    </p:spTree>
    <p:extLst>
      <p:ext uri="{BB962C8B-B14F-4D97-AF65-F5344CB8AC3E}">
        <p14:creationId xmlns:p14="http://schemas.microsoft.com/office/powerpoint/2010/main" val="19634881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b="0" i="0" dirty="0"/>
          </a:p>
        </p:txBody>
      </p:sp>
      <p:sp>
        <p:nvSpPr>
          <p:cNvPr id="4" name="Slide Number Placeholder 3"/>
          <p:cNvSpPr>
            <a:spLocks noGrp="1"/>
          </p:cNvSpPr>
          <p:nvPr>
            <p:ph type="sldNum" sz="quarter" idx="10"/>
          </p:nvPr>
        </p:nvSpPr>
        <p:spPr/>
        <p:txBody>
          <a:bodyPr/>
          <a:lstStyle/>
          <a:p>
            <a:fld id="{56C97249-152A-47D5-8B5D-3364CBC21792}" type="slidenum">
              <a:rPr lang="fr-CH" smtClean="0"/>
              <a:t>77</a:t>
            </a:fld>
            <a:endParaRPr lang="fr-CH"/>
          </a:p>
        </p:txBody>
      </p:sp>
    </p:spTree>
    <p:extLst>
      <p:ext uri="{BB962C8B-B14F-4D97-AF65-F5344CB8AC3E}">
        <p14:creationId xmlns:p14="http://schemas.microsoft.com/office/powerpoint/2010/main" val="8643322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b="0" i="0" dirty="0"/>
          </a:p>
        </p:txBody>
      </p:sp>
      <p:sp>
        <p:nvSpPr>
          <p:cNvPr id="4" name="Slide Number Placeholder 3"/>
          <p:cNvSpPr>
            <a:spLocks noGrp="1"/>
          </p:cNvSpPr>
          <p:nvPr>
            <p:ph type="sldNum" sz="quarter" idx="10"/>
          </p:nvPr>
        </p:nvSpPr>
        <p:spPr/>
        <p:txBody>
          <a:bodyPr/>
          <a:lstStyle/>
          <a:p>
            <a:fld id="{56C97249-152A-47D5-8B5D-3364CBC21792}" type="slidenum">
              <a:rPr lang="fr-CH" smtClean="0"/>
              <a:t>78</a:t>
            </a:fld>
            <a:endParaRPr lang="fr-CH"/>
          </a:p>
        </p:txBody>
      </p:sp>
    </p:spTree>
    <p:extLst>
      <p:ext uri="{BB962C8B-B14F-4D97-AF65-F5344CB8AC3E}">
        <p14:creationId xmlns:p14="http://schemas.microsoft.com/office/powerpoint/2010/main" val="2012893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eigene vs. kollektive</a:t>
            </a:r>
            <a:endParaRPr lang="fr-CH" dirty="0"/>
          </a:p>
        </p:txBody>
      </p:sp>
      <p:sp>
        <p:nvSpPr>
          <p:cNvPr id="4" name="Slide Number Placeholder 3"/>
          <p:cNvSpPr>
            <a:spLocks noGrp="1"/>
          </p:cNvSpPr>
          <p:nvPr>
            <p:ph type="sldNum" sz="quarter" idx="10"/>
          </p:nvPr>
        </p:nvSpPr>
        <p:spPr/>
        <p:txBody>
          <a:bodyPr/>
          <a:lstStyle/>
          <a:p>
            <a:fld id="{56C97249-152A-47D5-8B5D-3364CBC21792}" type="slidenum">
              <a:rPr lang="fr-CH" smtClean="0"/>
              <a:t>11</a:t>
            </a:fld>
            <a:endParaRPr lang="fr-CH"/>
          </a:p>
        </p:txBody>
      </p:sp>
    </p:spTree>
    <p:extLst>
      <p:ext uri="{BB962C8B-B14F-4D97-AF65-F5344CB8AC3E}">
        <p14:creationId xmlns:p14="http://schemas.microsoft.com/office/powerpoint/2010/main" val="16085802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b="0" dirty="0"/>
          </a:p>
        </p:txBody>
      </p:sp>
      <p:sp>
        <p:nvSpPr>
          <p:cNvPr id="4" name="Slide Number Placeholder 3"/>
          <p:cNvSpPr>
            <a:spLocks noGrp="1"/>
          </p:cNvSpPr>
          <p:nvPr>
            <p:ph type="sldNum" sz="quarter" idx="10"/>
          </p:nvPr>
        </p:nvSpPr>
        <p:spPr/>
        <p:txBody>
          <a:bodyPr/>
          <a:lstStyle/>
          <a:p>
            <a:fld id="{56C97249-152A-47D5-8B5D-3364CBC21792}" type="slidenum">
              <a:rPr lang="fr-CH" smtClean="0"/>
              <a:t>79</a:t>
            </a:fld>
            <a:endParaRPr lang="fr-CH"/>
          </a:p>
        </p:txBody>
      </p:sp>
    </p:spTree>
    <p:extLst>
      <p:ext uri="{BB962C8B-B14F-4D97-AF65-F5344CB8AC3E}">
        <p14:creationId xmlns:p14="http://schemas.microsoft.com/office/powerpoint/2010/main" val="18720588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0402" eaLnBrk="1" hangingPunct="1">
              <a:spcBef>
                <a:spcPct val="0"/>
              </a:spcBef>
            </a:pPr>
            <a:r>
              <a:rPr lang="en-US" altLang="fr-FR" dirty="0">
                <a:ea typeface="ＭＳ Ｐゴシック" pitchFamily="34" charset="-128"/>
              </a:rPr>
              <a:t>http://</a:t>
            </a:r>
            <a:r>
              <a:rPr lang="en-US" altLang="fr-FR" dirty="0" err="1">
                <a:ea typeface="ＭＳ Ｐゴシック" pitchFamily="34" charset="-128"/>
              </a:rPr>
              <a:t>www.plosin.com</a:t>
            </a:r>
            <a:r>
              <a:rPr lang="en-US" altLang="fr-FR" dirty="0">
                <a:ea typeface="ＭＳ Ｐゴシック" pitchFamily="34" charset="-128"/>
              </a:rPr>
              <a:t>/work/</a:t>
            </a:r>
            <a:r>
              <a:rPr lang="en-US" altLang="fr-FR" dirty="0" err="1">
                <a:ea typeface="ＭＳ Ｐゴシック" pitchFamily="34" charset="-128"/>
              </a:rPr>
              <a:t>Hortus.html</a:t>
            </a:r>
            <a:endParaRPr lang="en-US" altLang="fr-FR" dirty="0">
              <a:ea typeface="ＭＳ Ｐゴシック" pitchFamily="34" charset="-128"/>
            </a:endParaRPr>
          </a:p>
          <a:p>
            <a:pPr defTabSz="930402" eaLnBrk="1" hangingPunct="1">
              <a:spcBef>
                <a:spcPct val="0"/>
              </a:spcBef>
            </a:pPr>
            <a:r>
              <a:rPr lang="en-US" altLang="fr-FR" dirty="0" err="1">
                <a:ea typeface="ＭＳ Ｐゴシック" pitchFamily="34" charset="-128"/>
              </a:rPr>
              <a:t>Extrait</a:t>
            </a:r>
            <a:r>
              <a:rPr lang="en-US" altLang="fr-FR" dirty="0">
                <a:ea typeface="ＭＳ Ｐゴシック" pitchFamily="34" charset="-128"/>
              </a:rPr>
              <a:t> du </a:t>
            </a:r>
            <a:r>
              <a:rPr lang="en-US" altLang="en-US" dirty="0">
                <a:ea typeface="ＭＳ Ｐゴシック" pitchFamily="34" charset="-128"/>
              </a:rPr>
              <a:t>“</a:t>
            </a:r>
            <a:r>
              <a:rPr lang="en-US" altLang="ja-JP" dirty="0" err="1">
                <a:ea typeface="ＭＳ Ｐゴシック" pitchFamily="34" charset="-128"/>
              </a:rPr>
              <a:t>hortus</a:t>
            </a:r>
            <a:r>
              <a:rPr lang="en-US" altLang="ja-JP" dirty="0">
                <a:ea typeface="ＭＳ Ｐゴシック" pitchFamily="34" charset="-128"/>
              </a:rPr>
              <a:t> </a:t>
            </a:r>
            <a:r>
              <a:rPr lang="en-US" altLang="ja-JP" dirty="0" err="1">
                <a:ea typeface="ＭＳ Ｐゴシック" pitchFamily="34" charset="-128"/>
              </a:rPr>
              <a:t>delicarium</a:t>
            </a:r>
            <a:r>
              <a:rPr lang="en-US" altLang="en-US" dirty="0">
                <a:ea typeface="ＭＳ Ｐゴシック" pitchFamily="34" charset="-128"/>
              </a:rPr>
              <a:t>”</a:t>
            </a:r>
            <a:r>
              <a:rPr lang="en-US" altLang="ja-JP" dirty="0">
                <a:ea typeface="ＭＳ Ｐゴシック" pitchFamily="34" charset="-128"/>
              </a:rPr>
              <a:t> (= </a:t>
            </a:r>
            <a:r>
              <a:rPr lang="en-US" altLang="ja-JP" dirty="0" err="1">
                <a:ea typeface="ＭＳ Ｐゴシック" pitchFamily="34" charset="-128"/>
              </a:rPr>
              <a:t>jardin</a:t>
            </a:r>
            <a:r>
              <a:rPr lang="en-US" altLang="ja-JP" dirty="0">
                <a:ea typeface="ＭＳ Ｐゴシック" pitchFamily="34" charset="-128"/>
              </a:rPr>
              <a:t> des </a:t>
            </a:r>
            <a:r>
              <a:rPr lang="en-US" altLang="ja-JP" dirty="0" err="1">
                <a:ea typeface="ＭＳ Ｐゴシック" pitchFamily="34" charset="-128"/>
              </a:rPr>
              <a:t>délices</a:t>
            </a:r>
            <a:r>
              <a:rPr lang="en-US" altLang="ja-JP" dirty="0">
                <a:ea typeface="ＭＳ Ｐゴシック" pitchFamily="34" charset="-128"/>
              </a:rPr>
              <a:t>, </a:t>
            </a:r>
            <a:r>
              <a:rPr lang="en-US" altLang="ja-JP" dirty="0" err="1">
                <a:ea typeface="ＭＳ Ｐゴシック" pitchFamily="34" charset="-128"/>
              </a:rPr>
              <a:t>sorte</a:t>
            </a:r>
            <a:r>
              <a:rPr lang="en-US" altLang="ja-JP" dirty="0">
                <a:ea typeface="ＭＳ Ｐゴシック" pitchFamily="34" charset="-128"/>
              </a:rPr>
              <a:t> </a:t>
            </a:r>
            <a:r>
              <a:rPr lang="en-US" altLang="ja-JP" dirty="0" err="1">
                <a:ea typeface="ＭＳ Ｐゴシック" pitchFamily="34" charset="-128"/>
              </a:rPr>
              <a:t>d</a:t>
            </a:r>
            <a:r>
              <a:rPr lang="en-US" altLang="en-US" dirty="0" err="1">
                <a:ea typeface="ＭＳ Ｐゴシック" pitchFamily="34" charset="-128"/>
              </a:rPr>
              <a:t>’</a:t>
            </a:r>
            <a:r>
              <a:rPr lang="en-US" altLang="ja-JP" dirty="0" err="1">
                <a:ea typeface="ＭＳ Ｐゴシック" pitchFamily="34" charset="-128"/>
              </a:rPr>
              <a:t>encyclopédie</a:t>
            </a:r>
            <a:r>
              <a:rPr lang="en-US" altLang="ja-JP" dirty="0">
                <a:ea typeface="ＭＳ Ｐゴシック" pitchFamily="34" charset="-128"/>
              </a:rPr>
              <a:t> sous </a:t>
            </a:r>
            <a:r>
              <a:rPr lang="en-US" altLang="ja-JP" dirty="0" err="1">
                <a:ea typeface="ＭＳ Ｐゴシック" pitchFamily="34" charset="-128"/>
              </a:rPr>
              <a:t>forme</a:t>
            </a:r>
            <a:r>
              <a:rPr lang="en-US" altLang="ja-JP" dirty="0">
                <a:ea typeface="ＭＳ Ｐゴシック" pitchFamily="34" charset="-128"/>
              </a:rPr>
              <a:t> de </a:t>
            </a:r>
            <a:r>
              <a:rPr lang="en-US" altLang="ja-JP" dirty="0" err="1">
                <a:ea typeface="ＭＳ Ｐゴシック" pitchFamily="34" charset="-128"/>
              </a:rPr>
              <a:t>bande</a:t>
            </a:r>
            <a:r>
              <a:rPr lang="en-US" altLang="ja-JP" dirty="0">
                <a:ea typeface="ＭＳ Ｐゴシック" pitchFamily="34" charset="-128"/>
              </a:rPr>
              <a:t> </a:t>
            </a:r>
            <a:r>
              <a:rPr lang="en-US" altLang="ja-JP" dirty="0" err="1">
                <a:ea typeface="ＭＳ Ｐゴシック" pitchFamily="34" charset="-128"/>
              </a:rPr>
              <a:t>dessinée</a:t>
            </a:r>
            <a:r>
              <a:rPr lang="en-US" altLang="ja-JP" dirty="0">
                <a:ea typeface="ＭＳ Ｐゴシック" pitchFamily="34" charset="-128"/>
              </a:rPr>
              <a:t> </a:t>
            </a:r>
            <a:r>
              <a:rPr lang="en-US" altLang="ja-JP" dirty="0" err="1">
                <a:ea typeface="ＭＳ Ｐゴシック" pitchFamily="34" charset="-128"/>
              </a:rPr>
              <a:t>médiévale</a:t>
            </a:r>
            <a:r>
              <a:rPr lang="en-US" altLang="ja-JP" dirty="0">
                <a:ea typeface="ＭＳ Ｐゴシック" pitchFamily="34" charset="-128"/>
              </a:rPr>
              <a:t>) par </a:t>
            </a:r>
            <a:r>
              <a:rPr lang="en-US" altLang="ja-JP" dirty="0" err="1">
                <a:ea typeface="ＭＳ Ｐゴシック" pitchFamily="34" charset="-128"/>
              </a:rPr>
              <a:t>Herrade</a:t>
            </a:r>
            <a:r>
              <a:rPr lang="en-US" altLang="ja-JP" dirty="0">
                <a:ea typeface="ＭＳ Ｐゴシック" pitchFamily="34" charset="-128"/>
              </a:rPr>
              <a:t> de </a:t>
            </a:r>
            <a:r>
              <a:rPr lang="en-US" altLang="ja-JP" dirty="0" err="1">
                <a:ea typeface="ＭＳ Ｐゴシック" pitchFamily="34" charset="-128"/>
              </a:rPr>
              <a:t>Landsberg</a:t>
            </a:r>
            <a:r>
              <a:rPr lang="en-US" altLang="ja-JP" dirty="0">
                <a:ea typeface="ＭＳ Ｐゴシック" pitchFamily="34" charset="-128"/>
              </a:rPr>
              <a:t> , </a:t>
            </a:r>
            <a:r>
              <a:rPr lang="en-US" altLang="ja-JP" dirty="0" err="1">
                <a:ea typeface="ＭＳ Ｐゴシック" pitchFamily="34" charset="-128"/>
              </a:rPr>
              <a:t>abbesse</a:t>
            </a:r>
            <a:r>
              <a:rPr lang="en-US" altLang="ja-JP" dirty="0">
                <a:ea typeface="ＭＳ Ｐゴシック" pitchFamily="34" charset="-128"/>
              </a:rPr>
              <a:t> de </a:t>
            </a:r>
            <a:r>
              <a:rPr lang="en-US" altLang="ja-JP" dirty="0" err="1">
                <a:ea typeface="ＭＳ Ｐゴシック" pitchFamily="34" charset="-128"/>
              </a:rPr>
              <a:t>Hohenbourg</a:t>
            </a:r>
            <a:r>
              <a:rPr lang="en-US" altLang="ja-JP" dirty="0">
                <a:ea typeface="ＭＳ Ｐゴシック" pitchFamily="34" charset="-128"/>
              </a:rPr>
              <a:t> (= Mt </a:t>
            </a:r>
            <a:r>
              <a:rPr lang="en-US" altLang="ja-JP" dirty="0" err="1">
                <a:ea typeface="ＭＳ Ｐゴシック" pitchFamily="34" charset="-128"/>
              </a:rPr>
              <a:t>Ste</a:t>
            </a:r>
            <a:r>
              <a:rPr lang="en-US" altLang="ja-JP" dirty="0">
                <a:ea typeface="ＭＳ Ｐゴシック" pitchFamily="34" charset="-128"/>
              </a:rPr>
              <a:t> </a:t>
            </a:r>
            <a:r>
              <a:rPr lang="en-US" altLang="ja-JP" dirty="0" err="1">
                <a:ea typeface="ＭＳ Ｐゴシック" pitchFamily="34" charset="-128"/>
              </a:rPr>
              <a:t>Odile</a:t>
            </a:r>
            <a:r>
              <a:rPr lang="en-US" altLang="ja-JP" dirty="0">
                <a:ea typeface="ＭＳ Ｐゴシック" pitchFamily="34" charset="-128"/>
              </a:rPr>
              <a:t> en Alsace)</a:t>
            </a:r>
          </a:p>
          <a:p>
            <a:pPr defTabSz="930402" eaLnBrk="1" hangingPunct="1">
              <a:spcBef>
                <a:spcPct val="0"/>
              </a:spcBef>
            </a:pPr>
            <a:endParaRPr lang="en-US" altLang="fr-FR" dirty="0">
              <a:ea typeface="ＭＳ Ｐゴシック" pitchFamily="34" charset="-128"/>
            </a:endParaRPr>
          </a:p>
          <a:p>
            <a:pPr defTabSz="930402" eaLnBrk="1" hangingPunct="1">
              <a:spcBef>
                <a:spcPct val="0"/>
              </a:spcBef>
            </a:pPr>
            <a:r>
              <a:rPr lang="en-US" altLang="fr-FR" dirty="0">
                <a:ea typeface="ＭＳ Ｐゴシック" pitchFamily="34" charset="-128"/>
              </a:rPr>
              <a:t>Par opposition aux arts </a:t>
            </a:r>
            <a:r>
              <a:rPr lang="en-US" altLang="fr-FR" dirty="0" err="1">
                <a:ea typeface="ＭＳ Ｐゴシック" pitchFamily="34" charset="-128"/>
              </a:rPr>
              <a:t>méchaniques</a:t>
            </a:r>
            <a:endParaRPr lang="en-US" altLang="fr-FR" dirty="0">
              <a:ea typeface="ＭＳ Ｐゴシック" pitchFamily="34" charset="-128"/>
            </a:endParaRPr>
          </a:p>
          <a:p>
            <a:pPr defTabSz="930402" eaLnBrk="1" hangingPunct="1">
              <a:spcBef>
                <a:spcPct val="0"/>
              </a:spcBef>
            </a:pPr>
            <a:r>
              <a:rPr lang="en-US" altLang="fr-FR" dirty="0">
                <a:ea typeface="ＭＳ Ｐゴシック" pitchFamily="34" charset="-128"/>
              </a:rPr>
              <a:t>http://</a:t>
            </a:r>
            <a:r>
              <a:rPr lang="en-US" altLang="fr-FR" dirty="0" err="1">
                <a:ea typeface="ＭＳ Ｐゴシック" pitchFamily="34" charset="-128"/>
              </a:rPr>
              <a:t>fr.academic.ru</a:t>
            </a:r>
            <a:r>
              <a:rPr lang="en-US" altLang="fr-FR" dirty="0">
                <a:ea typeface="ＭＳ Ｐゴシック" pitchFamily="34" charset="-128"/>
              </a:rPr>
              <a:t>/pictures/</a:t>
            </a:r>
            <a:r>
              <a:rPr lang="en-US" altLang="fr-FR" dirty="0" err="1">
                <a:ea typeface="ＭＳ Ｐゴシック" pitchFamily="34" charset="-128"/>
              </a:rPr>
              <a:t>frwiki</a:t>
            </a:r>
            <a:r>
              <a:rPr lang="en-US" altLang="fr-FR" dirty="0">
                <a:ea typeface="ＭＳ Ｐゴシック" pitchFamily="34" charset="-128"/>
              </a:rPr>
              <a:t>/77/</a:t>
            </a:r>
            <a:r>
              <a:rPr lang="en-US" altLang="fr-FR" dirty="0" err="1">
                <a:ea typeface="ＭＳ Ｐゴシック" pitchFamily="34" charset="-128"/>
              </a:rPr>
              <a:t>Maciejowski_Tower_of_Babel.jpg</a:t>
            </a:r>
            <a:endParaRPr lang="fr-FR" altLang="fr-FR" dirty="0">
              <a:ea typeface="ＭＳ Ｐゴシック" pitchFamily="34" charset="-128"/>
            </a:endParaRPr>
          </a:p>
          <a:p>
            <a:pPr defTabSz="930402" eaLnBrk="1" hangingPunct="1">
              <a:spcBef>
                <a:spcPct val="0"/>
              </a:spcBef>
            </a:pPr>
            <a:r>
              <a:rPr lang="fr-FR" altLang="fr-FR" dirty="0" err="1">
                <a:ea typeface="ＭＳ Ｐゴシック" pitchFamily="34" charset="-128"/>
              </a:rPr>
              <a:t>Artes</a:t>
            </a:r>
            <a:r>
              <a:rPr lang="fr-FR" altLang="fr-FR" dirty="0">
                <a:ea typeface="ＭＳ Ｐゴシック" pitchFamily="34" charset="-128"/>
              </a:rPr>
              <a:t> </a:t>
            </a:r>
            <a:r>
              <a:rPr lang="fr-FR" altLang="fr-FR" dirty="0" err="1">
                <a:ea typeface="ＭＳ Ｐゴシック" pitchFamily="34" charset="-128"/>
              </a:rPr>
              <a:t>mechanicae</a:t>
            </a:r>
            <a:endParaRPr lang="fr-FR" altLang="fr-FR" dirty="0">
              <a:ea typeface="ＭＳ Ｐゴシック" pitchFamily="34" charset="-128"/>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55952" indent="-290751" eaLnBrk="0" hangingPunct="0">
              <a:defRPr sz="2400" b="1">
                <a:solidFill>
                  <a:schemeClr val="tx1"/>
                </a:solidFill>
                <a:latin typeface="Arial" pitchFamily="34" charset="0"/>
                <a:ea typeface="ＭＳ Ｐゴシック" pitchFamily="34" charset="-128"/>
              </a:defRPr>
            </a:lvl2pPr>
            <a:lvl3pPr marL="1163003" indent="-232601" eaLnBrk="0" hangingPunct="0">
              <a:defRPr sz="2400" b="1">
                <a:solidFill>
                  <a:schemeClr val="tx1"/>
                </a:solidFill>
                <a:latin typeface="Arial" pitchFamily="34" charset="0"/>
                <a:ea typeface="ＭＳ Ｐゴシック" pitchFamily="34" charset="-128"/>
              </a:defRPr>
            </a:lvl3pPr>
            <a:lvl4pPr marL="1628204" indent="-232601" eaLnBrk="0" hangingPunct="0">
              <a:defRPr sz="2400" b="1">
                <a:solidFill>
                  <a:schemeClr val="tx1"/>
                </a:solidFill>
                <a:latin typeface="Arial" pitchFamily="34" charset="0"/>
                <a:ea typeface="ＭＳ Ｐゴシック" pitchFamily="34" charset="-128"/>
              </a:defRPr>
            </a:lvl4pPr>
            <a:lvl5pPr marL="2093405" indent="-232601" eaLnBrk="0" hangingPunct="0">
              <a:defRPr sz="2400" b="1">
                <a:solidFill>
                  <a:schemeClr val="tx1"/>
                </a:solidFill>
                <a:latin typeface="Arial" pitchFamily="34" charset="0"/>
                <a:ea typeface="ＭＳ Ｐゴシック" pitchFamily="34" charset="-128"/>
              </a:defRPr>
            </a:lvl5pPr>
            <a:lvl6pPr marL="2558606"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3023807"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89008"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954209"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E9513D56-6344-46C6-97E9-843BE7B4D465}" type="slidenum">
              <a:rPr lang="fr-CH" altLang="fr-FR" sz="1200" b="0">
                <a:latin typeface="Calibri" pitchFamily="34" charset="0"/>
              </a:rPr>
              <a:pPr eaLnBrk="1" hangingPunct="1"/>
              <a:t>80</a:t>
            </a:fld>
            <a:endParaRPr lang="fr-CH" altLang="fr-FR" sz="1200" b="0">
              <a:latin typeface="Calibri" pitchFamily="34" charset="0"/>
            </a:endParaRPr>
          </a:p>
        </p:txBody>
      </p:sp>
    </p:spTree>
    <p:extLst>
      <p:ext uri="{BB962C8B-B14F-4D97-AF65-F5344CB8AC3E}">
        <p14:creationId xmlns:p14="http://schemas.microsoft.com/office/powerpoint/2010/main" val="1911810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fr-FR" dirty="0">
                <a:ea typeface="ＭＳ Ｐゴシック" pitchFamily="34" charset="-128"/>
              </a:rPr>
              <a:t>Erklären </a:t>
            </a:r>
            <a:r>
              <a:rPr lang="de-CH" altLang="fr-FR" dirty="0">
                <a:solidFill>
                  <a:srgbClr val="FF0000"/>
                </a:solidFill>
                <a:ea typeface="ＭＳ Ｐゴシック" pitchFamily="34" charset="-128"/>
              </a:rPr>
              <a:t>Philosophie als göttliche Weisheit, in Gottesgestalt</a:t>
            </a:r>
          </a:p>
          <a:p>
            <a:pPr marL="697802" lvl="1" indent="-232601" eaLnBrk="1" hangingPunct="1">
              <a:spcBef>
                <a:spcPct val="0"/>
              </a:spcBef>
              <a:buFont typeface="Calibri" pitchFamily="34" charset="0"/>
              <a:buAutoNum type="arabicPeriod"/>
            </a:pPr>
            <a:r>
              <a:rPr lang="de-CH" altLang="fr-FR" dirty="0">
                <a:solidFill>
                  <a:srgbClr val="FF0000"/>
                </a:solidFill>
                <a:ea typeface="ＭＳ Ｐゴシック" pitchFamily="34" charset="-128"/>
              </a:rPr>
              <a:t>Banderole </a:t>
            </a:r>
            <a:r>
              <a:rPr lang="fr-CH" altLang="fr-FR" dirty="0">
                <a:ea typeface="ＭＳ Ｐゴシック" pitchFamily="34" charset="-128"/>
              </a:rPr>
              <a:t>„Omnis sapientia a Deo</a:t>
            </a:r>
            <a:r>
              <a:rPr lang="fr-CH" altLang="en-US" dirty="0">
                <a:ea typeface="ＭＳ Ｐゴシック" pitchFamily="34" charset="-128"/>
              </a:rPr>
              <a:t>“</a:t>
            </a:r>
            <a:r>
              <a:rPr lang="fr-CH" altLang="fr-FR" dirty="0">
                <a:ea typeface="ＭＳ Ｐゴシック" pitchFamily="34" charset="-128"/>
              </a:rPr>
              <a:t> </a:t>
            </a:r>
            <a:r>
              <a:rPr lang="de-CH" altLang="fr-FR" dirty="0">
                <a:solidFill>
                  <a:srgbClr val="FF0000"/>
                </a:solidFill>
                <a:ea typeface="ＭＳ Ｐゴシック" pitchFamily="34" charset="-128"/>
              </a:rPr>
              <a:t>«Alle Weisheit ist von Gott» und «</a:t>
            </a:r>
            <a:r>
              <a:rPr lang="fr-CH" altLang="fr-FR" dirty="0">
                <a:ea typeface="ＭＳ Ｐゴシック" pitchFamily="34" charset="-128"/>
              </a:rPr>
              <a:t>Nur diejenigen, </a:t>
            </a:r>
            <a:r>
              <a:rPr lang="de-DE" altLang="fr-FR" dirty="0">
                <a:ea typeface="ＭＳ Ｐゴシック" pitchFamily="34" charset="-128"/>
              </a:rPr>
              <a:t>die nach Gott verlangen, können als Weise handeln</a:t>
            </a:r>
            <a:r>
              <a:rPr lang="de-DE" altLang="en-US" dirty="0">
                <a:ea typeface="ＭＳ Ｐゴシック" pitchFamily="34" charset="-128"/>
              </a:rPr>
              <a:t>“</a:t>
            </a:r>
            <a:endParaRPr lang="de-DE" altLang="fr-FR" dirty="0">
              <a:ea typeface="ＭＳ Ｐゴシック" pitchFamily="34" charset="-128"/>
            </a:endParaRPr>
          </a:p>
          <a:p>
            <a:pPr eaLnBrk="1" hangingPunct="1">
              <a:spcBef>
                <a:spcPct val="0"/>
              </a:spcBef>
              <a:buFont typeface="Calibri" pitchFamily="34" charset="0"/>
              <a:buAutoNum type="arabicPeriod"/>
            </a:pPr>
            <a:r>
              <a:rPr lang="de-DE" altLang="fr-FR" dirty="0">
                <a:ea typeface="ＭＳ Ｐゴシック" pitchFamily="34" charset="-128"/>
              </a:rPr>
              <a:t>Im Halbkreis darunter: die Philosophen Sokrates und Plato</a:t>
            </a:r>
          </a:p>
          <a:p>
            <a:pPr eaLnBrk="1" hangingPunct="1">
              <a:spcBef>
                <a:spcPct val="0"/>
              </a:spcBef>
              <a:buFont typeface="Calibri" pitchFamily="34" charset="0"/>
              <a:buAutoNum type="arabicPeriod"/>
            </a:pPr>
            <a:r>
              <a:rPr lang="de-DE" altLang="fr-FR" dirty="0">
                <a:ea typeface="ＭＳ Ｐゴシック" pitchFamily="34" charset="-128"/>
              </a:rPr>
              <a:t>Obere rechte drei Halbkreise: Grammatik, Rhetorik, Dialektik</a:t>
            </a:r>
          </a:p>
          <a:p>
            <a:pPr marL="697802" lvl="1" indent="-232601" eaLnBrk="1" hangingPunct="1">
              <a:spcBef>
                <a:spcPct val="0"/>
              </a:spcBef>
              <a:buFont typeface="Calibri" pitchFamily="34" charset="0"/>
              <a:buAutoNum type="arabicPeriod"/>
            </a:pPr>
            <a:r>
              <a:rPr lang="de-DE" altLang="fr-FR" dirty="0">
                <a:ea typeface="ＭＳ Ｐゴシック" pitchFamily="34" charset="-128"/>
              </a:rPr>
              <a:t>Die Grammatik mit einer Rute (</a:t>
            </a:r>
            <a:r>
              <a:rPr lang="de-DE" altLang="fr-FR" dirty="0" err="1">
                <a:ea typeface="ＭＳ Ｐゴシック" pitchFamily="34" charset="-128"/>
              </a:rPr>
              <a:t>baguette</a:t>
            </a:r>
            <a:r>
              <a:rPr lang="de-DE" altLang="fr-FR" dirty="0">
                <a:ea typeface="ＭＳ Ｐゴシック" pitchFamily="34" charset="-128"/>
              </a:rPr>
              <a:t>) in der rechten Hand; im MA ein gängiges Lehrmittel (</a:t>
            </a:r>
            <a:r>
              <a:rPr lang="de-DE" altLang="fr-FR" dirty="0" err="1">
                <a:ea typeface="ＭＳ Ｐゴシック" pitchFamily="34" charset="-128"/>
              </a:rPr>
              <a:t>coups</a:t>
            </a:r>
            <a:r>
              <a:rPr lang="de-DE" altLang="fr-FR" dirty="0">
                <a:ea typeface="ＭＳ Ｐゴシック" pitchFamily="34" charset="-128"/>
              </a:rPr>
              <a:t> de </a:t>
            </a:r>
            <a:r>
              <a:rPr lang="de-DE" altLang="fr-FR" dirty="0" err="1">
                <a:ea typeface="ＭＳ Ｐゴシック" pitchFamily="34" charset="-128"/>
              </a:rPr>
              <a:t>bâton</a:t>
            </a:r>
            <a:r>
              <a:rPr lang="de-DE" altLang="fr-FR" dirty="0">
                <a:ea typeface="ＭＳ Ｐゴシック" pitchFamily="34" charset="-128"/>
              </a:rPr>
              <a:t>)</a:t>
            </a:r>
          </a:p>
          <a:p>
            <a:pPr marL="697802" lvl="1" indent="-232601" eaLnBrk="1" hangingPunct="1">
              <a:spcBef>
                <a:spcPct val="0"/>
              </a:spcBef>
              <a:buFont typeface="Calibri" pitchFamily="34" charset="0"/>
              <a:buAutoNum type="arabicPeriod"/>
            </a:pPr>
            <a:r>
              <a:rPr lang="de-DE" altLang="fr-FR" dirty="0">
                <a:ea typeface="ＭＳ Ｐゴシック" pitchFamily="34" charset="-128"/>
              </a:rPr>
              <a:t>Die Rhetorik mit Tafel und Stift (</a:t>
            </a:r>
            <a:r>
              <a:rPr lang="de-DE" altLang="fr-FR" dirty="0" err="1">
                <a:ea typeface="ＭＳ Ｐゴシック" pitchFamily="34" charset="-128"/>
              </a:rPr>
              <a:t>ardoise</a:t>
            </a:r>
            <a:r>
              <a:rPr lang="de-DE" altLang="fr-FR" dirty="0">
                <a:ea typeface="ＭＳ Ｐゴシック" pitchFamily="34" charset="-128"/>
              </a:rPr>
              <a:t> et </a:t>
            </a:r>
            <a:r>
              <a:rPr lang="de-DE" altLang="fr-FR" dirty="0" err="1">
                <a:ea typeface="ＭＳ Ｐゴシック" pitchFamily="34" charset="-128"/>
              </a:rPr>
              <a:t>craie</a:t>
            </a:r>
            <a:r>
              <a:rPr lang="de-DE" altLang="fr-FR" dirty="0">
                <a:ea typeface="ＭＳ Ｐゴシック" pitchFamily="34" charset="-128"/>
              </a:rPr>
              <a:t>)</a:t>
            </a:r>
          </a:p>
          <a:p>
            <a:pPr eaLnBrk="1" hangingPunct="1">
              <a:spcBef>
                <a:spcPct val="0"/>
              </a:spcBef>
              <a:buFont typeface="Calibri" pitchFamily="34" charset="0"/>
              <a:buAutoNum type="arabicPeriod"/>
            </a:pPr>
            <a:r>
              <a:rPr lang="de-DE" altLang="fr-FR" dirty="0">
                <a:ea typeface="ＭＳ Ｐゴシック" pitchFamily="34" charset="-128"/>
              </a:rPr>
              <a:t>Untere linke vier Halbkreise: Musik, Arithmetik, Geometrie und Astronomie</a:t>
            </a:r>
          </a:p>
          <a:p>
            <a:pPr eaLnBrk="1" hangingPunct="1">
              <a:spcBef>
                <a:spcPct val="0"/>
              </a:spcBef>
              <a:buFont typeface="Calibri" pitchFamily="34" charset="0"/>
              <a:buAutoNum type="arabicPeriod"/>
            </a:pPr>
            <a:r>
              <a:rPr lang="de-DE" altLang="fr-FR" dirty="0" err="1">
                <a:ea typeface="ＭＳ Ｐゴシック" pitchFamily="34" charset="-128"/>
              </a:rPr>
              <a:t>Musica</a:t>
            </a:r>
            <a:r>
              <a:rPr lang="de-DE" altLang="fr-FR" dirty="0">
                <a:ea typeface="ＭＳ Ｐゴシック" pitchFamily="34" charset="-128"/>
              </a:rPr>
              <a:t> mit Harfe, einseitiger Leier und Drehleier (</a:t>
            </a:r>
            <a:r>
              <a:rPr lang="de-DE" altLang="fr-FR" b="1" dirty="0" err="1">
                <a:ea typeface="ＭＳ Ｐゴシック" pitchFamily="34" charset="-128"/>
              </a:rPr>
              <a:t>vielle</a:t>
            </a:r>
            <a:r>
              <a:rPr lang="de-DE" altLang="fr-FR" b="1" dirty="0">
                <a:ea typeface="ＭＳ Ｐゴシック" pitchFamily="34" charset="-128"/>
              </a:rPr>
              <a:t> à </a:t>
            </a:r>
            <a:r>
              <a:rPr lang="de-DE" altLang="fr-FR" b="1" dirty="0" err="1">
                <a:ea typeface="ＭＳ Ｐゴシック" pitchFamily="34" charset="-128"/>
              </a:rPr>
              <a:t>roue</a:t>
            </a:r>
            <a:r>
              <a:rPr lang="de-DE" altLang="fr-FR" b="1" dirty="0">
                <a:ea typeface="ＭＳ Ｐゴシック" pitchFamily="34" charset="-128"/>
              </a:rPr>
              <a:t>)</a:t>
            </a:r>
            <a:r>
              <a:rPr lang="de-DE" altLang="fr-FR" dirty="0">
                <a:ea typeface="ＭＳ Ｐゴシック" pitchFamily="34" charset="-128"/>
              </a:rPr>
              <a:t> ( Text: „„Ich bin Frau </a:t>
            </a:r>
            <a:r>
              <a:rPr lang="de-DE" altLang="fr-FR" dirty="0" err="1">
                <a:ea typeface="ＭＳ Ｐゴシック" pitchFamily="34" charset="-128"/>
              </a:rPr>
              <a:t>Musica</a:t>
            </a:r>
            <a:r>
              <a:rPr lang="de-DE" altLang="fr-FR" dirty="0">
                <a:ea typeface="ＭＳ Ｐゴシック" pitchFamily="34" charset="-128"/>
              </a:rPr>
              <a:t>, die die vielumfassende </a:t>
            </a:r>
            <a:r>
              <a:rPr lang="fr-CH" altLang="fr-FR" dirty="0">
                <a:ea typeface="ＭＳ Ｐゴシック" pitchFamily="34" charset="-128"/>
              </a:rPr>
              <a:t>und verschiedenartige Wissenschaft lehrt»</a:t>
            </a:r>
          </a:p>
          <a:p>
            <a:pPr eaLnBrk="1" hangingPunct="1">
              <a:spcBef>
                <a:spcPct val="0"/>
              </a:spcBef>
              <a:buFont typeface="Calibri" pitchFamily="34" charset="0"/>
              <a:buAutoNum type="arabicPeriod"/>
            </a:pPr>
            <a:r>
              <a:rPr lang="de-CH" altLang="fr-FR" dirty="0">
                <a:ea typeface="ＭＳ Ｐゴシック" pitchFamily="34" charset="-128"/>
              </a:rPr>
              <a:t>Unterhalb des Kreises sitzen die namenlosen «heidnischen» (= nicht kirchlichen) Weisen und Dichter; gehören irgendwie nicht dazu, sind aber trotzdem in Bücher vertieft.</a:t>
            </a:r>
            <a:endParaRPr lang="de-DE" altLang="fr-FR" dirty="0">
              <a:ea typeface="ＭＳ Ｐゴシック" pitchFamily="34" charset="-128"/>
            </a:endParaRPr>
          </a:p>
          <a:p>
            <a:endParaRPr lang="fr-CH" altLang="fr-FR" dirty="0">
              <a:ea typeface="ＭＳ Ｐゴシック" pitchFamily="34" charset="-128"/>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55952" indent="-290751" eaLnBrk="0" hangingPunct="0">
              <a:defRPr sz="2400" b="1">
                <a:solidFill>
                  <a:schemeClr val="tx1"/>
                </a:solidFill>
                <a:latin typeface="Arial" pitchFamily="34" charset="0"/>
                <a:ea typeface="ＭＳ Ｐゴシック" pitchFamily="34" charset="-128"/>
              </a:defRPr>
            </a:lvl2pPr>
            <a:lvl3pPr marL="1163003" indent="-232601" eaLnBrk="0" hangingPunct="0">
              <a:defRPr sz="2400" b="1">
                <a:solidFill>
                  <a:schemeClr val="tx1"/>
                </a:solidFill>
                <a:latin typeface="Arial" pitchFamily="34" charset="0"/>
                <a:ea typeface="ＭＳ Ｐゴシック" pitchFamily="34" charset="-128"/>
              </a:defRPr>
            </a:lvl3pPr>
            <a:lvl4pPr marL="1628204" indent="-232601" eaLnBrk="0" hangingPunct="0">
              <a:defRPr sz="2400" b="1">
                <a:solidFill>
                  <a:schemeClr val="tx1"/>
                </a:solidFill>
                <a:latin typeface="Arial" pitchFamily="34" charset="0"/>
                <a:ea typeface="ＭＳ Ｐゴシック" pitchFamily="34" charset="-128"/>
              </a:defRPr>
            </a:lvl4pPr>
            <a:lvl5pPr marL="2093405" indent="-232601" eaLnBrk="0" hangingPunct="0">
              <a:defRPr sz="2400" b="1">
                <a:solidFill>
                  <a:schemeClr val="tx1"/>
                </a:solidFill>
                <a:latin typeface="Arial" pitchFamily="34" charset="0"/>
                <a:ea typeface="ＭＳ Ｐゴシック" pitchFamily="34" charset="-128"/>
              </a:defRPr>
            </a:lvl5pPr>
            <a:lvl6pPr marL="2558606"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3023807"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89008"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954209"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FA7AEC8C-4B16-4A9C-A26B-C8425FD5D1FC}" type="slidenum">
              <a:rPr lang="fr-CH" altLang="fr-FR" sz="1200" b="0">
                <a:latin typeface="Calibri" pitchFamily="34" charset="0"/>
              </a:rPr>
              <a:pPr eaLnBrk="1" hangingPunct="1"/>
              <a:t>81</a:t>
            </a:fld>
            <a:endParaRPr lang="fr-CH" altLang="fr-FR" sz="1200" b="0">
              <a:latin typeface="Calibri" pitchFamily="34" charset="0"/>
            </a:endParaRPr>
          </a:p>
        </p:txBody>
      </p:sp>
    </p:spTree>
    <p:extLst>
      <p:ext uri="{BB962C8B-B14F-4D97-AF65-F5344CB8AC3E}">
        <p14:creationId xmlns:p14="http://schemas.microsoft.com/office/powerpoint/2010/main" val="10860993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a:ea typeface="ＭＳ Ｐゴシック" pitchFamily="34"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55952" indent="-290751" eaLnBrk="0" hangingPunct="0">
              <a:defRPr sz="2400" b="1">
                <a:solidFill>
                  <a:schemeClr val="tx1"/>
                </a:solidFill>
                <a:latin typeface="Arial" pitchFamily="34" charset="0"/>
                <a:ea typeface="ＭＳ Ｐゴシック" pitchFamily="34" charset="-128"/>
              </a:defRPr>
            </a:lvl2pPr>
            <a:lvl3pPr marL="1163003" indent="-232601" eaLnBrk="0" hangingPunct="0">
              <a:defRPr sz="2400" b="1">
                <a:solidFill>
                  <a:schemeClr val="tx1"/>
                </a:solidFill>
                <a:latin typeface="Arial" pitchFamily="34" charset="0"/>
                <a:ea typeface="ＭＳ Ｐゴシック" pitchFamily="34" charset="-128"/>
              </a:defRPr>
            </a:lvl3pPr>
            <a:lvl4pPr marL="1628204" indent="-232601" eaLnBrk="0" hangingPunct="0">
              <a:defRPr sz="2400" b="1">
                <a:solidFill>
                  <a:schemeClr val="tx1"/>
                </a:solidFill>
                <a:latin typeface="Arial" pitchFamily="34" charset="0"/>
                <a:ea typeface="ＭＳ Ｐゴシック" pitchFamily="34" charset="-128"/>
              </a:defRPr>
            </a:lvl4pPr>
            <a:lvl5pPr marL="2093405" indent="-232601" eaLnBrk="0" hangingPunct="0">
              <a:defRPr sz="2400" b="1">
                <a:solidFill>
                  <a:schemeClr val="tx1"/>
                </a:solidFill>
                <a:latin typeface="Arial" pitchFamily="34" charset="0"/>
                <a:ea typeface="ＭＳ Ｐゴシック" pitchFamily="34" charset="-128"/>
              </a:defRPr>
            </a:lvl5pPr>
            <a:lvl6pPr marL="2558606"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3023807"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89008"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954209" indent="-232601" defTabSz="465201"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0D3FEF39-F361-4807-8ED8-224F66032B2E}" type="slidenum">
              <a:rPr lang="fr-CH" altLang="fr-FR" sz="1200" b="0">
                <a:latin typeface="Calibri" pitchFamily="34" charset="0"/>
              </a:rPr>
              <a:pPr eaLnBrk="1" hangingPunct="1"/>
              <a:t>82</a:t>
            </a:fld>
            <a:endParaRPr lang="fr-CH" altLang="fr-FR" sz="1200" b="0">
              <a:latin typeface="Calibri" pitchFamily="34" charset="0"/>
            </a:endParaRPr>
          </a:p>
        </p:txBody>
      </p:sp>
    </p:spTree>
    <p:extLst>
      <p:ext uri="{BB962C8B-B14F-4D97-AF65-F5344CB8AC3E}">
        <p14:creationId xmlns:p14="http://schemas.microsoft.com/office/powerpoint/2010/main" val="950467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6BE7764E-AC9C-8344-93CA-9EE7CADCE7C4}" type="slidenum">
              <a:rPr lang="de-DE" smtClean="0"/>
              <a:t>83</a:t>
            </a:fld>
            <a:endParaRPr lang="de-DE"/>
          </a:p>
        </p:txBody>
      </p:sp>
    </p:spTree>
    <p:extLst>
      <p:ext uri="{BB962C8B-B14F-4D97-AF65-F5344CB8AC3E}">
        <p14:creationId xmlns:p14="http://schemas.microsoft.com/office/powerpoint/2010/main" val="3471277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de-DE" dirty="0" err="1"/>
              <a:t>Ulveling</a:t>
            </a:r>
            <a:r>
              <a:rPr lang="de-DE" dirty="0"/>
              <a:t>, Paul: </a:t>
            </a:r>
            <a:r>
              <a:rPr lang="de-CH" dirty="0"/>
              <a:t>"Von der Folklore bis zur Nationalhymne. Schluss“, in: </a:t>
            </a:r>
            <a:r>
              <a:rPr lang="de-CH" i="1" dirty="0"/>
              <a:t>nos </a:t>
            </a:r>
            <a:r>
              <a:rPr lang="de-CH" i="1" dirty="0" err="1"/>
              <a:t>cahiers</a:t>
            </a:r>
            <a:r>
              <a:rPr lang="de-CH" i="1" dirty="0"/>
              <a:t>. </a:t>
            </a:r>
            <a:r>
              <a:rPr lang="de-CH" i="1" dirty="0" err="1"/>
              <a:t>Lëtzebuerger</a:t>
            </a:r>
            <a:r>
              <a:rPr lang="de-CH" i="1" dirty="0"/>
              <a:t> </a:t>
            </a:r>
            <a:r>
              <a:rPr lang="de-CH" i="1" dirty="0" err="1"/>
              <a:t>Zäitschrëft</a:t>
            </a:r>
            <a:r>
              <a:rPr lang="de-CH" i="1" dirty="0"/>
              <a:t> </a:t>
            </a:r>
            <a:r>
              <a:rPr lang="de-CH" i="1" dirty="0" err="1"/>
              <a:t>fir</a:t>
            </a:r>
            <a:r>
              <a:rPr lang="de-CH" i="1" dirty="0"/>
              <a:t> Kultur</a:t>
            </a:r>
            <a:r>
              <a:rPr lang="de-CH" dirty="0"/>
              <a:t>, 6(1985), Nr. 1, S.</a:t>
            </a:r>
            <a:r>
              <a:rPr lang="de-DE" dirty="0"/>
              <a:t> 70.</a:t>
            </a:r>
            <a:endParaRPr lang="fr-FR" dirty="0"/>
          </a:p>
          <a:p>
            <a:r>
              <a:rPr lang="de-DE" sz="1200" b="0" i="0" u="none" strike="noStrike" kern="1200" baseline="0" dirty="0">
                <a:solidFill>
                  <a:schemeClr val="tx1"/>
                </a:solidFill>
                <a:latin typeface="+mn-lt"/>
                <a:ea typeface="+mn-ea"/>
                <a:cs typeface="+mn-cs"/>
              </a:rPr>
              <a:t>Pierre Grégoire, </a:t>
            </a:r>
            <a:r>
              <a:rPr lang="de-DE" sz="1200" b="0" i="1" u="none" strike="noStrike" kern="1200" baseline="0" dirty="0">
                <a:solidFill>
                  <a:schemeClr val="tx1"/>
                </a:solidFill>
                <a:latin typeface="+mn-lt"/>
                <a:ea typeface="+mn-ea"/>
                <a:cs typeface="+mn-cs"/>
              </a:rPr>
              <a:t>Luxemburgs Kulturentfaltung im neunzehnten Jahrhundert</a:t>
            </a:r>
            <a:r>
              <a:rPr lang="de-DE" sz="1200" b="0" i="0" u="none" strike="noStrike" kern="1200" baseline="0" dirty="0">
                <a:solidFill>
                  <a:schemeClr val="tx1"/>
                </a:solidFill>
                <a:latin typeface="+mn-lt"/>
                <a:ea typeface="+mn-ea"/>
                <a:cs typeface="+mn-cs"/>
              </a:rPr>
              <a:t>, De </a:t>
            </a:r>
            <a:r>
              <a:rPr lang="de-DE" sz="1200" b="0" i="0" u="none" strike="noStrike" kern="1200" baseline="0" dirty="0" err="1">
                <a:solidFill>
                  <a:schemeClr val="tx1"/>
                </a:solidFill>
                <a:latin typeface="+mn-lt"/>
                <a:ea typeface="+mn-ea"/>
                <a:cs typeface="+mn-cs"/>
              </a:rPr>
              <a:t>Frëndeskrees</a:t>
            </a:r>
            <a:r>
              <a:rPr lang="de-DE" sz="1200" b="0" i="0" u="none" strike="noStrike" kern="1200" baseline="0" dirty="0">
                <a:solidFill>
                  <a:schemeClr val="tx1"/>
                </a:solidFill>
                <a:latin typeface="+mn-lt"/>
                <a:ea typeface="+mn-ea"/>
                <a:cs typeface="+mn-cs"/>
              </a:rPr>
              <a:t>, Luxemburg 1981 </a:t>
            </a:r>
            <a:endParaRPr lang="fr-CH" dirty="0"/>
          </a:p>
        </p:txBody>
      </p:sp>
      <p:sp>
        <p:nvSpPr>
          <p:cNvPr id="4" name="Slide Number Placeholder 3"/>
          <p:cNvSpPr>
            <a:spLocks noGrp="1"/>
          </p:cNvSpPr>
          <p:nvPr>
            <p:ph type="sldNum" sz="quarter" idx="10"/>
          </p:nvPr>
        </p:nvSpPr>
        <p:spPr/>
        <p:txBody>
          <a:bodyPr/>
          <a:lstStyle/>
          <a:p>
            <a:fld id="{56C97249-152A-47D5-8B5D-3364CBC21792}" type="slidenum">
              <a:rPr lang="fr-CH" smtClean="0"/>
              <a:t>12</a:t>
            </a:fld>
            <a:endParaRPr lang="fr-CH"/>
          </a:p>
        </p:txBody>
      </p:sp>
    </p:spTree>
    <p:extLst>
      <p:ext uri="{BB962C8B-B14F-4D97-AF65-F5344CB8AC3E}">
        <p14:creationId xmlns:p14="http://schemas.microsoft.com/office/powerpoint/2010/main" val="218893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endParaRPr lang="fr-CH" dirty="0"/>
          </a:p>
        </p:txBody>
      </p:sp>
      <p:sp>
        <p:nvSpPr>
          <p:cNvPr id="4" name="Slide Number Placeholder 3"/>
          <p:cNvSpPr>
            <a:spLocks noGrp="1"/>
          </p:cNvSpPr>
          <p:nvPr>
            <p:ph type="sldNum" sz="quarter" idx="10"/>
          </p:nvPr>
        </p:nvSpPr>
        <p:spPr/>
        <p:txBody>
          <a:bodyPr/>
          <a:lstStyle/>
          <a:p>
            <a:fld id="{56C97249-152A-47D5-8B5D-3364CBC21792}" type="slidenum">
              <a:rPr lang="fr-CH" smtClean="0"/>
              <a:t>13</a:t>
            </a:fld>
            <a:endParaRPr lang="fr-CH"/>
          </a:p>
        </p:txBody>
      </p:sp>
    </p:spTree>
    <p:extLst>
      <p:ext uri="{BB962C8B-B14F-4D97-AF65-F5344CB8AC3E}">
        <p14:creationId xmlns:p14="http://schemas.microsoft.com/office/powerpoint/2010/main" val="3122182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p:cNvSpPr>
            <a:spLocks noGrp="1"/>
          </p:cNvSpPr>
          <p:nvPr>
            <p:ph type="dt" sz="half" idx="10"/>
          </p:nvPr>
        </p:nvSpPr>
        <p:spPr/>
        <p:txBody>
          <a:bodyPr/>
          <a:lstStyle/>
          <a:p>
            <a:fld id="{1747B183-5393-4131-8435-DEC602A0FB0F}" type="datetime1">
              <a:rPr lang="de-DE" smtClean="0"/>
              <a:t>02.04.2019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156336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Platzhalter für vertikalen Text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B8844DB-0585-47B9-BBE2-D9A37ADD9668}" type="datetime1">
              <a:rPr lang="de-DE" smtClean="0"/>
              <a:t>02.04.2019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407534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Platzhalter für vertikalen Text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34B6BD4-D126-476A-BF1B-95F38E22B112}" type="datetime1">
              <a:rPr lang="de-DE" smtClean="0"/>
              <a:t>02.04.2019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111270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3" name="Inhaltsplatzhalter 2"/>
          <p:cNvSpPr>
            <a:spLocks noGrp="1"/>
          </p:cNvSpPr>
          <p:nvPr>
            <p:ph idx="1" hasCustomPrompt="1"/>
          </p:nvPr>
        </p:nvSpPr>
        <p:spPr/>
        <p:txBody>
          <a:bodyPr/>
          <a:lstStyle>
            <a:lvl1pPr marL="228600" indent="-228600">
              <a:buFont typeface="Wingdings" panose="05000000000000000000" pitchFamily="2" charset="2"/>
              <a:buChar char="v"/>
              <a:defRPr/>
            </a:lvl1pPr>
            <a:lvl2pPr marL="685800" indent="-228600">
              <a:buFont typeface="Arial" panose="020B0604020202020204" pitchFamily="34" charset="0"/>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ü"/>
              <a:defRPr/>
            </a:lvl4pPr>
            <a:lvl5pPr marL="2057400" indent="-228600">
              <a:buFont typeface="Wingdings" panose="05000000000000000000" pitchFamily="2" charset="2"/>
              <a:buChar char="Ø"/>
              <a:defRPr/>
            </a:lvl5pPr>
            <a:lvl6pPr marL="2514600" indent="-228600">
              <a:buFont typeface="Calibri" panose="020F0502020204030204" pitchFamily="34" charset="0"/>
              <a:buChar char="»"/>
              <a:defRPr/>
            </a:lvl6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Datumsplatzhalter 3"/>
          <p:cNvSpPr>
            <a:spLocks noGrp="1"/>
          </p:cNvSpPr>
          <p:nvPr>
            <p:ph type="dt" sz="half" idx="10"/>
          </p:nvPr>
        </p:nvSpPr>
        <p:spPr/>
        <p:txBody>
          <a:bodyPr/>
          <a:lstStyle/>
          <a:p>
            <a:fld id="{8944A11E-AA6A-4922-8888-6742BDD7F7DC}" type="datetime1">
              <a:rPr lang="de-DE" smtClean="0"/>
              <a:t>02.04.2019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117413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626CEAFC-0A4B-4091-B0E2-F4C0748C17A6}" type="datetime1">
              <a:rPr lang="de-DE" smtClean="0"/>
              <a:t>02.04.2019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389694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4DF4074B-95D7-48C3-91BA-C4438A52B530}" type="datetime1">
              <a:rPr lang="de-DE" smtClean="0"/>
              <a:t>02.04.2019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1922107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752049A0-ADCD-45F8-B86C-A57FC81FE9BF}" type="datetime1">
              <a:rPr lang="de-DE" smtClean="0"/>
              <a:t>02.04.2019</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265628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440121EE-9A94-470D-8527-E8F0214CB597}" type="datetime1">
              <a:rPr lang="de-DE" smtClean="0"/>
              <a:t>02.04.2019</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1953113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7B5AC37-A0CE-47C0-AEE9-2B3E007DBD65}" type="datetime1">
              <a:rPr lang="de-DE" smtClean="0"/>
              <a:t>02.04.2019</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1697856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p:cNvSpPr>
            <a:spLocks noGrp="1"/>
          </p:cNvSpPr>
          <p:nvPr>
            <p:ph type="dt" sz="half" idx="10"/>
          </p:nvPr>
        </p:nvSpPr>
        <p:spPr/>
        <p:txBody>
          <a:bodyPr/>
          <a:lstStyle/>
          <a:p>
            <a:fld id="{0C06DABD-2CDB-409F-962B-7404F9BBDD44}" type="datetime1">
              <a:rPr lang="de-DE" smtClean="0"/>
              <a:t>02.04.2019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118889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p:cNvSpPr>
            <a:spLocks noGrp="1"/>
          </p:cNvSpPr>
          <p:nvPr>
            <p:ph type="dt" sz="half" idx="10"/>
          </p:nvPr>
        </p:nvSpPr>
        <p:spPr/>
        <p:txBody>
          <a:bodyPr/>
          <a:lstStyle/>
          <a:p>
            <a:fld id="{6CB91C28-8AB6-4A62-9810-20026B6865B5}" type="datetime1">
              <a:rPr lang="de-DE" smtClean="0"/>
              <a:t>02.04.2019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1011732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 Sechste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9FB0E-7B35-4804-AB26-C29571278FD3}" type="datetime1">
              <a:rPr lang="de-DE" smtClean="0"/>
              <a:t>02.04.2019</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3E9C2-70E8-8841-801F-7E36C8069AAC}" type="slidenum">
              <a:rPr lang="de-DE" smtClean="0"/>
              <a:t>‹#›</a:t>
            </a:fld>
            <a:endParaRPr lang="de-DE"/>
          </a:p>
        </p:txBody>
      </p:sp>
    </p:spTree>
    <p:extLst>
      <p:ext uri="{BB962C8B-B14F-4D97-AF65-F5344CB8AC3E}">
        <p14:creationId xmlns:p14="http://schemas.microsoft.com/office/powerpoint/2010/main" val="1436563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lnSpc>
          <a:spcPct val="90000"/>
        </a:lnSpc>
        <a:spcBef>
          <a:spcPct val="0"/>
        </a:spcBef>
        <a:buNone/>
        <a:defRPr sz="4400" kern="1200" baseline="0">
          <a:solidFill>
            <a:schemeClr val="accent1">
              <a:lumMod val="75000"/>
            </a:schemeClr>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v"/>
        <a:defRPr sz="2800" kern="1200" baseline="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baseline="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baseline="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baseline="0">
          <a:solidFill>
            <a:schemeClr val="tx1"/>
          </a:solidFill>
          <a:latin typeface="Calibri" panose="020F0502020204030204" pitchFamily="34" charset="0"/>
          <a:ea typeface="+mn-ea"/>
          <a:cs typeface="+mn-cs"/>
        </a:defRPr>
      </a:lvl5pPr>
      <a:lvl6pPr marL="2286000" indent="0" algn="l" defTabSz="914400" rtl="0" eaLnBrk="1" latinLnBrk="0" hangingPunct="1">
        <a:lnSpc>
          <a:spcPct val="90000"/>
        </a:lnSpc>
        <a:spcBef>
          <a:spcPts val="500"/>
        </a:spcBef>
        <a:buFont typeface="Arial"/>
        <a:buNone/>
        <a:defRPr sz="1800" kern="1200" baseline="0">
          <a:solidFill>
            <a:schemeClr val="tx1"/>
          </a:solidFill>
          <a:latin typeface="Calibri" panose="020F0502020204030204" pitchFamily="34" charset="0"/>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audio" Target="../media/media4.m4a"/><Relationship Id="rId13" Type="http://schemas.microsoft.com/office/2007/relationships/media" Target="../media/media7.m4a"/><Relationship Id="rId18" Type="http://schemas.openxmlformats.org/officeDocument/2006/relationships/notesSlide" Target="../notesSlides/notesSlide14.xml"/><Relationship Id="rId3" Type="http://schemas.microsoft.com/office/2007/relationships/media" Target="../media/media2.m4a"/><Relationship Id="rId21" Type="http://schemas.openxmlformats.org/officeDocument/2006/relationships/image" Target="../media/image10.png"/><Relationship Id="rId7" Type="http://schemas.microsoft.com/office/2007/relationships/media" Target="../media/media4.m4a"/><Relationship Id="rId12" Type="http://schemas.openxmlformats.org/officeDocument/2006/relationships/audio" Target="../media/media6.m4a"/><Relationship Id="rId17" Type="http://schemas.openxmlformats.org/officeDocument/2006/relationships/slideLayout" Target="../slideLayouts/slideLayout2.xml"/><Relationship Id="rId2" Type="http://schemas.openxmlformats.org/officeDocument/2006/relationships/audio" Target="../media/media1.m4a"/><Relationship Id="rId16" Type="http://schemas.openxmlformats.org/officeDocument/2006/relationships/video" Target="../media/media8.mp4"/><Relationship Id="rId20" Type="http://schemas.openxmlformats.org/officeDocument/2006/relationships/image" Target="../media/image9.png"/><Relationship Id="rId1" Type="http://schemas.microsoft.com/office/2007/relationships/media" Target="../media/media1.m4a"/><Relationship Id="rId6" Type="http://schemas.openxmlformats.org/officeDocument/2006/relationships/audio" Target="../media/media3.m4a"/><Relationship Id="rId11" Type="http://schemas.microsoft.com/office/2007/relationships/media" Target="../media/media6.m4a"/><Relationship Id="rId5" Type="http://schemas.microsoft.com/office/2007/relationships/media" Target="../media/media3.m4a"/><Relationship Id="rId15" Type="http://schemas.microsoft.com/office/2007/relationships/media" Target="../media/media8.mp4"/><Relationship Id="rId10" Type="http://schemas.openxmlformats.org/officeDocument/2006/relationships/audio" Target="../media/media5.m4a"/><Relationship Id="rId19" Type="http://schemas.openxmlformats.org/officeDocument/2006/relationships/image" Target="../media/image8.png"/><Relationship Id="rId4" Type="http://schemas.openxmlformats.org/officeDocument/2006/relationships/audio" Target="../media/media2.m4a"/><Relationship Id="rId9" Type="http://schemas.microsoft.com/office/2007/relationships/media" Target="../media/media5.m4a"/><Relationship Id="rId14" Type="http://schemas.openxmlformats.org/officeDocument/2006/relationships/audio" Target="../media/media7.m4a"/></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microsoft.com/office/2007/relationships/media" Target="../media/media10.m4a"/><Relationship Id="rId7"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video" Target="../media/media11.mp4"/><Relationship Id="rId11" Type="http://schemas.openxmlformats.org/officeDocument/2006/relationships/image" Target="../media/image15.png"/><Relationship Id="rId5" Type="http://schemas.microsoft.com/office/2007/relationships/media" Target="../media/media11.mp4"/><Relationship Id="rId10" Type="http://schemas.openxmlformats.org/officeDocument/2006/relationships/image" Target="../media/image14.png"/><Relationship Id="rId4" Type="http://schemas.openxmlformats.org/officeDocument/2006/relationships/audio" Target="../media/media10.m4a"/><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id"/><Relationship Id="rId1" Type="http://schemas.microsoft.com/office/2007/relationships/media" Target="../media/media12.mid"/><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5.m4a"/><Relationship Id="rId7" Type="http://schemas.openxmlformats.org/officeDocument/2006/relationships/image" Target="../media/image2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audio" Target="../media/media15.m4a"/></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27.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6.e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31.wm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32.png"/><Relationship Id="rId4"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hyperlink" Target="http://www.autorenlexikon.lu/page/author/492/4927/FRE/index.html"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psychologienetz.de/glossar/i.html"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de.wikipedia.org/wiki/Identit%C3%A4t"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fr.wikipedia.org/wiki/Identit%C3%A9"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www.thefreedictionary.com/identity"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dirty="0" err="1"/>
              <a:t>Lëtzebuerger</a:t>
            </a:r>
            <a:r>
              <a:rPr lang="de-DE" dirty="0"/>
              <a:t> </a:t>
            </a:r>
            <a:r>
              <a:rPr lang="de-DE" dirty="0" err="1"/>
              <a:t>Musek</a:t>
            </a:r>
            <a:r>
              <a:rPr lang="de-DE" dirty="0"/>
              <a:t> am 19. </a:t>
            </a:r>
            <a:r>
              <a:rPr lang="de-DE" dirty="0" err="1"/>
              <a:t>Joerhonnert</a:t>
            </a:r>
            <a:endParaRPr lang="de-DE" i="1" dirty="0"/>
          </a:p>
        </p:txBody>
      </p:sp>
      <p:sp>
        <p:nvSpPr>
          <p:cNvPr id="3" name="Untertitel 2"/>
          <p:cNvSpPr>
            <a:spLocks noGrp="1"/>
          </p:cNvSpPr>
          <p:nvPr>
            <p:ph type="subTitle" idx="1"/>
          </p:nvPr>
        </p:nvSpPr>
        <p:spPr>
          <a:xfrm>
            <a:off x="1524000" y="3785562"/>
            <a:ext cx="9144000" cy="1655762"/>
          </a:xfrm>
        </p:spPr>
        <p:txBody>
          <a:bodyPr>
            <a:noAutofit/>
          </a:bodyPr>
          <a:lstStyle/>
          <a:p>
            <a:r>
              <a:rPr lang="de-DE" sz="4000" dirty="0"/>
              <a:t>Aus enger </a:t>
            </a:r>
            <a:r>
              <a:rPr lang="de-DE" sz="4000" dirty="0" err="1"/>
              <a:t>museksethnologescher</a:t>
            </a:r>
            <a:r>
              <a:rPr lang="de-DE" sz="4000" dirty="0"/>
              <a:t> an</a:t>
            </a:r>
            <a:br>
              <a:rPr lang="de-DE" sz="4000" dirty="0"/>
            </a:br>
            <a:r>
              <a:rPr lang="fr-FR" sz="4000" dirty="0" err="1"/>
              <a:t>historiographescher</a:t>
            </a:r>
            <a:r>
              <a:rPr lang="fr-FR" sz="4000" dirty="0"/>
              <a:t> </a:t>
            </a:r>
            <a:r>
              <a:rPr lang="fr-FR" sz="4000" dirty="0" err="1"/>
              <a:t>Perspektiv</a:t>
            </a:r>
            <a:endParaRPr lang="fr-FR" sz="4000" dirty="0"/>
          </a:p>
          <a:p>
            <a:endParaRPr lang="fr-FR" dirty="0"/>
          </a:p>
          <a:p>
            <a:r>
              <a:rPr lang="de-DE" dirty="0"/>
              <a:t>Damien Sagrillo, </a:t>
            </a:r>
            <a:r>
              <a:rPr lang="de-DE" dirty="0" err="1"/>
              <a:t>Université</a:t>
            </a:r>
            <a:r>
              <a:rPr lang="de-DE" dirty="0"/>
              <a:t> du Luxembourg</a:t>
            </a:r>
          </a:p>
          <a:p>
            <a:r>
              <a:rPr lang="de-DE" dirty="0" err="1"/>
              <a:t>Ettelbruck</a:t>
            </a:r>
            <a:r>
              <a:rPr lang="de-DE" dirty="0"/>
              <a:t> – CAPE, 1 </a:t>
            </a:r>
            <a:r>
              <a:rPr lang="de-DE" dirty="0" err="1"/>
              <a:t>avril</a:t>
            </a:r>
            <a:r>
              <a:rPr lang="de-DE" dirty="0"/>
              <a:t> 2019</a:t>
            </a:r>
          </a:p>
        </p:txBody>
      </p:sp>
    </p:spTree>
    <p:extLst>
      <p:ext uri="{BB962C8B-B14F-4D97-AF65-F5344CB8AC3E}">
        <p14:creationId xmlns:p14="http://schemas.microsoft.com/office/powerpoint/2010/main" val="955370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5811"/>
            <a:ext cx="12192000" cy="1325563"/>
          </a:xfrm>
        </p:spPr>
        <p:txBody>
          <a:bodyPr/>
          <a:lstStyle/>
          <a:p>
            <a:pPr algn="ctr"/>
            <a:r>
              <a:rPr lang="fr-FR" dirty="0"/>
              <a:t>Laurent </a:t>
            </a:r>
            <a:r>
              <a:rPr lang="fr-FR" dirty="0" err="1"/>
              <a:t>Menager</a:t>
            </a:r>
            <a:r>
              <a:rPr lang="fr-FR" dirty="0"/>
              <a:t> (1835-1902)</a:t>
            </a:r>
            <a:br>
              <a:rPr lang="fr-FR" dirty="0"/>
            </a:br>
            <a:r>
              <a:rPr lang="fr-FR" dirty="0" err="1"/>
              <a:t>Autograph</a:t>
            </a:r>
            <a:r>
              <a:rPr lang="fr-FR" dirty="0"/>
              <a:t> </a:t>
            </a:r>
            <a:r>
              <a:rPr lang="fr-FR" dirty="0" err="1"/>
              <a:t>und</a:t>
            </a:r>
            <a:r>
              <a:rPr lang="fr-FR" dirty="0"/>
              <a:t> Edition</a:t>
            </a:r>
          </a:p>
        </p:txBody>
      </p:sp>
      <p:sp>
        <p:nvSpPr>
          <p:cNvPr id="3" name="Content Placeholder 2"/>
          <p:cNvSpPr>
            <a:spLocks noGrp="1"/>
          </p:cNvSpPr>
          <p:nvPr>
            <p:ph idx="1"/>
          </p:nvPr>
        </p:nvSpPr>
        <p:spPr/>
        <p:txBody>
          <a:bodyPr/>
          <a:lstStyle/>
          <a:p>
            <a:endParaRPr lang="fr-FR"/>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483E9C2-70E8-8841-801F-7E36C8069AAC}" type="slidenum">
              <a:rPr lang="de-DE" smtClean="0"/>
              <a:t>10</a:t>
            </a:fld>
            <a:endParaRPr lang="de-DE"/>
          </a:p>
        </p:txBody>
      </p:sp>
      <p:pic>
        <p:nvPicPr>
          <p:cNvPr id="6" name="Picture 5"/>
          <p:cNvPicPr/>
          <p:nvPr/>
        </p:nvPicPr>
        <p:blipFill rotWithShape="1">
          <a:blip r:embed="rId2">
            <a:extLst>
              <a:ext uri="{28A0092B-C50C-407E-A947-70E740481C1C}">
                <a14:useLocalDpi xmlns:a14="http://schemas.microsoft.com/office/drawing/2010/main" val="0"/>
              </a:ext>
            </a:extLst>
          </a:blip>
          <a:srcRect l="-367" t="277" r="176"/>
          <a:stretch/>
        </p:blipFill>
        <p:spPr bwMode="auto">
          <a:xfrm>
            <a:off x="2016987" y="1333534"/>
            <a:ext cx="8172000" cy="5472000"/>
          </a:xfrm>
          <a:prstGeom prst="rect">
            <a:avLst/>
          </a:prstGeom>
          <a:noFill/>
          <a:ln>
            <a:noFill/>
          </a:ln>
        </p:spPr>
      </p:pic>
      <p:sp>
        <p:nvSpPr>
          <p:cNvPr id="7" name="TextBox 6"/>
          <p:cNvSpPr txBox="1"/>
          <p:nvPr/>
        </p:nvSpPr>
        <p:spPr>
          <a:xfrm>
            <a:off x="5123145" y="4108537"/>
            <a:ext cx="2755726" cy="584775"/>
          </a:xfrm>
          <a:prstGeom prst="rect">
            <a:avLst/>
          </a:prstGeom>
          <a:noFill/>
        </p:spPr>
        <p:txBody>
          <a:bodyPr wrap="square" rtlCol="0">
            <a:spAutoFit/>
          </a:bodyPr>
          <a:lstStyle/>
          <a:p>
            <a:r>
              <a:rPr lang="de-CH" sz="3200" dirty="0">
                <a:solidFill>
                  <a:srgbClr val="FF0000"/>
                </a:solidFill>
              </a:rPr>
              <a:t>URTEXT</a:t>
            </a:r>
            <a:endParaRPr lang="fr-FR" sz="3200" dirty="0">
              <a:solidFill>
                <a:srgbClr val="FF0000"/>
              </a:solidFill>
            </a:endParaRPr>
          </a:p>
        </p:txBody>
      </p:sp>
      <p:sp>
        <p:nvSpPr>
          <p:cNvPr id="8" name="TextBox 7"/>
          <p:cNvSpPr txBox="1"/>
          <p:nvPr/>
        </p:nvSpPr>
        <p:spPr>
          <a:xfrm>
            <a:off x="8604337" y="4845712"/>
            <a:ext cx="2755726" cy="584775"/>
          </a:xfrm>
          <a:prstGeom prst="rect">
            <a:avLst/>
          </a:prstGeom>
          <a:noFill/>
        </p:spPr>
        <p:txBody>
          <a:bodyPr wrap="square" rtlCol="0">
            <a:spAutoFit/>
          </a:bodyPr>
          <a:lstStyle/>
          <a:p>
            <a:r>
              <a:rPr lang="de-CH" sz="3200" dirty="0">
                <a:solidFill>
                  <a:srgbClr val="FF0000"/>
                </a:solidFill>
              </a:rPr>
              <a:t>EDITION</a:t>
            </a:r>
            <a:endParaRPr lang="fr-FR" sz="3200" dirty="0">
              <a:solidFill>
                <a:srgbClr val="FF0000"/>
              </a:solidFill>
            </a:endParaRPr>
          </a:p>
        </p:txBody>
      </p:sp>
    </p:spTree>
    <p:extLst>
      <p:ext uri="{BB962C8B-B14F-4D97-AF65-F5344CB8AC3E}">
        <p14:creationId xmlns:p14="http://schemas.microsoft.com/office/powerpoint/2010/main" val="249347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3899" y="188640"/>
            <a:ext cx="11546005" cy="1143000"/>
          </a:xfrm>
        </p:spPr>
        <p:txBody>
          <a:bodyPr>
            <a:normAutofit fontScale="90000"/>
          </a:bodyPr>
          <a:lstStyle/>
          <a:p>
            <a:pPr algn="ctr"/>
            <a:r>
              <a:rPr lang="de-DE" dirty="0"/>
              <a:t>Probleme im Zusammenhang mit </a:t>
            </a:r>
            <a:br>
              <a:rPr lang="de-DE" dirty="0"/>
            </a:br>
            <a:r>
              <a:rPr lang="de-DE" dirty="0"/>
              <a:t>Musikgeschichte in Luxemburg</a:t>
            </a:r>
            <a:endParaRPr lang="fr-CH" dirty="0"/>
          </a:p>
        </p:txBody>
      </p:sp>
      <p:sp>
        <p:nvSpPr>
          <p:cNvPr id="5" name="Slide Number Placeholder 4"/>
          <p:cNvSpPr>
            <a:spLocks noGrp="1"/>
          </p:cNvSpPr>
          <p:nvPr>
            <p:ph type="sldNum" sz="quarter" idx="12"/>
          </p:nvPr>
        </p:nvSpPr>
        <p:spPr/>
        <p:txBody>
          <a:bodyPr/>
          <a:lstStyle/>
          <a:p>
            <a:fld id="{1DB1965F-9DF2-485A-9D3F-8988AAA99BD7}" type="slidenum">
              <a:rPr lang="fr-CH" smtClean="0"/>
              <a:t>11</a:t>
            </a:fld>
            <a:endParaRPr lang="fr-CH"/>
          </a:p>
        </p:txBody>
      </p:sp>
      <p:sp>
        <p:nvSpPr>
          <p:cNvPr id="6" name="Content Placeholder 2"/>
          <p:cNvSpPr>
            <a:spLocks noGrp="1"/>
          </p:cNvSpPr>
          <p:nvPr>
            <p:ph idx="1"/>
          </p:nvPr>
        </p:nvSpPr>
        <p:spPr>
          <a:xfrm>
            <a:off x="682388" y="1322709"/>
            <a:ext cx="10575878" cy="4990364"/>
          </a:xfrm>
        </p:spPr>
        <p:txBody>
          <a:bodyPr anchor="ctr">
            <a:normAutofit fontScale="92500" lnSpcReduction="10000"/>
          </a:bodyPr>
          <a:lstStyle/>
          <a:p>
            <a:pPr>
              <a:lnSpc>
                <a:spcPct val="110000"/>
              </a:lnSpc>
            </a:pPr>
            <a:r>
              <a:rPr lang="de-DE" dirty="0"/>
              <a:t>Das Problem der Referenzen bei der Sekundärliteratur</a:t>
            </a:r>
          </a:p>
          <a:p>
            <a:pPr lvl="1">
              <a:lnSpc>
                <a:spcPct val="110000"/>
              </a:lnSpc>
            </a:pPr>
            <a:r>
              <a:rPr lang="de-DE" dirty="0"/>
              <a:t>Autoren meist keine Musikwissenschaftler</a:t>
            </a:r>
          </a:p>
          <a:p>
            <a:pPr lvl="2">
              <a:lnSpc>
                <a:spcPct val="110000"/>
              </a:lnSpc>
            </a:pPr>
            <a:r>
              <a:rPr lang="de-DE" dirty="0"/>
              <a:t>Musikwissenschaftliche Theorien und Methodik unbekannt</a:t>
            </a:r>
          </a:p>
          <a:p>
            <a:pPr lvl="2">
              <a:lnSpc>
                <a:spcPct val="110000"/>
              </a:lnSpc>
            </a:pPr>
            <a:r>
              <a:rPr lang="de-DE" dirty="0"/>
              <a:t>Referenzen fehlen</a:t>
            </a:r>
          </a:p>
          <a:p>
            <a:pPr>
              <a:lnSpc>
                <a:spcPct val="110000"/>
              </a:lnSpc>
            </a:pPr>
            <a:r>
              <a:rPr lang="de-DE" dirty="0"/>
              <a:t>Filtern</a:t>
            </a:r>
          </a:p>
          <a:p>
            <a:pPr lvl="1">
              <a:lnSpc>
                <a:spcPct val="110000"/>
              </a:lnSpc>
            </a:pPr>
            <a:r>
              <a:rPr lang="de-DE" dirty="0"/>
              <a:t>Übertriebener Patriotismus, Mangel an Sachlichkeit</a:t>
            </a:r>
          </a:p>
          <a:p>
            <a:pPr lvl="1">
              <a:lnSpc>
                <a:spcPct val="110000"/>
              </a:lnSpc>
            </a:pPr>
            <a:r>
              <a:rPr lang="de-DE" dirty="0"/>
              <a:t>Bigotterie bei Texten über Kirchenmusik (und nicht nur dort)</a:t>
            </a:r>
          </a:p>
          <a:p>
            <a:pPr lvl="1">
              <a:lnSpc>
                <a:spcPct val="110000"/>
              </a:lnSpc>
            </a:pPr>
            <a:r>
              <a:rPr lang="de-DE" dirty="0"/>
              <a:t>Wilhelm Josef Veith, </a:t>
            </a:r>
            <a:r>
              <a:rPr lang="de-DE" i="1" dirty="0"/>
              <a:t>Die musikalische Struktur des Großherzogtums Luxemburg. Ein Beitrag zur Erforschung des Grenz- und Auslanddeutschtums</a:t>
            </a:r>
            <a:r>
              <a:rPr lang="de-DE" dirty="0"/>
              <a:t>, phil. </a:t>
            </a:r>
            <a:r>
              <a:rPr lang="de-DE" dirty="0" err="1"/>
              <a:t>Diss</a:t>
            </a:r>
            <a:r>
              <a:rPr lang="de-DE" dirty="0"/>
              <a:t>., Bonn 1940</a:t>
            </a:r>
          </a:p>
          <a:p>
            <a:pPr lvl="2">
              <a:lnSpc>
                <a:spcPct val="110000"/>
              </a:lnSpc>
            </a:pPr>
            <a:r>
              <a:rPr lang="de-DE" dirty="0"/>
              <a:t>Auf der einen Seite Sachlichkeit des Außenstehenden</a:t>
            </a:r>
          </a:p>
          <a:p>
            <a:pPr lvl="2">
              <a:lnSpc>
                <a:spcPct val="110000"/>
              </a:lnSpc>
            </a:pPr>
            <a:r>
              <a:rPr lang="de-DE" dirty="0"/>
              <a:t>Auf der anderen Seite: Nationalsozialistische Sichtweise</a:t>
            </a:r>
          </a:p>
          <a:p>
            <a:pPr>
              <a:lnSpc>
                <a:spcPct val="110000"/>
              </a:lnSpc>
            </a:pPr>
            <a:r>
              <a:rPr lang="de-DE" dirty="0"/>
              <a:t>Mit Irrtümern aufräumen </a:t>
            </a:r>
            <a:r>
              <a:rPr lang="de-DE" dirty="0">
                <a:sym typeface="Wingdings" panose="05000000000000000000" pitchFamily="2" charset="2"/>
              </a:rPr>
              <a:t> </a:t>
            </a:r>
            <a:endParaRPr lang="de-DE" dirty="0"/>
          </a:p>
        </p:txBody>
      </p:sp>
      <p:sp>
        <p:nvSpPr>
          <p:cNvPr id="3" name="Footer Placeholder 2"/>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749310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1445" y="0"/>
            <a:ext cx="10931856" cy="1143000"/>
          </a:xfrm>
        </p:spPr>
        <p:txBody>
          <a:bodyPr>
            <a:normAutofit/>
          </a:bodyPr>
          <a:lstStyle/>
          <a:p>
            <a:pPr algn="ctr"/>
            <a:r>
              <a:rPr lang="de-DE" dirty="0"/>
              <a:t>Probleme im Zusammenhang mit der Thematik</a:t>
            </a:r>
            <a:endParaRPr lang="fr-CH" dirty="0"/>
          </a:p>
        </p:txBody>
      </p:sp>
      <p:sp>
        <p:nvSpPr>
          <p:cNvPr id="3" name="Content Placeholder 2"/>
          <p:cNvSpPr>
            <a:spLocks noGrp="1"/>
          </p:cNvSpPr>
          <p:nvPr>
            <p:ph idx="1"/>
          </p:nvPr>
        </p:nvSpPr>
        <p:spPr>
          <a:xfrm>
            <a:off x="743803" y="1660132"/>
            <a:ext cx="10727140" cy="4536504"/>
          </a:xfrm>
        </p:spPr>
        <p:txBody>
          <a:bodyPr anchor="ctr">
            <a:noAutofit/>
          </a:bodyPr>
          <a:lstStyle/>
          <a:p>
            <a:pPr>
              <a:lnSpc>
                <a:spcPct val="110000"/>
              </a:lnSpc>
            </a:pPr>
            <a:r>
              <a:rPr lang="de-DE" sz="3200" dirty="0"/>
              <a:t>Mit Irrtümern aufräumen, Bsp.</a:t>
            </a:r>
          </a:p>
          <a:p>
            <a:pPr lvl="1">
              <a:lnSpc>
                <a:spcPct val="110000"/>
              </a:lnSpc>
            </a:pPr>
            <a:r>
              <a:rPr lang="de-DE" sz="2800" dirty="0"/>
              <a:t>Edmond de la Fontaine (Dicks) und Michel Lentz </a:t>
            </a:r>
            <a:r>
              <a:rPr lang="de-DE" sz="2800" dirty="0">
                <a:solidFill>
                  <a:srgbClr val="FF0000"/>
                </a:solidFill>
              </a:rPr>
              <a:t>sind keine Komponisten</a:t>
            </a:r>
            <a:r>
              <a:rPr lang="de-DE" sz="2800" dirty="0"/>
              <a:t>!</a:t>
            </a:r>
          </a:p>
          <a:p>
            <a:pPr lvl="2">
              <a:lnSpc>
                <a:spcPct val="110000"/>
              </a:lnSpc>
            </a:pPr>
            <a:r>
              <a:rPr lang="de-LU" sz="2400" dirty="0"/>
              <a:t>„M. Lentz klimperte etwas Klavier“</a:t>
            </a:r>
            <a:r>
              <a:rPr lang="fr-FR" sz="2400" dirty="0"/>
              <a:t> </a:t>
            </a:r>
          </a:p>
          <a:p>
            <a:pPr lvl="5">
              <a:lnSpc>
                <a:spcPct val="110000"/>
              </a:lnSpc>
            </a:pPr>
            <a:r>
              <a:rPr lang="fr-FR" sz="2000" dirty="0" err="1"/>
              <a:t>Ulveling</a:t>
            </a:r>
            <a:r>
              <a:rPr lang="fr-FR" sz="2000" dirty="0"/>
              <a:t>, S. 70</a:t>
            </a:r>
            <a:endParaRPr lang="de-DE" sz="2000" dirty="0"/>
          </a:p>
          <a:p>
            <a:pPr lvl="2">
              <a:lnSpc>
                <a:spcPct val="110000"/>
              </a:lnSpc>
            </a:pPr>
            <a:r>
              <a:rPr lang="de-DE" sz="2400" dirty="0"/>
              <a:t>„Manche Literaturhistoriker zählten Dicks und Lentz im selben Maße zu den heimischen Klangschöpfern wie sie dieselben unter die besten Wortschöpfer eingereiht hatten. Wohl waren den beiden Nationaldichtern anheimelnde Sangesweisen zu fesselnden Texten eigener Prägung gelungen, </a:t>
            </a:r>
            <a:r>
              <a:rPr lang="de-DE" sz="2400" dirty="0">
                <a:solidFill>
                  <a:srgbClr val="FF0000"/>
                </a:solidFill>
              </a:rPr>
              <a:t>allein die kompositorischen Leistungen konnten nur in den geringsten Fällen </a:t>
            </a:r>
            <a:r>
              <a:rPr lang="de-DE" sz="2400" dirty="0"/>
              <a:t>absolutes Eigentum der Genannten gewesen sein.“</a:t>
            </a:r>
          </a:p>
          <a:p>
            <a:pPr lvl="5">
              <a:lnSpc>
                <a:spcPct val="110000"/>
              </a:lnSpc>
            </a:pPr>
            <a:r>
              <a:rPr lang="de-DE" sz="2000" dirty="0"/>
              <a:t>Grégoire, S. 496</a:t>
            </a:r>
          </a:p>
          <a:p>
            <a:pPr>
              <a:lnSpc>
                <a:spcPct val="110000"/>
              </a:lnSpc>
            </a:pPr>
            <a:r>
              <a:rPr lang="de-DE" sz="3200" dirty="0"/>
              <a:t>Kritische Distanz</a:t>
            </a:r>
          </a:p>
        </p:txBody>
      </p:sp>
      <p:sp>
        <p:nvSpPr>
          <p:cNvPr id="5" name="Slide Number Placeholder 4"/>
          <p:cNvSpPr>
            <a:spLocks noGrp="1"/>
          </p:cNvSpPr>
          <p:nvPr>
            <p:ph type="sldNum" sz="quarter" idx="12"/>
          </p:nvPr>
        </p:nvSpPr>
        <p:spPr/>
        <p:txBody>
          <a:bodyPr/>
          <a:lstStyle/>
          <a:p>
            <a:fld id="{1DB1965F-9DF2-485A-9D3F-8988AAA99BD7}" type="slidenum">
              <a:rPr lang="fr-CH" smtClean="0"/>
              <a:t>12</a:t>
            </a:fld>
            <a:endParaRPr lang="fr-CH"/>
          </a:p>
        </p:txBody>
      </p:sp>
      <p:sp>
        <p:nvSpPr>
          <p:cNvPr id="4" name="Footer Placeholder 3"/>
          <p:cNvSpPr>
            <a:spLocks noGrp="1"/>
          </p:cNvSpPr>
          <p:nvPr>
            <p:ph type="ftr" sz="quarter" idx="11"/>
          </p:nvPr>
        </p:nvSpPr>
        <p:spPr/>
        <p:txBody>
          <a:bodyPr/>
          <a:lstStyle/>
          <a:p>
            <a:endParaRPr lang="de-DE" dirty="0"/>
          </a:p>
        </p:txBody>
      </p:sp>
    </p:spTree>
    <p:extLst>
      <p:ext uri="{BB962C8B-B14F-4D97-AF65-F5344CB8AC3E}">
        <p14:creationId xmlns:p14="http://schemas.microsoft.com/office/powerpoint/2010/main" val="20801602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7796" y="188640"/>
            <a:ext cx="10937431" cy="1143000"/>
          </a:xfrm>
        </p:spPr>
        <p:txBody>
          <a:bodyPr>
            <a:normAutofit/>
          </a:bodyPr>
          <a:lstStyle/>
          <a:p>
            <a:pPr algn="ctr"/>
            <a:r>
              <a:rPr lang="de-DE" dirty="0"/>
              <a:t>Probleme im Zusammenhang mit der Thematik</a:t>
            </a:r>
            <a:endParaRPr lang="fr-CH" dirty="0"/>
          </a:p>
        </p:txBody>
      </p:sp>
      <p:sp>
        <p:nvSpPr>
          <p:cNvPr id="3" name="Content Placeholder 2"/>
          <p:cNvSpPr>
            <a:spLocks noGrp="1"/>
          </p:cNvSpPr>
          <p:nvPr>
            <p:ph idx="1"/>
          </p:nvPr>
        </p:nvSpPr>
        <p:spPr>
          <a:xfrm>
            <a:off x="165278" y="1198398"/>
            <a:ext cx="11399950" cy="4895674"/>
          </a:xfrm>
        </p:spPr>
        <p:txBody>
          <a:bodyPr anchor="ctr">
            <a:normAutofit/>
          </a:bodyPr>
          <a:lstStyle/>
          <a:p>
            <a:pPr>
              <a:lnSpc>
                <a:spcPct val="110000"/>
              </a:lnSpc>
            </a:pPr>
            <a:r>
              <a:rPr lang="fr-FR" dirty="0" err="1"/>
              <a:t>Kritische</a:t>
            </a:r>
            <a:r>
              <a:rPr lang="fr-FR" dirty="0"/>
              <a:t> </a:t>
            </a:r>
            <a:r>
              <a:rPr lang="fr-FR" dirty="0" err="1"/>
              <a:t>Distanz</a:t>
            </a:r>
            <a:r>
              <a:rPr lang="fr-FR" dirty="0"/>
              <a:t>: </a:t>
            </a:r>
            <a:r>
              <a:rPr lang="fr-FR" dirty="0" err="1"/>
              <a:t>Appell</a:t>
            </a:r>
            <a:r>
              <a:rPr lang="fr-FR" dirty="0"/>
              <a:t> an </a:t>
            </a:r>
            <a:r>
              <a:rPr lang="fr-FR" dirty="0" err="1"/>
              <a:t>Sachlichkeit</a:t>
            </a:r>
            <a:endParaRPr lang="fr-FR" dirty="0"/>
          </a:p>
          <a:p>
            <a:pPr lvl="1">
              <a:lnSpc>
                <a:spcPct val="110000"/>
              </a:lnSpc>
            </a:pPr>
            <a:r>
              <a:rPr lang="de-DE" dirty="0"/>
              <a:t>„…das packende Spiel </a:t>
            </a:r>
            <a:r>
              <a:rPr lang="de-DE" dirty="0">
                <a:solidFill>
                  <a:srgbClr val="FF0000"/>
                </a:solidFill>
              </a:rPr>
              <a:t>unseres</a:t>
            </a:r>
            <a:r>
              <a:rPr lang="de-DE" dirty="0"/>
              <a:t> Meisterorganisten Albert Leblanc </a:t>
            </a:r>
            <a:r>
              <a:rPr lang="de-DE" dirty="0">
                <a:solidFill>
                  <a:srgbClr val="FF0000"/>
                </a:solidFill>
              </a:rPr>
              <a:t>ging vom Mariendom aus auf den </a:t>
            </a:r>
            <a:r>
              <a:rPr lang="de-DE" dirty="0" err="1">
                <a:solidFill>
                  <a:srgbClr val="FF0000"/>
                </a:solidFill>
              </a:rPr>
              <a:t>Aetherwellen</a:t>
            </a:r>
            <a:r>
              <a:rPr lang="de-DE" dirty="0">
                <a:solidFill>
                  <a:srgbClr val="FF0000"/>
                </a:solidFill>
              </a:rPr>
              <a:t> in alle Welt hinaus</a:t>
            </a:r>
            <a:r>
              <a:rPr lang="de-DE" dirty="0"/>
              <a:t>, </a:t>
            </a:r>
            <a:r>
              <a:rPr lang="de-DE" dirty="0">
                <a:solidFill>
                  <a:srgbClr val="FF0000"/>
                </a:solidFill>
              </a:rPr>
              <a:t>unsere</a:t>
            </a:r>
            <a:r>
              <a:rPr lang="de-DE" dirty="0"/>
              <a:t> Militärkapelle </a:t>
            </a:r>
            <a:r>
              <a:rPr lang="de-DE" dirty="0" err="1"/>
              <a:t>exzellierte</a:t>
            </a:r>
            <a:r>
              <a:rPr lang="de-DE" dirty="0"/>
              <a:t> mit alten und neuen Melodienfolgen.“ </a:t>
            </a:r>
          </a:p>
          <a:p>
            <a:pPr lvl="5">
              <a:lnSpc>
                <a:spcPct val="110000"/>
              </a:lnSpc>
            </a:pPr>
            <a:r>
              <a:rPr lang="de-DE" i="1" dirty="0"/>
              <a:t>Luxemburger Wort </a:t>
            </a:r>
            <a:r>
              <a:rPr lang="de-DE" dirty="0"/>
              <a:t>vom 23.12.1946, S. 6.</a:t>
            </a:r>
          </a:p>
          <a:p>
            <a:pPr lvl="2">
              <a:lnSpc>
                <a:spcPct val="110000"/>
              </a:lnSpc>
            </a:pPr>
            <a:r>
              <a:rPr lang="fr-FR" dirty="0"/>
              <a:t>Norbert Thill, </a:t>
            </a:r>
            <a:r>
              <a:rPr lang="fr-FR" i="1" dirty="0"/>
              <a:t>„</a:t>
            </a:r>
            <a:r>
              <a:rPr lang="fr-FR" i="1" dirty="0" err="1"/>
              <a:t>Léif</a:t>
            </a:r>
            <a:r>
              <a:rPr lang="fr-FR" i="1" dirty="0"/>
              <a:t> </a:t>
            </a:r>
            <a:r>
              <a:rPr lang="fr-FR" i="1" dirty="0" err="1"/>
              <a:t>Mamm</a:t>
            </a:r>
            <a:r>
              <a:rPr lang="fr-FR" i="1" dirty="0"/>
              <a:t>, </a:t>
            </a:r>
            <a:r>
              <a:rPr lang="fr-FR" i="1" dirty="0" err="1"/>
              <a:t>ech</a:t>
            </a:r>
            <a:r>
              <a:rPr lang="fr-FR" i="1" dirty="0"/>
              <a:t> </a:t>
            </a:r>
            <a:r>
              <a:rPr lang="fr-FR" i="1" dirty="0" err="1"/>
              <a:t>weess</a:t>
            </a:r>
            <a:r>
              <a:rPr lang="fr-FR" i="1" dirty="0"/>
              <a:t> et </a:t>
            </a:r>
            <a:r>
              <a:rPr lang="fr-FR" i="1" dirty="0" err="1"/>
              <a:t>nët</a:t>
            </a:r>
            <a:r>
              <a:rPr lang="fr-FR" i="1" dirty="0"/>
              <a:t> </a:t>
            </a:r>
            <a:r>
              <a:rPr lang="fr-FR" i="1" dirty="0" err="1"/>
              <a:t>ze</a:t>
            </a:r>
            <a:r>
              <a:rPr lang="fr-FR" i="1" dirty="0"/>
              <a:t> son…”: vor 50 </a:t>
            </a:r>
            <a:r>
              <a:rPr lang="fr-FR" i="1" dirty="0" err="1"/>
              <a:t>Jahren</a:t>
            </a:r>
            <a:r>
              <a:rPr lang="fr-FR" i="1" dirty="0"/>
              <a:t>, </a:t>
            </a:r>
            <a:r>
              <a:rPr lang="fr-FR" i="1" dirty="0" err="1"/>
              <a:t>am</a:t>
            </a:r>
            <a:r>
              <a:rPr lang="fr-FR" i="1" dirty="0"/>
              <a:t> 15. Mai 1952, </a:t>
            </a:r>
            <a:r>
              <a:rPr lang="fr-FR" i="1" dirty="0" err="1"/>
              <a:t>starb</a:t>
            </a:r>
            <a:r>
              <a:rPr lang="fr-FR" i="1" dirty="0"/>
              <a:t> </a:t>
            </a:r>
            <a:r>
              <a:rPr lang="fr-FR" i="1" dirty="0" err="1"/>
              <a:t>Pfarrer</a:t>
            </a:r>
            <a:r>
              <a:rPr lang="fr-FR" i="1" dirty="0"/>
              <a:t> Joseph </a:t>
            </a:r>
            <a:r>
              <a:rPr lang="fr-FR" i="1" dirty="0" err="1"/>
              <a:t>Biwer</a:t>
            </a:r>
            <a:r>
              <a:rPr lang="fr-FR" i="1" dirty="0"/>
              <a:t>, </a:t>
            </a:r>
            <a:r>
              <a:rPr lang="fr-FR" i="1" dirty="0" err="1"/>
              <a:t>Komponist</a:t>
            </a:r>
            <a:r>
              <a:rPr lang="fr-FR" i="1" dirty="0"/>
              <a:t> </a:t>
            </a:r>
            <a:r>
              <a:rPr lang="fr-FR" i="1" dirty="0" err="1">
                <a:solidFill>
                  <a:srgbClr val="FF0000"/>
                </a:solidFill>
              </a:rPr>
              <a:t>unseres</a:t>
            </a:r>
            <a:r>
              <a:rPr lang="fr-FR" i="1" dirty="0"/>
              <a:t> </a:t>
            </a:r>
            <a:r>
              <a:rPr lang="fr-FR" i="1" dirty="0" err="1"/>
              <a:t>populärsten</a:t>
            </a:r>
            <a:r>
              <a:rPr lang="fr-FR" i="1" dirty="0"/>
              <a:t> </a:t>
            </a:r>
            <a:r>
              <a:rPr lang="fr-FR" i="1" dirty="0" err="1"/>
              <a:t>Marienliedes</a:t>
            </a:r>
            <a:r>
              <a:rPr lang="fr-FR" dirty="0"/>
              <a:t>, in: </a:t>
            </a:r>
            <a:r>
              <a:rPr lang="fr-FR" i="1" dirty="0"/>
              <a:t>Die </a:t>
            </a:r>
            <a:r>
              <a:rPr lang="fr-FR" i="1" dirty="0" err="1"/>
              <a:t>Warte</a:t>
            </a:r>
            <a:r>
              <a:rPr lang="fr-FR" i="1" dirty="0"/>
              <a:t> </a:t>
            </a:r>
            <a:r>
              <a:rPr lang="fr-FR" dirty="0"/>
              <a:t>Nr. 16 (16.5.2002), Luxemburg </a:t>
            </a:r>
            <a:r>
              <a:rPr lang="fr-FR" dirty="0" err="1"/>
              <a:t>Jg</a:t>
            </a:r>
            <a:r>
              <a:rPr lang="fr-FR" dirty="0"/>
              <a:t>. 54 (2002), S. 5-6.</a:t>
            </a:r>
            <a:r>
              <a:rPr lang="de-DE" dirty="0"/>
              <a:t>	</a:t>
            </a:r>
          </a:p>
          <a:p>
            <a:pPr lvl="3">
              <a:lnSpc>
                <a:spcPct val="110000"/>
              </a:lnSpc>
            </a:pPr>
            <a:r>
              <a:rPr lang="de-DE" dirty="0"/>
              <a:t>Es geht die Rede über das Lied </a:t>
            </a:r>
            <a:r>
              <a:rPr lang="nl-NL" i="1" dirty="0" err="1"/>
              <a:t>Léif</a:t>
            </a:r>
            <a:r>
              <a:rPr lang="nl-NL" i="1" dirty="0"/>
              <a:t> </a:t>
            </a:r>
            <a:r>
              <a:rPr lang="nl-NL" i="1" dirty="0" err="1"/>
              <a:t>Mamm</a:t>
            </a:r>
            <a:r>
              <a:rPr lang="nl-NL" i="1" dirty="0"/>
              <a:t>, </a:t>
            </a:r>
            <a:r>
              <a:rPr lang="nl-NL" i="1" dirty="0" err="1"/>
              <a:t>ech</a:t>
            </a:r>
            <a:r>
              <a:rPr lang="nl-NL" i="1" dirty="0"/>
              <a:t> </a:t>
            </a:r>
            <a:r>
              <a:rPr lang="nl-NL" i="1" dirty="0" err="1"/>
              <a:t>weess</a:t>
            </a:r>
            <a:r>
              <a:rPr lang="nl-NL" i="1" dirty="0"/>
              <a:t> et net ze </a:t>
            </a:r>
            <a:r>
              <a:rPr lang="nl-NL" i="1" dirty="0" err="1"/>
              <a:t>son</a:t>
            </a:r>
            <a:r>
              <a:rPr lang="nl-NL" i="1" dirty="0"/>
              <a:t> </a:t>
            </a:r>
            <a:r>
              <a:rPr lang="nl-NL" dirty="0" err="1"/>
              <a:t>von</a:t>
            </a:r>
            <a:r>
              <a:rPr lang="nl-NL" dirty="0"/>
              <a:t> Joseph </a:t>
            </a:r>
            <a:r>
              <a:rPr lang="nl-NL" dirty="0" err="1"/>
              <a:t>Biwer</a:t>
            </a:r>
            <a:r>
              <a:rPr lang="nl-NL" dirty="0"/>
              <a:t> (1895-1952)</a:t>
            </a:r>
            <a:endParaRPr lang="de-DE" dirty="0"/>
          </a:p>
        </p:txBody>
      </p:sp>
      <p:sp>
        <p:nvSpPr>
          <p:cNvPr id="5" name="Slide Number Placeholder 4"/>
          <p:cNvSpPr>
            <a:spLocks noGrp="1"/>
          </p:cNvSpPr>
          <p:nvPr>
            <p:ph type="sldNum" sz="quarter" idx="12"/>
          </p:nvPr>
        </p:nvSpPr>
        <p:spPr/>
        <p:txBody>
          <a:bodyPr/>
          <a:lstStyle/>
          <a:p>
            <a:fld id="{1DB1965F-9DF2-485A-9D3F-8988AAA99BD7}" type="slidenum">
              <a:rPr lang="fr-CH" smtClean="0"/>
              <a:t>13</a:t>
            </a:fld>
            <a:endParaRPr lang="fr-CH"/>
          </a:p>
        </p:txBody>
      </p:sp>
      <p:sp>
        <p:nvSpPr>
          <p:cNvPr id="4" name="Footer Placeholder 3"/>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5854689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0484" y="2863468"/>
            <a:ext cx="9144000" cy="3358147"/>
          </a:xfrm>
          <a:prstGeom prst="rect">
            <a:avLst/>
          </a:prstGeom>
        </p:spPr>
      </p:pic>
      <p:sp>
        <p:nvSpPr>
          <p:cNvPr id="2" name="Titel 1"/>
          <p:cNvSpPr>
            <a:spLocks noGrp="1"/>
          </p:cNvSpPr>
          <p:nvPr>
            <p:ph type="title"/>
          </p:nvPr>
        </p:nvSpPr>
        <p:spPr>
          <a:xfrm>
            <a:off x="880056" y="233230"/>
            <a:ext cx="10431887" cy="1143000"/>
          </a:xfrm>
        </p:spPr>
        <p:txBody>
          <a:bodyPr>
            <a:normAutofit fontScale="90000"/>
          </a:bodyPr>
          <a:lstStyle/>
          <a:p>
            <a:pPr algn="ctr"/>
            <a:r>
              <a:rPr lang="de-DE" dirty="0"/>
              <a:t>Probleme im Zusammenhang mit der Thematik</a:t>
            </a:r>
            <a:r>
              <a:rPr lang="fr-CH" dirty="0"/>
              <a:t/>
            </a:r>
            <a:br>
              <a:rPr lang="fr-CH" dirty="0"/>
            </a:br>
            <a:r>
              <a:rPr lang="de-LU" dirty="0"/>
              <a:t>Luxemburger Musikerlexikon</a:t>
            </a:r>
          </a:p>
        </p:txBody>
      </p:sp>
      <p:sp>
        <p:nvSpPr>
          <p:cNvPr id="3" name="Inhaltsplatzhalter 2"/>
          <p:cNvSpPr>
            <a:spLocks noGrp="1"/>
          </p:cNvSpPr>
          <p:nvPr>
            <p:ph idx="1"/>
          </p:nvPr>
        </p:nvSpPr>
        <p:spPr>
          <a:xfrm>
            <a:off x="880056" y="1611743"/>
            <a:ext cx="7704856" cy="1905075"/>
          </a:xfrm>
        </p:spPr>
        <p:txBody>
          <a:bodyPr>
            <a:normAutofit/>
          </a:bodyPr>
          <a:lstStyle/>
          <a:p>
            <a:r>
              <a:rPr lang="de-LU" dirty="0"/>
              <a:t>Kritische Distanz</a:t>
            </a:r>
          </a:p>
        </p:txBody>
      </p:sp>
      <p:sp>
        <p:nvSpPr>
          <p:cNvPr id="4" name="Foliennummernplatzhalter 3"/>
          <p:cNvSpPr>
            <a:spLocks noGrp="1"/>
          </p:cNvSpPr>
          <p:nvPr>
            <p:ph type="sldNum" sz="quarter" idx="10"/>
          </p:nvPr>
        </p:nvSpPr>
        <p:spPr/>
        <p:txBody>
          <a:bodyPr/>
          <a:lstStyle/>
          <a:p>
            <a:pPr>
              <a:defRPr/>
            </a:pPr>
            <a:fld id="{7F75F9CB-03B4-4878-A09E-41E3748ACFD9}" type="slidenum">
              <a:rPr lang="en-US" altLang="fr-FR" smtClean="0"/>
              <a:pPr>
                <a:defRPr/>
              </a:pPr>
              <a:t>14</a:t>
            </a:fld>
            <a:endParaRPr lang="en-US" altLang="fr-FR"/>
          </a:p>
        </p:txBody>
      </p:sp>
      <p:sp>
        <p:nvSpPr>
          <p:cNvPr id="5" name="Footer Placeholder 4"/>
          <p:cNvSpPr>
            <a:spLocks noGrp="1"/>
          </p:cNvSpPr>
          <p:nvPr>
            <p:ph type="ftr" sz="quarter" idx="11"/>
          </p:nvPr>
        </p:nvSpPr>
        <p:spPr/>
        <p:txBody>
          <a:bodyPr/>
          <a:lstStyle/>
          <a:p>
            <a:endParaRPr lang="de-DE"/>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8046" y="2338894"/>
            <a:ext cx="2713954" cy="3793454"/>
          </a:xfrm>
          <a:prstGeom prst="rect">
            <a:avLst/>
          </a:prstGeom>
        </p:spPr>
      </p:pic>
    </p:spTree>
    <p:extLst>
      <p:ext uri="{BB962C8B-B14F-4D97-AF65-F5344CB8AC3E}">
        <p14:creationId xmlns:p14="http://schemas.microsoft.com/office/powerpoint/2010/main" val="1974864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365"/>
            <a:ext cx="10515600" cy="1325563"/>
          </a:xfrm>
        </p:spPr>
        <p:txBody>
          <a:bodyPr>
            <a:normAutofit/>
          </a:bodyPr>
          <a:lstStyle/>
          <a:p>
            <a:r>
              <a:rPr lang="de-DE" dirty="0"/>
              <a:t>Musikhistoriographie in Luxemburg</a:t>
            </a:r>
          </a:p>
        </p:txBody>
      </p:sp>
      <p:sp>
        <p:nvSpPr>
          <p:cNvPr id="3" name="Content Placeholder 2"/>
          <p:cNvSpPr>
            <a:spLocks noGrp="1"/>
          </p:cNvSpPr>
          <p:nvPr>
            <p:ph idx="1"/>
          </p:nvPr>
        </p:nvSpPr>
        <p:spPr>
          <a:xfrm>
            <a:off x="838200" y="1380054"/>
            <a:ext cx="10515600" cy="4884268"/>
          </a:xfrm>
        </p:spPr>
        <p:txBody>
          <a:bodyPr>
            <a:normAutofit fontScale="92500" lnSpcReduction="10000"/>
          </a:bodyPr>
          <a:lstStyle/>
          <a:p>
            <a:r>
              <a:rPr lang="de-CH" altLang="fr-FR" dirty="0">
                <a:ea typeface="ＭＳ Ｐゴシック" pitchFamily="34" charset="-128"/>
                <a:cs typeface="Arial" pitchFamily="34" charset="0"/>
              </a:rPr>
              <a:t>Musik in Luxemburg vor der staatlichen Existenz</a:t>
            </a:r>
          </a:p>
          <a:p>
            <a:pPr lvl="1"/>
            <a:r>
              <a:rPr lang="de-CH" altLang="fr-FR" dirty="0">
                <a:ea typeface="ＭＳ Ｐゴシック" pitchFamily="34" charset="-128"/>
                <a:cs typeface="Arial" pitchFamily="34" charset="0"/>
              </a:rPr>
              <a:t>Lieder des lateinischen Dichters </a:t>
            </a:r>
            <a:r>
              <a:rPr lang="de-CH" altLang="fr-FR" dirty="0" err="1">
                <a:ea typeface="ＭＳ Ｐゴシック" pitchFamily="34" charset="-128"/>
                <a:cs typeface="Arial" pitchFamily="34" charset="0"/>
              </a:rPr>
              <a:t>Venantius</a:t>
            </a:r>
            <a:r>
              <a:rPr lang="de-CH" altLang="fr-FR" dirty="0">
                <a:ea typeface="ＭＳ Ｐゴシック" pitchFamily="34" charset="-128"/>
                <a:cs typeface="Arial" pitchFamily="34" charset="0"/>
              </a:rPr>
              <a:t> </a:t>
            </a:r>
            <a:r>
              <a:rPr lang="de-CH" altLang="fr-FR" dirty="0" err="1">
                <a:ea typeface="ＭＳ Ｐゴシック" pitchFamily="34" charset="-128"/>
                <a:cs typeface="Arial" pitchFamily="34" charset="0"/>
              </a:rPr>
              <a:t>Fortunatus</a:t>
            </a:r>
            <a:r>
              <a:rPr lang="de-CH" altLang="fr-FR" dirty="0">
                <a:ea typeface="ＭＳ Ｐゴシック" pitchFamily="34" charset="-128"/>
                <a:cs typeface="Arial" pitchFamily="34" charset="0"/>
              </a:rPr>
              <a:t> bei dessen Reise an der Mosel</a:t>
            </a:r>
          </a:p>
          <a:p>
            <a:pPr lvl="1"/>
            <a:r>
              <a:rPr lang="de-CH" altLang="fr-FR" dirty="0">
                <a:ea typeface="ＭＳ Ｐゴシック" pitchFamily="34" charset="-128"/>
                <a:cs typeface="Arial" pitchFamily="34" charset="0"/>
              </a:rPr>
              <a:t>Die </a:t>
            </a:r>
            <a:r>
              <a:rPr lang="de-CH" altLang="fr-FR" dirty="0" err="1">
                <a:ea typeface="ＭＳ Ｐゴシック" pitchFamily="34" charset="-128"/>
                <a:cs typeface="Arial" pitchFamily="34" charset="0"/>
              </a:rPr>
              <a:t>Echternacher</a:t>
            </a:r>
            <a:r>
              <a:rPr lang="de-CH" altLang="fr-FR" dirty="0">
                <a:ea typeface="ＭＳ Ｐゴシック" pitchFamily="34" charset="-128"/>
                <a:cs typeface="Arial" pitchFamily="34" charset="0"/>
              </a:rPr>
              <a:t> Schreibschule: Der </a:t>
            </a:r>
            <a:r>
              <a:rPr lang="de-CH" altLang="fr-FR" i="1" dirty="0">
                <a:ea typeface="ＭＳ Ｐゴシック" pitchFamily="34" charset="-128"/>
                <a:cs typeface="Arial" pitchFamily="34" charset="0"/>
              </a:rPr>
              <a:t>Codex </a:t>
            </a:r>
            <a:r>
              <a:rPr lang="de-CH" altLang="fr-FR" i="1" dirty="0" err="1">
                <a:ea typeface="ＭＳ Ｐゴシック" pitchFamily="34" charset="-128"/>
                <a:cs typeface="Arial" pitchFamily="34" charset="0"/>
              </a:rPr>
              <a:t>Aureus</a:t>
            </a:r>
            <a:r>
              <a:rPr lang="de-CH" altLang="fr-FR" i="1" dirty="0">
                <a:ea typeface="ＭＳ Ｐゴシック" pitchFamily="34" charset="-128"/>
                <a:cs typeface="Arial" pitchFamily="34" charset="0"/>
              </a:rPr>
              <a:t> </a:t>
            </a:r>
            <a:r>
              <a:rPr lang="de-CH" altLang="fr-FR" i="1" dirty="0" err="1">
                <a:ea typeface="ＭＳ Ｐゴシック" pitchFamily="34" charset="-128"/>
                <a:cs typeface="Arial" pitchFamily="34" charset="0"/>
              </a:rPr>
              <a:t>Ept</a:t>
            </a:r>
            <a:r>
              <a:rPr lang="de-DE" altLang="fr-FR" i="1" dirty="0" err="1">
                <a:ea typeface="ＭＳ Ｐゴシック" pitchFamily="34" charset="-128"/>
                <a:cs typeface="Arial" pitchFamily="34" charset="0"/>
              </a:rPr>
              <a:t>ernacensis</a:t>
            </a:r>
            <a:r>
              <a:rPr lang="de-DE" altLang="fr-FR" dirty="0">
                <a:ea typeface="ＭＳ Ｐゴシック" pitchFamily="34" charset="-128"/>
                <a:cs typeface="Arial" pitchFamily="34" charset="0"/>
              </a:rPr>
              <a:t> aus dem 11. Jh.</a:t>
            </a:r>
          </a:p>
          <a:p>
            <a:pPr lvl="1"/>
            <a:r>
              <a:rPr lang="de-CH" altLang="fr-FR" dirty="0">
                <a:ea typeface="ＭＳ Ｐゴシック" pitchFamily="34" charset="-128"/>
                <a:cs typeface="Arial" pitchFamily="34" charset="0"/>
              </a:rPr>
              <a:t>Das erste Volkslied in moselfränkischer Sprache</a:t>
            </a:r>
            <a:br>
              <a:rPr lang="de-CH" altLang="fr-FR" dirty="0">
                <a:ea typeface="ＭＳ Ｐゴシック" pitchFamily="34" charset="-128"/>
                <a:cs typeface="Arial" pitchFamily="34" charset="0"/>
              </a:rPr>
            </a:br>
            <a:r>
              <a:rPr lang="de-DE" altLang="fr-FR" i="1" dirty="0" err="1">
                <a:ea typeface="ＭＳ Ｐゴシック" pitchFamily="34" charset="-128"/>
                <a:cs typeface="Arial" pitchFamily="34" charset="0"/>
              </a:rPr>
              <a:t>Eltzgyn</a:t>
            </a:r>
            <a:r>
              <a:rPr lang="de-DE" altLang="fr-FR" i="1" dirty="0">
                <a:ea typeface="ＭＳ Ｐゴシック" pitchFamily="34" charset="-128"/>
                <a:cs typeface="Arial" pitchFamily="34" charset="0"/>
              </a:rPr>
              <a:t>, </a:t>
            </a:r>
            <a:r>
              <a:rPr lang="de-DE" altLang="fr-FR" i="1" dirty="0" err="1">
                <a:ea typeface="ＭＳ Ｐゴシック" pitchFamily="34" charset="-128"/>
                <a:cs typeface="Arial" pitchFamily="34" charset="0"/>
              </a:rPr>
              <a:t>woltu</a:t>
            </a:r>
            <a:r>
              <a:rPr lang="de-DE" altLang="fr-FR" i="1" dirty="0">
                <a:ea typeface="ＭＳ Ｐゴシック" pitchFamily="34" charset="-128"/>
                <a:cs typeface="Arial" pitchFamily="34" charset="0"/>
              </a:rPr>
              <a:t> </a:t>
            </a:r>
            <a:r>
              <a:rPr lang="de-DE" altLang="fr-FR" i="1" dirty="0" err="1">
                <a:ea typeface="ＭＳ Ｐゴシック" pitchFamily="34" charset="-128"/>
                <a:cs typeface="Arial" pitchFamily="34" charset="0"/>
              </a:rPr>
              <a:t>myt</a:t>
            </a:r>
            <a:r>
              <a:rPr lang="de-DE" altLang="fr-FR" i="1" dirty="0">
                <a:ea typeface="ＭＳ Ｐゴシック" pitchFamily="34" charset="-128"/>
                <a:cs typeface="Arial" pitchFamily="34" charset="0"/>
              </a:rPr>
              <a:t> </a:t>
            </a:r>
            <a:r>
              <a:rPr lang="de-DE" altLang="fr-FR" i="1" dirty="0" err="1">
                <a:ea typeface="ＭＳ Ｐゴシック" pitchFamily="34" charset="-128"/>
                <a:cs typeface="Arial" pitchFamily="34" charset="0"/>
              </a:rPr>
              <a:t>myr</a:t>
            </a:r>
            <a:r>
              <a:rPr lang="de-DE" altLang="fr-FR" i="1" dirty="0">
                <a:ea typeface="ＭＳ Ｐゴシック" pitchFamily="34" charset="-128"/>
                <a:cs typeface="Arial" pitchFamily="34" charset="0"/>
              </a:rPr>
              <a:t> </a:t>
            </a:r>
            <a:r>
              <a:rPr lang="de-DE" altLang="fr-FR" i="1" dirty="0" err="1">
                <a:ea typeface="ＭＳ Ｐゴシック" pitchFamily="34" charset="-128"/>
                <a:cs typeface="Arial" pitchFamily="34" charset="0"/>
              </a:rPr>
              <a:t>gayn</a:t>
            </a:r>
            <a:endParaRPr lang="de-DE" altLang="fr-FR" i="1" dirty="0">
              <a:ea typeface="ＭＳ Ｐゴシック" pitchFamily="34" charset="-128"/>
              <a:cs typeface="Arial" pitchFamily="34" charset="0"/>
            </a:endParaRPr>
          </a:p>
          <a:p>
            <a:pPr lvl="1"/>
            <a:r>
              <a:rPr lang="de-DE" altLang="fr-FR" dirty="0">
                <a:solidFill>
                  <a:srgbClr val="FF0000"/>
                </a:solidFill>
                <a:ea typeface="ＭＳ Ｐゴシック" pitchFamily="34" charset="-128"/>
                <a:cs typeface="Arial" pitchFamily="34" charset="0"/>
              </a:rPr>
              <a:t>=&gt; weiter unten</a:t>
            </a:r>
          </a:p>
          <a:p>
            <a:r>
              <a:rPr lang="de-CH" altLang="fr-FR" dirty="0">
                <a:ea typeface="ＭＳ Ｐゴシック" pitchFamily="34" charset="-128"/>
                <a:cs typeface="Arial" pitchFamily="34" charset="0"/>
              </a:rPr>
              <a:t>Luxemburgische Musik und staatliche Unabhängigkeit im 19. Jh.</a:t>
            </a:r>
          </a:p>
          <a:p>
            <a:pPr lvl="1"/>
            <a:r>
              <a:rPr lang="de-CH" altLang="fr-FR" dirty="0">
                <a:ea typeface="ＭＳ Ｐゴシック" pitchFamily="34" charset="-128"/>
                <a:cs typeface="Arial" pitchFamily="34" charset="0"/>
              </a:rPr>
              <a:t>Volks- und «volkstümliche» Musik</a:t>
            </a:r>
          </a:p>
          <a:p>
            <a:pPr lvl="1"/>
            <a:r>
              <a:rPr lang="de-CH" altLang="fr-FR" dirty="0">
                <a:ea typeface="ＭＳ Ｐゴシック" pitchFamily="34" charset="-128"/>
                <a:cs typeface="Arial" pitchFamily="34" charset="0"/>
              </a:rPr>
              <a:t>Komponierte Musik</a:t>
            </a:r>
          </a:p>
          <a:p>
            <a:r>
              <a:rPr lang="de-CH" altLang="fr-FR" dirty="0">
                <a:ea typeface="ＭＳ Ｐゴシック" pitchFamily="34" charset="-128"/>
                <a:cs typeface="Arial" pitchFamily="34" charset="0"/>
              </a:rPr>
              <a:t>Luxemburgisches Nationalgefühl in der luxemburgischen («volkstümlichen») Musik zwischen den Weltkriegen und danach</a:t>
            </a:r>
          </a:p>
          <a:p>
            <a:r>
              <a:rPr lang="de-CH" altLang="fr-FR" dirty="0">
                <a:ea typeface="ＭＳ Ｐゴシック" pitchFamily="34" charset="-128"/>
                <a:cs typeface="Arial" pitchFamily="34" charset="0"/>
              </a:rPr>
              <a:t>Musik des 20. Jahrhunderts (A. </a:t>
            </a:r>
            <a:r>
              <a:rPr lang="de-CH" altLang="fr-FR" dirty="0" err="1">
                <a:ea typeface="ＭＳ Ｐゴシック" pitchFamily="34" charset="-128"/>
                <a:cs typeface="Arial" pitchFamily="34" charset="0"/>
              </a:rPr>
              <a:t>Nitschké</a:t>
            </a:r>
            <a:r>
              <a:rPr lang="de-CH" altLang="fr-FR" dirty="0">
                <a:ea typeface="ＭＳ Ｐゴシック" pitchFamily="34" charset="-128"/>
                <a:cs typeface="Arial" pitchFamily="34" charset="0"/>
              </a:rPr>
              <a:t>, 15. Mai)</a:t>
            </a:r>
          </a:p>
          <a:p>
            <a:r>
              <a:rPr lang="de-CH" altLang="fr-FR" dirty="0">
                <a:ea typeface="ＭＳ Ｐゴシック" pitchFamily="34" charset="-128"/>
                <a:cs typeface="Arial" pitchFamily="34" charset="0"/>
              </a:rPr>
              <a:t>u.a.</a:t>
            </a:r>
            <a:endParaRPr lang="de-DE" altLang="fr-FR" dirty="0">
              <a:ea typeface="ＭＳ Ｐゴシック" pitchFamily="34" charset="-128"/>
              <a:cs typeface="Arial" pitchFamily="34" charset="0"/>
            </a:endParaRPr>
          </a:p>
          <a:p>
            <a:endParaRPr lang="de-DE" dirty="0"/>
          </a:p>
          <a:p>
            <a:pPr lvl="7"/>
            <a:endParaRPr lang="de-DE" dirty="0"/>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483E9C2-70E8-8841-801F-7E36C8069AAC}" type="slidenum">
              <a:rPr lang="de-DE" smtClean="0"/>
              <a:t>15</a:t>
            </a:fld>
            <a:endParaRPr lang="de-DE"/>
          </a:p>
        </p:txBody>
      </p:sp>
    </p:spTree>
    <p:extLst>
      <p:ext uri="{BB962C8B-B14F-4D97-AF65-F5344CB8AC3E}">
        <p14:creationId xmlns:p14="http://schemas.microsoft.com/office/powerpoint/2010/main" val="42808227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9393" name="Title 1"/>
          <p:cNvSpPr>
            <a:spLocks noGrp="1"/>
          </p:cNvSpPr>
          <p:nvPr>
            <p:ph type="title"/>
          </p:nvPr>
        </p:nvSpPr>
        <p:spPr>
          <a:xfrm>
            <a:off x="904685" y="-55959"/>
            <a:ext cx="10515600" cy="1325563"/>
          </a:xfrm>
        </p:spPr>
        <p:txBody>
          <a:bodyPr/>
          <a:lstStyle/>
          <a:p>
            <a:r>
              <a:rPr lang="en-US" altLang="fr-FR" dirty="0" err="1">
                <a:latin typeface="+mn-lt"/>
                <a:ea typeface="ＭＳ Ｐゴシック" pitchFamily="34" charset="-128"/>
              </a:rPr>
              <a:t>Musikalische</a:t>
            </a:r>
            <a:r>
              <a:rPr lang="en-US" altLang="fr-FR" dirty="0">
                <a:latin typeface="+mn-lt"/>
                <a:ea typeface="ＭＳ Ｐゴシック" pitchFamily="34" charset="-128"/>
              </a:rPr>
              <a:t> </a:t>
            </a:r>
            <a:r>
              <a:rPr lang="en-US" altLang="fr-FR" dirty="0" err="1">
                <a:latin typeface="+mn-lt"/>
                <a:ea typeface="ＭＳ Ｐゴシック" pitchFamily="34" charset="-128"/>
              </a:rPr>
              <a:t>Beispiele</a:t>
            </a:r>
            <a:r>
              <a:rPr lang="en-US" altLang="fr-FR" dirty="0">
                <a:latin typeface="+mn-lt"/>
                <a:ea typeface="ＭＳ Ｐゴシック" pitchFamily="34" charset="-128"/>
              </a:rPr>
              <a:t> – </a:t>
            </a:r>
            <a:r>
              <a:rPr lang="en-US" altLang="fr-FR" dirty="0" err="1">
                <a:latin typeface="+mn-lt"/>
                <a:ea typeface="ＭＳ Ｐゴシック" pitchFamily="34" charset="-128"/>
              </a:rPr>
              <a:t>Auswahlkriterien</a:t>
            </a:r>
            <a:endParaRPr lang="en-US" altLang="fr-FR" dirty="0">
              <a:latin typeface="+mn-lt"/>
              <a:ea typeface="ＭＳ Ｐゴシック" pitchFamily="34" charset="-128"/>
            </a:endParaRPr>
          </a:p>
        </p:txBody>
      </p:sp>
      <p:sp>
        <p:nvSpPr>
          <p:cNvPr id="59394" name="Content Placeholder 2"/>
          <p:cNvSpPr>
            <a:spLocks noGrp="1"/>
          </p:cNvSpPr>
          <p:nvPr>
            <p:ph idx="1"/>
          </p:nvPr>
        </p:nvSpPr>
        <p:spPr>
          <a:xfrm>
            <a:off x="336169" y="1111649"/>
            <a:ext cx="5764379" cy="3823494"/>
          </a:xfrm>
        </p:spPr>
        <p:txBody>
          <a:bodyPr vert="horz" lIns="91440" tIns="45720" rIns="91440" bIns="45720" rtlCol="0">
            <a:noAutofit/>
          </a:bodyPr>
          <a:lstStyle/>
          <a:p>
            <a:pPr marL="0" indent="0">
              <a:lnSpc>
                <a:spcPct val="80000"/>
              </a:lnSpc>
              <a:buNone/>
            </a:pPr>
            <a:r>
              <a:rPr lang="de-DE" altLang="fr-FR" sz="3200" dirty="0">
                <a:latin typeface="+mn-lt"/>
                <a:ea typeface="ＭＳ Ｐゴシック" pitchFamily="34" charset="-128"/>
                <a:cs typeface="Arial" pitchFamily="34" charset="0"/>
              </a:rPr>
              <a:t>1. Geschichtliche Begebenheit</a:t>
            </a:r>
          </a:p>
          <a:p>
            <a:pPr lvl="1">
              <a:lnSpc>
                <a:spcPct val="80000"/>
              </a:lnSpc>
            </a:pPr>
            <a:r>
              <a:rPr lang="de-DE" altLang="fr-FR" dirty="0">
                <a:latin typeface="+mn-lt"/>
                <a:ea typeface="Arial" pitchFamily="34" charset="0"/>
                <a:cs typeface="Arial" pitchFamily="34" charset="0"/>
              </a:rPr>
              <a:t>Jahrestag</a:t>
            </a:r>
          </a:p>
          <a:p>
            <a:pPr lvl="1">
              <a:lnSpc>
                <a:spcPct val="80000"/>
              </a:lnSpc>
            </a:pPr>
            <a:r>
              <a:rPr lang="de-DE" altLang="fr-FR" dirty="0">
                <a:latin typeface="+mn-lt"/>
                <a:ea typeface="Arial" pitchFamily="34" charset="0"/>
                <a:cs typeface="Arial" pitchFamily="34" charset="0"/>
              </a:rPr>
              <a:t>Einweihung</a:t>
            </a:r>
          </a:p>
          <a:p>
            <a:pPr lvl="1">
              <a:lnSpc>
                <a:spcPct val="80000"/>
              </a:lnSpc>
            </a:pPr>
            <a:r>
              <a:rPr lang="de-DE" altLang="fr-FR" dirty="0">
                <a:latin typeface="+mn-lt"/>
                <a:ea typeface="Arial" pitchFamily="34" charset="0"/>
                <a:cs typeface="Arial" pitchFamily="34" charset="0"/>
              </a:rPr>
              <a:t>Widmung</a:t>
            </a:r>
          </a:p>
          <a:p>
            <a:pPr lvl="1">
              <a:lnSpc>
                <a:spcPct val="80000"/>
              </a:lnSpc>
            </a:pPr>
            <a:r>
              <a:rPr lang="de-DE" altLang="fr-FR" dirty="0">
                <a:latin typeface="+mn-lt"/>
                <a:ea typeface="Arial" pitchFamily="34" charset="0"/>
                <a:cs typeface="Arial" pitchFamily="34" charset="0"/>
              </a:rPr>
              <a:t>Patriotismus</a:t>
            </a:r>
          </a:p>
          <a:p>
            <a:pPr lvl="2">
              <a:lnSpc>
                <a:spcPct val="80000"/>
              </a:lnSpc>
            </a:pPr>
            <a:r>
              <a:rPr lang="de-DE" altLang="fr-FR" dirty="0">
                <a:latin typeface="+mn-lt"/>
                <a:ea typeface="ＭＳ Ｐゴシック" pitchFamily="34" charset="-128"/>
              </a:rPr>
              <a:t>19. Jh. Erste kulturelle Gehversuche in einer unabhängigen Nation</a:t>
            </a:r>
          </a:p>
          <a:p>
            <a:pPr lvl="2">
              <a:lnSpc>
                <a:spcPct val="80000"/>
              </a:lnSpc>
            </a:pPr>
            <a:r>
              <a:rPr lang="de-DE" altLang="fr-FR" dirty="0">
                <a:latin typeface="+mn-lt"/>
                <a:ea typeface="ＭＳ Ｐゴシック" pitchFamily="34" charset="-128"/>
              </a:rPr>
              <a:t>1939 - 1940: Vorahnung</a:t>
            </a:r>
          </a:p>
          <a:p>
            <a:pPr lvl="2">
              <a:lnSpc>
                <a:spcPct val="80000"/>
              </a:lnSpc>
            </a:pPr>
            <a:r>
              <a:rPr lang="de-DE" altLang="fr-FR" dirty="0">
                <a:latin typeface="+mn-lt"/>
                <a:ea typeface="ＭＳ Ｐゴシック" pitchFamily="34" charset="-128"/>
              </a:rPr>
              <a:t>nach 1945: neu gewonnene Freiheit</a:t>
            </a:r>
            <a:endParaRPr lang="en-US" altLang="fr-FR" dirty="0">
              <a:latin typeface="+mn-lt"/>
              <a:ea typeface="ＭＳ Ｐゴシック" pitchFamily="34" charset="-128"/>
            </a:endParaRPr>
          </a:p>
        </p:txBody>
      </p:sp>
      <p:sp>
        <p:nvSpPr>
          <p:cNvPr id="5939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15691E92-05FE-43D5-9A73-20A96B822FA5}" type="slidenum">
              <a:rPr lang="fr-CH" altLang="fr-FR" sz="1400" b="0">
                <a:solidFill>
                  <a:srgbClr val="E6B9B8"/>
                </a:solidFill>
                <a:latin typeface="+mn-lt"/>
              </a:rPr>
              <a:pPr eaLnBrk="1" hangingPunct="1"/>
              <a:t>16</a:t>
            </a:fld>
            <a:endParaRPr lang="fr-CH" altLang="fr-FR" sz="1400" b="0">
              <a:solidFill>
                <a:srgbClr val="E6B9B8"/>
              </a:solidFill>
              <a:latin typeface="+mn-lt"/>
            </a:endParaRPr>
          </a:p>
        </p:txBody>
      </p:sp>
      <p:sp>
        <p:nvSpPr>
          <p:cNvPr id="2" name="Footer Placeholder 1"/>
          <p:cNvSpPr>
            <a:spLocks noGrp="1"/>
          </p:cNvSpPr>
          <p:nvPr>
            <p:ph type="ftr" sz="quarter" idx="11"/>
          </p:nvPr>
        </p:nvSpPr>
        <p:spPr/>
        <p:txBody>
          <a:bodyPr/>
          <a:lstStyle/>
          <a:p>
            <a:endParaRPr lang="de-DE"/>
          </a:p>
        </p:txBody>
      </p:sp>
      <p:sp>
        <p:nvSpPr>
          <p:cNvPr id="8" name="Content Placeholder 2"/>
          <p:cNvSpPr txBox="1">
            <a:spLocks/>
          </p:cNvSpPr>
          <p:nvPr/>
        </p:nvSpPr>
        <p:spPr>
          <a:xfrm>
            <a:off x="2811958" y="4464837"/>
            <a:ext cx="7491580" cy="2074075"/>
          </a:xfrm>
          <a:prstGeom prst="rect">
            <a:avLst/>
          </a:prstGeom>
        </p:spPr>
        <p:txBody>
          <a:bodyPr vert="horz" lIns="91440" tIns="45720" rIns="91440" bIns="45720" rtlCol="0">
            <a:noAutofit/>
          </a:bodyPr>
          <a:lstStyle>
            <a:defPPr>
              <a:defRPr lang="de-DE"/>
            </a:defPPr>
            <a:lvl1pPr marL="228600" indent="-228600">
              <a:lnSpc>
                <a:spcPct val="80000"/>
              </a:lnSpc>
              <a:spcBef>
                <a:spcPts val="1000"/>
              </a:spcBef>
              <a:buFont typeface="Wingdings" panose="05000000000000000000" pitchFamily="2" charset="2"/>
              <a:buChar char="v"/>
              <a:defRPr sz="3200" baseline="0">
                <a:latin typeface="Arial" pitchFamily="34" charset="0"/>
                <a:ea typeface="ＭＳ Ｐゴシック" pitchFamily="34" charset="-128"/>
                <a:cs typeface="Arial" pitchFamily="34" charset="0"/>
              </a:defRPr>
            </a:lvl1pPr>
            <a:lvl2pPr marL="685800" lvl="1" indent="-228600">
              <a:lnSpc>
                <a:spcPct val="80000"/>
              </a:lnSpc>
              <a:spcBef>
                <a:spcPts val="500"/>
              </a:spcBef>
              <a:buFont typeface="Arial" panose="020B0604020202020204" pitchFamily="34" charset="0"/>
              <a:buChar char="•"/>
              <a:defRPr sz="2400" baseline="0">
                <a:latin typeface="Arial" pitchFamily="34" charset="0"/>
                <a:ea typeface="Arial" pitchFamily="34" charset="0"/>
                <a:cs typeface="Arial" pitchFamily="34" charset="0"/>
              </a:defRPr>
            </a:lvl2pPr>
            <a:lvl3pPr marL="1143000" lvl="2" indent="-228600">
              <a:lnSpc>
                <a:spcPct val="80000"/>
              </a:lnSpc>
              <a:spcBef>
                <a:spcPts val="500"/>
              </a:spcBef>
              <a:buFont typeface="Wingdings" panose="05000000000000000000" pitchFamily="2" charset="2"/>
              <a:buChar char="§"/>
              <a:defRPr sz="2000" baseline="0">
                <a:latin typeface="Arial" pitchFamily="34" charset="0"/>
                <a:ea typeface="ＭＳ Ｐゴシック" pitchFamily="34" charset="-128"/>
              </a:defRPr>
            </a:lvl3pPr>
            <a:lvl4pPr marL="1600200" indent="-228600">
              <a:lnSpc>
                <a:spcPct val="90000"/>
              </a:lnSpc>
              <a:spcBef>
                <a:spcPts val="500"/>
              </a:spcBef>
              <a:buFont typeface="Wingdings" panose="05000000000000000000" pitchFamily="2" charset="2"/>
              <a:buChar char="ü"/>
              <a:defRPr baseline="0">
                <a:latin typeface="Calibri" panose="020F0502020204030204" pitchFamily="34" charset="0"/>
              </a:defRPr>
            </a:lvl4pPr>
            <a:lvl5pPr marL="2057400" indent="-228600">
              <a:lnSpc>
                <a:spcPct val="90000"/>
              </a:lnSpc>
              <a:spcBef>
                <a:spcPts val="500"/>
              </a:spcBef>
              <a:buFont typeface="Wingdings" panose="05000000000000000000" pitchFamily="2" charset="2"/>
              <a:buChar char="Ø"/>
              <a:defRPr baseline="0">
                <a:latin typeface="Calibri" panose="020F0502020204030204" pitchFamily="34" charset="0"/>
              </a:defRPr>
            </a:lvl5pPr>
            <a:lvl6pPr marL="2514600" indent="-228600">
              <a:lnSpc>
                <a:spcPct val="90000"/>
              </a:lnSpc>
              <a:spcBef>
                <a:spcPts val="500"/>
              </a:spcBef>
              <a:buFont typeface="Calibri" panose="020F0502020204030204" pitchFamily="34" charset="0"/>
              <a:buChar char="»"/>
              <a:defRPr baseline="0">
                <a:latin typeface="Calibri" panose="020F0502020204030204" pitchFamily="34" charset="0"/>
              </a:defRP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indent="0">
              <a:buNone/>
            </a:pPr>
            <a:r>
              <a:rPr lang="de-DE" altLang="fr-FR" dirty="0">
                <a:latin typeface="+mn-lt"/>
              </a:rPr>
              <a:t>3. Mediale Weiterverarbeitung</a:t>
            </a:r>
          </a:p>
          <a:p>
            <a:pPr lvl="1"/>
            <a:r>
              <a:rPr lang="de-DE" altLang="fr-FR" dirty="0">
                <a:latin typeface="+mn-lt"/>
              </a:rPr>
              <a:t>Von der immateriellen, oralen Überlieferung…</a:t>
            </a:r>
          </a:p>
          <a:p>
            <a:pPr lvl="1"/>
            <a:r>
              <a:rPr lang="de-DE" altLang="fr-FR" dirty="0">
                <a:latin typeface="+mn-lt"/>
              </a:rPr>
              <a:t>zur schriftlichen Fixierung und…</a:t>
            </a:r>
          </a:p>
          <a:p>
            <a:pPr lvl="1"/>
            <a:r>
              <a:rPr lang="de-DE" altLang="fr-FR" dirty="0">
                <a:latin typeface="+mn-lt"/>
              </a:rPr>
              <a:t>zur Verarbeitung in einem größeren Werk</a:t>
            </a:r>
          </a:p>
          <a:p>
            <a:pPr lvl="2"/>
            <a:r>
              <a:rPr lang="de-DE" altLang="fr-FR" dirty="0">
                <a:latin typeface="+mn-lt"/>
              </a:rPr>
              <a:t>Dadurch: weitere Popularisierung</a:t>
            </a:r>
          </a:p>
          <a:p>
            <a:pPr lvl="2"/>
            <a:endParaRPr lang="de-DE" altLang="fr-FR" dirty="0">
              <a:latin typeface="+mn-lt"/>
            </a:endParaRPr>
          </a:p>
          <a:p>
            <a:pPr lvl="2"/>
            <a:endParaRPr lang="de-DE" altLang="fr-FR" dirty="0">
              <a:latin typeface="+mn-lt"/>
            </a:endParaRPr>
          </a:p>
          <a:p>
            <a:endParaRPr lang="en-US" altLang="fr-FR" dirty="0">
              <a:latin typeface="+mn-lt"/>
            </a:endParaRPr>
          </a:p>
          <a:p>
            <a:endParaRPr lang="en-US" altLang="fr-FR" dirty="0">
              <a:latin typeface="+mn-lt"/>
            </a:endParaRPr>
          </a:p>
        </p:txBody>
      </p:sp>
      <p:sp>
        <p:nvSpPr>
          <p:cNvPr id="7" name="Content Placeholder 2"/>
          <p:cNvSpPr txBox="1">
            <a:spLocks/>
          </p:cNvSpPr>
          <p:nvPr/>
        </p:nvSpPr>
        <p:spPr>
          <a:xfrm>
            <a:off x="6207457" y="1512105"/>
            <a:ext cx="5781343" cy="2300871"/>
          </a:xfrm>
          <a:prstGeom prst="rect">
            <a:avLst/>
          </a:prstGeom>
        </p:spPr>
        <p:txBody>
          <a:bodyPr vert="horz" lIns="91440" tIns="45720" rIns="91440" bIns="45720" rtlCol="0">
            <a:noAutofit/>
          </a:bodyPr>
          <a:lstStyle>
            <a:lvl1pPr marL="228600" indent="-228600">
              <a:lnSpc>
                <a:spcPct val="80000"/>
              </a:lnSpc>
              <a:spcBef>
                <a:spcPts val="1000"/>
              </a:spcBef>
              <a:buFont typeface="Wingdings" panose="05000000000000000000" pitchFamily="2" charset="2"/>
              <a:buChar char="v"/>
              <a:defRPr sz="3200" baseline="0">
                <a:latin typeface="Arial" pitchFamily="34" charset="0"/>
                <a:ea typeface="ＭＳ Ｐゴシック" pitchFamily="34" charset="-128"/>
                <a:cs typeface="Arial" pitchFamily="34" charset="0"/>
              </a:defRPr>
            </a:lvl1pPr>
            <a:lvl2pPr marL="685800" lvl="1" indent="-228600">
              <a:lnSpc>
                <a:spcPct val="80000"/>
              </a:lnSpc>
              <a:spcBef>
                <a:spcPts val="500"/>
              </a:spcBef>
              <a:buFont typeface="Arial" panose="020B0604020202020204" pitchFamily="34" charset="0"/>
              <a:buChar char="•"/>
              <a:defRPr sz="2400" baseline="0">
                <a:latin typeface="Arial" pitchFamily="34" charset="0"/>
                <a:ea typeface="Arial" pitchFamily="34" charset="0"/>
                <a:cs typeface="Arial" pitchFamily="34" charset="0"/>
              </a:defRPr>
            </a:lvl2pPr>
            <a:lvl3pPr marL="1143000" lvl="2" indent="-228600">
              <a:lnSpc>
                <a:spcPct val="80000"/>
              </a:lnSpc>
              <a:spcBef>
                <a:spcPts val="500"/>
              </a:spcBef>
              <a:buFont typeface="Wingdings" panose="05000000000000000000" pitchFamily="2" charset="2"/>
              <a:buChar char="§"/>
              <a:defRPr sz="2000" baseline="0">
                <a:latin typeface="Arial" pitchFamily="34" charset="0"/>
                <a:ea typeface="ＭＳ Ｐゴシック" pitchFamily="34" charset="-128"/>
              </a:defRPr>
            </a:lvl3pPr>
            <a:lvl4pPr marL="1600200" indent="-228600">
              <a:lnSpc>
                <a:spcPct val="90000"/>
              </a:lnSpc>
              <a:spcBef>
                <a:spcPts val="500"/>
              </a:spcBef>
              <a:buFont typeface="Wingdings" panose="05000000000000000000" pitchFamily="2" charset="2"/>
              <a:buChar char="ü"/>
              <a:defRPr baseline="0">
                <a:latin typeface="Calibri" panose="020F0502020204030204" pitchFamily="34" charset="0"/>
              </a:defRPr>
            </a:lvl4pPr>
            <a:lvl5pPr marL="2057400" indent="-228600">
              <a:lnSpc>
                <a:spcPct val="90000"/>
              </a:lnSpc>
              <a:spcBef>
                <a:spcPts val="500"/>
              </a:spcBef>
              <a:buFont typeface="Wingdings" panose="05000000000000000000" pitchFamily="2" charset="2"/>
              <a:buChar char="Ø"/>
              <a:defRPr baseline="0">
                <a:latin typeface="Calibri" panose="020F0502020204030204" pitchFamily="34" charset="0"/>
              </a:defRPr>
            </a:lvl5pPr>
            <a:lvl6pPr marL="2514600" indent="-228600">
              <a:lnSpc>
                <a:spcPct val="90000"/>
              </a:lnSpc>
              <a:spcBef>
                <a:spcPts val="500"/>
              </a:spcBef>
              <a:buFont typeface="Calibri" panose="020F0502020204030204" pitchFamily="34" charset="0"/>
              <a:buChar char="»"/>
              <a:defRPr baseline="0">
                <a:latin typeface="Calibri" panose="020F0502020204030204" pitchFamily="34" charset="0"/>
              </a:defRP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indent="0">
              <a:buNone/>
            </a:pPr>
            <a:r>
              <a:rPr lang="de-DE" altLang="fr-FR" dirty="0">
                <a:latin typeface="+mn-lt"/>
              </a:rPr>
              <a:t>2. Bewusstheit und Akzeptanz in der Bevölkerung</a:t>
            </a:r>
          </a:p>
          <a:p>
            <a:pPr lvl="1"/>
            <a:r>
              <a:rPr lang="de-DE" altLang="fr-FR" dirty="0">
                <a:latin typeface="+mn-lt"/>
              </a:rPr>
              <a:t>Vermittlung im Musikunterricht</a:t>
            </a:r>
          </a:p>
          <a:p>
            <a:pPr lvl="1"/>
            <a:r>
              <a:rPr lang="de-DE" altLang="fr-FR" dirty="0">
                <a:latin typeface="+mn-lt"/>
              </a:rPr>
              <a:t>Regelmäßiges Aufführen der Werke</a:t>
            </a:r>
          </a:p>
          <a:p>
            <a:pPr lvl="1"/>
            <a:r>
              <a:rPr lang="de-DE" altLang="fr-FR" dirty="0">
                <a:latin typeface="+mn-lt"/>
              </a:rPr>
              <a:t>Verarbeitung in einem größeren Werk</a:t>
            </a:r>
          </a:p>
        </p:txBody>
      </p:sp>
    </p:spTree>
    <p:extLst>
      <p:ext uri="{BB962C8B-B14F-4D97-AF65-F5344CB8AC3E}">
        <p14:creationId xmlns:p14="http://schemas.microsoft.com/office/powerpoint/2010/main" val="86033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9394">
                                            <p:txEl>
                                              <p:pRg st="0" end="0"/>
                                            </p:txEl>
                                          </p:spTgt>
                                        </p:tgtEl>
                                        <p:attrNameLst>
                                          <p:attrName>style.visibility</p:attrName>
                                        </p:attrNameLst>
                                      </p:cBhvr>
                                      <p:to>
                                        <p:strVal val="visible"/>
                                      </p:to>
                                    </p:set>
                                    <p:animEffect transition="in" filter="circle(in)">
                                      <p:cBhvr>
                                        <p:cTn id="7" dur="2000"/>
                                        <p:tgtEl>
                                          <p:spTgt spid="59394">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9394">
                                            <p:txEl>
                                              <p:pRg st="1" end="1"/>
                                            </p:txEl>
                                          </p:spTgt>
                                        </p:tgtEl>
                                        <p:attrNameLst>
                                          <p:attrName>style.visibility</p:attrName>
                                        </p:attrNameLst>
                                      </p:cBhvr>
                                      <p:to>
                                        <p:strVal val="visible"/>
                                      </p:to>
                                    </p:set>
                                    <p:animEffect transition="in" filter="circle(in)">
                                      <p:cBhvr>
                                        <p:cTn id="10" dur="2000"/>
                                        <p:tgtEl>
                                          <p:spTgt spid="59394">
                                            <p:txEl>
                                              <p:pRg st="1" end="1"/>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9394">
                                            <p:txEl>
                                              <p:pRg st="2" end="2"/>
                                            </p:txEl>
                                          </p:spTgt>
                                        </p:tgtEl>
                                        <p:attrNameLst>
                                          <p:attrName>style.visibility</p:attrName>
                                        </p:attrNameLst>
                                      </p:cBhvr>
                                      <p:to>
                                        <p:strVal val="visible"/>
                                      </p:to>
                                    </p:set>
                                    <p:animEffect transition="in" filter="circle(in)">
                                      <p:cBhvr>
                                        <p:cTn id="13" dur="2000"/>
                                        <p:tgtEl>
                                          <p:spTgt spid="59394">
                                            <p:txEl>
                                              <p:pRg st="2" end="2"/>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9394">
                                            <p:txEl>
                                              <p:pRg st="3" end="3"/>
                                            </p:txEl>
                                          </p:spTgt>
                                        </p:tgtEl>
                                        <p:attrNameLst>
                                          <p:attrName>style.visibility</p:attrName>
                                        </p:attrNameLst>
                                      </p:cBhvr>
                                      <p:to>
                                        <p:strVal val="visible"/>
                                      </p:to>
                                    </p:set>
                                    <p:animEffect transition="in" filter="circle(in)">
                                      <p:cBhvr>
                                        <p:cTn id="16" dur="2000"/>
                                        <p:tgtEl>
                                          <p:spTgt spid="59394">
                                            <p:txEl>
                                              <p:pRg st="3" end="3"/>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59394">
                                            <p:txEl>
                                              <p:pRg st="4" end="4"/>
                                            </p:txEl>
                                          </p:spTgt>
                                        </p:tgtEl>
                                        <p:attrNameLst>
                                          <p:attrName>style.visibility</p:attrName>
                                        </p:attrNameLst>
                                      </p:cBhvr>
                                      <p:to>
                                        <p:strVal val="visible"/>
                                      </p:to>
                                    </p:set>
                                    <p:animEffect transition="in" filter="circle(in)">
                                      <p:cBhvr>
                                        <p:cTn id="19" dur="2000"/>
                                        <p:tgtEl>
                                          <p:spTgt spid="59394">
                                            <p:txEl>
                                              <p:pRg st="4" end="4"/>
                                            </p:txEl>
                                          </p:spTgt>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59394">
                                            <p:txEl>
                                              <p:pRg st="5" end="5"/>
                                            </p:txEl>
                                          </p:spTgt>
                                        </p:tgtEl>
                                        <p:attrNameLst>
                                          <p:attrName>style.visibility</p:attrName>
                                        </p:attrNameLst>
                                      </p:cBhvr>
                                      <p:to>
                                        <p:strVal val="visible"/>
                                      </p:to>
                                    </p:set>
                                    <p:animEffect transition="in" filter="circle(in)">
                                      <p:cBhvr>
                                        <p:cTn id="22" dur="2000"/>
                                        <p:tgtEl>
                                          <p:spTgt spid="59394">
                                            <p:txEl>
                                              <p:pRg st="5" end="5"/>
                                            </p:txEl>
                                          </p:spTgt>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59394">
                                            <p:txEl>
                                              <p:pRg st="6" end="6"/>
                                            </p:txEl>
                                          </p:spTgt>
                                        </p:tgtEl>
                                        <p:attrNameLst>
                                          <p:attrName>style.visibility</p:attrName>
                                        </p:attrNameLst>
                                      </p:cBhvr>
                                      <p:to>
                                        <p:strVal val="visible"/>
                                      </p:to>
                                    </p:set>
                                    <p:animEffect transition="in" filter="circle(in)">
                                      <p:cBhvr>
                                        <p:cTn id="25" dur="2000"/>
                                        <p:tgtEl>
                                          <p:spTgt spid="59394">
                                            <p:txEl>
                                              <p:pRg st="6" end="6"/>
                                            </p:txEl>
                                          </p:spTgt>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59394">
                                            <p:txEl>
                                              <p:pRg st="7" end="7"/>
                                            </p:txEl>
                                          </p:spTgt>
                                        </p:tgtEl>
                                        <p:attrNameLst>
                                          <p:attrName>style.visibility</p:attrName>
                                        </p:attrNameLst>
                                      </p:cBhvr>
                                      <p:to>
                                        <p:strVal val="visible"/>
                                      </p:to>
                                    </p:set>
                                    <p:animEffect transition="in" filter="circle(in)">
                                      <p:cBhvr>
                                        <p:cTn id="28" dur="2000"/>
                                        <p:tgtEl>
                                          <p:spTgt spid="59394">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p"/>
      <p:bldP spid="8"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pPr algn="ctr"/>
            <a:r>
              <a:rPr lang="en-US" altLang="fr-FR" dirty="0" err="1">
                <a:ea typeface="ＭＳ Ｐゴシック" pitchFamily="34" charset="-128"/>
              </a:rPr>
              <a:t>Musikalische</a:t>
            </a:r>
            <a:r>
              <a:rPr lang="en-US" altLang="fr-FR" dirty="0">
                <a:ea typeface="ＭＳ Ｐゴシック" pitchFamily="34" charset="-128"/>
              </a:rPr>
              <a:t> </a:t>
            </a:r>
            <a:r>
              <a:rPr lang="en-US" altLang="fr-FR" dirty="0" err="1">
                <a:ea typeface="ＭＳ Ｐゴシック" pitchFamily="34" charset="-128"/>
              </a:rPr>
              <a:t>Beispiele</a:t>
            </a:r>
            <a:endParaRPr lang="en-US" altLang="fr-FR" dirty="0">
              <a:ea typeface="ＭＳ Ｐゴシック" pitchFamily="34" charset="-128"/>
            </a:endParaRPr>
          </a:p>
        </p:txBody>
      </p:sp>
      <p:sp>
        <p:nvSpPr>
          <p:cNvPr id="59394" name="Content Placeholder 2"/>
          <p:cNvSpPr>
            <a:spLocks noGrp="1"/>
          </p:cNvSpPr>
          <p:nvPr>
            <p:ph idx="1"/>
          </p:nvPr>
        </p:nvSpPr>
        <p:spPr/>
        <p:txBody>
          <a:bodyPr>
            <a:normAutofit/>
          </a:bodyPr>
          <a:lstStyle/>
          <a:p>
            <a:r>
              <a:rPr lang="en-US" altLang="fr-FR" sz="3600" i="1" dirty="0">
                <a:latin typeface="+mn-lt"/>
                <a:ea typeface="ＭＳ Ｐゴシック" pitchFamily="34" charset="-128"/>
                <a:cs typeface="ＭＳ Ｐゴシック" pitchFamily="34" charset="-128"/>
              </a:rPr>
              <a:t>De </a:t>
            </a:r>
            <a:r>
              <a:rPr lang="en-US" altLang="fr-FR" sz="3600" i="1" dirty="0" err="1">
                <a:latin typeface="+mn-lt"/>
                <a:ea typeface="ＭＳ Ｐゴシック" pitchFamily="34" charset="-128"/>
                <a:cs typeface="ＭＳ Ｐゴシック" pitchFamily="34" charset="-128"/>
              </a:rPr>
              <a:t>Feierwon</a:t>
            </a:r>
            <a:endParaRPr lang="en-US" altLang="fr-FR" sz="3600" i="1" dirty="0">
              <a:latin typeface="+mn-lt"/>
              <a:ea typeface="ＭＳ Ｐゴシック" pitchFamily="34" charset="-128"/>
              <a:cs typeface="ＭＳ Ｐゴシック" pitchFamily="34" charset="-128"/>
            </a:endParaRPr>
          </a:p>
          <a:p>
            <a:r>
              <a:rPr lang="en-US" altLang="fr-FR" sz="3600" dirty="0" err="1">
                <a:latin typeface="+mn-lt"/>
                <a:ea typeface="ＭＳ Ｐゴシック" pitchFamily="34" charset="-128"/>
                <a:cs typeface="ＭＳ Ｐゴシック" pitchFamily="34" charset="-128"/>
              </a:rPr>
              <a:t>Nationalhymne</a:t>
            </a:r>
            <a:r>
              <a:rPr lang="en-US" altLang="fr-FR" sz="3600" i="1" dirty="0">
                <a:latin typeface="+mn-lt"/>
                <a:ea typeface="ＭＳ Ｐゴシック" pitchFamily="34" charset="-128"/>
                <a:cs typeface="ＭＳ Ｐゴシック" pitchFamily="34" charset="-128"/>
              </a:rPr>
              <a:t> </a:t>
            </a:r>
          </a:p>
          <a:p>
            <a:r>
              <a:rPr lang="en-US" altLang="fr-FR" sz="3600" i="1" dirty="0" err="1">
                <a:latin typeface="+mn-lt"/>
                <a:ea typeface="ＭＳ Ｐゴシック" pitchFamily="34" charset="-128"/>
                <a:cs typeface="ＭＳ Ｐゴシック" pitchFamily="34" charset="-128"/>
              </a:rPr>
              <a:t>Wilhelmus</a:t>
            </a:r>
            <a:endParaRPr lang="en-US" altLang="fr-FR" sz="3600" i="1" dirty="0">
              <a:latin typeface="+mn-lt"/>
              <a:ea typeface="ＭＳ Ｐゴシック" pitchFamily="34" charset="-128"/>
              <a:cs typeface="ＭＳ Ｐゴシック" pitchFamily="34" charset="-128"/>
            </a:endParaRPr>
          </a:p>
          <a:p>
            <a:r>
              <a:rPr lang="en-US" altLang="fr-FR" sz="3600" dirty="0">
                <a:latin typeface="+mn-lt"/>
                <a:ea typeface="ＭＳ Ｐゴシック" pitchFamily="34" charset="-128"/>
                <a:cs typeface="ＭＳ Ｐゴシック" pitchFamily="34" charset="-128"/>
              </a:rPr>
              <a:t>Polka der </a:t>
            </a:r>
            <a:r>
              <a:rPr lang="en-US" altLang="fr-FR" sz="3600" dirty="0" err="1">
                <a:latin typeface="+mn-lt"/>
                <a:ea typeface="ＭＳ Ｐゴシック" pitchFamily="34" charset="-128"/>
                <a:cs typeface="ＭＳ Ｐゴシック" pitchFamily="34" charset="-128"/>
              </a:rPr>
              <a:t>Springprozession</a:t>
            </a:r>
            <a:endParaRPr lang="en-US" altLang="fr-FR" sz="3600" dirty="0">
              <a:latin typeface="+mn-lt"/>
              <a:ea typeface="ＭＳ Ｐゴシック" pitchFamily="34" charset="-128"/>
              <a:cs typeface="ＭＳ Ｐゴシック" pitchFamily="34" charset="-128"/>
            </a:endParaRPr>
          </a:p>
          <a:p>
            <a:r>
              <a:rPr lang="en-US" altLang="fr-FR" sz="3600" i="1" dirty="0" err="1">
                <a:latin typeface="+mn-lt"/>
                <a:ea typeface="ＭＳ Ｐゴシック" pitchFamily="34" charset="-128"/>
                <a:cs typeface="ＭＳ Ｐゴシック" pitchFamily="34" charset="-128"/>
              </a:rPr>
              <a:t>Hämmelsmarsch</a:t>
            </a:r>
            <a:endParaRPr lang="en-US" altLang="fr-FR" sz="3600" i="1" dirty="0">
              <a:latin typeface="+mn-lt"/>
              <a:ea typeface="ＭＳ Ｐゴシック" pitchFamily="34" charset="-128"/>
              <a:cs typeface="ＭＳ Ｐゴシック" pitchFamily="34" charset="-128"/>
            </a:endParaRPr>
          </a:p>
          <a:p>
            <a:r>
              <a:rPr lang="en-US" altLang="fr-FR" sz="3600" dirty="0" err="1">
                <a:latin typeface="+mn-lt"/>
                <a:ea typeface="ＭＳ Ｐゴシック" pitchFamily="34" charset="-128"/>
                <a:cs typeface="ＭＳ Ｐゴシック" pitchFamily="34" charset="-128"/>
              </a:rPr>
              <a:t>Weitere</a:t>
            </a:r>
            <a:r>
              <a:rPr lang="en-US" altLang="fr-FR" sz="3600" dirty="0">
                <a:latin typeface="+mn-lt"/>
                <a:ea typeface="ＭＳ Ｐゴシック" pitchFamily="34" charset="-128"/>
                <a:cs typeface="ＭＳ Ｐゴシック" pitchFamily="34" charset="-128"/>
              </a:rPr>
              <a:t> </a:t>
            </a:r>
            <a:r>
              <a:rPr lang="en-US" altLang="fr-FR" sz="3600" dirty="0" err="1">
                <a:latin typeface="+mn-lt"/>
                <a:ea typeface="ＭＳ Ｐゴシック" pitchFamily="34" charset="-128"/>
                <a:cs typeface="ＭＳ Ｐゴシック" pitchFamily="34" charset="-128"/>
              </a:rPr>
              <a:t>Beispiele</a:t>
            </a:r>
            <a:endParaRPr lang="en-US" altLang="fr-FR" sz="3600" dirty="0">
              <a:latin typeface="+mn-lt"/>
              <a:ea typeface="ＭＳ Ｐゴシック" pitchFamily="34" charset="-128"/>
              <a:cs typeface="ＭＳ Ｐゴシック" pitchFamily="34" charset="-128"/>
            </a:endParaRPr>
          </a:p>
          <a:p>
            <a:pPr lvl="1"/>
            <a:r>
              <a:rPr lang="en-US" altLang="fr-FR" sz="3200" dirty="0">
                <a:latin typeface="+mn-lt"/>
                <a:ea typeface="ＭＳ Ｐゴシック" pitchFamily="34" charset="-128"/>
                <a:cs typeface="ＭＳ Ｐゴシック" pitchFamily="34" charset="-128"/>
              </a:rPr>
              <a:t>Volkslieder </a:t>
            </a:r>
            <a:r>
              <a:rPr lang="en-US" altLang="fr-FR" sz="3200" dirty="0" err="1">
                <a:latin typeface="+mn-lt"/>
                <a:ea typeface="ＭＳ Ｐゴシック" pitchFamily="34" charset="-128"/>
                <a:cs typeface="ＭＳ Ｐゴシック" pitchFamily="34" charset="-128"/>
              </a:rPr>
              <a:t>machen</a:t>
            </a:r>
            <a:r>
              <a:rPr lang="en-US" altLang="fr-FR" sz="3200" dirty="0">
                <a:latin typeface="+mn-lt"/>
                <a:ea typeface="ＭＳ Ｐゴシック" pitchFamily="34" charset="-128"/>
                <a:cs typeface="ＭＳ Ｐゴシック" pitchFamily="34" charset="-128"/>
              </a:rPr>
              <a:t> </a:t>
            </a:r>
            <a:r>
              <a:rPr lang="en-US" altLang="fr-FR" sz="3200" dirty="0" err="1">
                <a:latin typeface="+mn-lt"/>
                <a:ea typeface="ＭＳ Ｐゴシック" pitchFamily="34" charset="-128"/>
                <a:cs typeface="ＭＳ Ｐゴシック" pitchFamily="34" charset="-128"/>
              </a:rPr>
              <a:t>nicht</a:t>
            </a:r>
            <a:r>
              <a:rPr lang="en-US" altLang="fr-FR" sz="3200" dirty="0">
                <a:latin typeface="+mn-lt"/>
                <a:ea typeface="ＭＳ Ｐゴシック" pitchFamily="34" charset="-128"/>
                <a:cs typeface="ＭＳ Ｐゴシック" pitchFamily="34" charset="-128"/>
              </a:rPr>
              <a:t> </a:t>
            </a:r>
            <a:r>
              <a:rPr lang="en-US" altLang="fr-FR" sz="3200" dirty="0" err="1">
                <a:latin typeface="+mn-lt"/>
                <a:ea typeface="ＭＳ Ｐゴシック" pitchFamily="34" charset="-128"/>
                <a:cs typeface="ＭＳ Ｐゴシック" pitchFamily="34" charset="-128"/>
              </a:rPr>
              <a:t>vor</a:t>
            </a:r>
            <a:r>
              <a:rPr lang="en-US" altLang="fr-FR" sz="3200" dirty="0">
                <a:latin typeface="+mn-lt"/>
                <a:ea typeface="ＭＳ Ｐゴシック" pitchFamily="34" charset="-128"/>
                <a:cs typeface="ＭＳ Ｐゴシック" pitchFamily="34" charset="-128"/>
              </a:rPr>
              <a:t> </a:t>
            </a:r>
            <a:r>
              <a:rPr lang="en-US" altLang="fr-FR" sz="3200" dirty="0" err="1">
                <a:latin typeface="+mn-lt"/>
                <a:ea typeface="ＭＳ Ｐゴシック" pitchFamily="34" charset="-128"/>
                <a:cs typeface="ＭＳ Ｐゴシック" pitchFamily="34" charset="-128"/>
              </a:rPr>
              <a:t>Ländergrenzen</a:t>
            </a:r>
            <a:r>
              <a:rPr lang="en-US" altLang="fr-FR" sz="3200" dirty="0">
                <a:latin typeface="+mn-lt"/>
                <a:ea typeface="ＭＳ Ｐゴシック" pitchFamily="34" charset="-128"/>
                <a:cs typeface="ＭＳ Ｐゴシック" pitchFamily="34" charset="-128"/>
              </a:rPr>
              <a:t> halt</a:t>
            </a:r>
          </a:p>
          <a:p>
            <a:endParaRPr lang="en-US" altLang="fr-FR" sz="3600" dirty="0">
              <a:latin typeface="+mn-lt"/>
              <a:ea typeface="ＭＳ Ｐゴシック" pitchFamily="34" charset="-128"/>
              <a:cs typeface="ＭＳ Ｐゴシック" pitchFamily="34" charset="-128"/>
            </a:endParaRPr>
          </a:p>
          <a:p>
            <a:endParaRPr lang="en-US" altLang="fr-FR" sz="3600" dirty="0">
              <a:latin typeface="+mn-lt"/>
              <a:ea typeface="ＭＳ Ｐゴシック" pitchFamily="34" charset="-128"/>
              <a:cs typeface="ＭＳ Ｐゴシック" pitchFamily="34" charset="-128"/>
            </a:endParaRPr>
          </a:p>
        </p:txBody>
      </p:sp>
      <p:sp>
        <p:nvSpPr>
          <p:cNvPr id="5939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15691E92-05FE-43D5-9A73-20A96B822FA5}" type="slidenum">
              <a:rPr lang="fr-CH" altLang="fr-FR" sz="1400" b="0">
                <a:solidFill>
                  <a:srgbClr val="E6B9B8"/>
                </a:solidFill>
                <a:latin typeface="+mn-lt"/>
              </a:rPr>
              <a:pPr eaLnBrk="1" hangingPunct="1"/>
              <a:t>17</a:t>
            </a:fld>
            <a:endParaRPr lang="fr-CH" altLang="fr-FR" sz="1400" b="0">
              <a:solidFill>
                <a:srgbClr val="E6B9B8"/>
              </a:solidFill>
              <a:latin typeface="+mn-lt"/>
            </a:endParaRPr>
          </a:p>
        </p:txBody>
      </p:sp>
      <p:sp>
        <p:nvSpPr>
          <p:cNvPr id="2" name="Footer Placeholder 1"/>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3402001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3489" name="Title 1"/>
          <p:cNvSpPr>
            <a:spLocks noGrp="1"/>
          </p:cNvSpPr>
          <p:nvPr>
            <p:ph type="title"/>
          </p:nvPr>
        </p:nvSpPr>
        <p:spPr>
          <a:xfrm>
            <a:off x="1981200" y="-171400"/>
            <a:ext cx="8229600" cy="1143000"/>
          </a:xfrm>
        </p:spPr>
        <p:txBody>
          <a:bodyPr/>
          <a:lstStyle/>
          <a:p>
            <a:pPr algn="ctr"/>
            <a:r>
              <a:rPr lang="en-US" altLang="fr-FR" i="1" dirty="0">
                <a:ea typeface="ＭＳ Ｐゴシック" pitchFamily="34" charset="-128"/>
              </a:rPr>
              <a:t>De </a:t>
            </a:r>
            <a:r>
              <a:rPr lang="en-US" altLang="fr-FR" i="1" dirty="0" err="1">
                <a:ea typeface="ＭＳ Ｐゴシック" pitchFamily="34" charset="-128"/>
              </a:rPr>
              <a:t>Feierwon</a:t>
            </a:r>
            <a:endParaRPr lang="en-US" altLang="fr-FR" i="1" dirty="0">
              <a:ea typeface="ＭＳ Ｐゴシック" pitchFamily="34" charset="-128"/>
            </a:endParaRPr>
          </a:p>
        </p:txBody>
      </p:sp>
      <p:sp>
        <p:nvSpPr>
          <p:cNvPr id="63490" name="Content Placeholder 2"/>
          <p:cNvSpPr>
            <a:spLocks noGrp="1"/>
          </p:cNvSpPr>
          <p:nvPr>
            <p:ph idx="1"/>
          </p:nvPr>
        </p:nvSpPr>
        <p:spPr>
          <a:xfrm>
            <a:off x="829786" y="944746"/>
            <a:ext cx="11262130" cy="6138442"/>
          </a:xfrm>
        </p:spPr>
        <p:txBody>
          <a:bodyPr>
            <a:noAutofit/>
          </a:bodyPr>
          <a:lstStyle/>
          <a:p>
            <a:pPr>
              <a:lnSpc>
                <a:spcPct val="80000"/>
              </a:lnSpc>
            </a:pPr>
            <a:r>
              <a:rPr lang="en-US" altLang="fr-FR" dirty="0">
                <a:latin typeface="+mn-lt"/>
                <a:ea typeface="ＭＳ Ｐゴシック" pitchFamily="34" charset="-128"/>
                <a:cs typeface="ＭＳ Ｐゴシック" pitchFamily="34" charset="-128"/>
              </a:rPr>
              <a:t>Lied und Text von Michel Lentz (1820-1893)</a:t>
            </a:r>
          </a:p>
          <a:p>
            <a:pPr>
              <a:lnSpc>
                <a:spcPct val="80000"/>
              </a:lnSpc>
            </a:pPr>
            <a:r>
              <a:rPr lang="en-US" altLang="fr-FR" dirty="0" err="1">
                <a:latin typeface="+mn-lt"/>
                <a:ea typeface="ＭＳ Ｐゴシック" pitchFamily="34" charset="-128"/>
                <a:cs typeface="ＭＳ Ｐゴシック" pitchFamily="34" charset="-128"/>
              </a:rPr>
              <a:t>Historisches</a:t>
            </a:r>
            <a:r>
              <a:rPr lang="en-US" altLang="fr-FR" dirty="0">
                <a:latin typeface="+mn-lt"/>
                <a:ea typeface="ＭＳ Ｐゴシック" pitchFamily="34" charset="-128"/>
                <a:cs typeface="ＭＳ Ｐゴシック" pitchFamily="34" charset="-128"/>
              </a:rPr>
              <a:t> </a:t>
            </a:r>
            <a:r>
              <a:rPr lang="en-US" altLang="fr-FR" dirty="0" err="1">
                <a:latin typeface="+mn-lt"/>
                <a:ea typeface="ＭＳ Ｐゴシック" pitchFamily="34" charset="-128"/>
                <a:cs typeface="ＭＳ Ｐゴシック" pitchFamily="34" charset="-128"/>
              </a:rPr>
              <a:t>Ereignis</a:t>
            </a:r>
            <a:r>
              <a:rPr lang="en-US" altLang="fr-FR" dirty="0">
                <a:latin typeface="+mn-lt"/>
                <a:ea typeface="ＭＳ Ｐゴシック" pitchFamily="34" charset="-128"/>
                <a:cs typeface="ＭＳ Ｐゴシック" pitchFamily="34" charset="-128"/>
              </a:rPr>
              <a:t>: </a:t>
            </a:r>
            <a:r>
              <a:rPr lang="en-US" altLang="fr-FR" dirty="0" err="1">
                <a:latin typeface="+mn-lt"/>
                <a:ea typeface="ＭＳ Ｐゴシック" pitchFamily="34" charset="-128"/>
                <a:cs typeface="ＭＳ Ｐゴシック" pitchFamily="34" charset="-128"/>
              </a:rPr>
              <a:t>Eröffnung</a:t>
            </a:r>
            <a:r>
              <a:rPr lang="en-US" altLang="fr-FR" dirty="0">
                <a:latin typeface="+mn-lt"/>
                <a:ea typeface="ＭＳ Ｐゴシック" pitchFamily="34" charset="-128"/>
                <a:cs typeface="ＭＳ Ｐゴシック" pitchFamily="34" charset="-128"/>
              </a:rPr>
              <a:t> der </a:t>
            </a:r>
            <a:r>
              <a:rPr lang="en-US" altLang="fr-FR" dirty="0" err="1">
                <a:latin typeface="+mn-lt"/>
                <a:ea typeface="ＭＳ Ｐゴシック" pitchFamily="34" charset="-128"/>
                <a:cs typeface="ＭＳ Ｐゴシック" pitchFamily="34" charset="-128"/>
              </a:rPr>
              <a:t>ersten</a:t>
            </a:r>
            <a:r>
              <a:rPr lang="en-US" altLang="fr-FR" dirty="0">
                <a:latin typeface="+mn-lt"/>
                <a:ea typeface="ＭＳ Ｐゴシック" pitchFamily="34" charset="-128"/>
                <a:cs typeface="ＭＳ Ｐゴシック" pitchFamily="34" charset="-128"/>
              </a:rPr>
              <a:t> </a:t>
            </a:r>
            <a:r>
              <a:rPr lang="en-US" altLang="fr-FR" dirty="0" err="1">
                <a:latin typeface="+mn-lt"/>
                <a:ea typeface="ＭＳ Ｐゴシック" pitchFamily="34" charset="-128"/>
                <a:cs typeface="ＭＳ Ｐゴシック" pitchFamily="34" charset="-128"/>
              </a:rPr>
              <a:t>Bahnstrecke</a:t>
            </a:r>
            <a:r>
              <a:rPr lang="en-US" altLang="fr-FR" dirty="0">
                <a:latin typeface="+mn-lt"/>
                <a:ea typeface="ＭＳ Ｐゴシック" pitchFamily="34" charset="-128"/>
                <a:cs typeface="ＭＳ Ｐゴシック" pitchFamily="34" charset="-128"/>
              </a:rPr>
              <a:t> in Luxemburg </a:t>
            </a:r>
            <a:r>
              <a:rPr lang="en-US" altLang="fr-FR" dirty="0" err="1">
                <a:latin typeface="+mn-lt"/>
                <a:ea typeface="ＭＳ Ｐゴシック" pitchFamily="34" charset="-128"/>
                <a:cs typeface="ＭＳ Ｐゴシック" pitchFamily="34" charset="-128"/>
              </a:rPr>
              <a:t>im</a:t>
            </a:r>
            <a:r>
              <a:rPr lang="en-US" altLang="fr-FR" dirty="0">
                <a:latin typeface="+mn-lt"/>
                <a:ea typeface="ＭＳ Ｐゴシック" pitchFamily="34" charset="-128"/>
                <a:cs typeface="ＭＳ Ｐゴシック" pitchFamily="34" charset="-128"/>
              </a:rPr>
              <a:t> </a:t>
            </a:r>
            <a:r>
              <a:rPr lang="en-US" altLang="fr-FR" dirty="0" err="1">
                <a:latin typeface="+mn-lt"/>
                <a:ea typeface="ＭＳ Ｐゴシック" pitchFamily="34" charset="-128"/>
                <a:cs typeface="ＭＳ Ｐゴシック" pitchFamily="34" charset="-128"/>
              </a:rPr>
              <a:t>Jahre</a:t>
            </a:r>
            <a:r>
              <a:rPr lang="en-US" altLang="fr-FR" dirty="0">
                <a:latin typeface="+mn-lt"/>
                <a:ea typeface="ＭＳ Ｐゴシック" pitchFamily="34" charset="-128"/>
                <a:cs typeface="ＭＳ Ｐゴシック" pitchFamily="34" charset="-128"/>
              </a:rPr>
              <a:t> 1859</a:t>
            </a:r>
          </a:p>
          <a:p>
            <a:pPr>
              <a:lnSpc>
                <a:spcPct val="80000"/>
              </a:lnSpc>
            </a:pPr>
            <a:r>
              <a:rPr lang="en-US" altLang="fr-FR" dirty="0">
                <a:latin typeface="+mn-lt"/>
                <a:ea typeface="ＭＳ Ｐゴシック" pitchFamily="34" charset="-128"/>
                <a:cs typeface="ＭＳ Ｐゴシック" pitchFamily="34" charset="-128"/>
              </a:rPr>
              <a:t>Arrangements</a:t>
            </a:r>
          </a:p>
          <a:p>
            <a:pPr lvl="1">
              <a:lnSpc>
                <a:spcPct val="80000"/>
              </a:lnSpc>
            </a:pPr>
            <a:r>
              <a:rPr lang="en-US" altLang="fr-FR" sz="2800" dirty="0">
                <a:latin typeface="+mn-lt"/>
                <a:ea typeface="ＭＳ Ｐゴシック" pitchFamily="34" charset="-128"/>
                <a:cs typeface="Arial" pitchFamily="34" charset="0"/>
              </a:rPr>
              <a:t>Die </a:t>
            </a:r>
            <a:r>
              <a:rPr lang="en-US" altLang="fr-FR" sz="2800" dirty="0" err="1">
                <a:latin typeface="+mn-lt"/>
                <a:ea typeface="ＭＳ Ｐゴシック" pitchFamily="34" charset="-128"/>
                <a:cs typeface="Arial" pitchFamily="34" charset="0"/>
              </a:rPr>
              <a:t>Originalversion</a:t>
            </a:r>
            <a:r>
              <a:rPr lang="en-US" altLang="fr-FR" sz="2800" dirty="0">
                <a:latin typeface="+mn-lt"/>
                <a:ea typeface="ＭＳ Ｐゴシック" pitchFamily="34" charset="-128"/>
                <a:cs typeface="Arial" pitchFamily="34" charset="0"/>
              </a:rPr>
              <a:t> </a:t>
            </a:r>
          </a:p>
          <a:p>
            <a:pPr lvl="1">
              <a:lnSpc>
                <a:spcPct val="80000"/>
              </a:lnSpc>
            </a:pPr>
            <a:r>
              <a:rPr lang="en-US" altLang="fr-FR" sz="2800" dirty="0">
                <a:latin typeface="+mn-lt"/>
                <a:ea typeface="ＭＳ Ｐゴシック" pitchFamily="34" charset="-128"/>
                <a:cs typeface="Arial" pitchFamily="34" charset="0"/>
              </a:rPr>
              <a:t>Dicks-Lentz-</a:t>
            </a:r>
            <a:r>
              <a:rPr lang="en-US" altLang="fr-FR" sz="2800" dirty="0" err="1">
                <a:latin typeface="+mn-lt"/>
                <a:ea typeface="ＭＳ Ｐゴシック" pitchFamily="34" charset="-128"/>
                <a:cs typeface="Arial" pitchFamily="34" charset="0"/>
              </a:rPr>
              <a:t>Marsch</a:t>
            </a:r>
            <a:r>
              <a:rPr lang="en-US" altLang="fr-FR" sz="2800" dirty="0">
                <a:latin typeface="+mn-lt"/>
                <a:ea typeface="ＭＳ Ｐゴシック" pitchFamily="34" charset="-128"/>
                <a:cs typeface="Arial" pitchFamily="34" charset="0"/>
              </a:rPr>
              <a:t> (Trio) </a:t>
            </a:r>
          </a:p>
          <a:p>
            <a:pPr lvl="1">
              <a:lnSpc>
                <a:spcPct val="80000"/>
              </a:lnSpc>
            </a:pPr>
            <a:r>
              <a:rPr lang="en-US" altLang="fr-FR" sz="2800" dirty="0">
                <a:latin typeface="+mn-lt"/>
                <a:ea typeface="ＭＳ Ｐゴシック" pitchFamily="34" charset="-128"/>
                <a:cs typeface="Arial" pitchFamily="34" charset="0"/>
              </a:rPr>
              <a:t>Glockenspiel der </a:t>
            </a:r>
            <a:r>
              <a:rPr lang="en-US" altLang="fr-FR" sz="2800" dirty="0" err="1">
                <a:latin typeface="+mn-lt"/>
                <a:ea typeface="ＭＳ Ｐゴシック" pitchFamily="34" charset="-128"/>
                <a:cs typeface="Arial" pitchFamily="34" charset="0"/>
              </a:rPr>
              <a:t>Kathedrale</a:t>
            </a:r>
            <a:r>
              <a:rPr lang="en-US" altLang="fr-FR" sz="2800" dirty="0">
                <a:latin typeface="+mn-lt"/>
                <a:ea typeface="ＭＳ Ｐゴシック" pitchFamily="34" charset="-128"/>
                <a:cs typeface="Arial" pitchFamily="34" charset="0"/>
              </a:rPr>
              <a:t> </a:t>
            </a:r>
          </a:p>
          <a:p>
            <a:pPr lvl="1">
              <a:lnSpc>
                <a:spcPct val="80000"/>
              </a:lnSpc>
            </a:pPr>
            <a:r>
              <a:rPr lang="en-US" altLang="fr-FR" sz="2800" dirty="0" err="1">
                <a:latin typeface="+mn-lt"/>
                <a:ea typeface="ＭＳ Ｐゴシック" pitchFamily="34" charset="-128"/>
                <a:cs typeface="Arial" pitchFamily="34" charset="0"/>
              </a:rPr>
              <a:t>RTL-Pausenzeichen</a:t>
            </a:r>
            <a:r>
              <a:rPr lang="en-US" altLang="fr-FR" sz="2800" dirty="0">
                <a:latin typeface="+mn-lt"/>
                <a:ea typeface="ＭＳ Ｐゴシック" pitchFamily="34" charset="-128"/>
                <a:cs typeface="Arial" pitchFamily="34" charset="0"/>
              </a:rPr>
              <a:t>, </a:t>
            </a:r>
            <a:r>
              <a:rPr lang="en-US" altLang="fr-FR" sz="2800" dirty="0" err="1">
                <a:latin typeface="+mn-lt"/>
                <a:ea typeface="ＭＳ Ｐゴシック" pitchFamily="34" charset="-128"/>
                <a:cs typeface="Arial" pitchFamily="34" charset="0"/>
              </a:rPr>
              <a:t>z.T</a:t>
            </a:r>
            <a:r>
              <a:rPr lang="en-US" altLang="fr-FR" sz="2800" dirty="0">
                <a:latin typeface="+mn-lt"/>
                <a:ea typeface="ＭＳ Ｐゴシック" pitchFamily="34" charset="-128"/>
                <a:cs typeface="Arial" pitchFamily="34" charset="0"/>
              </a:rPr>
              <a:t>. </a:t>
            </a:r>
            <a:r>
              <a:rPr lang="en-US" altLang="fr-FR" sz="2800" dirty="0" err="1">
                <a:latin typeface="+mn-lt"/>
                <a:ea typeface="ＭＳ Ｐゴシック" pitchFamily="34" charset="-128"/>
                <a:cs typeface="Arial" pitchFamily="34" charset="0"/>
              </a:rPr>
              <a:t>melodisch</a:t>
            </a:r>
            <a:r>
              <a:rPr lang="en-US" altLang="fr-FR" sz="2800" dirty="0">
                <a:latin typeface="+mn-lt"/>
                <a:ea typeface="ＭＳ Ｐゴシック" pitchFamily="34" charset="-128"/>
                <a:cs typeface="Arial" pitchFamily="34" charset="0"/>
              </a:rPr>
              <a:t> </a:t>
            </a:r>
            <a:r>
              <a:rPr lang="en-US" altLang="fr-FR" sz="2800" dirty="0" err="1">
                <a:latin typeface="+mn-lt"/>
                <a:ea typeface="ＭＳ Ｐゴシック" pitchFamily="34" charset="-128"/>
                <a:cs typeface="Arial" pitchFamily="34" charset="0"/>
              </a:rPr>
              <a:t>abgeändert</a:t>
            </a:r>
            <a:r>
              <a:rPr lang="en-US" altLang="fr-FR" sz="2800" dirty="0">
                <a:latin typeface="+mn-lt"/>
                <a:ea typeface="ＭＳ Ｐゴシック" pitchFamily="34" charset="-128"/>
                <a:cs typeface="Arial" pitchFamily="34" charset="0"/>
              </a:rPr>
              <a:t> </a:t>
            </a:r>
          </a:p>
          <a:p>
            <a:pPr lvl="2">
              <a:lnSpc>
                <a:spcPct val="80000"/>
              </a:lnSpc>
            </a:pPr>
            <a:r>
              <a:rPr lang="en-US" altLang="fr-FR" sz="2400" dirty="0">
                <a:latin typeface="+mn-lt"/>
                <a:ea typeface="Arial" pitchFamily="34" charset="0"/>
                <a:cs typeface="Arial" pitchFamily="34" charset="0"/>
              </a:rPr>
              <a:t>(</a:t>
            </a:r>
            <a:r>
              <a:rPr lang="en-US" altLang="fr-FR" sz="2400" dirty="0" err="1">
                <a:latin typeface="+mn-lt"/>
                <a:ea typeface="Arial" pitchFamily="34" charset="0"/>
                <a:cs typeface="Arial" pitchFamily="34" charset="0"/>
              </a:rPr>
              <a:t>Beispiel</a:t>
            </a:r>
            <a:r>
              <a:rPr lang="en-US" altLang="fr-FR" sz="2400" dirty="0">
                <a:latin typeface="+mn-lt"/>
                <a:ea typeface="Arial" pitchFamily="34" charset="0"/>
                <a:cs typeface="Arial" pitchFamily="34" charset="0"/>
              </a:rPr>
              <a:t> SR, </a:t>
            </a:r>
            <a:r>
              <a:rPr lang="en-US" altLang="fr-FR" sz="2400" dirty="0" err="1">
                <a:latin typeface="+mn-lt"/>
                <a:ea typeface="Arial" pitchFamily="34" charset="0"/>
                <a:cs typeface="Arial" pitchFamily="34" charset="0"/>
              </a:rPr>
              <a:t>Steigerlied</a:t>
            </a:r>
            <a:r>
              <a:rPr lang="en-US" altLang="fr-FR" sz="2400" dirty="0">
                <a:latin typeface="+mn-lt"/>
                <a:ea typeface="Arial" pitchFamily="34" charset="0"/>
                <a:cs typeface="Arial" pitchFamily="34" charset="0"/>
              </a:rPr>
              <a:t>, </a:t>
            </a:r>
            <a:r>
              <a:rPr lang="en-US" altLang="fr-FR" sz="2400" dirty="0" err="1">
                <a:latin typeface="+mn-lt"/>
                <a:ea typeface="Arial" pitchFamily="34" charset="0"/>
                <a:cs typeface="Arial" pitchFamily="34" charset="0"/>
              </a:rPr>
              <a:t>regionale</a:t>
            </a:r>
            <a:r>
              <a:rPr lang="en-US" altLang="fr-FR" sz="2400" dirty="0">
                <a:latin typeface="+mn-lt"/>
                <a:ea typeface="Arial" pitchFamily="34" charset="0"/>
                <a:cs typeface="Arial" pitchFamily="34" charset="0"/>
              </a:rPr>
              <a:t> </a:t>
            </a:r>
            <a:r>
              <a:rPr lang="en-US" altLang="fr-FR" sz="2400" dirty="0" err="1">
                <a:latin typeface="+mn-lt"/>
                <a:ea typeface="Arial" pitchFamily="34" charset="0"/>
                <a:cs typeface="Arial" pitchFamily="34" charset="0"/>
              </a:rPr>
              <a:t>Bedeutung</a:t>
            </a:r>
            <a:r>
              <a:rPr lang="en-US" altLang="fr-FR" sz="2400" dirty="0">
                <a:latin typeface="+mn-lt"/>
                <a:ea typeface="Arial" pitchFamily="34" charset="0"/>
                <a:cs typeface="Arial" pitchFamily="34" charset="0"/>
              </a:rPr>
              <a:t>) </a:t>
            </a:r>
          </a:p>
          <a:p>
            <a:pPr lvl="2">
              <a:lnSpc>
                <a:spcPct val="80000"/>
              </a:lnSpc>
            </a:pPr>
            <a:r>
              <a:rPr lang="en-US" altLang="fr-FR" sz="2400" dirty="0" err="1">
                <a:latin typeface="+mn-lt"/>
                <a:ea typeface="Arial" pitchFamily="34" charset="0"/>
                <a:cs typeface="Arial" pitchFamily="34" charset="0"/>
              </a:rPr>
              <a:t>Pausenzeichen</a:t>
            </a:r>
            <a:r>
              <a:rPr lang="en-US" altLang="fr-FR" sz="2400" dirty="0">
                <a:latin typeface="+mn-lt"/>
                <a:ea typeface="Arial" pitchFamily="34" charset="0"/>
                <a:cs typeface="Arial" pitchFamily="34" charset="0"/>
              </a:rPr>
              <a:t> von Radio Kossuth / </a:t>
            </a:r>
            <a:r>
              <a:rPr lang="en-US" altLang="fr-FR" sz="2400" dirty="0" err="1">
                <a:latin typeface="+mn-lt"/>
                <a:ea typeface="Arial" pitchFamily="34" charset="0"/>
                <a:cs typeface="Arial" pitchFamily="34" charset="0"/>
              </a:rPr>
              <a:t>Ungarn</a:t>
            </a:r>
            <a:r>
              <a:rPr lang="en-US" altLang="fr-FR" sz="2400" dirty="0">
                <a:latin typeface="+mn-lt"/>
                <a:ea typeface="Arial" pitchFamily="34" charset="0"/>
                <a:cs typeface="Arial" pitchFamily="34" charset="0"/>
              </a:rPr>
              <a:t>: </a:t>
            </a:r>
            <a:r>
              <a:rPr lang="en-US" altLang="fr-FR" sz="2400" dirty="0" err="1">
                <a:latin typeface="+mn-lt"/>
                <a:ea typeface="Arial" pitchFamily="34" charset="0"/>
                <a:cs typeface="Arial" pitchFamily="34" charset="0"/>
              </a:rPr>
              <a:t>Rákóczi</a:t>
            </a:r>
            <a:r>
              <a:rPr lang="en-US" altLang="fr-FR" sz="2400" dirty="0">
                <a:latin typeface="+mn-lt"/>
                <a:ea typeface="Arial" pitchFamily="34" charset="0"/>
                <a:cs typeface="Arial" pitchFamily="34" charset="0"/>
              </a:rPr>
              <a:t>-March</a:t>
            </a:r>
          </a:p>
          <a:p>
            <a:pPr lvl="2">
              <a:lnSpc>
                <a:spcPct val="80000"/>
              </a:lnSpc>
            </a:pPr>
            <a:r>
              <a:rPr lang="en-US" altLang="fr-FR" sz="2400" dirty="0">
                <a:latin typeface="+mn-lt"/>
                <a:ea typeface="Arial" pitchFamily="34" charset="0"/>
                <a:cs typeface="Arial" pitchFamily="34" charset="0"/>
              </a:rPr>
              <a:t>(</a:t>
            </a:r>
            <a:r>
              <a:rPr lang="en-US" altLang="fr-FR" sz="2400" dirty="0" err="1">
                <a:latin typeface="+mn-lt"/>
                <a:ea typeface="Arial" pitchFamily="34" charset="0"/>
                <a:cs typeface="Arial" pitchFamily="34" charset="0"/>
              </a:rPr>
              <a:t>Beispiel</a:t>
            </a:r>
            <a:r>
              <a:rPr lang="en-US" altLang="fr-FR" sz="2400" dirty="0">
                <a:latin typeface="+mn-lt"/>
                <a:ea typeface="Arial" pitchFamily="34" charset="0"/>
                <a:cs typeface="Arial" pitchFamily="34" charset="0"/>
              </a:rPr>
              <a:t> </a:t>
            </a:r>
            <a:r>
              <a:rPr lang="en-US" altLang="fr-FR" sz="2400" dirty="0" err="1">
                <a:latin typeface="+mn-lt"/>
                <a:ea typeface="Arial" pitchFamily="34" charset="0"/>
                <a:cs typeface="Arial" pitchFamily="34" charset="0"/>
              </a:rPr>
              <a:t>früherer</a:t>
            </a:r>
            <a:r>
              <a:rPr lang="en-US" altLang="fr-FR" sz="2400" dirty="0">
                <a:latin typeface="+mn-lt"/>
                <a:ea typeface="Arial" pitchFamily="34" charset="0"/>
                <a:cs typeface="Arial" pitchFamily="34" charset="0"/>
              </a:rPr>
              <a:t> SWF, </a:t>
            </a:r>
            <a:r>
              <a:rPr lang="en-US" altLang="fr-FR" sz="2400" dirty="0" err="1">
                <a:latin typeface="+mn-lt"/>
                <a:ea typeface="Arial" pitchFamily="34" charset="0"/>
                <a:cs typeface="Arial" pitchFamily="34" charset="0"/>
              </a:rPr>
              <a:t>Zauberflöte</a:t>
            </a:r>
            <a:r>
              <a:rPr lang="en-US" altLang="fr-FR" sz="2400" dirty="0">
                <a:latin typeface="+mn-lt"/>
                <a:ea typeface="Arial" pitchFamily="34" charset="0"/>
                <a:cs typeface="Arial" pitchFamily="34" charset="0"/>
              </a:rPr>
              <a:t>, </a:t>
            </a:r>
            <a:r>
              <a:rPr lang="en-US" altLang="fr-FR" sz="2400" dirty="0" err="1">
                <a:latin typeface="+mn-lt"/>
                <a:ea typeface="Arial" pitchFamily="34" charset="0"/>
                <a:cs typeface="Arial" pitchFamily="34" charset="0"/>
              </a:rPr>
              <a:t>globale</a:t>
            </a:r>
            <a:r>
              <a:rPr lang="en-US" altLang="fr-FR" sz="2400" dirty="0">
                <a:latin typeface="+mn-lt"/>
                <a:ea typeface="Arial" pitchFamily="34" charset="0"/>
                <a:cs typeface="Arial" pitchFamily="34" charset="0"/>
              </a:rPr>
              <a:t> </a:t>
            </a:r>
            <a:r>
              <a:rPr lang="en-US" altLang="fr-FR" sz="2400" dirty="0" err="1">
                <a:latin typeface="+mn-lt"/>
                <a:ea typeface="Arial" pitchFamily="34" charset="0"/>
                <a:cs typeface="Arial" pitchFamily="34" charset="0"/>
              </a:rPr>
              <a:t>Bedeutung</a:t>
            </a:r>
            <a:r>
              <a:rPr lang="en-US" altLang="fr-FR" sz="2400" dirty="0">
                <a:latin typeface="+mn-lt"/>
                <a:ea typeface="Arial" pitchFamily="34" charset="0"/>
                <a:cs typeface="Arial" pitchFamily="34" charset="0"/>
              </a:rPr>
              <a:t>) </a:t>
            </a:r>
          </a:p>
          <a:p>
            <a:pPr lvl="1">
              <a:lnSpc>
                <a:spcPct val="80000"/>
              </a:lnSpc>
            </a:pPr>
            <a:r>
              <a:rPr lang="en-US" altLang="fr-FR" sz="2800" dirty="0" err="1">
                <a:latin typeface="+mn-lt"/>
                <a:ea typeface="ＭＳ Ｐゴシック" pitchFamily="34" charset="-128"/>
                <a:cs typeface="Arial" pitchFamily="34" charset="0"/>
              </a:rPr>
              <a:t>RTL</a:t>
            </a:r>
            <a:r>
              <a:rPr lang="en-US" altLang="fr-FR" sz="2800" dirty="0">
                <a:latin typeface="+mn-lt"/>
                <a:ea typeface="ＭＳ Ｐゴシック" pitchFamily="34" charset="-128"/>
                <a:cs typeface="Arial" pitchFamily="34" charset="0"/>
              </a:rPr>
              <a:t>-Jingle </a:t>
            </a:r>
          </a:p>
          <a:p>
            <a:pPr lvl="1">
              <a:lnSpc>
                <a:spcPct val="80000"/>
              </a:lnSpc>
            </a:pPr>
            <a:r>
              <a:rPr lang="en-US" altLang="fr-FR" sz="2800" dirty="0">
                <a:latin typeface="+mn-lt"/>
                <a:ea typeface="ＭＳ Ｐゴシック" pitchFamily="34" charset="-128"/>
                <a:cs typeface="Arial" pitchFamily="34" charset="0"/>
              </a:rPr>
              <a:t>Laurent </a:t>
            </a:r>
            <a:r>
              <a:rPr lang="en-US" altLang="fr-FR" sz="2800" dirty="0" err="1">
                <a:latin typeface="+mn-lt"/>
                <a:ea typeface="ＭＳ Ｐゴシック" pitchFamily="34" charset="-128"/>
                <a:cs typeface="Arial" pitchFamily="34" charset="0"/>
              </a:rPr>
              <a:t>Menager</a:t>
            </a:r>
            <a:r>
              <a:rPr lang="en-US" altLang="fr-FR" sz="2800" dirty="0">
                <a:latin typeface="+mn-lt"/>
                <a:ea typeface="ＭＳ Ｐゴシック" pitchFamily="34" charset="-128"/>
                <a:cs typeface="Arial" pitchFamily="34" charset="0"/>
              </a:rPr>
              <a:t>: </a:t>
            </a:r>
            <a:r>
              <a:rPr lang="fr-CH" altLang="fr-FR" sz="2800" i="1" dirty="0">
                <a:latin typeface="+mn-lt"/>
                <a:ea typeface="ＭＳ Ｐゴシック" pitchFamily="34" charset="-128"/>
                <a:cs typeface="Arial" pitchFamily="34" charset="0"/>
              </a:rPr>
              <a:t>Fantaisie sur l'air luxembourgeois De </a:t>
            </a:r>
            <a:r>
              <a:rPr lang="fr-CH" altLang="fr-FR" sz="2800" i="1" dirty="0" err="1">
                <a:latin typeface="+mn-lt"/>
                <a:ea typeface="ＭＳ Ｐゴシック" pitchFamily="34" charset="-128"/>
                <a:cs typeface="Arial" pitchFamily="34" charset="0"/>
              </a:rPr>
              <a:t>Feierwon</a:t>
            </a:r>
            <a:r>
              <a:rPr lang="fr-CH" altLang="fr-FR" sz="2800" dirty="0">
                <a:latin typeface="+mn-lt"/>
                <a:ea typeface="ＭＳ Ｐゴシック" pitchFamily="34" charset="-128"/>
                <a:cs typeface="Arial" pitchFamily="34" charset="0"/>
              </a:rPr>
              <a:t/>
            </a:r>
            <a:br>
              <a:rPr lang="fr-CH" altLang="fr-FR" sz="2800" dirty="0">
                <a:latin typeface="+mn-lt"/>
                <a:ea typeface="ＭＳ Ｐゴシック" pitchFamily="34" charset="-128"/>
                <a:cs typeface="Arial" pitchFamily="34" charset="0"/>
              </a:rPr>
            </a:br>
            <a:r>
              <a:rPr lang="de-DE" altLang="fr-FR" sz="2800" dirty="0">
                <a:latin typeface="+mn-lt"/>
                <a:ea typeface="ＭＳ Ｐゴシック" pitchFamily="34" charset="-128"/>
                <a:cs typeface="Arial" pitchFamily="34" charset="0"/>
              </a:rPr>
              <a:t>Solostück für Violine und Orchester</a:t>
            </a:r>
            <a:endParaRPr lang="en-US" altLang="fr-FR" sz="2800" dirty="0">
              <a:latin typeface="+mn-lt"/>
              <a:ea typeface="ＭＳ Ｐゴシック" pitchFamily="34" charset="-128"/>
              <a:cs typeface="Arial" pitchFamily="34" charset="0"/>
            </a:endParaRPr>
          </a:p>
          <a:p>
            <a:pPr lvl="1">
              <a:lnSpc>
                <a:spcPct val="80000"/>
              </a:lnSpc>
              <a:buFont typeface="Arial" pitchFamily="34" charset="0"/>
              <a:buNone/>
            </a:pPr>
            <a:endParaRPr lang="en-US" altLang="fr-FR" sz="2800" dirty="0">
              <a:latin typeface="+mn-lt"/>
              <a:ea typeface="ＭＳ Ｐゴシック" pitchFamily="34" charset="-128"/>
              <a:cs typeface="Arial" pitchFamily="34" charset="0"/>
            </a:endParaRPr>
          </a:p>
        </p:txBody>
      </p:sp>
      <p:sp>
        <p:nvSpPr>
          <p:cNvPr id="634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A29CC7AE-D2B6-47DE-94DB-986875A83272}" type="slidenum">
              <a:rPr lang="en-US" altLang="fr-FR" sz="1400" b="0">
                <a:solidFill>
                  <a:srgbClr val="E6B9B8"/>
                </a:solidFill>
                <a:latin typeface="+mn-lt"/>
              </a:rPr>
              <a:pPr eaLnBrk="1" hangingPunct="1"/>
              <a:t>18</a:t>
            </a:fld>
            <a:endParaRPr lang="en-US" altLang="fr-FR" sz="1400" b="0" dirty="0">
              <a:solidFill>
                <a:srgbClr val="E6B9B8"/>
              </a:solidFill>
              <a:latin typeface="+mn-lt"/>
            </a:endParaRPr>
          </a:p>
        </p:txBody>
      </p:sp>
      <p:pic>
        <p:nvPicPr>
          <p:cNvPr id="2" name="CNA_DicksLentzMars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791200" y="2928402"/>
            <a:ext cx="609600" cy="609600"/>
          </a:xfrm>
          <a:prstGeom prst="rect">
            <a:avLst/>
          </a:prstGeom>
        </p:spPr>
      </p:pic>
      <p:pic>
        <p:nvPicPr>
          <p:cNvPr id="3" name="CNAFeierwon_Carillion_Cathédral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539851" y="3390425"/>
            <a:ext cx="609600" cy="609600"/>
          </a:xfrm>
          <a:prstGeom prst="rect">
            <a:avLst/>
          </a:prstGeom>
        </p:spPr>
      </p:pic>
      <p:pic>
        <p:nvPicPr>
          <p:cNvPr id="4" name="CNA_01966_02_-_Feierwon_Choeurs Soldats.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4898533" y="2475626"/>
            <a:ext cx="609600" cy="609600"/>
          </a:xfrm>
          <a:prstGeom prst="rect">
            <a:avLst/>
          </a:prstGeom>
        </p:spPr>
      </p:pic>
      <p:pic>
        <p:nvPicPr>
          <p:cNvPr id="5" name="RTL-_station_ID(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9338601" y="3675308"/>
            <a:ext cx="609600" cy="609600"/>
          </a:xfrm>
          <a:prstGeom prst="rect">
            <a:avLst/>
          </a:prstGeom>
        </p:spPr>
      </p:pic>
      <p:pic>
        <p:nvPicPr>
          <p:cNvPr id="7" name="SR Pausezeichen Steigerlied.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8490976" y="4126036"/>
            <a:ext cx="609600" cy="609600"/>
          </a:xfrm>
          <a:prstGeom prst="rect">
            <a:avLst/>
          </a:prstGeom>
        </p:spPr>
      </p:pic>
      <p:pic>
        <p:nvPicPr>
          <p:cNvPr id="8" name="SWF Pausezeichen.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9677400" y="4883877"/>
            <a:ext cx="609600" cy="609600"/>
          </a:xfrm>
          <a:prstGeom prst="rect">
            <a:avLst/>
          </a:prstGeom>
        </p:spPr>
      </p:pic>
      <p:pic>
        <p:nvPicPr>
          <p:cNvPr id="9" name="CNA_01840_-_Feierwon_ORTL,Pensis.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3593404" y="5218500"/>
            <a:ext cx="609600" cy="609600"/>
          </a:xfrm>
          <a:prstGeom prst="rect">
            <a:avLst/>
          </a:prstGeom>
        </p:spPr>
      </p:pic>
      <p:pic>
        <p:nvPicPr>
          <p:cNvPr id="6" name="rakoczi-radio">
            <a:hlinkClick r:id="" action="ppaction://media"/>
          </p:cNvPr>
          <p:cNvPicPr>
            <a:picLocks noChangeAspect="1"/>
          </p:cNvPicPr>
          <p:nvPr>
            <a:videoFile r:link="rId16"/>
            <p:extLst>
              <p:ext uri="{DAA4B4D4-6D71-4841-9C94-3DE7FCFB9230}">
                <p14:media xmlns:p14="http://schemas.microsoft.com/office/powerpoint/2010/main" r:embed="rId15"/>
              </p:ext>
            </p:extLst>
          </p:nvPr>
        </p:nvPicPr>
        <p:blipFill>
          <a:blip r:embed="rId21"/>
          <a:stretch>
            <a:fillRect/>
          </a:stretch>
        </p:blipFill>
        <p:spPr>
          <a:xfrm flipH="1">
            <a:off x="10491026" y="4570324"/>
            <a:ext cx="635424" cy="423616"/>
          </a:xfrm>
          <a:prstGeom prst="rect">
            <a:avLst/>
          </a:prstGeom>
        </p:spPr>
      </p:pic>
      <p:sp>
        <p:nvSpPr>
          <p:cNvPr id="10" name="Footer Placeholder 9"/>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664520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65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7968"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1374"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0468" fill="hold"/>
                                        <p:tgtEl>
                                          <p:spTgt spid="7"/>
                                        </p:tgtEl>
                                      </p:cBhvr>
                                    </p:cmd>
                                  </p:childTnLst>
                                </p:cTn>
                              </p:par>
                            </p:childTnLst>
                          </p:cTn>
                        </p:par>
                      </p:childTnLst>
                    </p:cTn>
                  </p:par>
                </p:childTnLst>
              </p:cTn>
              <p:nextCondLst>
                <p:cond evt="onClick" delay="0">
                  <p:tgtEl>
                    <p:spTgt spid="7"/>
                  </p:tgtEl>
                </p:cond>
              </p:nextCondLst>
            </p:seq>
            <p:audio>
              <p:cMediaNode vol="80000">
                <p:cTn id="31" fill="hold" display="0">
                  <p:stCondLst>
                    <p:cond delay="indefinite"/>
                  </p:stCondLst>
                  <p:endCondLst>
                    <p:cond evt="onStopAudio" delay="0">
                      <p:tgtEl>
                        <p:sldTgt/>
                      </p:tgtEl>
                    </p:cond>
                  </p:endCondLst>
                </p:cTn>
                <p:tgtEl>
                  <p:spTgt spid="7"/>
                </p:tgtEl>
              </p:cMediaNode>
            </p:audio>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861" fill="hold"/>
                                        <p:tgtEl>
                                          <p:spTgt spid="8"/>
                                        </p:tgtEl>
                                      </p:cBhvr>
                                    </p:cmd>
                                  </p:childTnLst>
                                </p:cTn>
                              </p:par>
                            </p:childTnLst>
                          </p:cTn>
                        </p:par>
                      </p:childTnLst>
                    </p:cTn>
                  </p:par>
                </p:childTnLst>
              </p:cTn>
              <p:nextCondLst>
                <p:cond evt="onClick" delay="0">
                  <p:tgtEl>
                    <p:spTgt spid="8"/>
                  </p:tgtEl>
                </p:cond>
              </p:nextCondLst>
            </p:seq>
            <p:audio>
              <p:cMediaNode vol="80000">
                <p:cTn id="37" fill="hold" display="0">
                  <p:stCondLst>
                    <p:cond delay="indefinite"/>
                  </p:stCondLst>
                  <p:endCondLst>
                    <p:cond evt="onStopAudio" delay="0">
                      <p:tgtEl>
                        <p:sldTgt/>
                      </p:tgtEl>
                    </p:cond>
                  </p:endCondLst>
                </p:cTn>
                <p:tgtEl>
                  <p:spTgt spid="8"/>
                </p:tgtEl>
              </p:cMediaNode>
            </p:audio>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04083" fill="hold"/>
                                        <p:tgtEl>
                                          <p:spTgt spid="9"/>
                                        </p:tgtEl>
                                      </p:cBhvr>
                                    </p:cmd>
                                  </p:childTnLst>
                                </p:cTn>
                              </p:par>
                            </p:childTnLst>
                          </p:cTn>
                        </p:par>
                      </p:childTnLst>
                    </p:cTn>
                  </p:par>
                </p:childTnLst>
              </p:cTn>
              <p:nextCondLst>
                <p:cond evt="onClick" delay="0">
                  <p:tgtEl>
                    <p:spTgt spid="9"/>
                  </p:tgtEl>
                </p:cond>
              </p:nextCondLst>
            </p:seq>
            <p:audio>
              <p:cMediaNode vol="80000">
                <p:cTn id="43" fill="hold" display="0">
                  <p:stCondLst>
                    <p:cond delay="indefinite"/>
                  </p:stCondLst>
                  <p:endCondLst>
                    <p:cond evt="onStopAudio" delay="0">
                      <p:tgtEl>
                        <p:sldTgt/>
                      </p:tgtEl>
                    </p:cond>
                  </p:endCondLst>
                </p:cTn>
                <p:tgtEl>
                  <p:spTgt spid="9"/>
                </p:tgtEl>
              </p:cMediaNode>
            </p:audio>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6"/>
                                        </p:tgtEl>
                                      </p:cBhvr>
                                    </p:cmd>
                                  </p:childTnLst>
                                </p:cTn>
                              </p:par>
                            </p:childTnLst>
                          </p:cTn>
                        </p:par>
                      </p:childTnLst>
                    </p:cTn>
                  </p:par>
                </p:childTnLst>
              </p:cTn>
              <p:nextCondLst>
                <p:cond evt="onClick" delay="0">
                  <p:tgtEl>
                    <p:spTgt spid="6"/>
                  </p:tgtEl>
                </p:cond>
              </p:nextCondLst>
            </p:seq>
            <p:video>
              <p:cMediaNode vol="80000">
                <p:cTn id="49"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655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263" y="-41275"/>
            <a:ext cx="5319712" cy="689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538" name="Title 1"/>
          <p:cNvSpPr>
            <a:spLocks noGrp="1"/>
          </p:cNvSpPr>
          <p:nvPr>
            <p:ph type="title"/>
          </p:nvPr>
        </p:nvSpPr>
        <p:spPr>
          <a:xfrm>
            <a:off x="1416050" y="306388"/>
            <a:ext cx="4275138" cy="1143000"/>
          </a:xfrm>
        </p:spPr>
        <p:txBody>
          <a:bodyPr/>
          <a:lstStyle/>
          <a:p>
            <a:r>
              <a:rPr lang="de-CH" altLang="fr-FR" i="1" dirty="0">
                <a:ea typeface="ＭＳ Ｐゴシック" pitchFamily="34" charset="-128"/>
              </a:rPr>
              <a:t>De </a:t>
            </a:r>
            <a:r>
              <a:rPr lang="de-CH" altLang="fr-FR" i="1" dirty="0" err="1">
                <a:ea typeface="ＭＳ Ｐゴシック" pitchFamily="34" charset="-128"/>
              </a:rPr>
              <a:t>Feierwon</a:t>
            </a:r>
            <a:endParaRPr lang="fr-CH" altLang="fr-FR" i="1" dirty="0">
              <a:ea typeface="ＭＳ Ｐゴシック" pitchFamily="34" charset="-128"/>
            </a:endParaRPr>
          </a:p>
        </p:txBody>
      </p:sp>
      <p:sp>
        <p:nvSpPr>
          <p:cNvPr id="65539" name="Content Placeholder 2"/>
          <p:cNvSpPr>
            <a:spLocks noGrp="1"/>
          </p:cNvSpPr>
          <p:nvPr>
            <p:ph idx="1"/>
          </p:nvPr>
        </p:nvSpPr>
        <p:spPr>
          <a:xfrm>
            <a:off x="0" y="1862931"/>
            <a:ext cx="5297488" cy="4525962"/>
          </a:xfrm>
        </p:spPr>
        <p:txBody>
          <a:bodyPr>
            <a:normAutofit/>
          </a:bodyPr>
          <a:lstStyle/>
          <a:p>
            <a:pPr marL="0" indent="0" algn="ctr">
              <a:buNone/>
            </a:pPr>
            <a:r>
              <a:rPr lang="de-CH" altLang="fr-FR" dirty="0">
                <a:latin typeface="+mn-lt"/>
                <a:ea typeface="ＭＳ Ｐゴシック" pitchFamily="34" charset="-128"/>
                <a:cs typeface="ＭＳ Ｐゴシック" pitchFamily="34" charset="-128"/>
              </a:rPr>
              <a:t>Was sagen die Geschichtsbücher?</a:t>
            </a:r>
          </a:p>
        </p:txBody>
      </p:sp>
      <p:sp>
        <p:nvSpPr>
          <p:cNvPr id="6554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8B2B7306-C369-4FBB-91DE-41E54F780F06}" type="slidenum">
              <a:rPr lang="en-US" altLang="fr-FR" sz="1400" b="0">
                <a:solidFill>
                  <a:srgbClr val="E6B9B8"/>
                </a:solidFill>
                <a:latin typeface="+mn-lt"/>
              </a:rPr>
              <a:pPr eaLnBrk="1" hangingPunct="1"/>
              <a:t>19</a:t>
            </a:fld>
            <a:endParaRPr lang="en-US" altLang="fr-FR" sz="1400" b="0">
              <a:solidFill>
                <a:srgbClr val="E6B9B8"/>
              </a:solidFill>
              <a:latin typeface="+mn-lt"/>
            </a:endParaRPr>
          </a:p>
        </p:txBody>
      </p:sp>
      <p:pic>
        <p:nvPicPr>
          <p:cNvPr id="6554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2728119"/>
            <a:ext cx="2754313" cy="279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a:spLocks noChangeArrowheads="1"/>
          </p:cNvSpPr>
          <p:nvPr/>
        </p:nvSpPr>
        <p:spPr bwMode="auto">
          <a:xfrm>
            <a:off x="5297488" y="3552826"/>
            <a:ext cx="5370512" cy="1146175"/>
          </a:xfrm>
          <a:prstGeom prst="ellipse">
            <a:avLst/>
          </a:prstGeom>
          <a:solidFill>
            <a:schemeClr val="accent1">
              <a:alpha val="9019"/>
            </a:schemeClr>
          </a:soli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a:defRPr/>
            </a:pPr>
            <a:endParaRPr lang="fr-CH">
              <a:solidFill>
                <a:schemeClr val="lt1"/>
              </a:solidFill>
            </a:endParaRPr>
          </a:p>
        </p:txBody>
      </p:sp>
      <p:sp>
        <p:nvSpPr>
          <p:cNvPr id="2" name="Footer Placeholder 1"/>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3367749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0"/>
            <a:ext cx="10515600" cy="1325563"/>
          </a:xfrm>
        </p:spPr>
        <p:txBody>
          <a:bodyPr/>
          <a:lstStyle/>
          <a:p>
            <a:r>
              <a:rPr lang="en-GB" dirty="0"/>
              <a:t>Connecting you with culture?</a:t>
            </a:r>
          </a:p>
        </p:txBody>
      </p:sp>
      <p:pic>
        <p:nvPicPr>
          <p:cNvPr id="6" name="Inhaltsplatzhalt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0957" y="1405802"/>
            <a:ext cx="9450085" cy="5315673"/>
          </a:xfrm>
        </p:spPr>
      </p:pic>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483E9C2-70E8-8841-801F-7E36C8069AAC}" type="slidenum">
              <a:rPr lang="de-DE" smtClean="0"/>
              <a:t>2</a:t>
            </a:fld>
            <a:endParaRPr lang="de-DE"/>
          </a:p>
        </p:txBody>
      </p:sp>
    </p:spTree>
    <p:extLst>
      <p:ext uri="{BB962C8B-B14F-4D97-AF65-F5344CB8AC3E}">
        <p14:creationId xmlns:p14="http://schemas.microsoft.com/office/powerpoint/2010/main" val="66559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7586" name="Title 1"/>
          <p:cNvSpPr>
            <a:spLocks noGrp="1"/>
          </p:cNvSpPr>
          <p:nvPr>
            <p:ph type="title"/>
          </p:nvPr>
        </p:nvSpPr>
        <p:spPr>
          <a:xfrm>
            <a:off x="229250" y="104150"/>
            <a:ext cx="6952825" cy="1263295"/>
          </a:xfrm>
        </p:spPr>
        <p:txBody>
          <a:bodyPr/>
          <a:lstStyle/>
          <a:p>
            <a:r>
              <a:rPr lang="de-DE" altLang="fr-FR" dirty="0">
                <a:ea typeface="ＭＳ Ｐゴシック" pitchFamily="34" charset="-128"/>
              </a:rPr>
              <a:t>Nationalhymne </a:t>
            </a:r>
            <a:endParaRPr lang="fr-CH" altLang="fr-FR" dirty="0">
              <a:ea typeface="ＭＳ Ｐゴシック" pitchFamily="34" charset="-128"/>
            </a:endParaRPr>
          </a:p>
        </p:txBody>
      </p:sp>
      <p:sp>
        <p:nvSpPr>
          <p:cNvPr id="67587" name="Content Placeholder 2"/>
          <p:cNvSpPr>
            <a:spLocks noGrp="1"/>
          </p:cNvSpPr>
          <p:nvPr>
            <p:ph idx="1"/>
          </p:nvPr>
        </p:nvSpPr>
        <p:spPr>
          <a:xfrm>
            <a:off x="240687" y="1221470"/>
            <a:ext cx="6939007" cy="5931971"/>
          </a:xfrm>
        </p:spPr>
        <p:txBody>
          <a:bodyPr>
            <a:noAutofit/>
          </a:bodyPr>
          <a:lstStyle/>
          <a:p>
            <a:pPr>
              <a:lnSpc>
                <a:spcPct val="80000"/>
              </a:lnSpc>
            </a:pPr>
            <a:r>
              <a:rPr lang="de-DE" altLang="fr-FR" sz="3200" dirty="0">
                <a:latin typeface="+mn-lt"/>
                <a:ea typeface="ＭＳ Ｐゴシック" pitchFamily="34" charset="-128"/>
                <a:cs typeface="ＭＳ Ｐゴシック" pitchFamily="34" charset="-128"/>
              </a:rPr>
              <a:t>1848</a:t>
            </a:r>
          </a:p>
          <a:p>
            <a:pPr lvl="1">
              <a:lnSpc>
                <a:spcPct val="80000"/>
              </a:lnSpc>
            </a:pPr>
            <a:r>
              <a:rPr lang="de-DE" altLang="fr-FR" sz="2800" dirty="0">
                <a:latin typeface="+mn-lt"/>
                <a:ea typeface="ＭＳ Ｐゴシック" pitchFamily="34" charset="-128"/>
                <a:cs typeface="Arial" pitchFamily="34" charset="0"/>
              </a:rPr>
              <a:t>Neue Verfassung gewährte Versammlungsrecht</a:t>
            </a:r>
          </a:p>
          <a:p>
            <a:pPr lvl="1">
              <a:lnSpc>
                <a:spcPct val="80000"/>
              </a:lnSpc>
            </a:pPr>
            <a:r>
              <a:rPr lang="de-DE" altLang="fr-FR" sz="2800" dirty="0">
                <a:latin typeface="+mn-lt"/>
                <a:ea typeface="ＭＳ Ｐゴシック" pitchFamily="34" charset="-128"/>
                <a:cs typeface="Arial" pitchFamily="34" charset="0"/>
              </a:rPr>
              <a:t>Vereinsgründungen</a:t>
            </a:r>
          </a:p>
          <a:p>
            <a:pPr>
              <a:lnSpc>
                <a:spcPct val="80000"/>
              </a:lnSpc>
            </a:pPr>
            <a:r>
              <a:rPr lang="de-DE" altLang="fr-FR" sz="3200" dirty="0">
                <a:latin typeface="+mn-lt"/>
                <a:ea typeface="ＭＳ Ｐゴシック" pitchFamily="34" charset="-128"/>
                <a:cs typeface="ＭＳ Ｐゴシック" pitchFamily="34" charset="-128"/>
              </a:rPr>
              <a:t>1863 – Zu welcher Gelegenheit?</a:t>
            </a:r>
          </a:p>
          <a:p>
            <a:pPr lvl="1">
              <a:lnSpc>
                <a:spcPct val="80000"/>
              </a:lnSpc>
            </a:pPr>
            <a:r>
              <a:rPr lang="de-DE" altLang="fr-FR" sz="2800" dirty="0">
                <a:latin typeface="+mn-lt"/>
                <a:ea typeface="ＭＳ Ｐゴシック" pitchFamily="34" charset="-128"/>
                <a:cs typeface="Arial" pitchFamily="34" charset="0"/>
              </a:rPr>
              <a:t>Gründung des Verbandes der Musikgesellschaften und Chöre, heute </a:t>
            </a:r>
            <a:r>
              <a:rPr lang="de-DE" altLang="fr-FR" sz="2800" i="1" dirty="0">
                <a:latin typeface="+mn-lt"/>
                <a:ea typeface="ＭＳ Ｐゴシック" pitchFamily="34" charset="-128"/>
                <a:cs typeface="Arial" pitchFamily="34" charset="0"/>
              </a:rPr>
              <a:t>Union Grand-Duc Adolphe </a:t>
            </a:r>
            <a:r>
              <a:rPr lang="de-DE" altLang="fr-FR" sz="2800" dirty="0">
                <a:latin typeface="+mn-lt"/>
                <a:ea typeface="ＭＳ Ｐゴシック" pitchFamily="34" charset="-128"/>
                <a:cs typeface="Arial" pitchFamily="34" charset="0"/>
              </a:rPr>
              <a:t>(</a:t>
            </a:r>
            <a:r>
              <a:rPr lang="de-DE" altLang="fr-FR" sz="2800" dirty="0" err="1">
                <a:latin typeface="+mn-lt"/>
                <a:ea typeface="ＭＳ Ｐゴシック" pitchFamily="34" charset="-128"/>
                <a:cs typeface="Arial" pitchFamily="34" charset="0"/>
              </a:rPr>
              <a:t>UGDA</a:t>
            </a:r>
            <a:r>
              <a:rPr lang="de-DE" altLang="fr-FR" sz="2800" dirty="0">
                <a:latin typeface="+mn-lt"/>
                <a:ea typeface="ＭＳ Ｐゴシック" pitchFamily="34" charset="-128"/>
                <a:cs typeface="Arial" pitchFamily="34" charset="0"/>
              </a:rPr>
              <a:t>)</a:t>
            </a:r>
          </a:p>
          <a:p>
            <a:pPr lvl="1">
              <a:lnSpc>
                <a:spcPct val="80000"/>
              </a:lnSpc>
            </a:pPr>
            <a:r>
              <a:rPr lang="de-DE" altLang="fr-FR" sz="2800" dirty="0">
                <a:latin typeface="+mn-lt"/>
                <a:ea typeface="ＭＳ Ｐゴシック" pitchFamily="34" charset="-128"/>
                <a:cs typeface="Arial" pitchFamily="34" charset="0"/>
              </a:rPr>
              <a:t>Zu Gelegenheit der Gründungsfeierlichkeiten</a:t>
            </a:r>
          </a:p>
          <a:p>
            <a:pPr lvl="2">
              <a:lnSpc>
                <a:spcPct val="80000"/>
              </a:lnSpc>
            </a:pPr>
            <a:r>
              <a:rPr lang="de-DE" altLang="fr-FR" sz="2400" dirty="0">
                <a:latin typeface="+mn-lt"/>
                <a:ea typeface="Arial" pitchFamily="34" charset="0"/>
                <a:cs typeface="Arial" pitchFamily="34" charset="0"/>
              </a:rPr>
              <a:t>Michel Lentz (Text), Johann Anton Zinnen (Musik) Komposition der</a:t>
            </a:r>
            <a:r>
              <a:rPr lang="de-DE" altLang="fr-FR" sz="2400" i="1" dirty="0">
                <a:latin typeface="+mn-lt"/>
                <a:ea typeface="Arial" pitchFamily="34" charset="0"/>
                <a:cs typeface="Arial" pitchFamily="34" charset="0"/>
              </a:rPr>
              <a:t> </a:t>
            </a:r>
            <a:r>
              <a:rPr lang="de-DE" altLang="fr-FR" sz="2400" i="1" dirty="0" err="1">
                <a:latin typeface="+mn-lt"/>
                <a:ea typeface="Arial" pitchFamily="34" charset="0"/>
                <a:cs typeface="Arial" pitchFamily="34" charset="0"/>
              </a:rPr>
              <a:t>Heemecht</a:t>
            </a:r>
            <a:r>
              <a:rPr lang="de-DE" altLang="fr-FR" sz="2400" i="1" dirty="0">
                <a:latin typeface="+mn-lt"/>
                <a:ea typeface="Arial" pitchFamily="34" charset="0"/>
                <a:cs typeface="Arial" pitchFamily="34" charset="0"/>
              </a:rPr>
              <a:t>, </a:t>
            </a:r>
            <a:r>
              <a:rPr lang="de-DE" altLang="fr-FR" sz="2400" dirty="0">
                <a:latin typeface="+mn-lt"/>
                <a:ea typeface="Arial" pitchFamily="34" charset="0"/>
                <a:cs typeface="Arial" pitchFamily="34" charset="0"/>
              </a:rPr>
              <a:t>der heutigen luxemburgischen Nationalhymne</a:t>
            </a:r>
            <a:endParaRPr lang="de-DE" altLang="fr-FR" sz="2400" i="1" dirty="0">
              <a:latin typeface="+mn-lt"/>
              <a:ea typeface="Arial" pitchFamily="34" charset="0"/>
              <a:cs typeface="Arial" pitchFamily="34" charset="0"/>
            </a:endParaRPr>
          </a:p>
          <a:p>
            <a:pPr>
              <a:lnSpc>
                <a:spcPct val="80000"/>
              </a:lnSpc>
              <a:buFont typeface="Courier New" pitchFamily="49" charset="0"/>
              <a:buNone/>
            </a:pPr>
            <a:endParaRPr lang="fr-CH" altLang="fr-FR" sz="3200" dirty="0">
              <a:latin typeface="+mn-lt"/>
              <a:ea typeface="ＭＳ Ｐゴシック" pitchFamily="34" charset="-128"/>
              <a:cs typeface="ＭＳ Ｐゴシック" pitchFamily="34" charset="-128"/>
            </a:endParaRPr>
          </a:p>
        </p:txBody>
      </p:sp>
      <p:sp>
        <p:nvSpPr>
          <p:cNvPr id="67588" name="Slide Number Placeholder 3"/>
          <p:cNvSpPr>
            <a:spLocks noGrp="1"/>
          </p:cNvSpPr>
          <p:nvPr>
            <p:ph type="sldNum" sz="quarter" idx="12"/>
          </p:nvPr>
        </p:nvSpPr>
        <p:spPr bwMode="auto">
          <a:xfrm>
            <a:off x="10126888"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1BB6EC14-EBA1-4540-BCE1-91C5C4B89A84}" type="slidenum">
              <a:rPr lang="en-US" altLang="fr-FR" sz="1400" b="0">
                <a:solidFill>
                  <a:srgbClr val="E6B9B8"/>
                </a:solidFill>
                <a:latin typeface="+mn-lt"/>
              </a:rPr>
              <a:pPr eaLnBrk="1" hangingPunct="1"/>
              <a:t>20</a:t>
            </a:fld>
            <a:endParaRPr lang="en-US" altLang="fr-FR" sz="1400" b="0">
              <a:solidFill>
                <a:srgbClr val="E6B9B8"/>
              </a:solidFill>
              <a:latin typeface="+mn-lt"/>
            </a:endParaRPr>
          </a:p>
        </p:txBody>
      </p:sp>
      <p:sp>
        <p:nvSpPr>
          <p:cNvPr id="11" name="Footer Placeholder 10"/>
          <p:cNvSpPr>
            <a:spLocks noGrp="1"/>
          </p:cNvSpPr>
          <p:nvPr>
            <p:ph type="ftr" sz="quarter" idx="11"/>
          </p:nvPr>
        </p:nvSpPr>
        <p:spPr>
          <a:xfrm>
            <a:off x="5554888" y="6356350"/>
            <a:ext cx="4114800" cy="365125"/>
          </a:xfrm>
        </p:spPr>
        <p:txBody>
          <a:bodyPr/>
          <a:lstStyle/>
          <a:p>
            <a:endParaRPr lang="de-DE"/>
          </a:p>
        </p:txBody>
      </p:sp>
      <p:pic>
        <p:nvPicPr>
          <p:cNvPr id="12" name="Grafik 11">
            <a:extLst>
              <a:ext uri="{FF2B5EF4-FFF2-40B4-BE49-F238E27FC236}">
                <a16:creationId xmlns:a16="http://schemas.microsoft.com/office/drawing/2014/main" id="{6F238934-267E-E24E-8947-36C8D4859A49}"/>
              </a:ext>
            </a:extLst>
          </p:cNvPr>
          <p:cNvPicPr>
            <a:picLocks noChangeAspect="1"/>
          </p:cNvPicPr>
          <p:nvPr/>
        </p:nvPicPr>
        <p:blipFill>
          <a:blip r:embed="rId3"/>
          <a:stretch>
            <a:fillRect/>
          </a:stretch>
        </p:blipFill>
        <p:spPr>
          <a:xfrm>
            <a:off x="7191131" y="0"/>
            <a:ext cx="4974258" cy="6858000"/>
          </a:xfrm>
          <a:prstGeom prst="rect">
            <a:avLst/>
          </a:prstGeom>
        </p:spPr>
      </p:pic>
    </p:spTree>
    <p:extLst>
      <p:ext uri="{BB962C8B-B14F-4D97-AF65-F5344CB8AC3E}">
        <p14:creationId xmlns:p14="http://schemas.microsoft.com/office/powerpoint/2010/main" val="21184434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7587">
                                            <p:txEl>
                                              <p:pRg st="4" end="4"/>
                                            </p:txEl>
                                          </p:spTgt>
                                        </p:tgtEl>
                                        <p:attrNameLst>
                                          <p:attrName>style.visibility</p:attrName>
                                        </p:attrNameLst>
                                      </p:cBhvr>
                                      <p:to>
                                        <p:strVal val="visible"/>
                                      </p:to>
                                    </p:set>
                                    <p:animEffect transition="in" filter="checkerboard(across)">
                                      <p:cBhvr>
                                        <p:cTn id="7" dur="500"/>
                                        <p:tgtEl>
                                          <p:spTgt spid="67587">
                                            <p:txEl>
                                              <p:pRg st="4" end="4"/>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67587">
                                            <p:txEl>
                                              <p:pRg st="5" end="5"/>
                                            </p:txEl>
                                          </p:spTgt>
                                        </p:tgtEl>
                                        <p:attrNameLst>
                                          <p:attrName>style.visibility</p:attrName>
                                        </p:attrNameLst>
                                      </p:cBhvr>
                                      <p:to>
                                        <p:strVal val="visible"/>
                                      </p:to>
                                    </p:set>
                                    <p:animEffect transition="in" filter="checkerboard(across)">
                                      <p:cBhvr>
                                        <p:cTn id="10" dur="500"/>
                                        <p:tgtEl>
                                          <p:spTgt spid="675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9633" name="Title 1"/>
          <p:cNvSpPr>
            <a:spLocks noGrp="1"/>
          </p:cNvSpPr>
          <p:nvPr>
            <p:ph type="title"/>
          </p:nvPr>
        </p:nvSpPr>
        <p:spPr>
          <a:xfrm>
            <a:off x="1981200" y="257175"/>
            <a:ext cx="8229600" cy="1143000"/>
          </a:xfrm>
        </p:spPr>
        <p:txBody>
          <a:bodyPr/>
          <a:lstStyle/>
          <a:p>
            <a:pPr algn="ctr"/>
            <a:r>
              <a:rPr lang="de-DE" altLang="fr-FR" dirty="0">
                <a:ea typeface="ＭＳ Ｐゴシック" pitchFamily="34" charset="-128"/>
              </a:rPr>
              <a:t>Nationalhymne </a:t>
            </a:r>
            <a:endParaRPr lang="fr-CH" altLang="fr-FR" dirty="0">
              <a:ea typeface="ＭＳ Ｐゴシック" pitchFamily="34" charset="-128"/>
            </a:endParaRPr>
          </a:p>
        </p:txBody>
      </p:sp>
      <p:sp>
        <p:nvSpPr>
          <p:cNvPr id="69634" name="Content Placeholder 2"/>
          <p:cNvSpPr>
            <a:spLocks noGrp="1"/>
          </p:cNvSpPr>
          <p:nvPr>
            <p:ph idx="1"/>
          </p:nvPr>
        </p:nvSpPr>
        <p:spPr>
          <a:xfrm>
            <a:off x="545909" y="1492251"/>
            <a:ext cx="11409529" cy="4525963"/>
          </a:xfrm>
        </p:spPr>
        <p:txBody>
          <a:bodyPr>
            <a:noAutofit/>
          </a:bodyPr>
          <a:lstStyle/>
          <a:p>
            <a:pPr>
              <a:lnSpc>
                <a:spcPct val="100000"/>
              </a:lnSpc>
            </a:pPr>
            <a:r>
              <a:rPr lang="de-DE" altLang="fr-FR" sz="3600" dirty="0">
                <a:latin typeface="+mn-lt"/>
                <a:ea typeface="ＭＳ Ｐゴシック" pitchFamily="34" charset="-128"/>
                <a:cs typeface="ＭＳ Ｐゴシック" pitchFamily="34" charset="-128"/>
              </a:rPr>
              <a:t>Patriotischer Gesang unter dem Eindruck der damaligen (und heutigen) bescheidenen geographischen Dimensionen des Großherzogtums</a:t>
            </a:r>
          </a:p>
          <a:p>
            <a:pPr>
              <a:lnSpc>
                <a:spcPct val="100000"/>
              </a:lnSpc>
            </a:pPr>
            <a:r>
              <a:rPr lang="de-DE" altLang="fr-FR" sz="3600" dirty="0">
                <a:latin typeface="+mn-lt"/>
                <a:ea typeface="ＭＳ Ｐゴシック" pitchFamily="34" charset="-128"/>
                <a:cs typeface="ＭＳ Ｐゴシック" pitchFamily="34" charset="-128"/>
              </a:rPr>
              <a:t>Im Text Anspielung an die Gründung des Musikverbandes nur z.T. in der dritten Strophe</a:t>
            </a:r>
          </a:p>
          <a:p>
            <a:pPr>
              <a:lnSpc>
                <a:spcPct val="100000"/>
              </a:lnSpc>
            </a:pPr>
            <a:r>
              <a:rPr lang="de-DE" altLang="fr-FR" sz="3600" dirty="0">
                <a:latin typeface="+mn-lt"/>
                <a:ea typeface="ＭＳ Ｐゴシック" pitchFamily="34" charset="-128"/>
                <a:cs typeface="ＭＳ Ｐゴシック" pitchFamily="34" charset="-128"/>
              </a:rPr>
              <a:t>Komponist: Jean-Antoine Zinnen </a:t>
            </a:r>
          </a:p>
          <a:p>
            <a:pPr lvl="1">
              <a:lnSpc>
                <a:spcPct val="100000"/>
              </a:lnSpc>
            </a:pPr>
            <a:r>
              <a:rPr lang="de-DE" altLang="fr-FR" sz="3200" dirty="0">
                <a:latin typeface="+mn-lt"/>
                <a:ea typeface="ＭＳ Ｐゴシック" pitchFamily="34" charset="-128"/>
                <a:cs typeface="Arial" pitchFamily="34" charset="0"/>
              </a:rPr>
              <a:t>1827 in </a:t>
            </a:r>
            <a:r>
              <a:rPr lang="de-DE" altLang="fr-FR" sz="3200" dirty="0" err="1">
                <a:latin typeface="+mn-lt"/>
                <a:ea typeface="ＭＳ Ｐゴシック" pitchFamily="34" charset="-128"/>
                <a:cs typeface="Arial" pitchFamily="34" charset="0"/>
              </a:rPr>
              <a:t>Neuerburg</a:t>
            </a:r>
            <a:r>
              <a:rPr lang="de-DE" altLang="fr-FR" sz="3200" dirty="0">
                <a:latin typeface="+mn-lt"/>
                <a:ea typeface="ＭＳ Ｐゴシック" pitchFamily="34" charset="-128"/>
                <a:cs typeface="Arial" pitchFamily="34" charset="0"/>
              </a:rPr>
              <a:t> - 1898 in </a:t>
            </a:r>
            <a:r>
              <a:rPr lang="de-DE" altLang="fr-FR" sz="3200" dirty="0" err="1">
                <a:latin typeface="+mn-lt"/>
                <a:ea typeface="ＭＳ Ｐゴシック" pitchFamily="34" charset="-128"/>
                <a:cs typeface="Arial" pitchFamily="34" charset="0"/>
              </a:rPr>
              <a:t>Neuilly</a:t>
            </a:r>
            <a:r>
              <a:rPr lang="de-DE" altLang="fr-FR" sz="3200" dirty="0">
                <a:latin typeface="+mn-lt"/>
                <a:ea typeface="ＭＳ Ｐゴシック" pitchFamily="34" charset="-128"/>
                <a:cs typeface="Arial" pitchFamily="34" charset="0"/>
              </a:rPr>
              <a:t>-</a:t>
            </a:r>
            <a:r>
              <a:rPr lang="de-DE" altLang="fr-FR" sz="3200" dirty="0" err="1">
                <a:latin typeface="+mn-lt"/>
                <a:ea typeface="ＭＳ Ｐゴシック" pitchFamily="34" charset="-128"/>
                <a:cs typeface="Arial" pitchFamily="34" charset="0"/>
              </a:rPr>
              <a:t>sur</a:t>
            </a:r>
            <a:r>
              <a:rPr lang="de-DE" altLang="fr-FR" sz="3200" dirty="0">
                <a:latin typeface="+mn-lt"/>
                <a:ea typeface="ＭＳ Ｐゴシック" pitchFamily="34" charset="-128"/>
                <a:cs typeface="Arial" pitchFamily="34" charset="0"/>
              </a:rPr>
              <a:t>-Seine</a:t>
            </a:r>
          </a:p>
        </p:txBody>
      </p:sp>
      <p:sp>
        <p:nvSpPr>
          <p:cNvPr id="6963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85ECA2BC-67F0-49A9-B05D-4586572F7E3C}" type="slidenum">
              <a:rPr lang="en-US" altLang="fr-FR" sz="1400" b="0">
                <a:solidFill>
                  <a:srgbClr val="E6B9B8"/>
                </a:solidFill>
                <a:latin typeface="+mn-lt"/>
              </a:rPr>
              <a:pPr eaLnBrk="1" hangingPunct="1"/>
              <a:t>21</a:t>
            </a:fld>
            <a:endParaRPr lang="en-US" altLang="fr-FR" sz="1400" b="0">
              <a:solidFill>
                <a:srgbClr val="E6B9B8"/>
              </a:solidFill>
              <a:latin typeface="+mn-lt"/>
            </a:endParaRPr>
          </a:p>
        </p:txBody>
      </p:sp>
      <p:sp>
        <p:nvSpPr>
          <p:cNvPr id="2" name="Footer Placeholder 1"/>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3036987330"/>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0657" name="Title 1"/>
          <p:cNvSpPr>
            <a:spLocks noGrp="1"/>
          </p:cNvSpPr>
          <p:nvPr>
            <p:ph type="title"/>
          </p:nvPr>
        </p:nvSpPr>
        <p:spPr>
          <a:xfrm>
            <a:off x="2017713" y="-163773"/>
            <a:ext cx="8229600" cy="1143000"/>
          </a:xfrm>
        </p:spPr>
        <p:txBody>
          <a:bodyPr/>
          <a:lstStyle/>
          <a:p>
            <a:pPr algn="ctr"/>
            <a:r>
              <a:rPr lang="de-DE" altLang="fr-FR" i="1" dirty="0">
                <a:latin typeface="+mn-lt"/>
                <a:ea typeface="ＭＳ Ｐゴシック" pitchFamily="34" charset="-128"/>
              </a:rPr>
              <a:t>Wilhelmus</a:t>
            </a:r>
            <a:endParaRPr lang="fr-CH" altLang="fr-FR" i="1" dirty="0">
              <a:latin typeface="+mn-lt"/>
              <a:ea typeface="ＭＳ Ｐゴシック" pitchFamily="34" charset="-128"/>
            </a:endParaRPr>
          </a:p>
        </p:txBody>
      </p:sp>
      <p:sp>
        <p:nvSpPr>
          <p:cNvPr id="70658" name="Content Placeholder 2"/>
          <p:cNvSpPr>
            <a:spLocks noGrp="1"/>
          </p:cNvSpPr>
          <p:nvPr>
            <p:ph idx="1"/>
          </p:nvPr>
        </p:nvSpPr>
        <p:spPr>
          <a:xfrm>
            <a:off x="477672" y="810827"/>
            <a:ext cx="11505062" cy="5051425"/>
          </a:xfrm>
        </p:spPr>
        <p:txBody>
          <a:bodyPr>
            <a:noAutofit/>
          </a:bodyPr>
          <a:lstStyle/>
          <a:p>
            <a:pPr>
              <a:lnSpc>
                <a:spcPct val="100000"/>
              </a:lnSpc>
            </a:pPr>
            <a:r>
              <a:rPr lang="de-DE" altLang="fr-FR" sz="3200" dirty="0">
                <a:ea typeface="ＭＳ Ｐゴシック" pitchFamily="34" charset="-128"/>
                <a:cs typeface="ＭＳ Ｐゴシック" pitchFamily="34" charset="-128"/>
              </a:rPr>
              <a:t>Geschichtliche Begebenheiten</a:t>
            </a:r>
          </a:p>
          <a:p>
            <a:pPr lvl="1">
              <a:lnSpc>
                <a:spcPct val="100000"/>
              </a:lnSpc>
            </a:pPr>
            <a:r>
              <a:rPr lang="de-DE" altLang="fr-FR" sz="2800" dirty="0" err="1">
                <a:ea typeface="ＭＳ Ｐゴシック" pitchFamily="34" charset="-128"/>
                <a:cs typeface="Arial" pitchFamily="34" charset="0"/>
              </a:rPr>
              <a:t>NL</a:t>
            </a:r>
            <a:r>
              <a:rPr lang="de-DE" altLang="fr-FR" sz="2800" dirty="0">
                <a:ea typeface="ＭＳ Ｐゴシック" pitchFamily="34" charset="-128"/>
                <a:cs typeface="Arial" pitchFamily="34" charset="0"/>
              </a:rPr>
              <a:t> / Mozart / Lux</a:t>
            </a:r>
          </a:p>
          <a:p>
            <a:pPr lvl="2">
              <a:lnSpc>
                <a:spcPct val="100000"/>
              </a:lnSpc>
            </a:pPr>
            <a:r>
              <a:rPr lang="de-DE" altLang="fr-FR" sz="2400" dirty="0" err="1">
                <a:ea typeface="Arial" pitchFamily="34" charset="0"/>
                <a:cs typeface="Arial" pitchFamily="34" charset="0"/>
              </a:rPr>
              <a:t>NL</a:t>
            </a:r>
            <a:r>
              <a:rPr lang="de-DE" altLang="fr-FR" sz="2400" dirty="0">
                <a:ea typeface="Arial" pitchFamily="34" charset="0"/>
                <a:cs typeface="Arial" pitchFamily="34" charset="0"/>
              </a:rPr>
              <a:t> – Ursprünge von Text und Melodie dank großer Forschungsanstrengungen der niederländischen Kollegen so gut wie geklärt. </a:t>
            </a:r>
          </a:p>
          <a:p>
            <a:pPr lvl="2">
              <a:lnSpc>
                <a:spcPct val="100000"/>
              </a:lnSpc>
            </a:pPr>
            <a:r>
              <a:rPr lang="de-DE" altLang="fr-FR" sz="2400" dirty="0">
                <a:ea typeface="Arial" pitchFamily="34" charset="0"/>
                <a:cs typeface="Arial" pitchFamily="34" charset="0"/>
              </a:rPr>
              <a:t>Mozart - 7 Variationen über den Wilhelmus von </a:t>
            </a:r>
            <a:r>
              <a:rPr lang="de-DE" altLang="fr-FR" sz="2400" dirty="0" err="1">
                <a:ea typeface="Arial" pitchFamily="34" charset="0"/>
                <a:cs typeface="Arial" pitchFamily="34" charset="0"/>
              </a:rPr>
              <a:t>Nassauen</a:t>
            </a:r>
            <a:r>
              <a:rPr lang="de-DE" altLang="fr-FR" sz="2400" dirty="0">
                <a:ea typeface="Arial" pitchFamily="34" charset="0"/>
                <a:cs typeface="Arial" pitchFamily="34" charset="0"/>
              </a:rPr>
              <a:t> KV 25, im Alter von 10 Jahren in den Haag geschrieben </a:t>
            </a:r>
          </a:p>
          <a:p>
            <a:pPr lvl="3">
              <a:lnSpc>
                <a:spcPct val="100000"/>
              </a:lnSpc>
            </a:pPr>
            <a:r>
              <a:rPr lang="de-DE" altLang="fr-FR" sz="2000" dirty="0">
                <a:ea typeface="ＭＳ Ｐゴシック" pitchFamily="34" charset="-128"/>
              </a:rPr>
              <a:t>Mozart &amp; </a:t>
            </a:r>
            <a:r>
              <a:rPr lang="de-DE" altLang="fr-FR" sz="2000" dirty="0" err="1">
                <a:ea typeface="ＭＳ Ｐゴシック" pitchFamily="34" charset="-128"/>
              </a:rPr>
              <a:t>LW</a:t>
            </a:r>
            <a:r>
              <a:rPr lang="de-DE" altLang="fr-FR" sz="2000" dirty="0">
                <a:ea typeface="ＭＳ Ｐゴシック" pitchFamily="34" charset="-128"/>
              </a:rPr>
              <a:t>: geradtaktig</a:t>
            </a:r>
          </a:p>
          <a:p>
            <a:pPr lvl="3">
              <a:lnSpc>
                <a:spcPct val="100000"/>
              </a:lnSpc>
            </a:pPr>
            <a:r>
              <a:rPr lang="de-DE" altLang="fr-FR" sz="2000" dirty="0">
                <a:ea typeface="ＭＳ Ｐゴシック" pitchFamily="34" charset="-128"/>
              </a:rPr>
              <a:t>NW: Getragenes „Hymnen</a:t>
            </a:r>
            <a:r>
              <a:rPr lang="de-DE" altLang="en-US" sz="2000" dirty="0">
                <a:ea typeface="ＭＳ Ｐゴシック" pitchFamily="34" charset="-128"/>
              </a:rPr>
              <a:t>“</a:t>
            </a:r>
            <a:r>
              <a:rPr lang="de-DE" altLang="fr-FR" sz="2000" dirty="0">
                <a:ea typeface="ＭＳ Ｐゴシック" pitchFamily="34" charset="-128"/>
              </a:rPr>
              <a:t>-Tempo und charakteristische Taktwechsel</a:t>
            </a:r>
          </a:p>
          <a:p>
            <a:pPr lvl="2">
              <a:lnSpc>
                <a:spcPct val="100000"/>
              </a:lnSpc>
            </a:pPr>
            <a:r>
              <a:rPr lang="de-DE" altLang="fr-FR" sz="2400" dirty="0">
                <a:ea typeface="Arial" pitchFamily="34" charset="0"/>
                <a:cs typeface="Arial" pitchFamily="34" charset="0"/>
              </a:rPr>
              <a:t>Luxemburgischer Wilhelmus in einem Marsch „</a:t>
            </a:r>
            <a:r>
              <a:rPr lang="fr-CH" altLang="fr-FR" sz="2400" dirty="0">
                <a:ea typeface="Arial" pitchFamily="34" charset="0"/>
                <a:cs typeface="Arial" pitchFamily="34" charset="0"/>
              </a:rPr>
              <a:t>Vive le Roi! Vive la Reine!</a:t>
            </a:r>
            <a:r>
              <a:rPr lang="de-DE" altLang="en-US" sz="2400" dirty="0">
                <a:ea typeface="Arial" pitchFamily="34" charset="0"/>
                <a:cs typeface="Arial" pitchFamily="34" charset="0"/>
              </a:rPr>
              <a:t>“</a:t>
            </a:r>
            <a:r>
              <a:rPr lang="de-DE" altLang="fr-FR" sz="2400" dirty="0">
                <a:ea typeface="Arial" pitchFamily="34" charset="0"/>
                <a:cs typeface="Arial" pitchFamily="34" charset="0"/>
              </a:rPr>
              <a:t> von Philippe </a:t>
            </a:r>
            <a:r>
              <a:rPr lang="de-DE" altLang="fr-FR" sz="2400" dirty="0" err="1">
                <a:ea typeface="Arial" pitchFamily="34" charset="0"/>
                <a:cs typeface="Arial" pitchFamily="34" charset="0"/>
              </a:rPr>
              <a:t>Manternach</a:t>
            </a:r>
            <a:r>
              <a:rPr lang="de-DE" altLang="fr-FR" sz="2400" dirty="0">
                <a:ea typeface="Arial" pitchFamily="34" charset="0"/>
                <a:cs typeface="Arial" pitchFamily="34" charset="0"/>
              </a:rPr>
              <a:t> im Jahre 1886 zum ersten Mal niedergeschrieben und </a:t>
            </a:r>
            <a:r>
              <a:rPr lang="de-DE" altLang="fr-FR" sz="2400" dirty="0" err="1">
                <a:ea typeface="Arial" pitchFamily="34" charset="0"/>
                <a:cs typeface="Arial" pitchFamily="34" charset="0"/>
              </a:rPr>
              <a:t>wurde</a:t>
            </a:r>
            <a:r>
              <a:rPr lang="de-DE" altLang="fr-FR" sz="2400" baseline="30000" dirty="0" err="1">
                <a:ea typeface="Arial" pitchFamily="34" charset="0"/>
                <a:cs typeface="Arial" pitchFamily="34" charset="0"/>
              </a:rPr>
              <a:t>1</a:t>
            </a:r>
            <a:r>
              <a:rPr lang="de-DE" altLang="fr-FR" sz="2400" baseline="30000" dirty="0">
                <a:ea typeface="Arial" pitchFamily="34" charset="0"/>
                <a:cs typeface="Arial" pitchFamily="34" charset="0"/>
              </a:rPr>
              <a:t>)</a:t>
            </a:r>
            <a:endParaRPr lang="de-DE" altLang="fr-FR" sz="2400" dirty="0">
              <a:ea typeface="Arial" pitchFamily="34" charset="0"/>
              <a:cs typeface="Arial" pitchFamily="34" charset="0"/>
            </a:endParaRPr>
          </a:p>
          <a:p>
            <a:pPr lvl="1">
              <a:lnSpc>
                <a:spcPct val="100000"/>
              </a:lnSpc>
            </a:pPr>
            <a:r>
              <a:rPr lang="de-DE" altLang="fr-FR" sz="2800" dirty="0">
                <a:ea typeface="ＭＳ Ｐゴシック" pitchFamily="34" charset="-128"/>
                <a:cs typeface="Arial" pitchFamily="34" charset="0"/>
              </a:rPr>
              <a:t>Größere Nähe des Mozartstücks zum luxemburgischen Wilhelmus</a:t>
            </a:r>
          </a:p>
          <a:p>
            <a:pPr lvl="2">
              <a:lnSpc>
                <a:spcPct val="100000"/>
              </a:lnSpc>
            </a:pPr>
            <a:r>
              <a:rPr lang="de-DE" altLang="fr-FR" sz="2400" dirty="0">
                <a:ea typeface="ＭＳ Ｐゴシック" pitchFamily="34" charset="-128"/>
                <a:cs typeface="Arial" pitchFamily="34" charset="0"/>
              </a:rPr>
              <a:t>Nationalstolz: Luxemburgs Platz unter den „Großen</a:t>
            </a:r>
            <a:r>
              <a:rPr lang="de-DE" altLang="en-US" sz="2400" dirty="0">
                <a:ea typeface="ＭＳ Ｐゴシック" pitchFamily="34" charset="-128"/>
                <a:cs typeface="Arial" pitchFamily="34" charset="0"/>
              </a:rPr>
              <a:t>“</a:t>
            </a:r>
            <a:r>
              <a:rPr lang="de-DE" altLang="fr-FR" sz="2400" dirty="0">
                <a:ea typeface="ＭＳ Ｐゴシック" pitchFamily="34" charset="-128"/>
                <a:cs typeface="Arial" pitchFamily="34" charset="0"/>
              </a:rPr>
              <a:t>*</a:t>
            </a:r>
          </a:p>
          <a:p>
            <a:pPr lvl="2">
              <a:lnSpc>
                <a:spcPct val="100000"/>
              </a:lnSpc>
            </a:pPr>
            <a:r>
              <a:rPr lang="de-DE" altLang="fr-FR" sz="2400" dirty="0">
                <a:ea typeface="ＭＳ Ｐゴシック" pitchFamily="34" charset="-128"/>
                <a:cs typeface="Arial" pitchFamily="34" charset="0"/>
              </a:rPr>
              <a:t>Aber auch Berücksichtigung historischer Fakten</a:t>
            </a:r>
            <a:r>
              <a:rPr lang="de-DE" altLang="fr-FR" sz="2400" baseline="30000" dirty="0">
                <a:ea typeface="ＭＳ Ｐゴシック" pitchFamily="34" charset="-128"/>
                <a:cs typeface="Arial" pitchFamily="34" charset="0"/>
              </a:rPr>
              <a:t>2)</a:t>
            </a:r>
          </a:p>
        </p:txBody>
      </p:sp>
      <p:sp>
        <p:nvSpPr>
          <p:cNvPr id="7065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DE0F9131-F115-402C-9AC8-983F5DF8A7FC}" type="slidenum">
              <a:rPr lang="en-US" altLang="fr-FR" sz="1400" b="0">
                <a:solidFill>
                  <a:srgbClr val="E6B9B8"/>
                </a:solidFill>
                <a:latin typeface="+mn-lt"/>
              </a:rPr>
              <a:pPr eaLnBrk="1" hangingPunct="1"/>
              <a:t>22</a:t>
            </a:fld>
            <a:endParaRPr lang="en-US" altLang="fr-FR" sz="1400" b="0">
              <a:solidFill>
                <a:srgbClr val="E6B9B8"/>
              </a:solidFill>
              <a:latin typeface="+mn-lt"/>
            </a:endParaRPr>
          </a:p>
        </p:txBody>
      </p:sp>
      <p:pic>
        <p:nvPicPr>
          <p:cNvPr id="2" name="Het Wilhelmus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9659" y="1700945"/>
            <a:ext cx="609600" cy="609600"/>
          </a:xfrm>
          <a:prstGeom prst="rect">
            <a:avLst/>
          </a:prstGeom>
        </p:spPr>
      </p:pic>
      <p:pic>
        <p:nvPicPr>
          <p:cNvPr id="4" name="MozartWilhelmus.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69659" y="3200663"/>
            <a:ext cx="609600" cy="609600"/>
          </a:xfrm>
          <a:prstGeom prst="rect">
            <a:avLst/>
          </a:prstGeom>
        </p:spPr>
      </p:pic>
      <p:pic>
        <p:nvPicPr>
          <p:cNvPr id="6" name="wilhelmus.fl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310084" y="5840221"/>
            <a:ext cx="919149" cy="689362"/>
          </a:xfrm>
          <a:prstGeom prst="rect">
            <a:avLst/>
          </a:prstGeom>
        </p:spPr>
      </p:pic>
      <p:sp>
        <p:nvSpPr>
          <p:cNvPr id="3" name="Footer Placeholder 2"/>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540018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793"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pPr algn="ctr"/>
            <a:r>
              <a:rPr lang="de-CH" altLang="fr-FR" dirty="0">
                <a:latin typeface="+mn-lt"/>
                <a:ea typeface="ＭＳ Ｐゴシック" pitchFamily="34" charset="-128"/>
              </a:rPr>
              <a:t>Polka der Springprozession</a:t>
            </a:r>
            <a:endParaRPr lang="fr-CH" altLang="fr-FR" dirty="0">
              <a:latin typeface="+mn-lt"/>
              <a:ea typeface="ＭＳ Ｐゴシック" pitchFamily="34" charset="-128"/>
            </a:endParaRPr>
          </a:p>
        </p:txBody>
      </p:sp>
      <p:sp>
        <p:nvSpPr>
          <p:cNvPr id="72706" name="Content Placeholder 2"/>
          <p:cNvSpPr>
            <a:spLocks noGrp="1"/>
          </p:cNvSpPr>
          <p:nvPr>
            <p:ph idx="1"/>
          </p:nvPr>
        </p:nvSpPr>
        <p:spPr/>
        <p:txBody>
          <a:bodyPr/>
          <a:lstStyle/>
          <a:p>
            <a:pPr>
              <a:lnSpc>
                <a:spcPct val="90000"/>
              </a:lnSpc>
            </a:pPr>
            <a:r>
              <a:rPr lang="de-CH" altLang="fr-FR" sz="3000" dirty="0">
                <a:ea typeface="ＭＳ Ｐゴシック" pitchFamily="34" charset="-128"/>
                <a:cs typeface="ＭＳ Ｐゴシック" pitchFamily="34" charset="-128"/>
              </a:rPr>
              <a:t>Sage: Veitstanz und Befreiung davon durch den Hl. </a:t>
            </a:r>
            <a:r>
              <a:rPr lang="de-CH" altLang="fr-FR" sz="3000" dirty="0" err="1">
                <a:ea typeface="ＭＳ Ｐゴシック" pitchFamily="34" charset="-128"/>
                <a:cs typeface="ＭＳ Ｐゴシック" pitchFamily="34" charset="-128"/>
              </a:rPr>
              <a:t>Willibrord</a:t>
            </a:r>
            <a:r>
              <a:rPr lang="de-CH" altLang="fr-FR" sz="3000" dirty="0">
                <a:ea typeface="ＭＳ Ｐゴシック" pitchFamily="34" charset="-128"/>
                <a:cs typeface="ＭＳ Ｐゴシック" pitchFamily="34" charset="-128"/>
              </a:rPr>
              <a:t>*</a:t>
            </a:r>
          </a:p>
          <a:p>
            <a:pPr lvl="1">
              <a:lnSpc>
                <a:spcPct val="90000"/>
              </a:lnSpc>
            </a:pPr>
            <a:r>
              <a:rPr lang="de-CH" altLang="fr-FR" sz="2600" dirty="0">
                <a:ea typeface="ＭＳ Ｐゴシック" pitchFamily="34" charset="-128"/>
                <a:cs typeface="Arial" pitchFamily="34" charset="0"/>
              </a:rPr>
              <a:t>Morbus Huntington</a:t>
            </a:r>
          </a:p>
          <a:p>
            <a:pPr>
              <a:lnSpc>
                <a:spcPct val="90000"/>
              </a:lnSpc>
            </a:pPr>
            <a:r>
              <a:rPr lang="de-CH" altLang="fr-FR" sz="3000" dirty="0">
                <a:ea typeface="ＭＳ Ｐゴシック" pitchFamily="34" charset="-128"/>
                <a:cs typeface="ＭＳ Ｐゴシック" pitchFamily="34" charset="-128"/>
              </a:rPr>
              <a:t>Ursprung der Melodie </a:t>
            </a:r>
          </a:p>
        </p:txBody>
      </p:sp>
      <p:sp>
        <p:nvSpPr>
          <p:cNvPr id="7270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6CE12F45-CA2B-4FDE-9DC5-0AF44719A66E}" type="slidenum">
              <a:rPr lang="en-US" altLang="fr-FR" sz="1400" b="0">
                <a:solidFill>
                  <a:srgbClr val="E6B9B8"/>
                </a:solidFill>
                <a:latin typeface="+mn-lt"/>
              </a:rPr>
              <a:pPr eaLnBrk="1" hangingPunct="1"/>
              <a:t>23</a:t>
            </a:fld>
            <a:endParaRPr lang="en-US" altLang="fr-FR" sz="1400" b="0">
              <a:solidFill>
                <a:srgbClr val="E6B9B8"/>
              </a:solidFill>
              <a:latin typeface="+mn-lt"/>
            </a:endParaRPr>
          </a:p>
        </p:txBody>
      </p:sp>
      <p:pic>
        <p:nvPicPr>
          <p:cNvPr id="4" name="adamhat2.m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0" y="3121192"/>
            <a:ext cx="609600" cy="609600"/>
          </a:xfrm>
          <a:prstGeom prst="rect">
            <a:avLst/>
          </a:prstGeom>
        </p:spPr>
      </p:pic>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a:off x="2319945" y="3798260"/>
            <a:ext cx="7515835" cy="2436170"/>
          </a:xfrm>
          <a:prstGeom prst="rect">
            <a:avLst/>
          </a:prstGeom>
          <a:noFill/>
          <a:ln>
            <a:noFill/>
          </a:ln>
        </p:spPr>
      </p:pic>
      <p:sp>
        <p:nvSpPr>
          <p:cNvPr id="2" name="Footer Placeholder 1"/>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7499210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pPr algn="ctr"/>
            <a:r>
              <a:rPr lang="de-CH" altLang="fr-FR" dirty="0">
                <a:latin typeface="+mj-lt"/>
                <a:ea typeface="ＭＳ Ｐゴシック" pitchFamily="34" charset="-128"/>
              </a:rPr>
              <a:t>Polka der Springprozession</a:t>
            </a:r>
            <a:endParaRPr lang="fr-CH" altLang="fr-FR" dirty="0">
              <a:latin typeface="+mj-lt"/>
              <a:ea typeface="ＭＳ Ｐゴシック" pitchFamily="34" charset="-128"/>
            </a:endParaRPr>
          </a:p>
        </p:txBody>
      </p:sp>
      <p:sp>
        <p:nvSpPr>
          <p:cNvPr id="7270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6CE12F45-CA2B-4FDE-9DC5-0AF44719A66E}" type="slidenum">
              <a:rPr lang="en-US" altLang="fr-FR" sz="1400" b="0">
                <a:solidFill>
                  <a:srgbClr val="E6B9B8"/>
                </a:solidFill>
              </a:rPr>
              <a:pPr eaLnBrk="1" hangingPunct="1"/>
              <a:t>24</a:t>
            </a:fld>
            <a:endParaRPr lang="en-US" altLang="fr-FR" sz="1400" b="0">
              <a:solidFill>
                <a:srgbClr val="E6B9B8"/>
              </a:solidFill>
            </a:endParaRPr>
          </a:p>
        </p:txBody>
      </p:sp>
      <p:sp>
        <p:nvSpPr>
          <p:cNvPr id="2" name="Content Placeholder 1"/>
          <p:cNvSpPr>
            <a:spLocks noGrp="1"/>
          </p:cNvSpPr>
          <p:nvPr>
            <p:ph idx="1"/>
          </p:nvPr>
        </p:nvSpPr>
        <p:spPr>
          <a:xfrm>
            <a:off x="1981200" y="1600201"/>
            <a:ext cx="8229600" cy="1018710"/>
          </a:xfrm>
        </p:spPr>
        <p:txBody>
          <a:bodyPr/>
          <a:lstStyle/>
          <a:p>
            <a:r>
              <a:rPr lang="de-CH" dirty="0"/>
              <a:t>Fuchs, Du hast die Gans gestohlen</a:t>
            </a:r>
            <a:endParaRPr lang="fr-CH" dirty="0"/>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311718"/>
            <a:ext cx="7945840" cy="4044633"/>
          </a:xfrm>
          <a:prstGeom prst="rect">
            <a:avLst/>
          </a:prstGeom>
          <a:noFill/>
          <a:ln>
            <a:noFill/>
          </a:ln>
        </p:spPr>
      </p:pic>
      <p:sp>
        <p:nvSpPr>
          <p:cNvPr id="3" name="Footer Placeholder 2"/>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6091898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4753" name="Title 1"/>
          <p:cNvSpPr>
            <a:spLocks noGrp="1"/>
          </p:cNvSpPr>
          <p:nvPr>
            <p:ph type="title"/>
          </p:nvPr>
        </p:nvSpPr>
        <p:spPr>
          <a:xfrm>
            <a:off x="1981200" y="-54261"/>
            <a:ext cx="8229600" cy="1143001"/>
          </a:xfrm>
        </p:spPr>
        <p:txBody>
          <a:bodyPr/>
          <a:lstStyle/>
          <a:p>
            <a:pPr algn="ctr"/>
            <a:r>
              <a:rPr lang="en-US" altLang="fr-FR" dirty="0">
                <a:latin typeface="+mn-lt"/>
                <a:ea typeface="ＭＳ Ｐゴシック" pitchFamily="34" charset="-128"/>
              </a:rPr>
              <a:t>Polka der </a:t>
            </a:r>
            <a:r>
              <a:rPr lang="en-US" altLang="fr-FR" dirty="0" err="1">
                <a:latin typeface="+mn-lt"/>
                <a:ea typeface="ＭＳ Ｐゴシック" pitchFamily="34" charset="-128"/>
              </a:rPr>
              <a:t>Springprozession</a:t>
            </a:r>
            <a:endParaRPr lang="en-US" altLang="fr-FR" dirty="0">
              <a:latin typeface="+mn-lt"/>
              <a:ea typeface="ＭＳ Ｐゴシック" pitchFamily="34" charset="-128"/>
            </a:endParaRPr>
          </a:p>
        </p:txBody>
      </p:sp>
      <p:sp>
        <p:nvSpPr>
          <p:cNvPr id="747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0970C340-09FA-4AEC-B720-1CDFC95E2866}" type="slidenum">
              <a:rPr lang="en-US" altLang="fr-FR" sz="1400" b="0">
                <a:solidFill>
                  <a:srgbClr val="E6B9B8"/>
                </a:solidFill>
              </a:rPr>
              <a:pPr eaLnBrk="1" hangingPunct="1"/>
              <a:t>25</a:t>
            </a:fld>
            <a:endParaRPr lang="en-US" altLang="fr-FR" sz="1400" b="0">
              <a:solidFill>
                <a:srgbClr val="E6B9B8"/>
              </a:solidFill>
            </a:endParaRPr>
          </a:p>
        </p:txBody>
      </p:sp>
      <p:pic>
        <p:nvPicPr>
          <p:cNvPr id="3" name="Iechternacher Sprangprozessioun 2010 -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10800000" flipH="1" flipV="1">
            <a:off x="2270576" y="964975"/>
            <a:ext cx="7605845" cy="5704384"/>
          </a:xfrm>
          <a:prstGeom prst="rect">
            <a:avLst/>
          </a:prstGeom>
        </p:spPr>
      </p:pic>
      <p:sp>
        <p:nvSpPr>
          <p:cNvPr id="2" name="Footer Placeholder 1"/>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357061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3"/>
                                        </p:tgtEl>
                                      </p:cBhvr>
                                    </p:animEffect>
                                    <p:set>
                                      <p:cBhvr>
                                        <p:cTn id="12" dur="1" fill="hold">
                                          <p:stCondLst>
                                            <p:cond delay="499"/>
                                          </p:stCondLst>
                                        </p:cTn>
                                        <p:tgtEl>
                                          <p:spTgt spid="3"/>
                                        </p:tgtEl>
                                        <p:attrNameLst>
                                          <p:attrName>style.visibility</p:attrName>
                                        </p:attrNameLst>
                                      </p:cBhvr>
                                      <p:to>
                                        <p:strVal val="hidden"/>
                                      </p:to>
                                    </p:set>
                                    <p:cmd type="call" cmd="stop">
                                      <p:cBhvr>
                                        <p:cTn id="13" dur="1">
                                          <p:stCondLst>
                                            <p:cond delay="499"/>
                                          </p:stCondLst>
                                        </p:cTn>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2705" name="Title 1"/>
          <p:cNvSpPr>
            <a:spLocks noGrp="1"/>
          </p:cNvSpPr>
          <p:nvPr>
            <p:ph type="title"/>
          </p:nvPr>
        </p:nvSpPr>
        <p:spPr>
          <a:xfrm>
            <a:off x="838199" y="443647"/>
            <a:ext cx="10515600" cy="1325563"/>
          </a:xfrm>
        </p:spPr>
        <p:txBody>
          <a:bodyPr/>
          <a:lstStyle/>
          <a:p>
            <a:pPr algn="ctr"/>
            <a:r>
              <a:rPr lang="de-CH" altLang="fr-FR" dirty="0">
                <a:latin typeface="+mn-lt"/>
                <a:ea typeface="ＭＳ Ｐゴシック" pitchFamily="34" charset="-128"/>
              </a:rPr>
              <a:t>Polka der Springprozession</a:t>
            </a:r>
            <a:endParaRPr lang="fr-CH" altLang="fr-FR" dirty="0">
              <a:latin typeface="+mn-lt"/>
              <a:ea typeface="ＭＳ Ｐゴシック" pitchFamily="34" charset="-128"/>
            </a:endParaRPr>
          </a:p>
        </p:txBody>
      </p:sp>
      <p:sp>
        <p:nvSpPr>
          <p:cNvPr id="72706" name="Content Placeholder 2"/>
          <p:cNvSpPr>
            <a:spLocks noGrp="1"/>
          </p:cNvSpPr>
          <p:nvPr>
            <p:ph idx="1"/>
          </p:nvPr>
        </p:nvSpPr>
        <p:spPr>
          <a:xfrm>
            <a:off x="1231710" y="2343486"/>
            <a:ext cx="9728579" cy="2601843"/>
          </a:xfrm>
        </p:spPr>
        <p:txBody>
          <a:bodyPr>
            <a:noAutofit/>
          </a:bodyPr>
          <a:lstStyle/>
          <a:p>
            <a:pPr>
              <a:lnSpc>
                <a:spcPct val="90000"/>
              </a:lnSpc>
            </a:pPr>
            <a:r>
              <a:rPr lang="de-CH" altLang="fr-FR" sz="3600" dirty="0">
                <a:latin typeface="+mn-lt"/>
                <a:ea typeface="ＭＳ Ｐゴシック" pitchFamily="34" charset="-128"/>
                <a:cs typeface="ＭＳ Ｐゴシック" pitchFamily="34" charset="-128"/>
              </a:rPr>
              <a:t>Popularisierung</a:t>
            </a:r>
          </a:p>
          <a:p>
            <a:pPr lvl="1">
              <a:lnSpc>
                <a:spcPct val="90000"/>
              </a:lnSpc>
            </a:pPr>
            <a:r>
              <a:rPr lang="de-CH" altLang="fr-FR" sz="3200" dirty="0">
                <a:latin typeface="+mn-lt"/>
                <a:ea typeface="ＭＳ Ｐゴシック" pitchFamily="34" charset="-128"/>
                <a:cs typeface="Arial" pitchFamily="34" charset="0"/>
              </a:rPr>
              <a:t>Fernand Mertens: «</a:t>
            </a:r>
            <a:r>
              <a:rPr lang="de-CH" altLang="fr-FR" sz="3200" dirty="0" err="1">
                <a:latin typeface="+mn-lt"/>
                <a:ea typeface="ＭＳ Ｐゴシック" pitchFamily="34" charset="-128"/>
                <a:cs typeface="Arial" pitchFamily="34" charset="0"/>
              </a:rPr>
              <a:t>Scènes</a:t>
            </a:r>
            <a:r>
              <a:rPr lang="de-CH" altLang="fr-FR" sz="3200" dirty="0">
                <a:latin typeface="+mn-lt"/>
                <a:ea typeface="ＭＳ Ｐゴシック" pitchFamily="34" charset="-128"/>
                <a:cs typeface="Arial" pitchFamily="34" charset="0"/>
              </a:rPr>
              <a:t> </a:t>
            </a:r>
            <a:r>
              <a:rPr lang="de-CH" altLang="fr-FR" sz="3200" dirty="0" err="1">
                <a:latin typeface="+mn-lt"/>
                <a:ea typeface="ＭＳ Ｐゴシック" pitchFamily="34" charset="-128"/>
                <a:cs typeface="Arial" pitchFamily="34" charset="0"/>
              </a:rPr>
              <a:t>luxembourgeoises</a:t>
            </a:r>
            <a:r>
              <a:rPr lang="de-CH" altLang="fr-FR" sz="3200" dirty="0">
                <a:latin typeface="+mn-lt"/>
                <a:ea typeface="ＭＳ Ｐゴシック" pitchFamily="34" charset="-128"/>
                <a:cs typeface="Arial" pitchFamily="34" charset="0"/>
              </a:rPr>
              <a:t>»</a:t>
            </a:r>
          </a:p>
          <a:p>
            <a:pPr lvl="2">
              <a:lnSpc>
                <a:spcPct val="90000"/>
              </a:lnSpc>
            </a:pPr>
            <a:r>
              <a:rPr lang="de-CH" altLang="fr-FR" sz="900" dirty="0" err="1">
                <a:solidFill>
                  <a:srgbClr val="FF0000"/>
                </a:solidFill>
                <a:latin typeface="+mn-lt"/>
                <a:ea typeface="Arial" pitchFamily="34" charset="0"/>
                <a:cs typeface="Arial" pitchFamily="34" charset="0"/>
              </a:rPr>
              <a:t>CNA</a:t>
            </a:r>
            <a:r>
              <a:rPr lang="de-CH" altLang="fr-FR" sz="900" dirty="0">
                <a:latin typeface="+mn-lt"/>
                <a:ea typeface="Arial" pitchFamily="34" charset="0"/>
                <a:cs typeface="Arial" pitchFamily="34" charset="0"/>
              </a:rPr>
              <a:t> http://</a:t>
            </a:r>
            <a:r>
              <a:rPr lang="de-CH" altLang="fr-FR" sz="900" dirty="0" err="1">
                <a:latin typeface="+mn-lt"/>
                <a:ea typeface="Arial" pitchFamily="34" charset="0"/>
                <a:cs typeface="Arial" pitchFamily="34" charset="0"/>
              </a:rPr>
              <a:t>catalog.bibnet.lu</a:t>
            </a:r>
            <a:r>
              <a:rPr lang="de-CH" altLang="fr-FR" sz="900" dirty="0">
                <a:latin typeface="+mn-lt"/>
                <a:ea typeface="Arial" pitchFamily="34" charset="0"/>
                <a:cs typeface="Arial" pitchFamily="34" charset="0"/>
              </a:rPr>
              <a:t>/F/</a:t>
            </a:r>
            <a:r>
              <a:rPr lang="de-CH" altLang="fr-FR" sz="900" dirty="0" err="1">
                <a:latin typeface="+mn-lt"/>
                <a:ea typeface="Arial" pitchFamily="34" charset="0"/>
                <a:cs typeface="Arial" pitchFamily="34" charset="0"/>
              </a:rPr>
              <a:t>BFD3A23NKA2TGBVE43C4877Y7TV2178R4VTSBK6F26F954538V-23588?func</a:t>
            </a:r>
            <a:r>
              <a:rPr lang="de-CH" altLang="fr-FR" sz="900" dirty="0">
                <a:latin typeface="+mn-lt"/>
                <a:ea typeface="Arial" pitchFamily="34" charset="0"/>
                <a:cs typeface="Arial" pitchFamily="34" charset="0"/>
              </a:rPr>
              <a:t>=</a:t>
            </a:r>
            <a:r>
              <a:rPr lang="de-CH" altLang="fr-FR" sz="900" dirty="0" err="1">
                <a:latin typeface="+mn-lt"/>
                <a:ea typeface="Arial" pitchFamily="34" charset="0"/>
                <a:cs typeface="Arial" pitchFamily="34" charset="0"/>
              </a:rPr>
              <a:t>item-global&amp;doc_library</a:t>
            </a:r>
            <a:r>
              <a:rPr lang="de-CH" altLang="fr-FR" sz="900" dirty="0">
                <a:latin typeface="+mn-lt"/>
                <a:ea typeface="Arial" pitchFamily="34" charset="0"/>
                <a:cs typeface="Arial" pitchFamily="34" charset="0"/>
              </a:rPr>
              <a:t>=</a:t>
            </a:r>
            <a:r>
              <a:rPr lang="de-CH" altLang="fr-FR" sz="900" dirty="0" err="1">
                <a:latin typeface="+mn-lt"/>
                <a:ea typeface="Arial" pitchFamily="34" charset="0"/>
                <a:cs typeface="Arial" pitchFamily="34" charset="0"/>
              </a:rPr>
              <a:t>LUX01&amp;doc_number</a:t>
            </a:r>
            <a:r>
              <a:rPr lang="de-CH" altLang="fr-FR" sz="900" dirty="0">
                <a:latin typeface="+mn-lt"/>
                <a:ea typeface="Arial" pitchFamily="34" charset="0"/>
                <a:cs typeface="Arial" pitchFamily="34" charset="0"/>
              </a:rPr>
              <a:t>=</a:t>
            </a:r>
            <a:r>
              <a:rPr lang="de-CH" altLang="fr-FR" sz="900" dirty="0" err="1">
                <a:latin typeface="+mn-lt"/>
                <a:ea typeface="Arial" pitchFamily="34" charset="0"/>
                <a:cs typeface="Arial" pitchFamily="34" charset="0"/>
              </a:rPr>
              <a:t>000095765&amp;year</a:t>
            </a:r>
            <a:r>
              <a:rPr lang="de-CH" altLang="fr-FR" sz="900" dirty="0">
                <a:latin typeface="+mn-lt"/>
                <a:ea typeface="Arial" pitchFamily="34" charset="0"/>
                <a:cs typeface="Arial" pitchFamily="34" charset="0"/>
              </a:rPr>
              <a:t>=&amp;</a:t>
            </a:r>
            <a:r>
              <a:rPr lang="de-CH" altLang="fr-FR" sz="900" dirty="0" err="1">
                <a:latin typeface="+mn-lt"/>
                <a:ea typeface="Arial" pitchFamily="34" charset="0"/>
                <a:cs typeface="Arial" pitchFamily="34" charset="0"/>
              </a:rPr>
              <a:t>volume</a:t>
            </a:r>
            <a:r>
              <a:rPr lang="de-CH" altLang="fr-FR" sz="900" dirty="0">
                <a:latin typeface="+mn-lt"/>
                <a:ea typeface="Arial" pitchFamily="34" charset="0"/>
                <a:cs typeface="Arial" pitchFamily="34" charset="0"/>
              </a:rPr>
              <a:t>=&amp;</a:t>
            </a:r>
            <a:r>
              <a:rPr lang="de-CH" altLang="fr-FR" sz="900" dirty="0" err="1">
                <a:latin typeface="+mn-lt"/>
                <a:ea typeface="Arial" pitchFamily="34" charset="0"/>
                <a:cs typeface="Arial" pitchFamily="34" charset="0"/>
              </a:rPr>
              <a:t>sub_library</a:t>
            </a:r>
            <a:r>
              <a:rPr lang="de-CH" altLang="fr-FR" sz="900" dirty="0">
                <a:latin typeface="+mn-lt"/>
                <a:ea typeface="Arial" pitchFamily="34" charset="0"/>
                <a:cs typeface="Arial" pitchFamily="34" charset="0"/>
              </a:rPr>
              <a:t>=</a:t>
            </a:r>
            <a:r>
              <a:rPr lang="de-CH" altLang="fr-FR" sz="900" dirty="0" err="1">
                <a:latin typeface="+mn-lt"/>
                <a:ea typeface="Arial" pitchFamily="34" charset="0"/>
                <a:cs typeface="Arial" pitchFamily="34" charset="0"/>
              </a:rPr>
              <a:t>CNA</a:t>
            </a:r>
            <a:r>
              <a:rPr lang="de-CH" altLang="fr-FR" sz="900" dirty="0">
                <a:latin typeface="+mn-lt"/>
                <a:ea typeface="Arial" pitchFamily="34" charset="0"/>
                <a:cs typeface="Arial" pitchFamily="34" charset="0"/>
              </a:rPr>
              <a:t> </a:t>
            </a:r>
            <a:r>
              <a:rPr lang="fr-CH" altLang="fr-FR" sz="900" dirty="0">
                <a:latin typeface="+mn-lt"/>
                <a:ea typeface="Arial" pitchFamily="34" charset="0"/>
                <a:cs typeface="Arial" pitchFamily="34" charset="0"/>
              </a:rPr>
              <a:t> </a:t>
            </a:r>
          </a:p>
          <a:p>
            <a:pPr lvl="1">
              <a:lnSpc>
                <a:spcPct val="90000"/>
              </a:lnSpc>
            </a:pPr>
            <a:r>
              <a:rPr lang="de-CH" altLang="fr-FR" sz="3200" dirty="0">
                <a:latin typeface="+mn-lt"/>
                <a:ea typeface="ＭＳ Ｐゴシック" pitchFamily="34" charset="-128"/>
                <a:cs typeface="Arial" pitchFamily="34" charset="0"/>
              </a:rPr>
              <a:t>Lou Koster: «Der Geiger von Echternach»</a:t>
            </a:r>
          </a:p>
          <a:p>
            <a:pPr lvl="2">
              <a:lnSpc>
                <a:spcPct val="90000"/>
              </a:lnSpc>
            </a:pPr>
            <a:r>
              <a:rPr lang="de-CH" altLang="fr-FR" sz="900" dirty="0" err="1">
                <a:solidFill>
                  <a:srgbClr val="FF0000"/>
                </a:solidFill>
                <a:latin typeface="+mn-lt"/>
                <a:ea typeface="Arial" pitchFamily="34" charset="0"/>
                <a:cs typeface="Arial" pitchFamily="34" charset="0"/>
              </a:rPr>
              <a:t>CNA</a:t>
            </a:r>
            <a:r>
              <a:rPr lang="de-CH" altLang="fr-FR" sz="900" dirty="0">
                <a:latin typeface="+mn-lt"/>
                <a:ea typeface="Arial" pitchFamily="34" charset="0"/>
                <a:cs typeface="Arial" pitchFamily="34" charset="0"/>
              </a:rPr>
              <a:t> http://</a:t>
            </a:r>
            <a:r>
              <a:rPr lang="de-CH" altLang="fr-FR" sz="900" dirty="0" err="1">
                <a:latin typeface="+mn-lt"/>
                <a:ea typeface="Arial" pitchFamily="34" charset="0"/>
                <a:cs typeface="Arial" pitchFamily="34" charset="0"/>
              </a:rPr>
              <a:t>catalog.bibnet.lu</a:t>
            </a:r>
            <a:r>
              <a:rPr lang="de-CH" altLang="fr-FR" sz="900" dirty="0">
                <a:latin typeface="+mn-lt"/>
                <a:ea typeface="Arial" pitchFamily="34" charset="0"/>
                <a:cs typeface="Arial" pitchFamily="34" charset="0"/>
              </a:rPr>
              <a:t>/F/</a:t>
            </a:r>
            <a:r>
              <a:rPr lang="de-CH" altLang="fr-FR" sz="900" dirty="0" err="1">
                <a:latin typeface="+mn-lt"/>
                <a:ea typeface="Arial" pitchFamily="34" charset="0"/>
                <a:cs typeface="Arial" pitchFamily="34" charset="0"/>
              </a:rPr>
              <a:t>7XEVTXC1LH8A3PGK1VFRUMJS2IRHHKDUF6B94544BQQ5A5JA34-28774?func</a:t>
            </a:r>
            <a:r>
              <a:rPr lang="de-CH" altLang="fr-FR" sz="900" dirty="0">
                <a:latin typeface="+mn-lt"/>
                <a:ea typeface="Arial" pitchFamily="34" charset="0"/>
                <a:cs typeface="Arial" pitchFamily="34" charset="0"/>
              </a:rPr>
              <a:t>=</a:t>
            </a:r>
            <a:r>
              <a:rPr lang="de-CH" altLang="fr-FR" sz="900" dirty="0" err="1">
                <a:latin typeface="+mn-lt"/>
                <a:ea typeface="Arial" pitchFamily="34" charset="0"/>
                <a:cs typeface="Arial" pitchFamily="34" charset="0"/>
              </a:rPr>
              <a:t>item-global&amp;doc_library</a:t>
            </a:r>
            <a:r>
              <a:rPr lang="de-CH" altLang="fr-FR" sz="900" dirty="0">
                <a:latin typeface="+mn-lt"/>
                <a:ea typeface="Arial" pitchFamily="34" charset="0"/>
                <a:cs typeface="Arial" pitchFamily="34" charset="0"/>
              </a:rPr>
              <a:t>=</a:t>
            </a:r>
            <a:r>
              <a:rPr lang="de-CH" altLang="fr-FR" sz="900" dirty="0" err="1">
                <a:latin typeface="+mn-lt"/>
                <a:ea typeface="Arial" pitchFamily="34" charset="0"/>
                <a:cs typeface="Arial" pitchFamily="34" charset="0"/>
              </a:rPr>
              <a:t>LUX01&amp;doc_number</a:t>
            </a:r>
            <a:r>
              <a:rPr lang="de-CH" altLang="fr-FR" sz="900" dirty="0">
                <a:latin typeface="+mn-lt"/>
                <a:ea typeface="Arial" pitchFamily="34" charset="0"/>
                <a:cs typeface="Arial" pitchFamily="34" charset="0"/>
              </a:rPr>
              <a:t>=</a:t>
            </a:r>
            <a:r>
              <a:rPr lang="de-CH" altLang="fr-FR" sz="900" dirty="0" err="1">
                <a:latin typeface="+mn-lt"/>
                <a:ea typeface="Arial" pitchFamily="34" charset="0"/>
                <a:cs typeface="Arial" pitchFamily="34" charset="0"/>
              </a:rPr>
              <a:t>000969211&amp;year</a:t>
            </a:r>
            <a:r>
              <a:rPr lang="de-CH" altLang="fr-FR" sz="900" dirty="0">
                <a:latin typeface="+mn-lt"/>
                <a:ea typeface="Arial" pitchFamily="34" charset="0"/>
                <a:cs typeface="Arial" pitchFamily="34" charset="0"/>
              </a:rPr>
              <a:t>=&amp;</a:t>
            </a:r>
            <a:r>
              <a:rPr lang="de-CH" altLang="fr-FR" sz="900" dirty="0" err="1">
                <a:latin typeface="+mn-lt"/>
                <a:ea typeface="Arial" pitchFamily="34" charset="0"/>
                <a:cs typeface="Arial" pitchFamily="34" charset="0"/>
              </a:rPr>
              <a:t>volume</a:t>
            </a:r>
            <a:r>
              <a:rPr lang="de-CH" altLang="fr-FR" sz="900" dirty="0">
                <a:latin typeface="+mn-lt"/>
                <a:ea typeface="Arial" pitchFamily="34" charset="0"/>
                <a:cs typeface="Arial" pitchFamily="34" charset="0"/>
              </a:rPr>
              <a:t>=&amp;</a:t>
            </a:r>
            <a:r>
              <a:rPr lang="de-CH" altLang="fr-FR" sz="900" dirty="0" err="1">
                <a:latin typeface="+mn-lt"/>
                <a:ea typeface="Arial" pitchFamily="34" charset="0"/>
                <a:cs typeface="Arial" pitchFamily="34" charset="0"/>
              </a:rPr>
              <a:t>sub_library</a:t>
            </a:r>
            <a:r>
              <a:rPr lang="de-CH" altLang="fr-FR" sz="900" dirty="0">
                <a:latin typeface="+mn-lt"/>
                <a:ea typeface="Arial" pitchFamily="34" charset="0"/>
                <a:cs typeface="Arial" pitchFamily="34" charset="0"/>
              </a:rPr>
              <a:t>=</a:t>
            </a:r>
            <a:r>
              <a:rPr lang="de-CH" altLang="fr-FR" sz="900" dirty="0" err="1">
                <a:latin typeface="+mn-lt"/>
                <a:ea typeface="Arial" pitchFamily="34" charset="0"/>
                <a:cs typeface="Arial" pitchFamily="34" charset="0"/>
              </a:rPr>
              <a:t>CNA</a:t>
            </a:r>
            <a:endParaRPr lang="de-CH" altLang="fr-FR" sz="900" dirty="0">
              <a:latin typeface="+mn-lt"/>
              <a:ea typeface="Arial" pitchFamily="34" charset="0"/>
              <a:cs typeface="Arial" pitchFamily="34" charset="0"/>
            </a:endParaRPr>
          </a:p>
        </p:txBody>
      </p:sp>
      <p:sp>
        <p:nvSpPr>
          <p:cNvPr id="7270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6CE12F45-CA2B-4FDE-9DC5-0AF44719A66E}" type="slidenum">
              <a:rPr lang="en-US" altLang="fr-FR" sz="1400" b="0">
                <a:solidFill>
                  <a:srgbClr val="E6B9B8"/>
                </a:solidFill>
                <a:latin typeface="+mn-lt"/>
              </a:rPr>
              <a:pPr eaLnBrk="1" hangingPunct="1"/>
              <a:t>26</a:t>
            </a:fld>
            <a:endParaRPr lang="en-US" altLang="fr-FR" sz="1400" b="0">
              <a:solidFill>
                <a:srgbClr val="E6B9B8"/>
              </a:solidFill>
              <a:latin typeface="+mn-lt"/>
            </a:endParaRPr>
          </a:p>
        </p:txBody>
      </p:sp>
      <p:pic>
        <p:nvPicPr>
          <p:cNvPr id="2" name="KosterGeiger von Echternach(Springp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77400" y="3718719"/>
            <a:ext cx="609600" cy="609600"/>
          </a:xfrm>
          <a:prstGeom prst="rect">
            <a:avLst/>
          </a:prstGeom>
        </p:spPr>
      </p:pic>
      <p:pic>
        <p:nvPicPr>
          <p:cNvPr id="3" name="SpringprozessionScenesLuxembourgeoises.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537168" y="2898037"/>
            <a:ext cx="609600" cy="609600"/>
          </a:xfrm>
          <a:prstGeom prst="rect">
            <a:avLst/>
          </a:prstGeom>
        </p:spPr>
      </p:pic>
      <p:sp>
        <p:nvSpPr>
          <p:cNvPr id="4" name="Footer Placeholder 3"/>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50981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6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625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8850" name="Rectangle 3"/>
          <p:cNvSpPr>
            <a:spLocks noGrp="1"/>
          </p:cNvSpPr>
          <p:nvPr>
            <p:ph type="body" idx="4294967295"/>
          </p:nvPr>
        </p:nvSpPr>
        <p:spPr>
          <a:xfrm>
            <a:off x="715371" y="903527"/>
            <a:ext cx="10980761" cy="5121275"/>
          </a:xfrm>
        </p:spPr>
        <p:txBody>
          <a:bodyPr vert="horz" lIns="91440" tIns="45720" rIns="91440" bIns="45720" rtlCol="0">
            <a:noAutofit/>
          </a:bodyPr>
          <a:lstStyle/>
          <a:p>
            <a:pPr>
              <a:lnSpc>
                <a:spcPct val="80000"/>
              </a:lnSpc>
              <a:spcBef>
                <a:spcPts val="600"/>
              </a:spcBef>
              <a:spcAft>
                <a:spcPts val="600"/>
              </a:spcAft>
            </a:pPr>
            <a:r>
              <a:rPr lang="de-DE" altLang="fr-FR" sz="4000" dirty="0">
                <a:latin typeface="+mn-lt"/>
                <a:ea typeface="ＭＳ Ｐゴシック" pitchFamily="34" charset="-128"/>
                <a:cs typeface="ＭＳ Ｐゴシック" pitchFamily="34" charset="-128"/>
              </a:rPr>
              <a:t>Kategorie </a:t>
            </a:r>
            <a:r>
              <a:rPr lang="de-DE" altLang="fr-FR" sz="4000" dirty="0" err="1">
                <a:latin typeface="+mn-lt"/>
                <a:ea typeface="ＭＳ Ｐゴシック" pitchFamily="34" charset="-128"/>
                <a:cs typeface="ＭＳ Ｐゴシック" pitchFamily="34" charset="-128"/>
              </a:rPr>
              <a:t>Heischelied</a:t>
            </a:r>
            <a:endParaRPr lang="de-DE" altLang="fr-FR" sz="4000" i="1" dirty="0">
              <a:latin typeface="+mn-lt"/>
              <a:ea typeface="ＭＳ Ｐゴシック" pitchFamily="34" charset="-128"/>
              <a:cs typeface="ＭＳ Ｐゴシック" pitchFamily="34" charset="-128"/>
            </a:endParaRPr>
          </a:p>
          <a:p>
            <a:pPr lvl="1">
              <a:lnSpc>
                <a:spcPct val="80000"/>
              </a:lnSpc>
              <a:spcBef>
                <a:spcPts val="600"/>
              </a:spcBef>
              <a:spcAft>
                <a:spcPts val="600"/>
              </a:spcAft>
            </a:pPr>
            <a:r>
              <a:rPr lang="de-CH" sz="3600" i="1" dirty="0" err="1">
                <a:latin typeface="+mn-lt"/>
              </a:rPr>
              <a:t>Leiwer</a:t>
            </a:r>
            <a:r>
              <a:rPr lang="de-CH" sz="3600" i="1" dirty="0">
                <a:latin typeface="+mn-lt"/>
              </a:rPr>
              <a:t> </a:t>
            </a:r>
            <a:r>
              <a:rPr lang="de-CH" sz="3600" i="1" dirty="0" err="1">
                <a:latin typeface="+mn-lt"/>
              </a:rPr>
              <a:t>Hergottsblieschen</a:t>
            </a:r>
            <a:endParaRPr lang="de-CH" sz="3600" i="1" dirty="0">
              <a:latin typeface="+mn-lt"/>
            </a:endParaRPr>
          </a:p>
          <a:p>
            <a:pPr lvl="2">
              <a:lnSpc>
                <a:spcPct val="80000"/>
              </a:lnSpc>
              <a:spcBef>
                <a:spcPts val="600"/>
              </a:spcBef>
              <a:spcAft>
                <a:spcPts val="600"/>
              </a:spcAft>
            </a:pPr>
            <a:r>
              <a:rPr lang="de-CH" altLang="fr-FR" sz="3200" dirty="0" err="1">
                <a:latin typeface="+mn-lt"/>
                <a:ea typeface="Arial" pitchFamily="34" charset="0"/>
                <a:cs typeface="Arial" pitchFamily="34" charset="0"/>
              </a:rPr>
              <a:t>Heischelied</a:t>
            </a:r>
            <a:r>
              <a:rPr lang="de-CH" altLang="fr-FR" sz="3200" dirty="0">
                <a:latin typeface="+mn-lt"/>
                <a:ea typeface="Arial" pitchFamily="34" charset="0"/>
                <a:cs typeface="Arial" pitchFamily="34" charset="0"/>
              </a:rPr>
              <a:t> für Kinder</a:t>
            </a:r>
          </a:p>
          <a:p>
            <a:pPr lvl="1">
              <a:lnSpc>
                <a:spcPct val="80000"/>
              </a:lnSpc>
              <a:spcBef>
                <a:spcPts val="600"/>
              </a:spcBef>
              <a:spcAft>
                <a:spcPts val="600"/>
              </a:spcAft>
            </a:pPr>
            <a:r>
              <a:rPr lang="de-CH" sz="3600" i="1" dirty="0" err="1">
                <a:latin typeface="+mn-lt"/>
              </a:rPr>
              <a:t>Hämmelsmarsch</a:t>
            </a:r>
            <a:r>
              <a:rPr lang="de-CH" sz="3600" i="1" dirty="0">
                <a:latin typeface="+mn-lt"/>
              </a:rPr>
              <a:t> </a:t>
            </a:r>
          </a:p>
          <a:p>
            <a:pPr lvl="2">
              <a:lnSpc>
                <a:spcPct val="80000"/>
              </a:lnSpc>
              <a:spcBef>
                <a:spcPts val="600"/>
              </a:spcBef>
              <a:spcAft>
                <a:spcPts val="600"/>
              </a:spcAft>
            </a:pPr>
            <a:r>
              <a:rPr lang="de-CH" sz="3200" dirty="0" err="1">
                <a:latin typeface="+mn-lt"/>
                <a:ea typeface="Arial" pitchFamily="34" charset="0"/>
                <a:cs typeface="Arial" pitchFamily="34" charset="0"/>
              </a:rPr>
              <a:t>Heischelied</a:t>
            </a:r>
            <a:r>
              <a:rPr lang="de-CH" sz="3200" dirty="0">
                <a:latin typeface="+mn-lt"/>
                <a:ea typeface="Arial" pitchFamily="34" charset="0"/>
                <a:cs typeface="Arial" pitchFamily="34" charset="0"/>
              </a:rPr>
              <a:t> der Erwachsenen</a:t>
            </a:r>
          </a:p>
          <a:p>
            <a:pPr lvl="2">
              <a:lnSpc>
                <a:spcPct val="80000"/>
              </a:lnSpc>
              <a:spcBef>
                <a:spcPts val="600"/>
              </a:spcBef>
              <a:spcAft>
                <a:spcPts val="600"/>
              </a:spcAft>
            </a:pPr>
            <a:r>
              <a:rPr lang="de-CH" sz="3200" dirty="0">
                <a:latin typeface="+mn-lt"/>
                <a:ea typeface="Arial" pitchFamily="34" charset="0"/>
                <a:cs typeface="Arial" pitchFamily="34" charset="0"/>
              </a:rPr>
              <a:t>Hohe Symbolkraft durch regelmäßigen Gebrauch in ganz Luxemburg zu Gelegenheit der Kirchweihfeste</a:t>
            </a:r>
          </a:p>
          <a:p>
            <a:pPr lvl="2">
              <a:lnSpc>
                <a:spcPct val="80000"/>
              </a:lnSpc>
              <a:spcBef>
                <a:spcPts val="600"/>
              </a:spcBef>
              <a:spcAft>
                <a:spcPts val="600"/>
              </a:spcAft>
            </a:pPr>
            <a:r>
              <a:rPr lang="de-CH" sz="3200" dirty="0">
                <a:latin typeface="+mn-lt"/>
                <a:ea typeface="Arial" pitchFamily="34" charset="0"/>
                <a:cs typeface="Arial" pitchFamily="34" charset="0"/>
              </a:rPr>
              <a:t>Lokale Musik- und Gesangvereine ziehen durch die Ortschaften, um Spenden für ihre Vereinskassen zu sammeln</a:t>
            </a:r>
          </a:p>
          <a:p>
            <a:pPr lvl="3">
              <a:lnSpc>
                <a:spcPct val="80000"/>
              </a:lnSpc>
              <a:spcBef>
                <a:spcPts val="600"/>
              </a:spcBef>
              <a:spcAft>
                <a:spcPts val="600"/>
              </a:spcAft>
              <a:buChar char="ü"/>
            </a:pPr>
            <a:r>
              <a:rPr lang="de-CH" sz="2800" dirty="0">
                <a:latin typeface="+mn-lt"/>
              </a:rPr>
              <a:t> Das finanzielle Resultat der Kollekte ist oft Spiegel der Akzeptanz des Vereins </a:t>
            </a:r>
            <a:r>
              <a:rPr lang="de-CH" sz="2800" dirty="0" err="1">
                <a:latin typeface="+mn-lt"/>
              </a:rPr>
              <a:t>inder</a:t>
            </a:r>
            <a:r>
              <a:rPr lang="de-CH" sz="2800" dirty="0">
                <a:latin typeface="+mn-lt"/>
              </a:rPr>
              <a:t> Bevölkerung</a:t>
            </a:r>
          </a:p>
          <a:p>
            <a:pPr lvl="2">
              <a:lnSpc>
                <a:spcPct val="80000"/>
              </a:lnSpc>
              <a:spcBef>
                <a:spcPts val="600"/>
              </a:spcBef>
              <a:spcAft>
                <a:spcPts val="600"/>
              </a:spcAft>
            </a:pPr>
            <a:endParaRPr lang="en-US" altLang="fr-FR" sz="3200" dirty="0">
              <a:latin typeface="+mn-lt"/>
              <a:ea typeface="Arial" pitchFamily="34" charset="0"/>
              <a:cs typeface="Arial" pitchFamily="34" charset="0"/>
            </a:endParaRPr>
          </a:p>
        </p:txBody>
      </p:sp>
      <p:sp>
        <p:nvSpPr>
          <p:cNvPr id="78851" name="Foliennummernplatzhalt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56A10D58-3468-40CE-8DFF-FD0BC0B74BEC}" type="slidenum">
              <a:rPr lang="de-DE" altLang="fr-FR" sz="1400" b="0">
                <a:solidFill>
                  <a:srgbClr val="E6B9B8"/>
                </a:solidFill>
                <a:latin typeface="+mn-lt"/>
              </a:rPr>
              <a:pPr eaLnBrk="1" hangingPunct="1"/>
              <a:t>27</a:t>
            </a:fld>
            <a:endParaRPr lang="de-DE" altLang="fr-FR" sz="1400" b="0">
              <a:solidFill>
                <a:srgbClr val="E6B9B8"/>
              </a:solidFill>
              <a:latin typeface="+mn-lt"/>
            </a:endParaRPr>
          </a:p>
        </p:txBody>
      </p:sp>
      <p:sp>
        <p:nvSpPr>
          <p:cNvPr id="6" name="Title 1"/>
          <p:cNvSpPr>
            <a:spLocks noGrp="1"/>
          </p:cNvSpPr>
          <p:nvPr>
            <p:ph type="title"/>
          </p:nvPr>
        </p:nvSpPr>
        <p:spPr>
          <a:xfrm>
            <a:off x="1981200" y="0"/>
            <a:ext cx="8229600" cy="1143000"/>
          </a:xfrm>
        </p:spPr>
        <p:txBody>
          <a:bodyPr/>
          <a:lstStyle/>
          <a:p>
            <a:pPr algn="ctr"/>
            <a:r>
              <a:rPr lang="de-DE" altLang="fr-FR" i="1" dirty="0" err="1">
                <a:latin typeface="+mn-lt"/>
                <a:ea typeface="ＭＳ Ｐゴシック" pitchFamily="34" charset="-128"/>
              </a:rPr>
              <a:t>Hämmelsmarsch</a:t>
            </a:r>
            <a:endParaRPr lang="de-DE" altLang="fr-FR" i="1" dirty="0">
              <a:latin typeface="+mn-lt"/>
              <a:ea typeface="ＭＳ Ｐゴシック" pitchFamily="34" charset="-128"/>
            </a:endParaRPr>
          </a:p>
        </p:txBody>
      </p:sp>
      <p:sp>
        <p:nvSpPr>
          <p:cNvPr id="2" name="Footer Placeholder 1"/>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5819613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8850" name="Rectangle 3"/>
          <p:cNvSpPr>
            <a:spLocks noGrp="1"/>
          </p:cNvSpPr>
          <p:nvPr>
            <p:ph type="body" idx="4294967295"/>
          </p:nvPr>
        </p:nvSpPr>
        <p:spPr>
          <a:xfrm>
            <a:off x="838199" y="881419"/>
            <a:ext cx="10762397" cy="5548312"/>
          </a:xfrm>
        </p:spPr>
        <p:txBody>
          <a:bodyPr vert="horz" lIns="91440" tIns="45720" rIns="91440" bIns="45720" rtlCol="0">
            <a:noAutofit/>
          </a:bodyPr>
          <a:lstStyle/>
          <a:p>
            <a:pPr>
              <a:lnSpc>
                <a:spcPct val="80000"/>
              </a:lnSpc>
              <a:spcBef>
                <a:spcPts val="600"/>
              </a:spcBef>
              <a:spcAft>
                <a:spcPts val="600"/>
              </a:spcAft>
              <a:buFont typeface="Wingdings" panose="05000000000000000000" pitchFamily="2" charset="2"/>
              <a:buChar char="v"/>
            </a:pPr>
            <a:r>
              <a:rPr lang="de-DE" altLang="fr-FR" sz="3200" dirty="0">
                <a:ea typeface="ＭＳ Ｐゴシック" pitchFamily="34" charset="-128"/>
                <a:cs typeface="ＭＳ Ｐゴシック" pitchFamily="34" charset="-128"/>
              </a:rPr>
              <a:t>Ursprung eng verbunden mit der </a:t>
            </a:r>
            <a:r>
              <a:rPr lang="de-DE" altLang="fr-FR" sz="3200" dirty="0" err="1">
                <a:ea typeface="ＭＳ Ｐゴシック" pitchFamily="34" charset="-128"/>
                <a:cs typeface="ＭＳ Ｐゴシック" pitchFamily="34" charset="-128"/>
              </a:rPr>
              <a:t>Schobermesse</a:t>
            </a:r>
            <a:r>
              <a:rPr lang="de-DE" altLang="fr-FR" sz="3200" dirty="0">
                <a:ea typeface="ＭＳ Ｐゴシック" pitchFamily="34" charset="-128"/>
                <a:cs typeface="ＭＳ Ｐゴシック" pitchFamily="34" charset="-128"/>
              </a:rPr>
              <a:t> in Luxemburg</a:t>
            </a:r>
          </a:p>
          <a:p>
            <a:pPr>
              <a:lnSpc>
                <a:spcPct val="80000"/>
              </a:lnSpc>
              <a:spcBef>
                <a:spcPts val="600"/>
              </a:spcBef>
              <a:spcAft>
                <a:spcPts val="600"/>
              </a:spcAft>
              <a:buFont typeface="Wingdings" panose="05000000000000000000" pitchFamily="2" charset="2"/>
              <a:buChar char="v"/>
            </a:pPr>
            <a:r>
              <a:rPr lang="de-DE" altLang="fr-FR" sz="3200" dirty="0" err="1">
                <a:ea typeface="ＭＳ Ｐゴシック" pitchFamily="34" charset="-128"/>
                <a:cs typeface="ＭＳ Ｐゴシック" pitchFamily="34" charset="-128"/>
              </a:rPr>
              <a:t>Schobermesse</a:t>
            </a:r>
            <a:r>
              <a:rPr lang="de-DE" altLang="fr-FR" sz="3200" dirty="0">
                <a:ea typeface="ＭＳ Ｐゴシック" pitchFamily="34" charset="-128"/>
                <a:cs typeface="ＭＳ Ｐゴシック" pitchFamily="34" charset="-128"/>
              </a:rPr>
              <a:t>: </a:t>
            </a:r>
            <a:r>
              <a:rPr lang="de-CH" sz="3200" dirty="0">
                <a:ea typeface="ＭＳ Ｐゴシック" pitchFamily="34" charset="-128"/>
                <a:cs typeface="ＭＳ Ｐゴシック" pitchFamily="34" charset="-128"/>
              </a:rPr>
              <a:t>als Schafshirtenmesse von Johann dem Blinden im 14. Jahrhundert gegründet</a:t>
            </a:r>
          </a:p>
          <a:p>
            <a:pPr>
              <a:lnSpc>
                <a:spcPct val="80000"/>
              </a:lnSpc>
              <a:spcBef>
                <a:spcPts val="600"/>
              </a:spcBef>
              <a:spcAft>
                <a:spcPts val="600"/>
              </a:spcAft>
              <a:buFont typeface="Wingdings" panose="05000000000000000000" pitchFamily="2" charset="2"/>
              <a:buChar char="v"/>
            </a:pPr>
            <a:r>
              <a:rPr lang="de-CH" sz="3200" dirty="0">
                <a:ea typeface="ＭＳ Ｐゴシック" pitchFamily="34" charset="-128"/>
                <a:cs typeface="ＭＳ Ｐゴシック" pitchFamily="34" charset="-128"/>
              </a:rPr>
              <a:t>Die Feierlichkeiten des Eröffnungsfestes oblagen den Zünften</a:t>
            </a:r>
          </a:p>
          <a:p>
            <a:pPr lvl="1">
              <a:lnSpc>
                <a:spcPct val="80000"/>
              </a:lnSpc>
              <a:spcBef>
                <a:spcPts val="600"/>
              </a:spcBef>
              <a:spcAft>
                <a:spcPts val="600"/>
              </a:spcAft>
              <a:buFont typeface="Arial" panose="020B0604020202020204" pitchFamily="34" charset="0"/>
            </a:pPr>
            <a:r>
              <a:rPr lang="de-CH" sz="2800" dirty="0"/>
              <a:t>Darunter die Pfeiffer und Trommler, in gewissem Sinne die Vorgänger der heutigen Musikgesellschaften</a:t>
            </a:r>
          </a:p>
          <a:p>
            <a:pPr lvl="1">
              <a:lnSpc>
                <a:spcPct val="80000"/>
              </a:lnSpc>
              <a:spcBef>
                <a:spcPts val="600"/>
              </a:spcBef>
              <a:spcAft>
                <a:spcPts val="600"/>
              </a:spcAft>
              <a:buFont typeface="Arial" panose="020B0604020202020204" pitchFamily="34" charset="0"/>
            </a:pPr>
            <a:r>
              <a:rPr lang="de-CH" sz="2800" dirty="0"/>
              <a:t>Sie hatten an diesem Tag das Recht, Steuern für den Zugang zum Messeplatz zu erheben</a:t>
            </a:r>
          </a:p>
          <a:p>
            <a:pPr lvl="1">
              <a:lnSpc>
                <a:spcPct val="80000"/>
              </a:lnSpc>
              <a:spcBef>
                <a:spcPts val="600"/>
              </a:spcBef>
              <a:spcAft>
                <a:spcPts val="600"/>
              </a:spcAft>
              <a:buFont typeface="Arial" panose="020B0604020202020204" pitchFamily="34" charset="0"/>
            </a:pPr>
            <a:r>
              <a:rPr lang="de-CH" sz="2800" dirty="0"/>
              <a:t>Dieses Recht haben sich die Musikvereine bis heute erhalten</a:t>
            </a:r>
          </a:p>
          <a:p>
            <a:pPr lvl="1">
              <a:lnSpc>
                <a:spcPct val="80000"/>
              </a:lnSpc>
              <a:spcBef>
                <a:spcPts val="600"/>
              </a:spcBef>
              <a:spcAft>
                <a:spcPts val="600"/>
              </a:spcAft>
              <a:buFont typeface="Arial" panose="020B0604020202020204" pitchFamily="34" charset="0"/>
            </a:pPr>
            <a:r>
              <a:rPr lang="de-CH" sz="2800" dirty="0"/>
              <a:t>Dem Festzug voraus gingen geschmückte Schafe und davor wurden als Abzeichen Zinnteller getragen, die als Aufschrift das Motto der Zunft trugen.</a:t>
            </a:r>
            <a:endParaRPr lang="de-DE" altLang="fr-FR" sz="2800" dirty="0"/>
          </a:p>
          <a:p>
            <a:pPr lvl="2">
              <a:lnSpc>
                <a:spcPct val="80000"/>
              </a:lnSpc>
              <a:spcBef>
                <a:spcPts val="600"/>
              </a:spcBef>
              <a:spcAft>
                <a:spcPts val="600"/>
              </a:spcAft>
              <a:buFont typeface="Wingdings" panose="05000000000000000000" pitchFamily="2" charset="2"/>
              <a:buChar char="§"/>
            </a:pPr>
            <a:endParaRPr lang="en-US" altLang="fr-FR" sz="2400" dirty="0">
              <a:ea typeface="Arial" pitchFamily="34" charset="0"/>
              <a:cs typeface="Arial" pitchFamily="34" charset="0"/>
            </a:endParaRPr>
          </a:p>
        </p:txBody>
      </p:sp>
      <p:sp>
        <p:nvSpPr>
          <p:cNvPr id="78851" name="Foliennummernplatzhalt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56A10D58-3468-40CE-8DFF-FD0BC0B74BEC}" type="slidenum">
              <a:rPr lang="de-DE" altLang="fr-FR" sz="1400" b="0">
                <a:solidFill>
                  <a:srgbClr val="E6B9B8"/>
                </a:solidFill>
              </a:rPr>
              <a:pPr eaLnBrk="1" hangingPunct="1"/>
              <a:t>28</a:t>
            </a:fld>
            <a:endParaRPr lang="de-DE" altLang="fr-FR" sz="1400" b="0">
              <a:solidFill>
                <a:srgbClr val="E6B9B8"/>
              </a:solidFill>
            </a:endParaRPr>
          </a:p>
        </p:txBody>
      </p:sp>
      <p:sp>
        <p:nvSpPr>
          <p:cNvPr id="6" name="Title 1"/>
          <p:cNvSpPr>
            <a:spLocks noGrp="1"/>
          </p:cNvSpPr>
          <p:nvPr>
            <p:ph type="title"/>
          </p:nvPr>
        </p:nvSpPr>
        <p:spPr>
          <a:xfrm>
            <a:off x="1906706" y="-188201"/>
            <a:ext cx="8229600" cy="1143000"/>
          </a:xfrm>
        </p:spPr>
        <p:txBody>
          <a:bodyPr/>
          <a:lstStyle/>
          <a:p>
            <a:pPr algn="ctr"/>
            <a:r>
              <a:rPr lang="de-DE" altLang="fr-FR" i="1" dirty="0" err="1">
                <a:latin typeface="Arial" pitchFamily="34" charset="0"/>
                <a:ea typeface="ＭＳ Ｐゴシック" pitchFamily="34" charset="-128"/>
              </a:rPr>
              <a:t>Hämmelsmarsch</a:t>
            </a:r>
            <a:endParaRPr lang="de-DE" altLang="fr-FR" i="1" dirty="0">
              <a:latin typeface="Arial" pitchFamily="34" charset="0"/>
              <a:ea typeface="ＭＳ Ｐゴシック" pitchFamily="34" charset="-128"/>
            </a:endParaRPr>
          </a:p>
        </p:txBody>
      </p:sp>
      <p:sp>
        <p:nvSpPr>
          <p:cNvPr id="2" name="Footer Placeholder 1"/>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8460836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93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614" y="928689"/>
            <a:ext cx="8486775"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feld 4"/>
          <p:cNvSpPr txBox="1">
            <a:spLocks noChangeArrowheads="1"/>
          </p:cNvSpPr>
          <p:nvPr/>
        </p:nvSpPr>
        <p:spPr bwMode="auto">
          <a:xfrm>
            <a:off x="1881189" y="142875"/>
            <a:ext cx="84296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eaLnBrk="1" hangingPunct="1"/>
            <a:r>
              <a:rPr lang="de-DE" altLang="fr-FR" sz="4400" b="0" i="1" dirty="0" err="1">
                <a:solidFill>
                  <a:schemeClr val="accent1">
                    <a:lumMod val="75000"/>
                  </a:schemeClr>
                </a:solidFill>
                <a:cs typeface="Arial" pitchFamily="34" charset="0"/>
              </a:rPr>
              <a:t>Hämmelsmarsch</a:t>
            </a:r>
            <a:endParaRPr lang="de-DE" altLang="fr-FR" sz="4400" b="0" i="1" dirty="0">
              <a:solidFill>
                <a:schemeClr val="accent1">
                  <a:lumMod val="75000"/>
                </a:schemeClr>
              </a:solidFill>
              <a:cs typeface="Arial" pitchFamily="34" charset="0"/>
            </a:endParaRPr>
          </a:p>
        </p:txBody>
      </p:sp>
      <p:sp>
        <p:nvSpPr>
          <p:cNvPr id="59395" name="Rectangle 4"/>
          <p:cNvSpPr>
            <a:spLocks noChangeArrowheads="1"/>
          </p:cNvSpPr>
          <p:nvPr/>
        </p:nvSpPr>
        <p:spPr bwMode="auto">
          <a:xfrm>
            <a:off x="2206354" y="5295812"/>
            <a:ext cx="77253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r>
              <a:rPr lang="de-CH" altLang="fr-FR" sz="1800" dirty="0" err="1">
                <a:cs typeface="Times New Roman" pitchFamily="18" charset="0"/>
              </a:rPr>
              <a:t>OP</a:t>
            </a:r>
            <a:r>
              <a:rPr lang="de-CH" altLang="fr-FR" sz="1800" dirty="0">
                <a:cs typeface="Times New Roman" pitchFamily="18" charset="0"/>
              </a:rPr>
              <a:t> KIRMES </a:t>
            </a:r>
            <a:r>
              <a:rPr lang="de-CH" altLang="fr-FR" sz="1800" dirty="0" err="1">
                <a:cs typeface="Times New Roman" pitchFamily="18" charset="0"/>
              </a:rPr>
              <a:t>SONDECH</a:t>
            </a:r>
            <a:r>
              <a:rPr lang="de-CH" altLang="fr-FR" sz="1800" dirty="0">
                <a:cs typeface="Times New Roman" pitchFamily="18" charset="0"/>
              </a:rPr>
              <a:t> </a:t>
            </a:r>
            <a:r>
              <a:rPr lang="de-CH" altLang="fr-FR" sz="1800" dirty="0" err="1">
                <a:cs typeface="Times New Roman" pitchFamily="18" charset="0"/>
              </a:rPr>
              <a:t>WA</a:t>
            </a:r>
            <a:r>
              <a:rPr lang="de-CH" altLang="fr-FR" sz="1800" dirty="0">
                <a:cs typeface="Times New Roman" pitchFamily="18" charset="0"/>
              </a:rPr>
              <a:t> </a:t>
            </a:r>
            <a:r>
              <a:rPr lang="de-CH" altLang="fr-FR" sz="1800" dirty="0" err="1">
                <a:cs typeface="Times New Roman" pitchFamily="18" charset="0"/>
              </a:rPr>
              <a:t>MER</a:t>
            </a:r>
            <a:r>
              <a:rPr lang="de-CH" altLang="fr-FR" sz="1800" dirty="0">
                <a:cs typeface="Times New Roman" pitchFamily="18" charset="0"/>
              </a:rPr>
              <a:t> DO SETZEN DE </a:t>
            </a:r>
            <a:r>
              <a:rPr lang="de-CH" altLang="fr-FR" sz="1800" dirty="0" err="1">
                <a:cs typeface="Times New Roman" pitchFamily="18" charset="0"/>
              </a:rPr>
              <a:t>KAFE</a:t>
            </a:r>
            <a:r>
              <a:rPr lang="de-CH" altLang="fr-FR" sz="1800" dirty="0">
                <a:cs typeface="Times New Roman" pitchFamily="18" charset="0"/>
              </a:rPr>
              <a:t> </a:t>
            </a:r>
            <a:r>
              <a:rPr lang="de-CH" altLang="fr-FR" sz="1800" dirty="0" err="1">
                <a:cs typeface="Times New Roman" pitchFamily="18" charset="0"/>
              </a:rPr>
              <a:t>ZE</a:t>
            </a:r>
            <a:r>
              <a:rPr lang="de-CH" altLang="fr-FR" sz="1800" dirty="0">
                <a:cs typeface="Times New Roman" pitchFamily="18" charset="0"/>
              </a:rPr>
              <a:t> </a:t>
            </a:r>
            <a:r>
              <a:rPr lang="de-CH" altLang="fr-FR" sz="1800" dirty="0" err="1">
                <a:cs typeface="Times New Roman" pitchFamily="18" charset="0"/>
              </a:rPr>
              <a:t>DRENKEN</a:t>
            </a:r>
            <a:endParaRPr lang="de-DE" altLang="fr-FR" sz="1800" dirty="0">
              <a:cs typeface="Times New Roman" pitchFamily="18" charset="0"/>
            </a:endParaRPr>
          </a:p>
          <a:p>
            <a:pPr algn="ctr"/>
            <a:r>
              <a:rPr lang="de-CH" altLang="fr-FR" sz="1800" dirty="0">
                <a:cs typeface="Times New Roman" pitchFamily="18" charset="0"/>
              </a:rPr>
              <a:t>DAN HEERE </a:t>
            </a:r>
            <a:r>
              <a:rPr lang="de-CH" altLang="fr-FR" sz="1800" dirty="0" err="1">
                <a:cs typeface="Times New Roman" pitchFamily="18" charset="0"/>
              </a:rPr>
              <a:t>MER</a:t>
            </a:r>
            <a:r>
              <a:rPr lang="de-CH" altLang="fr-FR" sz="1800" dirty="0">
                <a:cs typeface="Times New Roman" pitchFamily="18" charset="0"/>
              </a:rPr>
              <a:t> </a:t>
            </a:r>
            <a:r>
              <a:rPr lang="de-CH" altLang="fr-FR" sz="1800" dirty="0" err="1">
                <a:cs typeface="Times New Roman" pitchFamily="18" charset="0"/>
              </a:rPr>
              <a:t>VU</a:t>
            </a:r>
            <a:r>
              <a:rPr lang="de-CH" altLang="fr-FR" sz="1800" dirty="0">
                <a:cs typeface="Times New Roman" pitchFamily="18" charset="0"/>
              </a:rPr>
              <a:t> </a:t>
            </a:r>
            <a:r>
              <a:rPr lang="de-CH" altLang="fr-FR" sz="1800" dirty="0" err="1">
                <a:cs typeface="Times New Roman" pitchFamily="18" charset="0"/>
              </a:rPr>
              <a:t>FEREN</a:t>
            </a:r>
            <a:r>
              <a:rPr lang="de-CH" altLang="fr-FR" sz="1800" dirty="0">
                <a:cs typeface="Times New Roman" pitchFamily="18" charset="0"/>
              </a:rPr>
              <a:t> ENG </a:t>
            </a:r>
            <a:r>
              <a:rPr lang="de-CH" altLang="fr-FR" sz="1800" dirty="0" err="1">
                <a:cs typeface="Times New Roman" pitchFamily="18" charset="0"/>
              </a:rPr>
              <a:t>MUSEK</a:t>
            </a:r>
            <a:r>
              <a:rPr lang="de-CH" altLang="fr-FR" sz="1800" dirty="0">
                <a:cs typeface="Times New Roman" pitchFamily="18" charset="0"/>
              </a:rPr>
              <a:t> </a:t>
            </a:r>
            <a:r>
              <a:rPr lang="de-CH" altLang="fr-FR" sz="1800" dirty="0" err="1">
                <a:cs typeface="Times New Roman" pitchFamily="18" charset="0"/>
              </a:rPr>
              <a:t>KLENKEN</a:t>
            </a:r>
            <a:r>
              <a:rPr lang="de-CH" altLang="fr-FR" sz="1800" dirty="0">
                <a:cs typeface="Times New Roman" pitchFamily="18" charset="0"/>
              </a:rPr>
              <a:t>;</a:t>
            </a:r>
            <a:endParaRPr lang="de-DE" altLang="fr-FR" sz="1800" dirty="0">
              <a:cs typeface="Times New Roman" pitchFamily="18" charset="0"/>
            </a:endParaRPr>
          </a:p>
          <a:p>
            <a:pPr algn="ctr"/>
            <a:r>
              <a:rPr lang="de-CH" altLang="fr-FR" sz="1800" dirty="0">
                <a:cs typeface="Times New Roman" pitchFamily="18" charset="0"/>
              </a:rPr>
              <a:t>AN DA </a:t>
            </a:r>
            <a:r>
              <a:rPr lang="de-CH" altLang="fr-FR" sz="1800" dirty="0" err="1">
                <a:cs typeface="Times New Roman" pitchFamily="18" charset="0"/>
              </a:rPr>
              <a:t>GET</a:t>
            </a:r>
            <a:r>
              <a:rPr lang="de-CH" altLang="fr-FR" sz="1800" dirty="0">
                <a:cs typeface="Times New Roman" pitchFamily="18" charset="0"/>
              </a:rPr>
              <a:t> ET E STECKELCHE KOCH</a:t>
            </a:r>
          </a:p>
          <a:p>
            <a:pPr algn="ctr"/>
            <a:r>
              <a:rPr lang="de-CH" altLang="fr-FR" sz="1800" dirty="0">
                <a:cs typeface="Times New Roman" pitchFamily="18" charset="0"/>
              </a:rPr>
              <a:t>AN ENG </a:t>
            </a:r>
            <a:r>
              <a:rPr lang="de-CH" altLang="fr-FR" sz="1800" dirty="0" err="1">
                <a:cs typeface="Times New Roman" pitchFamily="18" charset="0"/>
              </a:rPr>
              <a:t>DREPECHEN</a:t>
            </a:r>
            <a:r>
              <a:rPr lang="de-CH" altLang="fr-FR" sz="1800" dirty="0">
                <a:cs typeface="Times New Roman" pitchFamily="18" charset="0"/>
              </a:rPr>
              <a:t> OCH</a:t>
            </a:r>
            <a:r>
              <a:rPr lang="de-DE" altLang="fr-FR" sz="1800" dirty="0">
                <a:cs typeface="Times New Roman" pitchFamily="18" charset="0"/>
              </a:rPr>
              <a:t> </a:t>
            </a:r>
          </a:p>
        </p:txBody>
      </p:sp>
      <p:sp>
        <p:nvSpPr>
          <p:cNvPr id="59396" name="Textfeld 3"/>
          <p:cNvSpPr txBox="1">
            <a:spLocks noChangeArrowheads="1"/>
          </p:cNvSpPr>
          <p:nvPr/>
        </p:nvSpPr>
        <p:spPr bwMode="auto">
          <a:xfrm>
            <a:off x="1524000" y="6642100"/>
            <a:ext cx="7429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r>
              <a:rPr lang="de-DE" altLang="fr-FR" sz="800">
                <a:cs typeface="Arial" pitchFamily="34" charset="0"/>
              </a:rPr>
              <a:t>Tresch, La chanson, S. 64s</a:t>
            </a:r>
          </a:p>
        </p:txBody>
      </p:sp>
      <p:sp>
        <p:nvSpPr>
          <p:cNvPr id="2" name="Footer Placeholder 1"/>
          <p:cNvSpPr>
            <a:spLocks noGrp="1"/>
          </p:cNvSpPr>
          <p:nvPr>
            <p:ph type="ftr" sz="quarter" idx="11"/>
          </p:nvPr>
        </p:nvSpPr>
        <p:spPr/>
        <p:txBody>
          <a:bodyPr/>
          <a:lstStyle/>
          <a:p>
            <a:endParaRPr lang="de-DE"/>
          </a:p>
        </p:txBody>
      </p:sp>
      <p:sp>
        <p:nvSpPr>
          <p:cNvPr id="3" name="Slide Number Placeholder 2"/>
          <p:cNvSpPr>
            <a:spLocks noGrp="1"/>
          </p:cNvSpPr>
          <p:nvPr>
            <p:ph type="sldNum" sz="quarter" idx="12"/>
          </p:nvPr>
        </p:nvSpPr>
        <p:spPr/>
        <p:txBody>
          <a:bodyPr/>
          <a:lstStyle/>
          <a:p>
            <a:fld id="{A483E9C2-70E8-8841-801F-7E36C8069AAC}" type="slidenum">
              <a:rPr lang="de-DE" smtClean="0"/>
              <a:t>29</a:t>
            </a:fld>
            <a:endParaRPr lang="de-DE"/>
          </a:p>
        </p:txBody>
      </p:sp>
    </p:spTree>
    <p:extLst>
      <p:ext uri="{BB962C8B-B14F-4D97-AF65-F5344CB8AC3E}">
        <p14:creationId xmlns:p14="http://schemas.microsoft.com/office/powerpoint/2010/main" val="6859672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Bild 3"/>
          <p:cNvPicPr>
            <a:picLocks noGrp="1" noChangeAspect="1"/>
          </p:cNvPicPr>
          <p:nvPr>
            <p:ph idx="1"/>
          </p:nvPr>
        </p:nvPicPr>
        <p:blipFill rotWithShape="1">
          <a:blip r:embed="rId2"/>
          <a:srcRect t="8534" b="13611"/>
          <a:stretch/>
        </p:blipFill>
        <p:spPr>
          <a:xfrm>
            <a:off x="1017104" y="1043609"/>
            <a:ext cx="10336696" cy="5814392"/>
          </a:xfrm>
          <a:prstGeom prst="rect">
            <a:avLst/>
          </a:prstGeom>
        </p:spPr>
      </p:pic>
      <p:sp>
        <p:nvSpPr>
          <p:cNvPr id="2" name="Footer Placeholder 1"/>
          <p:cNvSpPr>
            <a:spLocks noGrp="1"/>
          </p:cNvSpPr>
          <p:nvPr>
            <p:ph type="ftr" sz="quarter" idx="11"/>
          </p:nvPr>
        </p:nvSpPr>
        <p:spPr/>
        <p:txBody>
          <a:bodyPr/>
          <a:lstStyle/>
          <a:p>
            <a:endParaRPr lang="de-DE"/>
          </a:p>
        </p:txBody>
      </p:sp>
      <p:sp>
        <p:nvSpPr>
          <p:cNvPr id="3" name="Slide Number Placeholder 2"/>
          <p:cNvSpPr>
            <a:spLocks noGrp="1"/>
          </p:cNvSpPr>
          <p:nvPr>
            <p:ph type="sldNum" sz="quarter" idx="12"/>
          </p:nvPr>
        </p:nvSpPr>
        <p:spPr/>
        <p:txBody>
          <a:bodyPr/>
          <a:lstStyle/>
          <a:p>
            <a:fld id="{A483E9C2-70E8-8841-801F-7E36C8069AAC}" type="slidenum">
              <a:rPr lang="de-DE" smtClean="0"/>
              <a:t>3</a:t>
            </a:fld>
            <a:endParaRPr lang="de-DE"/>
          </a:p>
        </p:txBody>
      </p:sp>
      <p:sp>
        <p:nvSpPr>
          <p:cNvPr id="5" name="Title 1"/>
          <p:cNvSpPr>
            <a:spLocks noGrp="1"/>
          </p:cNvSpPr>
          <p:nvPr>
            <p:ph type="title"/>
          </p:nvPr>
        </p:nvSpPr>
        <p:spPr>
          <a:xfrm>
            <a:off x="139148" y="128985"/>
            <a:ext cx="12052852" cy="778098"/>
          </a:xfrm>
        </p:spPr>
        <p:txBody>
          <a:bodyPr>
            <a:normAutofit fontScale="90000"/>
          </a:bodyPr>
          <a:lstStyle/>
          <a:p>
            <a:r>
              <a:rPr lang="fr-CH" dirty="0"/>
              <a:t>Sondage sur la culture dans la société luxembourgeoise</a:t>
            </a:r>
          </a:p>
        </p:txBody>
      </p:sp>
    </p:spTree>
    <p:extLst>
      <p:ext uri="{BB962C8B-B14F-4D97-AF65-F5344CB8AC3E}">
        <p14:creationId xmlns:p14="http://schemas.microsoft.com/office/powerpoint/2010/main" val="5345868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8761"/>
            <a:ext cx="10515600" cy="1325563"/>
          </a:xfrm>
        </p:spPr>
        <p:txBody>
          <a:bodyPr>
            <a:normAutofit/>
          </a:bodyPr>
          <a:lstStyle/>
          <a:p>
            <a:pPr algn="ctr"/>
            <a:r>
              <a:rPr lang="de-DE" dirty="0"/>
              <a:t>Musikethnologie</a:t>
            </a:r>
          </a:p>
        </p:txBody>
      </p:sp>
      <p:sp>
        <p:nvSpPr>
          <p:cNvPr id="3" name="Content Placeholder 2"/>
          <p:cNvSpPr>
            <a:spLocks noGrp="1"/>
          </p:cNvSpPr>
          <p:nvPr>
            <p:ph idx="1"/>
          </p:nvPr>
        </p:nvSpPr>
        <p:spPr>
          <a:xfrm>
            <a:off x="588819" y="1045983"/>
            <a:ext cx="11222184" cy="4729721"/>
          </a:xfrm>
        </p:spPr>
        <p:txBody>
          <a:bodyPr>
            <a:normAutofit/>
          </a:bodyPr>
          <a:lstStyle/>
          <a:p>
            <a:r>
              <a:rPr lang="de-DE" sz="3600" dirty="0"/>
              <a:t>„</a:t>
            </a:r>
            <a:r>
              <a:rPr lang="de-DE" sz="3600" dirty="0" err="1"/>
              <a:t>Ethnomusicology</a:t>
            </a:r>
            <a:r>
              <a:rPr lang="de-DE" sz="3600" dirty="0"/>
              <a:t> at </a:t>
            </a:r>
            <a:r>
              <a:rPr lang="de-DE" sz="3600" dirty="0" err="1"/>
              <a:t>home</a:t>
            </a:r>
            <a:r>
              <a:rPr lang="de-DE" sz="3600" dirty="0"/>
              <a:t>“</a:t>
            </a:r>
          </a:p>
          <a:p>
            <a:pPr lvl="5"/>
            <a:r>
              <a:rPr lang="de-DE" sz="2200" dirty="0"/>
              <a:t>Bruno NETTL (1995)</a:t>
            </a:r>
          </a:p>
          <a:p>
            <a:r>
              <a:rPr lang="de-DE" sz="3200" dirty="0"/>
              <a:t>Die singende Moselbevölkerung</a:t>
            </a:r>
          </a:p>
          <a:p>
            <a:pPr lvl="1"/>
            <a:r>
              <a:rPr lang="de-DE" sz="2800" dirty="0"/>
              <a:t>6. Jh.: </a:t>
            </a:r>
            <a:r>
              <a:rPr lang="de-DE" sz="2800" dirty="0" err="1"/>
              <a:t>Venantius</a:t>
            </a:r>
            <a:r>
              <a:rPr lang="de-DE" sz="2800" dirty="0"/>
              <a:t> </a:t>
            </a:r>
            <a:r>
              <a:rPr lang="de-DE" sz="2800" dirty="0" err="1"/>
              <a:t>Fortunatus</a:t>
            </a:r>
            <a:r>
              <a:rPr lang="de-DE" sz="2800" dirty="0"/>
              <a:t> (später Bischof von Poitiers) während seiner Moselreise von Metz nach Andernach – Sangesfreudigkeit der Moselaner</a:t>
            </a:r>
          </a:p>
          <a:p>
            <a:pPr marL="0" indent="0">
              <a:buNone/>
            </a:pPr>
            <a:endParaRPr lang="de-DE" sz="3200" dirty="0"/>
          </a:p>
          <a:p>
            <a:pPr marL="0" indent="0">
              <a:buNone/>
            </a:pPr>
            <a:endParaRPr lang="de-DE" sz="3200" dirty="0"/>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483E9C2-70E8-8841-801F-7E36C8069AAC}" type="slidenum">
              <a:rPr lang="de-DE" smtClean="0"/>
              <a:t>30</a:t>
            </a:fld>
            <a:endParaRPr lang="de-DE"/>
          </a:p>
        </p:txBody>
      </p:sp>
      <p:sp>
        <p:nvSpPr>
          <p:cNvPr id="9" name="Rectangle 8"/>
          <p:cNvSpPr/>
          <p:nvPr/>
        </p:nvSpPr>
        <p:spPr>
          <a:xfrm>
            <a:off x="588819" y="4024953"/>
            <a:ext cx="5036127" cy="2308324"/>
          </a:xfrm>
          <a:prstGeom prst="rect">
            <a:avLst/>
          </a:prstGeom>
        </p:spPr>
        <p:txBody>
          <a:bodyPr wrap="square">
            <a:spAutoFit/>
          </a:bodyPr>
          <a:lstStyle/>
          <a:p>
            <a:pPr algn="just">
              <a:spcAft>
                <a:spcPts val="0"/>
              </a:spcAft>
            </a:pPr>
            <a:r>
              <a:rPr lang="fr-FR" sz="1600" dirty="0" err="1">
                <a:latin typeface="Arial" panose="020B0604020202020204" pitchFamily="34" charset="0"/>
                <a:ea typeface="Times New Roman" panose="02020603050405020304" pitchFamily="18" charset="0"/>
              </a:rPr>
              <a:t>Pascebar</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Musis</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aure</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bibente</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melos</a:t>
            </a:r>
            <a:r>
              <a:rPr lang="fr-FR" sz="1600" dirty="0">
                <a:latin typeface="Arial" panose="020B0604020202020204" pitchFamily="34" charset="0"/>
                <a:ea typeface="Times New Roman" panose="02020603050405020304" pitchFamily="18" charset="0"/>
              </a:rPr>
              <a:t>:</a:t>
            </a:r>
          </a:p>
          <a:p>
            <a:pPr algn="just">
              <a:spcAft>
                <a:spcPts val="0"/>
              </a:spcAft>
            </a:pPr>
            <a:r>
              <a:rPr lang="fr-FR" sz="1600" dirty="0" err="1">
                <a:latin typeface="Arial" panose="020B0604020202020204" pitchFamily="34" charset="0"/>
                <a:ea typeface="Times New Roman" panose="02020603050405020304" pitchFamily="18" charset="0"/>
              </a:rPr>
              <a:t>Vocibus</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excussis</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pulsabant</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organa</a:t>
            </a:r>
            <a:r>
              <a:rPr lang="fr-FR" sz="1600" dirty="0">
                <a:latin typeface="Arial" panose="020B0604020202020204" pitchFamily="34" charset="0"/>
                <a:ea typeface="Times New Roman" panose="02020603050405020304" pitchFamily="18" charset="0"/>
              </a:rPr>
              <a:t> montes</a:t>
            </a:r>
          </a:p>
          <a:p>
            <a:pPr algn="just">
              <a:spcAft>
                <a:spcPts val="0"/>
              </a:spcAft>
            </a:pPr>
            <a:r>
              <a:rPr lang="fr-FR" sz="1600" dirty="0" err="1">
                <a:latin typeface="Arial" panose="020B0604020202020204" pitchFamily="34" charset="0"/>
                <a:ea typeface="Times New Roman" panose="02020603050405020304" pitchFamily="18" charset="0"/>
              </a:rPr>
              <a:t>Reddebantque</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suos</a:t>
            </a:r>
            <a:r>
              <a:rPr lang="fr-FR" sz="1600" dirty="0">
                <a:latin typeface="Arial" panose="020B0604020202020204" pitchFamily="34" charset="0"/>
                <a:ea typeface="Times New Roman" panose="02020603050405020304" pitchFamily="18" charset="0"/>
              </a:rPr>
              <a:t> pendula </a:t>
            </a:r>
            <a:r>
              <a:rPr lang="fr-FR" sz="1600" dirty="0" err="1">
                <a:latin typeface="Arial" panose="020B0604020202020204" pitchFamily="34" charset="0"/>
                <a:ea typeface="Times New Roman" panose="02020603050405020304" pitchFamily="18" charset="0"/>
              </a:rPr>
              <a:t>saxa</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tropos</a:t>
            </a:r>
            <a:r>
              <a:rPr lang="fr-FR" sz="1600" dirty="0">
                <a:latin typeface="Arial" panose="020B0604020202020204" pitchFamily="34" charset="0"/>
                <a:ea typeface="Times New Roman" panose="02020603050405020304" pitchFamily="18" charset="0"/>
              </a:rPr>
              <a:t>.</a:t>
            </a:r>
          </a:p>
          <a:p>
            <a:pPr algn="just">
              <a:spcAft>
                <a:spcPts val="0"/>
              </a:spcAft>
            </a:pPr>
            <a:r>
              <a:rPr lang="fr-FR" sz="1600" dirty="0" err="1">
                <a:latin typeface="Arial" panose="020B0604020202020204" pitchFamily="34" charset="0"/>
                <a:ea typeface="Times New Roman" panose="02020603050405020304" pitchFamily="18" charset="0"/>
              </a:rPr>
              <a:t>Laxabat</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placidos</a:t>
            </a:r>
            <a:r>
              <a:rPr lang="fr-FR" sz="1600" dirty="0">
                <a:latin typeface="Arial" panose="020B0604020202020204" pitchFamily="34" charset="0"/>
                <a:ea typeface="Times New Roman" panose="02020603050405020304" pitchFamily="18" charset="0"/>
              </a:rPr>
              <a:t> mox </a:t>
            </a:r>
            <a:r>
              <a:rPr lang="fr-FR" sz="1600" dirty="0" err="1">
                <a:latin typeface="Arial" panose="020B0604020202020204" pitchFamily="34" charset="0"/>
                <a:ea typeface="Times New Roman" panose="02020603050405020304" pitchFamily="18" charset="0"/>
              </a:rPr>
              <a:t>aerea</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tela</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susurros</a:t>
            </a:r>
            <a:r>
              <a:rPr lang="fr-FR" sz="1600" dirty="0">
                <a:latin typeface="Arial" panose="020B0604020202020204" pitchFamily="34" charset="0"/>
                <a:ea typeface="Times New Roman" panose="02020603050405020304" pitchFamily="18" charset="0"/>
              </a:rPr>
              <a:t>,</a:t>
            </a:r>
          </a:p>
          <a:p>
            <a:pPr algn="just">
              <a:spcAft>
                <a:spcPts val="0"/>
              </a:spcAft>
            </a:pPr>
            <a:r>
              <a:rPr lang="fr-FR" sz="1600" dirty="0" err="1">
                <a:latin typeface="Arial" panose="020B0604020202020204" pitchFamily="34" charset="0"/>
                <a:ea typeface="Times New Roman" panose="02020603050405020304" pitchFamily="18" charset="0"/>
              </a:rPr>
              <a:t>Respondit</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cannis</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rursus</a:t>
            </a:r>
            <a:r>
              <a:rPr lang="fr-FR" sz="1600" dirty="0">
                <a:latin typeface="Arial" panose="020B0604020202020204" pitchFamily="34" charset="0"/>
                <a:ea typeface="Times New Roman" panose="02020603050405020304" pitchFamily="18" charset="0"/>
              </a:rPr>
              <a:t> ab alpe </a:t>
            </a:r>
            <a:r>
              <a:rPr lang="fr-FR" sz="1600" dirty="0" err="1">
                <a:latin typeface="Arial" panose="020B0604020202020204" pitchFamily="34" charset="0"/>
                <a:ea typeface="Times New Roman" panose="02020603050405020304" pitchFamily="18" charset="0"/>
              </a:rPr>
              <a:t>frutex</a:t>
            </a:r>
            <a:r>
              <a:rPr lang="fr-FR" sz="1600" dirty="0">
                <a:latin typeface="Arial" panose="020B0604020202020204" pitchFamily="34" charset="0"/>
                <a:ea typeface="Times New Roman" panose="02020603050405020304" pitchFamily="18" charset="0"/>
              </a:rPr>
              <a:t>.</a:t>
            </a:r>
          </a:p>
          <a:p>
            <a:pPr algn="just">
              <a:spcAft>
                <a:spcPts val="0"/>
              </a:spcAft>
            </a:pPr>
            <a:r>
              <a:rPr lang="fr-FR" sz="1600" dirty="0">
                <a:latin typeface="Arial" panose="020B0604020202020204" pitchFamily="34" charset="0"/>
                <a:ea typeface="Times New Roman" panose="02020603050405020304" pitchFamily="18" charset="0"/>
              </a:rPr>
              <a:t>Nunc </a:t>
            </a:r>
            <a:r>
              <a:rPr lang="fr-FR" sz="1600" dirty="0" err="1">
                <a:latin typeface="Arial" panose="020B0604020202020204" pitchFamily="34" charset="0"/>
                <a:ea typeface="Times New Roman" panose="02020603050405020304" pitchFamily="18" charset="0"/>
              </a:rPr>
              <a:t>tremulo</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fremitu</a:t>
            </a:r>
            <a:r>
              <a:rPr lang="fr-FR" sz="1600" dirty="0">
                <a:latin typeface="Arial" panose="020B0604020202020204" pitchFamily="34" charset="0"/>
                <a:ea typeface="Times New Roman" panose="02020603050405020304" pitchFamily="18" charset="0"/>
              </a:rPr>
              <a:t>, modo plano </a:t>
            </a:r>
            <a:r>
              <a:rPr lang="fr-FR" sz="1600" dirty="0" err="1">
                <a:latin typeface="Arial" panose="020B0604020202020204" pitchFamily="34" charset="0"/>
                <a:ea typeface="Times New Roman" panose="02020603050405020304" pitchFamily="18" charset="0"/>
              </a:rPr>
              <a:t>musica</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cantu</a:t>
            </a:r>
            <a:endParaRPr lang="fr-FR" sz="1600" dirty="0">
              <a:latin typeface="Arial" panose="020B0604020202020204" pitchFamily="34" charset="0"/>
              <a:ea typeface="Times New Roman" panose="02020603050405020304" pitchFamily="18" charset="0"/>
            </a:endParaRPr>
          </a:p>
          <a:p>
            <a:pPr algn="just">
              <a:spcAft>
                <a:spcPts val="0"/>
              </a:spcAft>
            </a:pPr>
            <a:r>
              <a:rPr lang="fr-FR" sz="1600" dirty="0" err="1">
                <a:latin typeface="Arial" panose="020B0604020202020204" pitchFamily="34" charset="0"/>
                <a:ea typeface="Times New Roman" panose="02020603050405020304" pitchFamily="18" charset="0"/>
              </a:rPr>
              <a:t>Talis</a:t>
            </a:r>
            <a:r>
              <a:rPr lang="fr-FR" sz="1600" dirty="0">
                <a:latin typeface="Arial" panose="020B0604020202020204" pitchFamily="34" charset="0"/>
                <a:ea typeface="Times New Roman" panose="02020603050405020304" pitchFamily="18" charset="0"/>
              </a:rPr>
              <a:t> rupe </a:t>
            </a:r>
            <a:r>
              <a:rPr lang="fr-FR" sz="1600" dirty="0" err="1">
                <a:latin typeface="Arial" panose="020B0604020202020204" pitchFamily="34" charset="0"/>
                <a:ea typeface="Times New Roman" panose="02020603050405020304" pitchFamily="18" charset="0"/>
              </a:rPr>
              <a:t>sonat</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qualis</a:t>
            </a:r>
            <a:r>
              <a:rPr lang="fr-FR" sz="1600" dirty="0">
                <a:latin typeface="Arial" panose="020B0604020202020204" pitchFamily="34" charset="0"/>
                <a:ea typeface="Times New Roman" panose="02020603050405020304" pitchFamily="18" charset="0"/>
              </a:rPr>
              <a:t> ab </a:t>
            </a:r>
            <a:r>
              <a:rPr lang="fr-FR" sz="1600" dirty="0" err="1">
                <a:latin typeface="Arial" panose="020B0604020202020204" pitchFamily="34" charset="0"/>
                <a:ea typeface="Times New Roman" panose="02020603050405020304" pitchFamily="18" charset="0"/>
              </a:rPr>
              <a:t>aere</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meat</a:t>
            </a:r>
            <a:r>
              <a:rPr lang="fr-FR" sz="1600" dirty="0">
                <a:latin typeface="Arial" panose="020B0604020202020204" pitchFamily="34" charset="0"/>
                <a:ea typeface="Times New Roman" panose="02020603050405020304" pitchFamily="18" charset="0"/>
              </a:rPr>
              <a:t>.</a:t>
            </a:r>
          </a:p>
          <a:p>
            <a:pPr algn="just">
              <a:spcAft>
                <a:spcPts val="0"/>
              </a:spcAft>
            </a:pPr>
            <a:r>
              <a:rPr lang="fr-FR" sz="1600" dirty="0">
                <a:latin typeface="Arial" panose="020B0604020202020204" pitchFamily="34" charset="0"/>
                <a:ea typeface="Times New Roman" panose="02020603050405020304" pitchFamily="18" charset="0"/>
              </a:rPr>
              <a:t>Carmina </a:t>
            </a:r>
            <a:r>
              <a:rPr lang="fr-FR" sz="1600" dirty="0" err="1">
                <a:latin typeface="Arial" panose="020B0604020202020204" pitchFamily="34" charset="0"/>
                <a:ea typeface="Times New Roman" panose="02020603050405020304" pitchFamily="18" charset="0"/>
              </a:rPr>
              <a:t>diuisas</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iungunt</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dulcedine</a:t>
            </a:r>
            <a:r>
              <a:rPr lang="fr-FR" sz="1600" dirty="0">
                <a:latin typeface="Arial" panose="020B0604020202020204" pitchFamily="34" charset="0"/>
                <a:ea typeface="Times New Roman" panose="02020603050405020304" pitchFamily="18" charset="0"/>
              </a:rPr>
              <a:t> ripas,</a:t>
            </a:r>
          </a:p>
          <a:p>
            <a:pPr algn="just"/>
            <a:r>
              <a:rPr lang="fr-FR" sz="1600" dirty="0" err="1">
                <a:latin typeface="Arial" panose="020B0604020202020204" pitchFamily="34" charset="0"/>
                <a:ea typeface="Times New Roman" panose="02020603050405020304" pitchFamily="18" charset="0"/>
              </a:rPr>
              <a:t>Collibus</a:t>
            </a:r>
            <a:r>
              <a:rPr lang="fr-FR" sz="1600" dirty="0">
                <a:latin typeface="Arial" panose="020B0604020202020204" pitchFamily="34" charset="0"/>
                <a:ea typeface="Times New Roman" panose="02020603050405020304" pitchFamily="18" charset="0"/>
              </a:rPr>
              <a:t> et </a:t>
            </a:r>
            <a:r>
              <a:rPr lang="fr-FR" sz="1600" dirty="0" err="1">
                <a:latin typeface="Arial" panose="020B0604020202020204" pitchFamily="34" charset="0"/>
                <a:ea typeface="Times New Roman" panose="02020603050405020304" pitchFamily="18" charset="0"/>
              </a:rPr>
              <a:t>fluuiis</a:t>
            </a:r>
            <a:r>
              <a:rPr lang="fr-FR" sz="1600" dirty="0">
                <a:latin typeface="Arial" panose="020B0604020202020204" pitchFamily="34" charset="0"/>
                <a:ea typeface="Times New Roman" panose="02020603050405020304" pitchFamily="18" charset="0"/>
              </a:rPr>
              <a:t> vox erat </a:t>
            </a:r>
            <a:r>
              <a:rPr lang="fr-FR" sz="1600" dirty="0" err="1">
                <a:latin typeface="Arial" panose="020B0604020202020204" pitchFamily="34" charset="0"/>
                <a:ea typeface="Times New Roman" panose="02020603050405020304" pitchFamily="18" charset="0"/>
              </a:rPr>
              <a:t>una</a:t>
            </a:r>
            <a:r>
              <a:rPr lang="fr-FR" sz="1600" dirty="0">
                <a:latin typeface="Arial" panose="020B0604020202020204" pitchFamily="34" charset="0"/>
                <a:ea typeface="Times New Roman" panose="02020603050405020304" pitchFamily="18" charset="0"/>
              </a:rPr>
              <a:t> </a:t>
            </a:r>
            <a:r>
              <a:rPr lang="fr-FR" sz="1600" dirty="0" err="1">
                <a:latin typeface="Arial" panose="020B0604020202020204" pitchFamily="34" charset="0"/>
                <a:ea typeface="Times New Roman" panose="02020603050405020304" pitchFamily="18" charset="0"/>
              </a:rPr>
              <a:t>tropis</a:t>
            </a:r>
            <a:r>
              <a:rPr lang="fr-FR" sz="1600" dirty="0">
                <a:latin typeface="Arial" panose="020B0604020202020204" pitchFamily="34" charset="0"/>
                <a:ea typeface="Times New Roman" panose="02020603050405020304" pitchFamily="18" charset="0"/>
              </a:rPr>
              <a:t>.</a:t>
            </a:r>
          </a:p>
        </p:txBody>
      </p:sp>
      <p:sp>
        <p:nvSpPr>
          <p:cNvPr id="11" name="Rectangle 10"/>
          <p:cNvSpPr/>
          <p:nvPr/>
        </p:nvSpPr>
        <p:spPr>
          <a:xfrm>
            <a:off x="5514109" y="4024953"/>
            <a:ext cx="6296894" cy="2308324"/>
          </a:xfrm>
          <a:prstGeom prst="rect">
            <a:avLst/>
          </a:prstGeom>
        </p:spPr>
        <p:txBody>
          <a:bodyPr wrap="square">
            <a:spAutoFit/>
          </a:bodyPr>
          <a:lstStyle/>
          <a:p>
            <a:pPr algn="just"/>
            <a:r>
              <a:rPr lang="de-DE" sz="1600" dirty="0">
                <a:latin typeface="Arial" panose="020B0604020202020204" pitchFamily="34" charset="0"/>
                <a:ea typeface="Times New Roman" panose="02020603050405020304" pitchFamily="18" charset="0"/>
              </a:rPr>
              <a:t>Ward mit Musik ich erfreut, trank das Ohr Melodien</a:t>
            </a:r>
            <a:endParaRPr lang="fr-FR" sz="1600" dirty="0">
              <a:latin typeface="Arial" panose="020B0604020202020204" pitchFamily="34" charset="0"/>
              <a:ea typeface="Times New Roman" panose="02020603050405020304" pitchFamily="18" charset="0"/>
            </a:endParaRPr>
          </a:p>
          <a:p>
            <a:pPr algn="just"/>
            <a:r>
              <a:rPr lang="de-DE" sz="1600" dirty="0">
                <a:latin typeface="Arial" panose="020B0604020202020204" pitchFamily="34" charset="0"/>
                <a:ea typeface="Times New Roman" panose="02020603050405020304" pitchFamily="18" charset="0"/>
              </a:rPr>
              <a:t>Stimmen ertönten, die Berge spielten [schlugen] die Orgel</a:t>
            </a:r>
            <a:endParaRPr lang="fr-FR" sz="1600" dirty="0">
              <a:latin typeface="Arial" panose="020B0604020202020204" pitchFamily="34" charset="0"/>
              <a:ea typeface="Times New Roman" panose="02020603050405020304" pitchFamily="18" charset="0"/>
            </a:endParaRPr>
          </a:p>
          <a:p>
            <a:pPr algn="just"/>
            <a:r>
              <a:rPr lang="de-DE" sz="1600" dirty="0">
                <a:latin typeface="Arial" panose="020B0604020202020204" pitchFamily="34" charset="0"/>
                <a:ea typeface="Times New Roman" panose="02020603050405020304" pitchFamily="18" charset="0"/>
              </a:rPr>
              <a:t>Und es hallten Melodien wieder von hängenden Felsen.</a:t>
            </a:r>
          </a:p>
          <a:p>
            <a:pPr algn="just"/>
            <a:r>
              <a:rPr lang="de-DE" sz="1600" dirty="0">
                <a:latin typeface="Arial" panose="020B0604020202020204" pitchFamily="34" charset="0"/>
                <a:ea typeface="Times New Roman" panose="02020603050405020304" pitchFamily="18" charset="0"/>
              </a:rPr>
              <a:t>Bald dämpft ehernes Werft [=Harfe?] der Besaitung sanftere Töne</a:t>
            </a:r>
            <a:endParaRPr lang="fr-FR" sz="1600" dirty="0">
              <a:latin typeface="Arial" panose="020B0604020202020204" pitchFamily="34" charset="0"/>
              <a:ea typeface="Times New Roman" panose="02020603050405020304" pitchFamily="18" charset="0"/>
            </a:endParaRPr>
          </a:p>
          <a:p>
            <a:pPr algn="just"/>
            <a:r>
              <a:rPr lang="de-DE" sz="1600" dirty="0">
                <a:latin typeface="Arial" panose="020B0604020202020204" pitchFamily="34" charset="0"/>
                <a:ea typeface="Times New Roman" panose="02020603050405020304" pitchFamily="18" charset="0"/>
              </a:rPr>
              <a:t>Antwort hallte der Flöte [=Schilfrohr?] ab von dem Berge Gesträuch</a:t>
            </a:r>
            <a:endParaRPr lang="fr-FR" sz="1600" dirty="0">
              <a:latin typeface="Arial" panose="020B0604020202020204" pitchFamily="34" charset="0"/>
              <a:ea typeface="Times New Roman" panose="02020603050405020304" pitchFamily="18" charset="0"/>
            </a:endParaRPr>
          </a:p>
          <a:p>
            <a:pPr algn="just"/>
            <a:r>
              <a:rPr lang="de-DE" sz="1600" dirty="0">
                <a:latin typeface="Arial" panose="020B0604020202020204" pitchFamily="34" charset="0"/>
                <a:ea typeface="Times New Roman" panose="02020603050405020304" pitchFamily="18" charset="0"/>
              </a:rPr>
              <a:t>Nun mit erzitterndem Beben, dann in vollem Gesang</a:t>
            </a:r>
            <a:endParaRPr lang="fr-FR" sz="1600" dirty="0">
              <a:latin typeface="Arial" panose="020B0604020202020204" pitchFamily="34" charset="0"/>
              <a:ea typeface="Times New Roman" panose="02020603050405020304" pitchFamily="18" charset="0"/>
            </a:endParaRPr>
          </a:p>
          <a:p>
            <a:pPr algn="just"/>
            <a:r>
              <a:rPr lang="de-DE" sz="1600" dirty="0">
                <a:latin typeface="Arial" panose="020B0604020202020204" pitchFamily="34" charset="0"/>
                <a:ea typeface="Times New Roman" panose="02020603050405020304" pitchFamily="18" charset="0"/>
              </a:rPr>
              <a:t>Schallt vom Fels die Musik, wie sie entströmet dem Erz.</a:t>
            </a:r>
            <a:endParaRPr lang="fr-FR" sz="1600" dirty="0">
              <a:latin typeface="Arial" panose="020B0604020202020204" pitchFamily="34" charset="0"/>
              <a:ea typeface="Times New Roman" panose="02020603050405020304" pitchFamily="18" charset="0"/>
            </a:endParaRPr>
          </a:p>
          <a:p>
            <a:pPr algn="just"/>
            <a:r>
              <a:rPr lang="de-DE" sz="1600" dirty="0">
                <a:latin typeface="Arial" panose="020B0604020202020204" pitchFamily="34" charset="0"/>
                <a:ea typeface="Times New Roman" panose="02020603050405020304" pitchFamily="18" charset="0"/>
              </a:rPr>
              <a:t>So vereint der Gesang Anmut die getrennten Gestade,</a:t>
            </a:r>
            <a:endParaRPr lang="fr-FR" sz="1600" dirty="0">
              <a:latin typeface="Arial" panose="020B0604020202020204" pitchFamily="34" charset="0"/>
              <a:ea typeface="Times New Roman" panose="02020603050405020304" pitchFamily="18" charset="0"/>
            </a:endParaRPr>
          </a:p>
          <a:p>
            <a:pPr algn="just"/>
            <a:r>
              <a:rPr lang="de-DE" sz="1600" dirty="0">
                <a:latin typeface="Arial" panose="020B0604020202020204" pitchFamily="34" charset="0"/>
                <a:ea typeface="Times New Roman" panose="02020603050405020304" pitchFamily="18" charset="0"/>
              </a:rPr>
              <a:t>Von den Höhen und vom Fluss erschallte [war] eine Melodie!</a:t>
            </a:r>
            <a:endParaRPr lang="fr-FR" sz="160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7437275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27669" y="-208266"/>
            <a:ext cx="5651462" cy="1325563"/>
          </a:xfrm>
        </p:spPr>
        <p:txBody>
          <a:bodyPr>
            <a:normAutofit/>
          </a:bodyPr>
          <a:lstStyle/>
          <a:p>
            <a:pPr algn="ctr"/>
            <a:r>
              <a:rPr lang="de-DE" dirty="0"/>
              <a:t>Musikethnologie</a:t>
            </a:r>
          </a:p>
        </p:txBody>
      </p:sp>
      <p:sp>
        <p:nvSpPr>
          <p:cNvPr id="3" name="Content Placeholder 2"/>
          <p:cNvSpPr>
            <a:spLocks noGrp="1"/>
          </p:cNvSpPr>
          <p:nvPr>
            <p:ph idx="1"/>
          </p:nvPr>
        </p:nvSpPr>
        <p:spPr>
          <a:xfrm>
            <a:off x="4876798" y="1571763"/>
            <a:ext cx="7467603" cy="1331457"/>
          </a:xfrm>
        </p:spPr>
        <p:txBody>
          <a:bodyPr>
            <a:noAutofit/>
          </a:bodyPr>
          <a:lstStyle/>
          <a:p>
            <a:r>
              <a:rPr lang="de-DE" sz="3200" dirty="0"/>
              <a:t> „Das älteste Luxemburger Volkslied“</a:t>
            </a:r>
          </a:p>
          <a:p>
            <a:pPr lvl="5"/>
            <a:r>
              <a:rPr lang="de-DE" dirty="0"/>
              <a:t>Adolf Jacoby (1930)</a:t>
            </a:r>
          </a:p>
          <a:p>
            <a:pPr lvl="5"/>
            <a:endParaRPr lang="de-DE" dirty="0"/>
          </a:p>
          <a:p>
            <a:pPr lvl="5"/>
            <a:endParaRPr lang="de-DE" dirty="0"/>
          </a:p>
          <a:p>
            <a:pPr lvl="5"/>
            <a:endParaRPr lang="de-DE" dirty="0"/>
          </a:p>
          <a:p>
            <a:pPr lvl="5"/>
            <a:endParaRPr lang="de-DE" dirty="0"/>
          </a:p>
          <a:p>
            <a:pPr lvl="5"/>
            <a:endParaRPr lang="de-DE" dirty="0"/>
          </a:p>
          <a:p>
            <a:pPr lvl="5"/>
            <a:endParaRPr lang="de-DE" dirty="0"/>
          </a:p>
          <a:p>
            <a:pPr lvl="5"/>
            <a:endParaRPr lang="de-DE" dirty="0"/>
          </a:p>
          <a:p>
            <a:pPr lvl="5"/>
            <a:endParaRPr lang="de-DE" dirty="0"/>
          </a:p>
          <a:p>
            <a:pPr lvl="5"/>
            <a:endParaRPr lang="de-DE" dirty="0"/>
          </a:p>
          <a:p>
            <a:r>
              <a:rPr lang="de-DE" dirty="0"/>
              <a:t> De </a:t>
            </a:r>
            <a:r>
              <a:rPr lang="de-DE" dirty="0" err="1"/>
              <a:t>Blannen</a:t>
            </a:r>
            <a:r>
              <a:rPr lang="de-DE" dirty="0"/>
              <a:t> Theis</a:t>
            </a:r>
          </a:p>
          <a:p>
            <a:r>
              <a:rPr lang="de-DE"/>
              <a:t> usw. </a:t>
            </a:r>
            <a:endParaRPr lang="de-DE" dirty="0"/>
          </a:p>
          <a:p>
            <a:pPr marL="0" indent="0">
              <a:buNone/>
            </a:pPr>
            <a:endParaRPr lang="de-DE" sz="3200" dirty="0"/>
          </a:p>
          <a:p>
            <a:pPr marL="0" indent="0">
              <a:buNone/>
            </a:pPr>
            <a:endParaRPr lang="de-DE" sz="3200" dirty="0"/>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483E9C2-70E8-8841-801F-7E36C8069AAC}" type="slidenum">
              <a:rPr lang="de-DE" smtClean="0"/>
              <a:t>31</a:t>
            </a:fld>
            <a:endParaRPr lang="de-DE"/>
          </a:p>
        </p:txBody>
      </p:sp>
      <p:pic>
        <p:nvPicPr>
          <p:cNvPr id="6" name="Picture 5"/>
          <p:cNvPicPr>
            <a:picLocks noChangeAspect="1"/>
          </p:cNvPicPr>
          <p:nvPr/>
        </p:nvPicPr>
        <p:blipFill>
          <a:blip r:embed="rId3"/>
          <a:stretch>
            <a:fillRect/>
          </a:stretch>
        </p:blipFill>
        <p:spPr>
          <a:xfrm>
            <a:off x="-85725" y="-101221"/>
            <a:ext cx="4883862" cy="6959221"/>
          </a:xfrm>
          <a:prstGeom prst="rect">
            <a:avLst/>
          </a:prstGeom>
        </p:spPr>
      </p:pic>
      <p:pic>
        <p:nvPicPr>
          <p:cNvPr id="10" name="Picture 9"/>
          <p:cNvPicPr/>
          <p:nvPr/>
        </p:nvPicPr>
        <p:blipFill>
          <a:blip r:embed="rId4"/>
          <a:stretch>
            <a:fillRect/>
          </a:stretch>
        </p:blipFill>
        <p:spPr>
          <a:xfrm>
            <a:off x="4876798" y="2706702"/>
            <a:ext cx="7315202" cy="2048178"/>
          </a:xfrm>
          <a:prstGeom prst="rect">
            <a:avLst/>
          </a:prstGeom>
        </p:spPr>
      </p:pic>
    </p:spTree>
    <p:extLst>
      <p:ext uri="{BB962C8B-B14F-4D97-AF65-F5344CB8AC3E}">
        <p14:creationId xmlns:p14="http://schemas.microsoft.com/office/powerpoint/2010/main" val="21662774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887"/>
            <a:ext cx="4890655" cy="681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Foliennummernplatzhalt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56A10D58-3468-40CE-8DFF-FD0BC0B74BEC}" type="slidenum">
              <a:rPr lang="de-DE" altLang="fr-FR" sz="1400" b="0">
                <a:solidFill>
                  <a:srgbClr val="E6B9B8"/>
                </a:solidFill>
                <a:latin typeface="+mn-lt"/>
              </a:rPr>
              <a:pPr eaLnBrk="1" hangingPunct="1"/>
              <a:t>32</a:t>
            </a:fld>
            <a:endParaRPr lang="de-DE" altLang="fr-FR" sz="1400" b="0">
              <a:solidFill>
                <a:srgbClr val="E6B9B8"/>
              </a:solidFill>
              <a:latin typeface="+mn-lt"/>
            </a:endParaRPr>
          </a:p>
        </p:txBody>
      </p:sp>
      <p:sp>
        <p:nvSpPr>
          <p:cNvPr id="6" name="Title 1"/>
          <p:cNvSpPr>
            <a:spLocks noGrp="1"/>
          </p:cNvSpPr>
          <p:nvPr>
            <p:ph type="title"/>
          </p:nvPr>
        </p:nvSpPr>
        <p:spPr>
          <a:xfrm>
            <a:off x="5384713" y="226450"/>
            <a:ext cx="5417127" cy="1143000"/>
          </a:xfrm>
        </p:spPr>
        <p:txBody>
          <a:bodyPr>
            <a:normAutofit fontScale="90000"/>
          </a:bodyPr>
          <a:lstStyle/>
          <a:p>
            <a:r>
              <a:rPr lang="de-DE" altLang="fr-FR" dirty="0">
                <a:latin typeface="+mn-lt"/>
                <a:ea typeface="ＭＳ Ｐゴシック" pitchFamily="34" charset="-128"/>
              </a:rPr>
              <a:t>Luxemburgische Volkslieder</a:t>
            </a:r>
          </a:p>
        </p:txBody>
      </p:sp>
      <p:sp>
        <p:nvSpPr>
          <p:cNvPr id="2" name="Footer Placeholder 1"/>
          <p:cNvSpPr>
            <a:spLocks noGrp="1"/>
          </p:cNvSpPr>
          <p:nvPr>
            <p:ph type="ftr" sz="quarter" idx="11"/>
          </p:nvPr>
        </p:nvSpPr>
        <p:spPr/>
        <p:txBody>
          <a:bodyPr/>
          <a:lstStyle/>
          <a:p>
            <a:endParaRPr lang="de-DE"/>
          </a:p>
        </p:txBody>
      </p:sp>
      <p:sp>
        <p:nvSpPr>
          <p:cNvPr id="8" name="Rectangle 3"/>
          <p:cNvSpPr txBox="1">
            <a:spLocks/>
          </p:cNvSpPr>
          <p:nvPr/>
        </p:nvSpPr>
        <p:spPr>
          <a:xfrm>
            <a:off x="5126182" y="1213083"/>
            <a:ext cx="5934191" cy="550839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baseline="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baseline="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baseline="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baseline="0">
                <a:solidFill>
                  <a:schemeClr val="tx1"/>
                </a:solidFill>
                <a:latin typeface="Calibri" panose="020F0502020204030204" pitchFamily="34" charset="0"/>
                <a:ea typeface="+mn-ea"/>
                <a:cs typeface="+mn-cs"/>
              </a:defRPr>
            </a:lvl5pPr>
            <a:lvl6pPr marL="2286000" indent="0" algn="l" defTabSz="914400" rtl="0" eaLnBrk="1" latinLnBrk="0" hangingPunct="1">
              <a:lnSpc>
                <a:spcPct val="90000"/>
              </a:lnSpc>
              <a:spcBef>
                <a:spcPts val="500"/>
              </a:spcBef>
              <a:buFont typeface="Arial"/>
              <a:buNone/>
              <a:defRPr sz="1800" kern="1200" baseline="0">
                <a:solidFill>
                  <a:schemeClr val="tx1"/>
                </a:solidFill>
                <a:latin typeface="Calibri" panose="020F0502020204030204" pitchFamily="34" charset="0"/>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CH" altLang="fr-FR" sz="3200" dirty="0">
                <a:latin typeface="+mn-lt"/>
                <a:ea typeface="ＭＳ Ｐゴシック" pitchFamily="34" charset="-128"/>
                <a:cs typeface="ＭＳ Ｐゴシック" pitchFamily="34" charset="-128"/>
              </a:rPr>
              <a:t>Wissenschaftliche vs. Nicht-wissenschaftliche Sammlungen</a:t>
            </a:r>
          </a:p>
          <a:p>
            <a:pPr lvl="1"/>
            <a:r>
              <a:rPr lang="de-CH" altLang="fr-FR" sz="2800" dirty="0">
                <a:latin typeface="+mn-lt"/>
                <a:ea typeface="ＭＳ Ｐゴシック" pitchFamily="34" charset="-128"/>
                <a:cs typeface="ＭＳ Ｐゴシック" pitchFamily="34" charset="-128"/>
              </a:rPr>
              <a:t>Edmond de la Fontaine (1823–1891): «Die Luxemburger Volkslieder älterer Zeit» (1904</a:t>
            </a:r>
            <a:r>
              <a:rPr lang="de-CH" altLang="fr-FR" sz="1600" dirty="0">
                <a:latin typeface="+mn-lt"/>
                <a:ea typeface="ＭＳ Ｐゴシック" pitchFamily="34" charset="-128"/>
                <a:cs typeface="ＭＳ Ｐゴシック" pitchFamily="34" charset="-128"/>
              </a:rPr>
              <a:t>posth</a:t>
            </a:r>
            <a:r>
              <a:rPr lang="de-CH" altLang="fr-FR" sz="2800" dirty="0">
                <a:latin typeface="+mn-lt"/>
                <a:ea typeface="ＭＳ Ｐゴシック" pitchFamily="34" charset="-128"/>
                <a:cs typeface="ＭＳ Ｐゴシック" pitchFamily="34" charset="-128"/>
              </a:rPr>
              <a:t>.)</a:t>
            </a:r>
          </a:p>
          <a:p>
            <a:pPr lvl="1"/>
            <a:r>
              <a:rPr lang="de-CH" altLang="fr-FR" sz="2800" dirty="0">
                <a:latin typeface="+mn-lt"/>
                <a:ea typeface="ＭＳ Ｐゴシック" pitchFamily="34" charset="-128"/>
                <a:cs typeface="ＭＳ Ｐゴシック" pitchFamily="34" charset="-128"/>
              </a:rPr>
              <a:t>Der Volksliedsammler Mathias </a:t>
            </a:r>
            <a:r>
              <a:rPr lang="de-CH" altLang="fr-FR" sz="2800" dirty="0" err="1">
                <a:latin typeface="+mn-lt"/>
                <a:ea typeface="ＭＳ Ｐゴシック" pitchFamily="34" charset="-128"/>
                <a:cs typeface="ＭＳ Ｐゴシック" pitchFamily="34" charset="-128"/>
              </a:rPr>
              <a:t>Thill</a:t>
            </a:r>
            <a:r>
              <a:rPr lang="de-CH" altLang="fr-FR" sz="2800" dirty="0">
                <a:latin typeface="+mn-lt"/>
                <a:ea typeface="ＭＳ Ｐゴシック" pitchFamily="34" charset="-128"/>
                <a:cs typeface="ＭＳ Ｐゴシック" pitchFamily="34" charset="-128"/>
              </a:rPr>
              <a:t> (1880–1936): «Singendes Volk» (1937</a:t>
            </a:r>
            <a:r>
              <a:rPr lang="de-CH" altLang="fr-FR" sz="1600" dirty="0">
                <a:latin typeface="+mn-lt"/>
                <a:ea typeface="ＭＳ Ｐゴシック" pitchFamily="34" charset="-128"/>
                <a:cs typeface="ＭＳ Ｐゴシック" pitchFamily="34" charset="-128"/>
              </a:rPr>
              <a:t>posth</a:t>
            </a:r>
            <a:r>
              <a:rPr lang="de-CH" altLang="fr-FR" sz="2800" dirty="0">
                <a:latin typeface="+mn-lt"/>
                <a:ea typeface="ＭＳ Ｐゴシック" pitchFamily="34" charset="-128"/>
                <a:cs typeface="ＭＳ Ｐゴシック" pitchFamily="34" charset="-128"/>
              </a:rPr>
              <a:t>.)</a:t>
            </a:r>
          </a:p>
        </p:txBody>
      </p:sp>
    </p:spTree>
    <p:extLst>
      <p:ext uri="{BB962C8B-B14F-4D97-AF65-F5344CB8AC3E}">
        <p14:creationId xmlns:p14="http://schemas.microsoft.com/office/powerpoint/2010/main" val="10912467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8850" name="Rectangle 3"/>
          <p:cNvSpPr>
            <a:spLocks noGrp="1"/>
          </p:cNvSpPr>
          <p:nvPr>
            <p:ph type="body" idx="4294967295"/>
          </p:nvPr>
        </p:nvSpPr>
        <p:spPr>
          <a:xfrm>
            <a:off x="838200" y="984482"/>
            <a:ext cx="10222173" cy="6464067"/>
          </a:xfrm>
        </p:spPr>
        <p:txBody>
          <a:bodyPr vert="horz" lIns="91440" tIns="45720" rIns="91440" bIns="45720" rtlCol="0" anchor="ctr">
            <a:normAutofit/>
          </a:bodyPr>
          <a:lstStyle/>
          <a:p>
            <a:r>
              <a:rPr lang="de-CH" altLang="fr-FR" sz="3200" dirty="0" smtClean="0">
                <a:latin typeface="+mn-lt"/>
                <a:ea typeface="ＭＳ Ｐゴシック" pitchFamily="34" charset="-128"/>
                <a:cs typeface="ＭＳ Ｐゴシック" pitchFamily="34" charset="-128"/>
              </a:rPr>
              <a:t>Das </a:t>
            </a:r>
            <a:r>
              <a:rPr lang="de-CH" altLang="fr-FR" sz="3200" dirty="0">
                <a:latin typeface="+mn-lt"/>
                <a:ea typeface="ＭＳ Ｐゴシック" pitchFamily="34" charset="-128"/>
                <a:cs typeface="ＭＳ Ｐゴシック" pitchFamily="34" charset="-128"/>
              </a:rPr>
              <a:t>Volkslied (und der Genderaspekt)</a:t>
            </a:r>
          </a:p>
          <a:p>
            <a:pPr lvl="1"/>
            <a:r>
              <a:rPr lang="de-CH" altLang="fr-FR" sz="2800" dirty="0">
                <a:latin typeface="+mn-lt"/>
                <a:ea typeface="ＭＳ Ｐゴシック" pitchFamily="34" charset="-128"/>
                <a:cs typeface="Arial" pitchFamily="34" charset="0"/>
              </a:rPr>
              <a:t>Volkslieder gehören nicht den Luxemburgern alleine</a:t>
            </a:r>
          </a:p>
          <a:p>
            <a:pPr lvl="1"/>
            <a:r>
              <a:rPr lang="de-CH" altLang="fr-FR" sz="2800" i="1" dirty="0">
                <a:latin typeface="+mn-lt"/>
                <a:ea typeface="ＭＳ Ｐゴシック" pitchFamily="34" charset="-128"/>
                <a:cs typeface="Arial" pitchFamily="34" charset="0"/>
              </a:rPr>
              <a:t>Zu </a:t>
            </a:r>
            <a:r>
              <a:rPr lang="de-CH" altLang="fr-FR" sz="2800" i="1" dirty="0" err="1">
                <a:latin typeface="+mn-lt"/>
                <a:ea typeface="ＭＳ Ｐゴシック" pitchFamily="34" charset="-128"/>
                <a:cs typeface="Arial" pitchFamily="34" charset="0"/>
              </a:rPr>
              <a:t>Arel</a:t>
            </a:r>
            <a:r>
              <a:rPr lang="de-CH" altLang="fr-FR" sz="2800" i="1" dirty="0">
                <a:latin typeface="+mn-lt"/>
                <a:ea typeface="ＭＳ Ｐゴシック" pitchFamily="34" charset="-128"/>
                <a:cs typeface="Arial" pitchFamily="34" charset="0"/>
              </a:rPr>
              <a:t> ob der </a:t>
            </a:r>
            <a:r>
              <a:rPr lang="de-CH" altLang="fr-FR" sz="2800" i="1" dirty="0" err="1">
                <a:latin typeface="+mn-lt"/>
                <a:ea typeface="ＭＳ Ｐゴシック" pitchFamily="34" charset="-128"/>
                <a:cs typeface="Arial" pitchFamily="34" charset="0"/>
              </a:rPr>
              <a:t>Knippchen</a:t>
            </a:r>
            <a:endParaRPr lang="de-CH" altLang="fr-FR" sz="2800" i="1" dirty="0">
              <a:latin typeface="+mn-lt"/>
              <a:ea typeface="ＭＳ Ｐゴシック" pitchFamily="34" charset="-128"/>
              <a:cs typeface="Arial" pitchFamily="34" charset="0"/>
            </a:endParaRPr>
          </a:p>
          <a:p>
            <a:pPr lvl="2"/>
            <a:r>
              <a:rPr lang="de-CH" altLang="fr-FR" sz="2400" dirty="0">
                <a:latin typeface="+mn-lt"/>
                <a:ea typeface="Arial" pitchFamily="34" charset="0"/>
                <a:cs typeface="Arial" pitchFamily="34" charset="0"/>
              </a:rPr>
              <a:t>Inversion der klassischen Situation; der Mann ist zuhause und die Frau vergnügt sich mit den „</a:t>
            </a:r>
            <a:r>
              <a:rPr lang="de-CH" altLang="fr-FR" sz="2400" dirty="0" err="1">
                <a:latin typeface="+mn-lt"/>
                <a:ea typeface="Arial" pitchFamily="34" charset="0"/>
                <a:cs typeface="Arial" pitchFamily="34" charset="0"/>
              </a:rPr>
              <a:t>Gefuedechen</a:t>
            </a:r>
            <a:r>
              <a:rPr lang="de-CH" altLang="fr-FR" sz="2400" dirty="0">
                <a:latin typeface="+mn-lt"/>
                <a:ea typeface="Arial" pitchFamily="34" charset="0"/>
                <a:cs typeface="Arial" pitchFamily="34" charset="0"/>
              </a:rPr>
              <a:t>“</a:t>
            </a:r>
          </a:p>
          <a:p>
            <a:pPr lvl="2"/>
            <a:r>
              <a:rPr lang="de-CH" altLang="fr-FR" sz="2400" dirty="0">
                <a:latin typeface="+mn-lt"/>
                <a:ea typeface="Arial" pitchFamily="34" charset="0"/>
                <a:cs typeface="Arial" pitchFamily="34" charset="0"/>
              </a:rPr>
              <a:t>Nutzt die Blödheit des Gatten aus. </a:t>
            </a:r>
          </a:p>
          <a:p>
            <a:pPr lvl="2"/>
            <a:r>
              <a:rPr lang="de-CH" altLang="fr-FR" sz="2400" dirty="0">
                <a:latin typeface="+mn-lt"/>
                <a:ea typeface="Arial" pitchFamily="34" charset="0"/>
                <a:cs typeface="Arial" pitchFamily="34" charset="0"/>
              </a:rPr>
              <a:t>Dieser kredenzt ihr „einen Tropfen aus dem besten Fass“, weil sie vorgibt, sie wäre krank. Sie verheimlicht allerdings den Grund.</a:t>
            </a:r>
            <a:endParaRPr lang="fr-FR" altLang="fr-FR" sz="2400" dirty="0">
              <a:latin typeface="+mn-lt"/>
              <a:ea typeface="Arial" pitchFamily="34" charset="0"/>
              <a:cs typeface="Arial" pitchFamily="34" charset="0"/>
            </a:endParaRPr>
          </a:p>
          <a:p>
            <a:pPr lvl="1"/>
            <a:r>
              <a:rPr lang="de-DE" altLang="fr-FR" sz="2800" i="1" dirty="0">
                <a:latin typeface="+mn-lt"/>
                <a:ea typeface="ＭＳ Ｐゴシック" pitchFamily="34" charset="-128"/>
                <a:cs typeface="Arial" pitchFamily="34" charset="0"/>
              </a:rPr>
              <a:t>Et </a:t>
            </a:r>
            <a:r>
              <a:rPr lang="de-DE" altLang="fr-FR" sz="2800" i="1" dirty="0" err="1">
                <a:latin typeface="+mn-lt"/>
                <a:ea typeface="ＭＳ Ｐゴシック" pitchFamily="34" charset="-128"/>
                <a:cs typeface="Arial" pitchFamily="34" charset="0"/>
              </a:rPr>
              <a:t>wor</a:t>
            </a:r>
            <a:r>
              <a:rPr lang="de-DE" altLang="fr-FR" sz="2800" i="1" dirty="0">
                <a:latin typeface="+mn-lt"/>
                <a:ea typeface="ＭＳ Ｐゴシック" pitchFamily="34" charset="-128"/>
                <a:cs typeface="Arial" pitchFamily="34" charset="0"/>
              </a:rPr>
              <a:t> </a:t>
            </a:r>
            <a:r>
              <a:rPr lang="de-DE" altLang="fr-FR" sz="2800" i="1" dirty="0" err="1">
                <a:latin typeface="+mn-lt"/>
                <a:ea typeface="ＭＳ Ｐゴシック" pitchFamily="34" charset="-128"/>
                <a:cs typeface="Arial" pitchFamily="34" charset="0"/>
              </a:rPr>
              <a:t>emol</a:t>
            </a:r>
            <a:r>
              <a:rPr lang="de-DE" altLang="fr-FR" sz="2800" i="1" dirty="0">
                <a:latin typeface="+mn-lt"/>
                <a:ea typeface="ＭＳ Ｐゴシック" pitchFamily="34" charset="-128"/>
                <a:cs typeface="Arial" pitchFamily="34" charset="0"/>
              </a:rPr>
              <a:t> e klenge Männchen</a:t>
            </a:r>
          </a:p>
          <a:p>
            <a:pPr lvl="1"/>
            <a:r>
              <a:rPr lang="de-DE" altLang="fr-FR" sz="2800" i="1" dirty="0" err="1">
                <a:latin typeface="+mn-lt"/>
                <a:ea typeface="ＭＳ Ｐゴシック" pitchFamily="34" charset="-128"/>
                <a:cs typeface="Arial" pitchFamily="34" charset="0"/>
              </a:rPr>
              <a:t>D'Meedche</a:t>
            </a:r>
            <a:r>
              <a:rPr lang="de-DE" altLang="fr-FR" sz="2800" i="1" dirty="0">
                <a:latin typeface="+mn-lt"/>
                <a:ea typeface="ＭＳ Ｐゴシック" pitchFamily="34" charset="-128"/>
                <a:cs typeface="Arial" pitchFamily="34" charset="0"/>
              </a:rPr>
              <a:t> </a:t>
            </a:r>
            <a:r>
              <a:rPr lang="de-DE" altLang="fr-FR" sz="2800" i="1" dirty="0" err="1">
                <a:latin typeface="+mn-lt"/>
                <a:ea typeface="ＭＳ Ｐゴシック" pitchFamily="34" charset="-128"/>
                <a:cs typeface="Arial" pitchFamily="34" charset="0"/>
              </a:rPr>
              <a:t>vu</a:t>
            </a:r>
            <a:r>
              <a:rPr lang="de-DE" altLang="fr-FR" sz="2800" i="1" dirty="0">
                <a:latin typeface="+mn-lt"/>
                <a:ea typeface="ＭＳ Ｐゴシック" pitchFamily="34" charset="-128"/>
                <a:cs typeface="Arial" pitchFamily="34" charset="0"/>
              </a:rPr>
              <a:t> </a:t>
            </a:r>
            <a:r>
              <a:rPr lang="de-DE" altLang="fr-FR" sz="2800" i="1" dirty="0" err="1">
                <a:latin typeface="+mn-lt"/>
                <a:ea typeface="ＭＳ Ｐゴシック" pitchFamily="34" charset="-128"/>
                <a:cs typeface="Arial" pitchFamily="34" charset="0"/>
              </a:rPr>
              <a:t>Gëtzen</a:t>
            </a:r>
            <a:endParaRPr lang="de-DE" altLang="fr-FR" sz="2800" i="1" dirty="0">
              <a:latin typeface="+mn-lt"/>
              <a:ea typeface="ＭＳ Ｐゴシック" pitchFamily="34" charset="-128"/>
              <a:cs typeface="Arial" pitchFamily="34" charset="0"/>
            </a:endParaRPr>
          </a:p>
          <a:p>
            <a:pPr lvl="2"/>
            <a:endParaRPr lang="en-US" altLang="fr-FR" sz="800" dirty="0">
              <a:solidFill>
                <a:srgbClr val="FF0000"/>
              </a:solidFill>
              <a:latin typeface="+mn-lt"/>
              <a:ea typeface="Arial" pitchFamily="34" charset="0"/>
              <a:cs typeface="Arial" pitchFamily="34" charset="0"/>
            </a:endParaRPr>
          </a:p>
        </p:txBody>
      </p:sp>
      <p:sp>
        <p:nvSpPr>
          <p:cNvPr id="78851" name="Foliennummernplatzhalt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56A10D58-3468-40CE-8DFF-FD0BC0B74BEC}" type="slidenum">
              <a:rPr lang="de-DE" altLang="fr-FR" sz="1400" b="0">
                <a:solidFill>
                  <a:srgbClr val="E6B9B8"/>
                </a:solidFill>
                <a:latin typeface="+mn-lt"/>
              </a:rPr>
              <a:pPr eaLnBrk="1" hangingPunct="1"/>
              <a:t>33</a:t>
            </a:fld>
            <a:endParaRPr lang="de-DE" altLang="fr-FR" sz="1400" b="0">
              <a:solidFill>
                <a:srgbClr val="E6B9B8"/>
              </a:solidFill>
              <a:latin typeface="+mn-lt"/>
            </a:endParaRPr>
          </a:p>
        </p:txBody>
      </p:sp>
      <p:sp>
        <p:nvSpPr>
          <p:cNvPr id="6" name="Title 1"/>
          <p:cNvSpPr>
            <a:spLocks noGrp="1"/>
          </p:cNvSpPr>
          <p:nvPr>
            <p:ph type="title"/>
          </p:nvPr>
        </p:nvSpPr>
        <p:spPr>
          <a:xfrm>
            <a:off x="1981200" y="30163"/>
            <a:ext cx="8229600" cy="1143000"/>
          </a:xfrm>
        </p:spPr>
        <p:txBody>
          <a:bodyPr/>
          <a:lstStyle/>
          <a:p>
            <a:r>
              <a:rPr lang="de-DE" altLang="fr-FR" dirty="0">
                <a:latin typeface="+mn-lt"/>
                <a:ea typeface="ＭＳ Ｐゴシック" pitchFamily="34" charset="-128"/>
              </a:rPr>
              <a:t>Luxemburgische Volkslieder</a:t>
            </a:r>
          </a:p>
        </p:txBody>
      </p:sp>
      <p:sp>
        <p:nvSpPr>
          <p:cNvPr id="2" name="Footer Placeholder 1"/>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7227614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p:cNvPicPr>
            <a:picLocks noChangeAspect="1"/>
          </p:cNvPicPr>
          <p:nvPr/>
        </p:nvPicPr>
        <p:blipFill>
          <a:blip r:embed="rId2"/>
          <a:stretch>
            <a:fillRect/>
          </a:stretch>
        </p:blipFill>
        <p:spPr>
          <a:xfrm>
            <a:off x="1324377" y="0"/>
            <a:ext cx="9543245" cy="6858000"/>
          </a:xfrm>
          <a:prstGeom prst="rect">
            <a:avLst/>
          </a:prstGeom>
        </p:spPr>
      </p:pic>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483E9C2-70E8-8841-801F-7E36C8069AAC}" type="slidenum">
              <a:rPr lang="de-DE" smtClean="0"/>
              <a:t>34</a:t>
            </a:fld>
            <a:endParaRPr lang="de-DE"/>
          </a:p>
        </p:txBody>
      </p:sp>
    </p:spTree>
    <p:extLst>
      <p:ext uri="{BB962C8B-B14F-4D97-AF65-F5344CB8AC3E}">
        <p14:creationId xmlns:p14="http://schemas.microsoft.com/office/powerpoint/2010/main" val="29562500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3" name="Object 2005"/>
          <p:cNvGraphicFramePr>
            <a:graphicFrameLocks noChangeAspect="1"/>
          </p:cNvGraphicFramePr>
          <p:nvPr>
            <p:extLst/>
          </p:nvPr>
        </p:nvGraphicFramePr>
        <p:xfrm>
          <a:off x="1863726" y="322262"/>
          <a:ext cx="5654675" cy="6216650"/>
        </p:xfrm>
        <a:graphic>
          <a:graphicData uri="http://schemas.openxmlformats.org/presentationml/2006/ole">
            <mc:AlternateContent xmlns:mc="http://schemas.openxmlformats.org/markup-compatibility/2006">
              <mc:Choice xmlns:v="urn:schemas-microsoft-com:vml" Requires="v">
                <p:oleObj spid="_x0000_s2106" name="Arbeitsblatt" r:id="rId4" imgW="5791200" imgH="7620000" progId="Excel.Sheet.8">
                  <p:embed/>
                </p:oleObj>
              </mc:Choice>
              <mc:Fallback>
                <p:oleObj name="Arbeitsblatt" r:id="rId4" imgW="5791200" imgH="7620000" progId="Excel.Sheet.8">
                  <p:embed/>
                  <p:pic>
                    <p:nvPicPr>
                      <p:cNvPr id="44033" name="Object 2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3726" y="322262"/>
                        <a:ext cx="5654675" cy="621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4034" name="Text Box 2007"/>
          <p:cNvSpPr txBox="1">
            <a:spLocks noChangeArrowheads="1"/>
          </p:cNvSpPr>
          <p:nvPr/>
        </p:nvSpPr>
        <p:spPr bwMode="auto">
          <a:xfrm>
            <a:off x="8077200" y="371475"/>
            <a:ext cx="381635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eaLnBrk="1" hangingPunct="1">
              <a:spcBef>
                <a:spcPct val="50000"/>
              </a:spcBef>
            </a:pPr>
            <a:r>
              <a:rPr lang="de-CH" altLang="fr-FR" sz="3200" b="0" dirty="0">
                <a:solidFill>
                  <a:srgbClr val="FF0000"/>
                </a:solidFill>
              </a:rPr>
              <a:t>Luxemburgische Musik </a:t>
            </a:r>
            <a:br>
              <a:rPr lang="de-CH" altLang="fr-FR" sz="3200" b="0" dirty="0">
                <a:solidFill>
                  <a:srgbClr val="FF0000"/>
                </a:solidFill>
              </a:rPr>
            </a:br>
            <a:r>
              <a:rPr lang="de-CH" altLang="fr-FR" sz="3200" b="0" dirty="0">
                <a:solidFill>
                  <a:srgbClr val="FF0000"/>
                </a:solidFill>
              </a:rPr>
              <a:t>aus der Sicht von Studierenden</a:t>
            </a:r>
          </a:p>
          <a:p>
            <a:pPr algn="ctr" eaLnBrk="1" hangingPunct="1">
              <a:spcBef>
                <a:spcPct val="50000"/>
              </a:spcBef>
            </a:pPr>
            <a:r>
              <a:rPr lang="de-CH" altLang="fr-FR" sz="3200" b="0" dirty="0">
                <a:solidFill>
                  <a:srgbClr val="FF0000"/>
                </a:solidFill>
              </a:rPr>
              <a:t>(2010/11)</a:t>
            </a:r>
            <a:endParaRPr lang="fr-FR" altLang="fr-FR" sz="3200" b="0" dirty="0">
              <a:solidFill>
                <a:srgbClr val="FF0000"/>
              </a:solidFill>
            </a:endParaRPr>
          </a:p>
        </p:txBody>
      </p:sp>
      <p:graphicFrame>
        <p:nvGraphicFramePr>
          <p:cNvPr id="44035" name="Object 2531"/>
          <p:cNvGraphicFramePr>
            <a:graphicFrameLocks noChangeAspect="1"/>
          </p:cNvGraphicFramePr>
          <p:nvPr>
            <p:extLst/>
          </p:nvPr>
        </p:nvGraphicFramePr>
        <p:xfrm>
          <a:off x="8412162" y="4502350"/>
          <a:ext cx="3146425" cy="1036638"/>
        </p:xfrm>
        <a:graphic>
          <a:graphicData uri="http://schemas.openxmlformats.org/presentationml/2006/ole">
            <mc:AlternateContent xmlns:mc="http://schemas.openxmlformats.org/markup-compatibility/2006">
              <mc:Choice xmlns:v="urn:schemas-microsoft-com:vml" Requires="v">
                <p:oleObj spid="_x0000_s2107" name="Worksheet" r:id="rId6" imgW="3505200" imgH="1168400" progId="Excel.Sheet.8">
                  <p:embed/>
                </p:oleObj>
              </mc:Choice>
              <mc:Fallback>
                <p:oleObj name="Worksheet" r:id="rId6" imgW="3505200" imgH="1168400" progId="Excel.Sheet.8">
                  <p:embed/>
                  <p:pic>
                    <p:nvPicPr>
                      <p:cNvPr id="44035" name="Object 25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2162" y="4502350"/>
                        <a:ext cx="3146425"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4036" name="Foliennummernplatzhalter 5"/>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r" eaLnBrk="1" hangingPunct="1"/>
            <a:fld id="{1AE7BE06-51BB-4425-A323-07A5256D4CBD}" type="slidenum">
              <a:rPr lang="de-DE" altLang="fr-FR" sz="1400" b="0">
                <a:solidFill>
                  <a:srgbClr val="E6B9B8"/>
                </a:solidFill>
                <a:cs typeface="Arial" pitchFamily="34" charset="0"/>
              </a:rPr>
              <a:pPr algn="r" eaLnBrk="1" hangingPunct="1"/>
              <a:t>35</a:t>
            </a:fld>
            <a:endParaRPr lang="de-DE" altLang="fr-FR" sz="1400" b="0">
              <a:solidFill>
                <a:srgbClr val="E6B9B8"/>
              </a:solidFill>
              <a:cs typeface="Arial" pitchFamily="34" charset="0"/>
            </a:endParaRPr>
          </a:p>
        </p:txBody>
      </p:sp>
      <p:sp>
        <p:nvSpPr>
          <p:cNvPr id="44037" name="Foliennummernplatzhalt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68C8987C-0093-41D8-9503-975F235B0630}" type="slidenum">
              <a:rPr lang="de-DE" altLang="fr-FR" sz="1400" b="0">
                <a:solidFill>
                  <a:srgbClr val="E6B9B8"/>
                </a:solidFill>
              </a:rPr>
              <a:pPr eaLnBrk="1" hangingPunct="1"/>
              <a:t>35</a:t>
            </a:fld>
            <a:endParaRPr lang="de-DE" altLang="fr-FR" sz="1400" b="0">
              <a:solidFill>
                <a:srgbClr val="E6B9B8"/>
              </a:solidFill>
            </a:endParaRPr>
          </a:p>
        </p:txBody>
      </p:sp>
    </p:spTree>
    <p:extLst>
      <p:ext uri="{BB962C8B-B14F-4D97-AF65-F5344CB8AC3E}">
        <p14:creationId xmlns:p14="http://schemas.microsoft.com/office/powerpoint/2010/main" val="19603278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11617" name="Rectangle 2"/>
          <p:cNvSpPr>
            <a:spLocks noGrp="1"/>
          </p:cNvSpPr>
          <p:nvPr>
            <p:ph type="title" idx="4294967295"/>
          </p:nvPr>
        </p:nvSpPr>
        <p:spPr>
          <a:xfrm>
            <a:off x="0" y="128588"/>
            <a:ext cx="12192000" cy="869950"/>
          </a:xfrm>
        </p:spPr>
        <p:txBody>
          <a:bodyPr>
            <a:normAutofit/>
          </a:bodyPr>
          <a:lstStyle/>
          <a:p>
            <a:pPr algn="ctr" eaLnBrk="1" hangingPunct="1"/>
            <a:r>
              <a:rPr lang="de-DE" altLang="fr-FR" dirty="0" err="1">
                <a:latin typeface="Arial" pitchFamily="34" charset="0"/>
                <a:ea typeface="ＭＳ Ｐゴシック" pitchFamily="34" charset="-128"/>
              </a:rPr>
              <a:t>Compositeurs</a:t>
            </a:r>
            <a:r>
              <a:rPr lang="de-DE" altLang="fr-FR" dirty="0">
                <a:latin typeface="Arial" pitchFamily="34" charset="0"/>
                <a:ea typeface="ＭＳ Ｐゴシック" pitchFamily="34" charset="-128"/>
              </a:rPr>
              <a:t> </a:t>
            </a:r>
            <a:r>
              <a:rPr lang="de-DE" altLang="fr-FR" dirty="0" err="1">
                <a:latin typeface="Arial" pitchFamily="34" charset="0"/>
                <a:ea typeface="ＭＳ Ｐゴシック" pitchFamily="34" charset="-128"/>
              </a:rPr>
              <a:t>luxembourgeois</a:t>
            </a:r>
            <a:endParaRPr lang="en-US" altLang="fr-FR" sz="2400" dirty="0">
              <a:latin typeface="Arial" pitchFamily="34" charset="0"/>
              <a:ea typeface="ＭＳ Ｐゴシック" pitchFamily="34" charset="-128"/>
            </a:endParaRPr>
          </a:p>
        </p:txBody>
      </p:sp>
      <p:sp>
        <p:nvSpPr>
          <p:cNvPr id="111618" name="Textfeld 5"/>
          <p:cNvSpPr txBox="1">
            <a:spLocks noChangeArrowheads="1"/>
          </p:cNvSpPr>
          <p:nvPr/>
        </p:nvSpPr>
        <p:spPr bwMode="auto">
          <a:xfrm>
            <a:off x="2488406" y="1181963"/>
            <a:ext cx="7215187"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r>
              <a:rPr lang="de-DE" altLang="fr-FR" sz="1800" i="1" dirty="0">
                <a:solidFill>
                  <a:srgbClr val="FF0000"/>
                </a:solidFill>
                <a:latin typeface="+mn-lt"/>
              </a:rPr>
              <a:t>Edmond de la Fontaine (Dicks)</a:t>
            </a:r>
            <a:r>
              <a:rPr lang="de-DE" altLang="fr-FR" sz="1800" dirty="0">
                <a:solidFill>
                  <a:srgbClr val="FF0000"/>
                </a:solidFill>
                <a:latin typeface="+mn-lt"/>
              </a:rPr>
              <a:t>			(1823-1891)</a:t>
            </a:r>
          </a:p>
          <a:p>
            <a:pPr eaLnBrk="1" hangingPunct="1"/>
            <a:r>
              <a:rPr lang="de-DE" altLang="fr-FR" sz="1800" dirty="0">
                <a:latin typeface="+mn-lt"/>
              </a:rPr>
              <a:t>  Jean-Antoine ZINNEN 				(1827-1898)</a:t>
            </a:r>
          </a:p>
          <a:p>
            <a:pPr eaLnBrk="1" hangingPunct="1"/>
            <a:r>
              <a:rPr lang="de-DE" altLang="fr-FR" sz="1800" dirty="0">
                <a:solidFill>
                  <a:srgbClr val="FF0000"/>
                </a:solidFill>
                <a:latin typeface="+mn-lt"/>
              </a:rPr>
              <a:t>    Laurent MENAGER 				(1835-1902)</a:t>
            </a:r>
          </a:p>
          <a:p>
            <a:pPr eaLnBrk="1" hangingPunct="1"/>
            <a:r>
              <a:rPr lang="de-DE" altLang="fr-FR" sz="1800" dirty="0">
                <a:latin typeface="+mn-lt"/>
              </a:rPr>
              <a:t>     Josephine SCHMOLL				(1836-1925)</a:t>
            </a:r>
          </a:p>
          <a:p>
            <a:pPr eaLnBrk="1" hangingPunct="1"/>
            <a:r>
              <a:rPr lang="de-DE" altLang="fr-FR" sz="1800" dirty="0">
                <a:solidFill>
                  <a:srgbClr val="FF0000"/>
                </a:solidFill>
                <a:latin typeface="+mn-lt"/>
              </a:rPr>
              <a:t>      </a:t>
            </a:r>
            <a:r>
              <a:rPr lang="de-DE" altLang="fr-FR" sz="1800" dirty="0" err="1">
                <a:solidFill>
                  <a:srgbClr val="FF0000"/>
                </a:solidFill>
                <a:latin typeface="+mn-lt"/>
              </a:rPr>
              <a:t>Th</a:t>
            </a:r>
            <a:r>
              <a:rPr lang="de-CH" altLang="fr-FR" sz="1800" dirty="0" err="1">
                <a:solidFill>
                  <a:srgbClr val="FF0000"/>
                </a:solidFill>
                <a:latin typeface="+mn-lt"/>
              </a:rPr>
              <a:t>éodore</a:t>
            </a:r>
            <a:r>
              <a:rPr lang="de-CH" altLang="fr-FR" sz="1800" dirty="0">
                <a:solidFill>
                  <a:srgbClr val="FF0000"/>
                </a:solidFill>
                <a:latin typeface="+mn-lt"/>
              </a:rPr>
              <a:t> DECKER 				(1851-1930)</a:t>
            </a:r>
            <a:endParaRPr lang="de-DE" altLang="fr-FR" sz="1800" dirty="0">
              <a:solidFill>
                <a:srgbClr val="FF0000"/>
              </a:solidFill>
              <a:latin typeface="+mn-lt"/>
            </a:endParaRPr>
          </a:p>
          <a:p>
            <a:pPr eaLnBrk="1" hangingPunct="1"/>
            <a:r>
              <a:rPr lang="de-DE" altLang="fr-FR" sz="1800" dirty="0">
                <a:latin typeface="+mn-lt"/>
              </a:rPr>
              <a:t>        J.(</a:t>
            </a:r>
            <a:r>
              <a:rPr lang="de-DE" altLang="fr-FR" sz="1800" dirty="0" err="1">
                <a:latin typeface="+mn-lt"/>
              </a:rPr>
              <a:t>oseph</a:t>
            </a:r>
            <a:r>
              <a:rPr lang="de-DE" altLang="fr-FR" sz="1800" dirty="0">
                <a:latin typeface="+mn-lt"/>
              </a:rPr>
              <a:t>) A.(</a:t>
            </a:r>
            <a:r>
              <a:rPr lang="de-DE" altLang="fr-FR" sz="1800" dirty="0" err="1">
                <a:latin typeface="+mn-lt"/>
              </a:rPr>
              <a:t>lexandre</a:t>
            </a:r>
            <a:r>
              <a:rPr lang="de-DE" altLang="fr-FR" sz="1800" dirty="0">
                <a:latin typeface="+mn-lt"/>
              </a:rPr>
              <a:t>) MULLER 			(1854-1931)</a:t>
            </a:r>
          </a:p>
          <a:p>
            <a:pPr eaLnBrk="1" hangingPunct="1"/>
            <a:r>
              <a:rPr lang="de-DE" altLang="fr-FR" sz="1800" dirty="0">
                <a:latin typeface="+mn-lt"/>
              </a:rPr>
              <a:t>          Jean-Pierre </a:t>
            </a:r>
            <a:r>
              <a:rPr lang="de-DE" altLang="fr-FR" sz="1800" dirty="0" err="1">
                <a:latin typeface="+mn-lt"/>
              </a:rPr>
              <a:t>BEICHT</a:t>
            </a:r>
            <a:r>
              <a:rPr lang="de-DE" altLang="fr-FR" sz="1800" dirty="0">
                <a:latin typeface="+mn-lt"/>
              </a:rPr>
              <a:t> 				(1869-1925)</a:t>
            </a:r>
          </a:p>
          <a:p>
            <a:pPr eaLnBrk="1" hangingPunct="1"/>
            <a:r>
              <a:rPr lang="de-DE" altLang="fr-FR" sz="1800" dirty="0">
                <a:latin typeface="+mn-lt"/>
              </a:rPr>
              <a:t>            Fernand MERTENS 				(1872-1957)</a:t>
            </a:r>
          </a:p>
          <a:p>
            <a:pPr eaLnBrk="1" hangingPunct="1"/>
            <a:r>
              <a:rPr lang="de-DE" altLang="fr-FR" sz="1800" dirty="0">
                <a:latin typeface="+mn-lt"/>
              </a:rPr>
              <a:t>              Pol ALBRECHT 				(1874-1975)</a:t>
            </a:r>
          </a:p>
          <a:p>
            <a:pPr eaLnBrk="1" hangingPunct="1"/>
            <a:r>
              <a:rPr lang="de-DE" altLang="fr-FR" sz="1800" dirty="0">
                <a:latin typeface="+mn-lt"/>
              </a:rPr>
              <a:t>                Helen BUCHHOLTZ </a:t>
            </a:r>
            <a:r>
              <a:rPr lang="de-DE" altLang="fr-FR" sz="1800" i="1" dirty="0">
                <a:latin typeface="+mn-lt"/>
              </a:rPr>
              <a:t>				</a:t>
            </a:r>
            <a:r>
              <a:rPr lang="de-DE" altLang="fr-FR" sz="1800" dirty="0">
                <a:latin typeface="+mn-lt"/>
              </a:rPr>
              <a:t>(1877-1953)</a:t>
            </a:r>
          </a:p>
          <a:p>
            <a:pPr eaLnBrk="1" hangingPunct="1"/>
            <a:r>
              <a:rPr lang="fr-CH" altLang="fr-FR" sz="1800" dirty="0">
                <a:latin typeface="+mn-lt"/>
              </a:rPr>
              <a:t>                  </a:t>
            </a:r>
            <a:r>
              <a:rPr lang="fr-CH" altLang="fr-FR" sz="2000" dirty="0">
                <a:latin typeface="+mn-lt"/>
              </a:rPr>
              <a:t>Dominique</a:t>
            </a:r>
            <a:r>
              <a:rPr lang="fr-CH" altLang="fr-FR" sz="1800" dirty="0">
                <a:latin typeface="+mn-lt"/>
              </a:rPr>
              <a:t> </a:t>
            </a:r>
            <a:r>
              <a:rPr lang="fr-CH" altLang="fr-FR" sz="1800" dirty="0" err="1">
                <a:latin typeface="+mn-lt"/>
              </a:rPr>
              <a:t>HECKMES</a:t>
            </a:r>
            <a:r>
              <a:rPr lang="fr-CH" altLang="fr-FR" sz="1800" dirty="0">
                <a:latin typeface="+mn-lt"/>
              </a:rPr>
              <a:t> 			(1878-1938)</a:t>
            </a:r>
            <a:endParaRPr lang="de-DE" altLang="fr-FR" sz="1800" dirty="0">
              <a:latin typeface="+mn-lt"/>
            </a:endParaRPr>
          </a:p>
          <a:p>
            <a:pPr eaLnBrk="1" hangingPunct="1"/>
            <a:r>
              <a:rPr lang="fr-CH" altLang="fr-FR" sz="1800" dirty="0">
                <a:latin typeface="+mn-lt"/>
              </a:rPr>
              <a:t>                    Alfred </a:t>
            </a:r>
            <a:r>
              <a:rPr lang="fr-CH" altLang="fr-FR" sz="1800" dirty="0" err="1">
                <a:latin typeface="+mn-lt"/>
              </a:rPr>
              <a:t>KOWALSKY</a:t>
            </a:r>
            <a:r>
              <a:rPr lang="fr-CH" altLang="fr-FR" sz="1800" dirty="0">
                <a:latin typeface="+mn-lt"/>
              </a:rPr>
              <a:t> 			(1879-1943)</a:t>
            </a:r>
            <a:endParaRPr lang="de-DE" altLang="fr-FR" sz="1800" dirty="0">
              <a:latin typeface="+mn-lt"/>
            </a:endParaRPr>
          </a:p>
          <a:p>
            <a:pPr eaLnBrk="1" hangingPunct="1"/>
            <a:r>
              <a:rPr lang="fr-CH" altLang="fr-FR" sz="1800" dirty="0">
                <a:latin typeface="+mn-lt"/>
              </a:rPr>
              <a:t>                      Louis </a:t>
            </a:r>
            <a:r>
              <a:rPr lang="fr-CH" altLang="fr-FR" sz="1800" dirty="0" err="1">
                <a:latin typeface="+mn-lt"/>
              </a:rPr>
              <a:t>BEICHT</a:t>
            </a:r>
            <a:r>
              <a:rPr lang="fr-CH" altLang="fr-FR" sz="1800" dirty="0">
                <a:latin typeface="+mn-lt"/>
              </a:rPr>
              <a:t> </a:t>
            </a:r>
            <a:r>
              <a:rPr lang="fr-CH" altLang="fr-FR" sz="1200" dirty="0">
                <a:latin typeface="+mn-lt"/>
              </a:rPr>
              <a:t>Neveux de Jean-Pierre B.		</a:t>
            </a:r>
            <a:r>
              <a:rPr lang="fr-CH" altLang="fr-FR" sz="1800" dirty="0">
                <a:latin typeface="+mn-lt"/>
              </a:rPr>
              <a:t>(1886-1943)</a:t>
            </a:r>
            <a:endParaRPr lang="de-DE" altLang="fr-FR" sz="800" dirty="0">
              <a:latin typeface="+mn-lt"/>
            </a:endParaRPr>
          </a:p>
          <a:p>
            <a:pPr eaLnBrk="1" hangingPunct="1"/>
            <a:r>
              <a:rPr lang="fr-CH" altLang="fr-FR" sz="1800" i="1" dirty="0">
                <a:latin typeface="+mn-lt"/>
              </a:rPr>
              <a:t>                        </a:t>
            </a:r>
            <a:r>
              <a:rPr lang="fr-CH" altLang="fr-FR" sz="1800" dirty="0">
                <a:latin typeface="+mn-lt"/>
              </a:rPr>
              <a:t>Lou </a:t>
            </a:r>
            <a:r>
              <a:rPr lang="fr-CH" altLang="fr-FR" sz="1800" dirty="0" err="1">
                <a:latin typeface="+mn-lt"/>
              </a:rPr>
              <a:t>KOSTER</a:t>
            </a:r>
            <a:r>
              <a:rPr lang="fr-CH" altLang="fr-FR" sz="1800" dirty="0">
                <a:latin typeface="+mn-lt"/>
              </a:rPr>
              <a:t> </a:t>
            </a:r>
            <a:r>
              <a:rPr lang="fr-CH" altLang="fr-FR" sz="1800" i="1" dirty="0">
                <a:latin typeface="+mn-lt"/>
              </a:rPr>
              <a:t>				</a:t>
            </a:r>
            <a:r>
              <a:rPr lang="fr-CH" altLang="fr-FR" sz="1800" dirty="0">
                <a:latin typeface="+mn-lt"/>
              </a:rPr>
              <a:t>(1889-1973)</a:t>
            </a:r>
            <a:endParaRPr lang="de-DE" altLang="fr-FR" sz="1800" dirty="0">
              <a:latin typeface="+mn-lt"/>
            </a:endParaRPr>
          </a:p>
          <a:p>
            <a:pPr eaLnBrk="1" hangingPunct="1"/>
            <a:r>
              <a:rPr lang="fr-CH" altLang="fr-FR" sz="1800" dirty="0">
                <a:latin typeface="+mn-lt"/>
              </a:rPr>
              <a:t>                          Emile </a:t>
            </a:r>
            <a:r>
              <a:rPr lang="fr-CH" altLang="fr-FR" sz="1800" dirty="0" err="1">
                <a:latin typeface="+mn-lt"/>
              </a:rPr>
              <a:t>BOERES</a:t>
            </a:r>
            <a:r>
              <a:rPr lang="fr-CH" altLang="fr-FR" sz="1800" dirty="0">
                <a:latin typeface="+mn-lt"/>
              </a:rPr>
              <a:t> 				(1890-1944)</a:t>
            </a:r>
            <a:endParaRPr lang="de-DE" altLang="fr-FR" sz="1800" dirty="0">
              <a:latin typeface="+mn-lt"/>
            </a:endParaRPr>
          </a:p>
          <a:p>
            <a:pPr eaLnBrk="1" hangingPunct="1"/>
            <a:r>
              <a:rPr lang="fr-CH" altLang="fr-FR" sz="1800" dirty="0">
                <a:latin typeface="+mn-lt"/>
              </a:rPr>
              <a:t>                            Louis PETIT 				(1890-1953)</a:t>
            </a:r>
            <a:endParaRPr lang="de-DE" altLang="fr-FR" sz="1800" dirty="0">
              <a:latin typeface="+mn-lt"/>
            </a:endParaRPr>
          </a:p>
          <a:p>
            <a:pPr eaLnBrk="1" hangingPunct="1"/>
            <a:r>
              <a:rPr lang="de-DE" altLang="fr-FR" sz="1800" dirty="0">
                <a:latin typeface="+mn-lt"/>
              </a:rPr>
              <a:t>                             Albert Thorn 			(1895-1978)</a:t>
            </a:r>
          </a:p>
          <a:p>
            <a:pPr eaLnBrk="1" hangingPunct="1"/>
            <a:r>
              <a:rPr lang="de-DE" altLang="fr-FR" sz="1800" dirty="0">
                <a:latin typeface="+mn-lt"/>
              </a:rPr>
              <a:t>                               Jules KRÜGER 			(1899-1976)</a:t>
            </a:r>
          </a:p>
          <a:p>
            <a:pPr eaLnBrk="1" hangingPunct="1"/>
            <a:r>
              <a:rPr lang="de-DE" altLang="fr-FR" sz="1800" dirty="0">
                <a:latin typeface="+mn-lt"/>
              </a:rPr>
              <a:t>                                 </a:t>
            </a:r>
          </a:p>
        </p:txBody>
      </p:sp>
      <p:sp>
        <p:nvSpPr>
          <p:cNvPr id="111619" name="Foliennummernplatzhalt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CD7D7AC4-0DBE-4EA3-898C-6BAD4E0A20F1}" type="slidenum">
              <a:rPr lang="de-DE" altLang="fr-FR" sz="1400" b="0">
                <a:solidFill>
                  <a:srgbClr val="E6B9B8"/>
                </a:solidFill>
              </a:rPr>
              <a:pPr eaLnBrk="1" hangingPunct="1"/>
              <a:t>36</a:t>
            </a:fld>
            <a:endParaRPr lang="de-DE" altLang="fr-FR" sz="1400" b="0">
              <a:solidFill>
                <a:srgbClr val="E6B9B8"/>
              </a:solidFill>
            </a:endParaRPr>
          </a:p>
        </p:txBody>
      </p:sp>
      <p:sp>
        <p:nvSpPr>
          <p:cNvPr id="2" name="Footer Placeholder 1"/>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80453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circle(in)">
                                      <p:cBhvr>
                                        <p:cTn id="7" dur="20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136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7198" y="1408568"/>
            <a:ext cx="5137603" cy="531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Rectangle 5"/>
          <p:cNvSpPr>
            <a:spLocks noGrp="1"/>
          </p:cNvSpPr>
          <p:nvPr>
            <p:ph type="title" idx="4294967295"/>
          </p:nvPr>
        </p:nvSpPr>
        <p:spPr>
          <a:xfrm>
            <a:off x="838200" y="77788"/>
            <a:ext cx="10515600" cy="1325563"/>
          </a:xfrm>
          <a:noFill/>
        </p:spPr>
        <p:txBody>
          <a:bodyPr/>
          <a:lstStyle/>
          <a:p>
            <a:pPr algn="ctr"/>
            <a:r>
              <a:rPr lang="de-DE" altLang="fr-FR" dirty="0">
                <a:latin typeface="+mn-lt"/>
                <a:ea typeface="ＭＳ Ｐゴシック" pitchFamily="34" charset="-128"/>
              </a:rPr>
              <a:t>Laurent </a:t>
            </a:r>
            <a:r>
              <a:rPr lang="de-DE" altLang="fr-FR" dirty="0" err="1">
                <a:latin typeface="+mn-lt"/>
                <a:ea typeface="ＭＳ Ｐゴシック" pitchFamily="34" charset="-128"/>
              </a:rPr>
              <a:t>Menager</a:t>
            </a:r>
            <a:r>
              <a:rPr lang="de-DE" altLang="fr-FR" dirty="0">
                <a:latin typeface="+mn-lt"/>
                <a:ea typeface="ＭＳ Ｐゴシック" pitchFamily="34" charset="-128"/>
              </a:rPr>
              <a:t> (1835-1902)</a:t>
            </a:r>
            <a:endParaRPr lang="en-US" altLang="fr-FR" dirty="0">
              <a:latin typeface="+mn-lt"/>
              <a:ea typeface="ＭＳ Ｐゴシック" pitchFamily="34" charset="-128"/>
            </a:endParaRPr>
          </a:p>
        </p:txBody>
      </p:sp>
      <p:sp>
        <p:nvSpPr>
          <p:cNvPr id="2" name="Footer Placeholder 1"/>
          <p:cNvSpPr>
            <a:spLocks noGrp="1"/>
          </p:cNvSpPr>
          <p:nvPr>
            <p:ph type="ftr" sz="quarter" idx="11"/>
          </p:nvPr>
        </p:nvSpPr>
        <p:spPr/>
        <p:txBody>
          <a:bodyPr/>
          <a:lstStyle/>
          <a:p>
            <a:endParaRPr lang="de-DE"/>
          </a:p>
        </p:txBody>
      </p:sp>
      <p:sp>
        <p:nvSpPr>
          <p:cNvPr id="3" name="Slide Number Placeholder 2"/>
          <p:cNvSpPr>
            <a:spLocks noGrp="1"/>
          </p:cNvSpPr>
          <p:nvPr>
            <p:ph type="sldNum" sz="quarter" idx="12"/>
          </p:nvPr>
        </p:nvSpPr>
        <p:spPr/>
        <p:txBody>
          <a:bodyPr/>
          <a:lstStyle/>
          <a:p>
            <a:fld id="{A483E9C2-70E8-8841-801F-7E36C8069AAC}" type="slidenum">
              <a:rPr lang="de-DE" smtClean="0"/>
              <a:t>37</a:t>
            </a:fld>
            <a:endParaRPr lang="de-DE"/>
          </a:p>
        </p:txBody>
      </p:sp>
    </p:spTree>
    <p:extLst>
      <p:ext uri="{BB962C8B-B14F-4D97-AF65-F5344CB8AC3E}">
        <p14:creationId xmlns:p14="http://schemas.microsoft.com/office/powerpoint/2010/main" val="16988082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5713" name="Rectangle 3"/>
          <p:cNvSpPr>
            <a:spLocks noGrp="1"/>
          </p:cNvSpPr>
          <p:nvPr>
            <p:ph type="body" idx="4294967295"/>
          </p:nvPr>
        </p:nvSpPr>
        <p:spPr>
          <a:xfrm>
            <a:off x="266700" y="750661"/>
            <a:ext cx="11925300" cy="6107339"/>
          </a:xfrm>
        </p:spPr>
        <p:txBody>
          <a:bodyPr vert="horz" lIns="91440" tIns="45720" rIns="91440" bIns="45720" rtlCol="0" anchor="t">
            <a:noAutofit/>
          </a:bodyPr>
          <a:lstStyle/>
          <a:p>
            <a:pPr>
              <a:lnSpc>
                <a:spcPct val="100000"/>
              </a:lnSpc>
              <a:spcBef>
                <a:spcPts val="600"/>
              </a:spcBef>
              <a:spcAft>
                <a:spcPts val="600"/>
              </a:spcAft>
              <a:buFont typeface="Wingdings" panose="05000000000000000000" pitchFamily="2" charset="2"/>
              <a:buChar char="v"/>
            </a:pPr>
            <a:r>
              <a:rPr lang="de-DE" altLang="fr-FR" dirty="0">
                <a:ea typeface="ＭＳ Ｐゴシック" pitchFamily="34" charset="-128"/>
                <a:cs typeface="ＭＳ Ｐゴシック" pitchFamily="34" charset="-128"/>
              </a:rPr>
              <a:t>Biographische Angaben</a:t>
            </a:r>
            <a:endParaRPr lang="en-US" altLang="fr-FR" dirty="0">
              <a:ea typeface="ＭＳ Ｐゴシック" pitchFamily="34" charset="-128"/>
              <a:cs typeface="ＭＳ Ｐゴシック" pitchFamily="34" charset="-128"/>
            </a:endParaRPr>
          </a:p>
          <a:p>
            <a:pPr lvl="1">
              <a:lnSpc>
                <a:spcPct val="100000"/>
              </a:lnSpc>
              <a:spcBef>
                <a:spcPts val="600"/>
              </a:spcBef>
              <a:spcAft>
                <a:spcPts val="600"/>
              </a:spcAft>
              <a:buFont typeface="Arial" panose="020B0604020202020204" pitchFamily="34" charset="0"/>
            </a:pPr>
            <a:r>
              <a:rPr lang="de-DE" altLang="fr-FR" dirty="0"/>
              <a:t>10. Januar 1835: Geboren in Luxemburg-</a:t>
            </a:r>
            <a:r>
              <a:rPr lang="de-DE" altLang="fr-FR" dirty="0" err="1"/>
              <a:t>Pfaffenthal</a:t>
            </a:r>
            <a:r>
              <a:rPr lang="de-DE" altLang="fr-FR" dirty="0"/>
              <a:t>  als ältestes von sechs Kindern</a:t>
            </a:r>
          </a:p>
          <a:p>
            <a:pPr lvl="1">
              <a:lnSpc>
                <a:spcPct val="100000"/>
              </a:lnSpc>
              <a:spcBef>
                <a:spcPts val="600"/>
              </a:spcBef>
              <a:spcAft>
                <a:spcPts val="600"/>
              </a:spcAft>
              <a:buFont typeface="Arial" panose="020B0604020202020204" pitchFamily="34" charset="0"/>
            </a:pPr>
            <a:r>
              <a:rPr lang="de-DE" altLang="fr-FR" dirty="0"/>
              <a:t>1847 – 1854: </a:t>
            </a:r>
            <a:r>
              <a:rPr lang="de-DE" altLang="fr-FR" dirty="0">
                <a:solidFill>
                  <a:srgbClr val="0070C0"/>
                </a:solidFill>
              </a:rPr>
              <a:t>Ausbildung am Athenäum Luxemburg</a:t>
            </a:r>
            <a:r>
              <a:rPr lang="de-DE" altLang="fr-FR" dirty="0"/>
              <a:t>. Gleichzeitig musikalisches Privatstudium (Geige, Klavier, Harmonie). Erste Kompositionen und erste Funktionen als Chordirigent</a:t>
            </a:r>
          </a:p>
          <a:p>
            <a:pPr lvl="1">
              <a:lnSpc>
                <a:spcPct val="100000"/>
              </a:lnSpc>
              <a:spcBef>
                <a:spcPts val="600"/>
              </a:spcBef>
              <a:spcAft>
                <a:spcPts val="600"/>
              </a:spcAft>
              <a:buFont typeface="Arial" panose="020B0604020202020204" pitchFamily="34" charset="0"/>
            </a:pPr>
            <a:r>
              <a:rPr lang="de-DE" altLang="fr-FR" dirty="0"/>
              <a:t>1855 – 1856: </a:t>
            </a:r>
            <a:r>
              <a:rPr lang="de-DE" altLang="fr-FR" dirty="0">
                <a:solidFill>
                  <a:srgbClr val="0070C0"/>
                </a:solidFill>
              </a:rPr>
              <a:t>Student an der Kölner Musikhochschule</a:t>
            </a:r>
            <a:r>
              <a:rPr lang="de-DE" altLang="fr-FR" dirty="0"/>
              <a:t>, vormals </a:t>
            </a:r>
            <a:r>
              <a:rPr lang="de-DE" altLang="fr-FR" dirty="0" err="1"/>
              <a:t>Conservatorium</a:t>
            </a:r>
            <a:r>
              <a:rPr lang="de-DE" altLang="fr-FR" dirty="0"/>
              <a:t> der Musik in </a:t>
            </a:r>
            <a:r>
              <a:rPr lang="de-DE" altLang="fr-FR" dirty="0" err="1"/>
              <a:t>Coeln</a:t>
            </a:r>
            <a:r>
              <a:rPr lang="de-DE" altLang="fr-FR" dirty="0"/>
              <a:t> (Komposition bei Ferdinand Hiller)</a:t>
            </a:r>
          </a:p>
          <a:p>
            <a:pPr lvl="1">
              <a:lnSpc>
                <a:spcPct val="100000"/>
              </a:lnSpc>
              <a:spcBef>
                <a:spcPts val="600"/>
              </a:spcBef>
              <a:spcAft>
                <a:spcPts val="600"/>
              </a:spcAft>
              <a:buFont typeface="Arial" panose="020B0604020202020204" pitchFamily="34" charset="0"/>
            </a:pPr>
            <a:r>
              <a:rPr lang="de-DE" altLang="fr-FR" dirty="0"/>
              <a:t>1856: Ernennung zum </a:t>
            </a:r>
            <a:r>
              <a:rPr lang="de-DE" altLang="fr-FR" dirty="0">
                <a:solidFill>
                  <a:srgbClr val="FF0000"/>
                </a:solidFill>
              </a:rPr>
              <a:t>Lehrer</a:t>
            </a:r>
            <a:r>
              <a:rPr lang="de-DE" altLang="fr-FR" dirty="0"/>
              <a:t> an der Musikschule der Stadt Luxemburg</a:t>
            </a:r>
          </a:p>
          <a:p>
            <a:pPr lvl="1">
              <a:lnSpc>
                <a:spcPct val="100000"/>
              </a:lnSpc>
              <a:spcBef>
                <a:spcPts val="600"/>
              </a:spcBef>
              <a:spcAft>
                <a:spcPts val="600"/>
              </a:spcAft>
              <a:buFont typeface="Arial" panose="020B0604020202020204" pitchFamily="34" charset="0"/>
            </a:pPr>
            <a:r>
              <a:rPr lang="de-DE" altLang="fr-FR" dirty="0"/>
              <a:t>1857: </a:t>
            </a:r>
            <a:r>
              <a:rPr lang="de-DE" altLang="fr-FR" dirty="0">
                <a:solidFill>
                  <a:srgbClr val="0070C0"/>
                </a:solidFill>
              </a:rPr>
              <a:t>gründet, zusammen mit dem Lehrer Adam Ecker, den Gesangverein « Sang &amp; Klang » </a:t>
            </a:r>
            <a:r>
              <a:rPr lang="de-DE" altLang="fr-FR" dirty="0" err="1">
                <a:solidFill>
                  <a:srgbClr val="0070C0"/>
                </a:solidFill>
              </a:rPr>
              <a:t>Pfaffenthal</a:t>
            </a:r>
            <a:r>
              <a:rPr lang="de-DE" altLang="fr-FR" dirty="0"/>
              <a:t>, dem er zeit seines Lebens verbunden bleiben sollte</a:t>
            </a:r>
          </a:p>
          <a:p>
            <a:pPr lvl="1">
              <a:lnSpc>
                <a:spcPct val="100000"/>
              </a:lnSpc>
              <a:spcBef>
                <a:spcPts val="600"/>
              </a:spcBef>
              <a:spcAft>
                <a:spcPts val="600"/>
              </a:spcAft>
              <a:buFont typeface="Arial" panose="020B0604020202020204" pitchFamily="34" charset="0"/>
            </a:pPr>
            <a:r>
              <a:rPr lang="de-DE" altLang="fr-FR" dirty="0"/>
              <a:t>1859 – 1860: </a:t>
            </a:r>
            <a:r>
              <a:rPr lang="de-DE" altLang="fr-FR" dirty="0">
                <a:solidFill>
                  <a:srgbClr val="0070C0"/>
                </a:solidFill>
              </a:rPr>
              <a:t>Erneut Studium an der Kölner Musikhochschule</a:t>
            </a:r>
            <a:r>
              <a:rPr lang="de-DE" altLang="fr-FR" dirty="0"/>
              <a:t>. </a:t>
            </a:r>
            <a:br>
              <a:rPr lang="de-DE" altLang="fr-FR" dirty="0"/>
            </a:br>
            <a:r>
              <a:rPr lang="de-DE" altLang="fr-FR" dirty="0"/>
              <a:t>Diplom mit seinem A-Dur Streichquartett!</a:t>
            </a:r>
          </a:p>
          <a:p>
            <a:pPr lvl="1">
              <a:lnSpc>
                <a:spcPct val="100000"/>
              </a:lnSpc>
              <a:spcBef>
                <a:spcPts val="600"/>
              </a:spcBef>
              <a:spcAft>
                <a:spcPts val="600"/>
              </a:spcAft>
            </a:pPr>
            <a:r>
              <a:rPr lang="de-DE" altLang="fr-FR" dirty="0"/>
              <a:t>Ab 1860: Wiederaufnahme seiner </a:t>
            </a:r>
            <a:r>
              <a:rPr lang="de-DE" altLang="fr-FR" dirty="0">
                <a:solidFill>
                  <a:srgbClr val="FF0000"/>
                </a:solidFill>
              </a:rPr>
              <a:t>musikpädagogischen Funktionen </a:t>
            </a:r>
            <a:r>
              <a:rPr lang="de-DE" altLang="fr-FR" dirty="0"/>
              <a:t>in Luxemburg</a:t>
            </a:r>
          </a:p>
        </p:txBody>
      </p:sp>
      <p:sp>
        <p:nvSpPr>
          <p:cNvPr id="2" name="Footer Placeholder 1"/>
          <p:cNvSpPr>
            <a:spLocks noGrp="1"/>
          </p:cNvSpPr>
          <p:nvPr>
            <p:ph type="ftr" sz="quarter" idx="11"/>
          </p:nvPr>
        </p:nvSpPr>
        <p:spPr/>
        <p:txBody>
          <a:bodyPr/>
          <a:lstStyle/>
          <a:p>
            <a:endParaRPr lang="de-DE"/>
          </a:p>
        </p:txBody>
      </p:sp>
      <p:sp>
        <p:nvSpPr>
          <p:cNvPr id="3" name="Slide Number Placeholder 2"/>
          <p:cNvSpPr>
            <a:spLocks noGrp="1"/>
          </p:cNvSpPr>
          <p:nvPr>
            <p:ph type="sldNum" sz="quarter" idx="12"/>
          </p:nvPr>
        </p:nvSpPr>
        <p:spPr/>
        <p:txBody>
          <a:bodyPr/>
          <a:lstStyle/>
          <a:p>
            <a:fld id="{A483E9C2-70E8-8841-801F-7E36C8069AAC}" type="slidenum">
              <a:rPr lang="de-DE" smtClean="0"/>
              <a:t>38</a:t>
            </a:fld>
            <a:endParaRPr lang="de-DE"/>
          </a:p>
        </p:txBody>
      </p:sp>
      <p:sp>
        <p:nvSpPr>
          <p:cNvPr id="5" name="Rectangle 5"/>
          <p:cNvSpPr>
            <a:spLocks noGrp="1"/>
          </p:cNvSpPr>
          <p:nvPr>
            <p:ph type="title" idx="4294967295"/>
          </p:nvPr>
        </p:nvSpPr>
        <p:spPr>
          <a:xfrm>
            <a:off x="838200" y="-209777"/>
            <a:ext cx="10515600" cy="1325563"/>
          </a:xfrm>
          <a:noFill/>
        </p:spPr>
        <p:txBody>
          <a:bodyPr/>
          <a:lstStyle/>
          <a:p>
            <a:pPr algn="ctr"/>
            <a:r>
              <a:rPr lang="de-DE" altLang="fr-FR" dirty="0">
                <a:latin typeface="+mj-lt"/>
                <a:ea typeface="ＭＳ Ｐゴシック" pitchFamily="34" charset="-128"/>
              </a:rPr>
              <a:t>Laurent </a:t>
            </a:r>
            <a:r>
              <a:rPr lang="de-DE" altLang="fr-FR" dirty="0" err="1">
                <a:latin typeface="+mj-lt"/>
                <a:ea typeface="ＭＳ Ｐゴシック" pitchFamily="34" charset="-128"/>
              </a:rPr>
              <a:t>Menager</a:t>
            </a:r>
            <a:r>
              <a:rPr lang="de-DE" altLang="fr-FR" dirty="0">
                <a:latin typeface="+mj-lt"/>
                <a:ea typeface="ＭＳ Ｐゴシック" pitchFamily="34" charset="-128"/>
              </a:rPr>
              <a:t> (1835-1902)</a:t>
            </a:r>
            <a:endParaRPr lang="en-US" altLang="fr-FR" dirty="0">
              <a:latin typeface="+mj-lt"/>
              <a:ea typeface="ＭＳ Ｐゴシック" pitchFamily="34" charset="-128"/>
            </a:endParaRPr>
          </a:p>
        </p:txBody>
      </p:sp>
    </p:spTree>
    <p:extLst>
      <p:ext uri="{BB962C8B-B14F-4D97-AF65-F5344CB8AC3E}">
        <p14:creationId xmlns:p14="http://schemas.microsoft.com/office/powerpoint/2010/main" val="24313687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20864147">
            <a:off x="3705558" y="5387126"/>
            <a:ext cx="3455363" cy="1164891"/>
          </a:xfrm>
          <a:prstGeom prst="rect">
            <a:avLst/>
          </a:prstGeom>
        </p:spPr>
      </p:pic>
      <p:sp>
        <p:nvSpPr>
          <p:cNvPr id="117761" name="Rectangle 3"/>
          <p:cNvSpPr>
            <a:spLocks noGrp="1"/>
          </p:cNvSpPr>
          <p:nvPr>
            <p:ph type="body" idx="4294967295"/>
          </p:nvPr>
        </p:nvSpPr>
        <p:spPr>
          <a:xfrm>
            <a:off x="549727" y="1121124"/>
            <a:ext cx="11092543" cy="5811758"/>
          </a:xfrm>
        </p:spPr>
        <p:txBody>
          <a:bodyPr vert="horz" lIns="91440" tIns="45720" rIns="91440" bIns="45720" rtlCol="0">
            <a:normAutofit lnSpcReduction="10000"/>
          </a:bodyPr>
          <a:lstStyle/>
          <a:p>
            <a:pPr>
              <a:lnSpc>
                <a:spcPct val="80000"/>
              </a:lnSpc>
              <a:spcBef>
                <a:spcPts val="600"/>
              </a:spcBef>
              <a:spcAft>
                <a:spcPts val="600"/>
              </a:spcAft>
              <a:buFont typeface="Wingdings" panose="05000000000000000000" pitchFamily="2" charset="2"/>
              <a:buChar char="v"/>
            </a:pPr>
            <a:r>
              <a:rPr lang="de-DE" altLang="fr-FR" sz="3200" dirty="0">
                <a:ea typeface="ＭＳ Ｐゴシック" pitchFamily="34" charset="-128"/>
                <a:cs typeface="ＭＳ Ｐゴシック" pitchFamily="34" charset="-128"/>
              </a:rPr>
              <a:t>Biographische Angaben</a:t>
            </a:r>
            <a:endParaRPr lang="en-US" altLang="fr-FR" sz="3200" dirty="0">
              <a:ea typeface="ＭＳ Ｐゴシック" pitchFamily="34" charset="-128"/>
              <a:cs typeface="ＭＳ Ｐゴシック" pitchFamily="34" charset="-128"/>
            </a:endParaRPr>
          </a:p>
          <a:p>
            <a:pPr lvl="1">
              <a:lnSpc>
                <a:spcPct val="80000"/>
              </a:lnSpc>
              <a:spcBef>
                <a:spcPts val="600"/>
              </a:spcBef>
              <a:spcAft>
                <a:spcPts val="600"/>
              </a:spcAft>
              <a:buFont typeface="Arial" panose="020B0604020202020204" pitchFamily="34" charset="0"/>
            </a:pPr>
            <a:r>
              <a:rPr lang="de-DE" altLang="fr-FR" sz="2800" dirty="0"/>
              <a:t>1863: Heirat mit seiner ersten Frau Katharina </a:t>
            </a:r>
            <a:r>
              <a:rPr lang="de-DE" altLang="fr-FR" sz="2800" dirty="0" err="1"/>
              <a:t>Reinarz</a:t>
            </a:r>
            <a:r>
              <a:rPr lang="de-DE" altLang="fr-FR" sz="2800" dirty="0"/>
              <a:t>, die jedoch bereits 1865 verstarb</a:t>
            </a:r>
          </a:p>
          <a:p>
            <a:pPr lvl="1">
              <a:lnSpc>
                <a:spcPct val="80000"/>
              </a:lnSpc>
              <a:spcBef>
                <a:spcPts val="600"/>
              </a:spcBef>
              <a:spcAft>
                <a:spcPts val="600"/>
              </a:spcAft>
              <a:buFont typeface="Arial" panose="020B0604020202020204" pitchFamily="34" charset="0"/>
            </a:pPr>
            <a:r>
              <a:rPr lang="de-DE" altLang="fr-FR" sz="2800" dirty="0"/>
              <a:t>1871: Geht mit Elisabeth Buren eine zweite Ehe ein, aus der vier Söhne und drei Töchter hervorgehen 1881 – 1884, dann</a:t>
            </a:r>
          </a:p>
          <a:p>
            <a:pPr lvl="1">
              <a:lnSpc>
                <a:spcPct val="80000"/>
              </a:lnSpc>
              <a:spcBef>
                <a:spcPts val="600"/>
              </a:spcBef>
              <a:spcAft>
                <a:spcPts val="600"/>
              </a:spcAft>
              <a:buFont typeface="Arial" panose="020B0604020202020204" pitchFamily="34" charset="0"/>
            </a:pPr>
            <a:r>
              <a:rPr lang="de-DE" altLang="fr-FR" sz="2800" dirty="0"/>
              <a:t>1894 – 1895: Interimistisches Wirken als </a:t>
            </a:r>
            <a:r>
              <a:rPr lang="de-DE" altLang="fr-FR" sz="2800" dirty="0">
                <a:solidFill>
                  <a:srgbClr val="FF0000"/>
                </a:solidFill>
              </a:rPr>
              <a:t>Dozent</a:t>
            </a:r>
            <a:r>
              <a:rPr lang="de-DE" altLang="fr-FR" sz="2800" dirty="0"/>
              <a:t> an der </a:t>
            </a:r>
            <a:r>
              <a:rPr lang="de-DE" altLang="fr-FR" sz="2800" dirty="0">
                <a:solidFill>
                  <a:srgbClr val="FF0000"/>
                </a:solidFill>
              </a:rPr>
              <a:t>Lehrernormalschule</a:t>
            </a:r>
            <a:r>
              <a:rPr lang="de-DE" altLang="fr-FR" sz="2800" dirty="0"/>
              <a:t> (in Vertretung des erkrankten Heinrich </a:t>
            </a:r>
            <a:r>
              <a:rPr lang="de-DE" altLang="fr-FR" sz="2800" dirty="0" err="1"/>
              <a:t>Oberhoffer</a:t>
            </a:r>
            <a:r>
              <a:rPr lang="de-DE" altLang="fr-FR" sz="2800" dirty="0"/>
              <a:t>)</a:t>
            </a:r>
          </a:p>
          <a:p>
            <a:pPr lvl="1">
              <a:lnSpc>
                <a:spcPct val="80000"/>
              </a:lnSpc>
              <a:spcBef>
                <a:spcPts val="600"/>
              </a:spcBef>
              <a:spcAft>
                <a:spcPts val="600"/>
              </a:spcAft>
              <a:buFont typeface="Arial" panose="020B0604020202020204" pitchFamily="34" charset="0"/>
            </a:pPr>
            <a:r>
              <a:rPr lang="de-DE" altLang="fr-FR" sz="2800" dirty="0"/>
              <a:t>1882: Ernennung als </a:t>
            </a:r>
            <a:r>
              <a:rPr lang="de-DE" altLang="fr-FR" sz="2800" dirty="0">
                <a:solidFill>
                  <a:srgbClr val="FF0000"/>
                </a:solidFill>
              </a:rPr>
              <a:t>Gesangslehrer </a:t>
            </a:r>
            <a:r>
              <a:rPr lang="de-DE" altLang="fr-FR" sz="2800" dirty="0"/>
              <a:t>an den </a:t>
            </a:r>
            <a:r>
              <a:rPr lang="de-DE" altLang="fr-FR" sz="2800" dirty="0">
                <a:solidFill>
                  <a:srgbClr val="FF0000"/>
                </a:solidFill>
              </a:rPr>
              <a:t>Primärschulen</a:t>
            </a:r>
            <a:r>
              <a:rPr lang="de-DE" altLang="fr-FR" sz="2800" dirty="0"/>
              <a:t> der Stadt Luxemburg</a:t>
            </a:r>
          </a:p>
          <a:p>
            <a:pPr lvl="1">
              <a:lnSpc>
                <a:spcPct val="80000"/>
              </a:lnSpc>
              <a:spcBef>
                <a:spcPts val="600"/>
              </a:spcBef>
              <a:spcAft>
                <a:spcPts val="600"/>
              </a:spcAft>
              <a:buFont typeface="Arial" panose="020B0604020202020204" pitchFamily="34" charset="0"/>
            </a:pPr>
            <a:r>
              <a:rPr lang="de-DE" altLang="fr-FR" sz="2800" dirty="0"/>
              <a:t>1889: Ernennung als </a:t>
            </a:r>
            <a:r>
              <a:rPr lang="de-DE" altLang="fr-FR" sz="2800" dirty="0">
                <a:solidFill>
                  <a:srgbClr val="FF0000"/>
                </a:solidFill>
              </a:rPr>
              <a:t>Musiklehrer</a:t>
            </a:r>
            <a:r>
              <a:rPr lang="de-DE" altLang="fr-FR" sz="2800" dirty="0"/>
              <a:t> am Athenäum Luxemburg</a:t>
            </a:r>
          </a:p>
          <a:p>
            <a:pPr lvl="1">
              <a:lnSpc>
                <a:spcPct val="80000"/>
              </a:lnSpc>
              <a:spcBef>
                <a:spcPts val="600"/>
              </a:spcBef>
              <a:spcAft>
                <a:spcPts val="600"/>
              </a:spcAft>
              <a:buFont typeface="Arial" panose="020B0604020202020204" pitchFamily="34" charset="0"/>
            </a:pPr>
            <a:r>
              <a:rPr lang="de-DE" altLang="fr-FR" sz="2800" dirty="0">
                <a:solidFill>
                  <a:srgbClr val="0070C0"/>
                </a:solidFill>
              </a:rPr>
              <a:t>7. Februar 1902: stirbt in Luxemburg. Nicht weniger als 45 Gesellschaften und 6.000 –7.000 Personen beteiligten sich an dem Trauerzug nach dem Friedhof von </a:t>
            </a:r>
            <a:r>
              <a:rPr lang="de-DE" altLang="fr-FR" sz="2800" dirty="0" err="1">
                <a:solidFill>
                  <a:srgbClr val="0070C0"/>
                </a:solidFill>
              </a:rPr>
              <a:t>Sichenhof</a:t>
            </a:r>
            <a:r>
              <a:rPr lang="de-DE" altLang="fr-FR" sz="2800" dirty="0">
                <a:solidFill>
                  <a:srgbClr val="0070C0"/>
                </a:solidFill>
              </a:rPr>
              <a:t>, unter ihnen Staatsminister Paul </a:t>
            </a:r>
            <a:r>
              <a:rPr lang="de-DE" altLang="fr-FR" sz="2800" dirty="0" err="1">
                <a:solidFill>
                  <a:srgbClr val="0070C0"/>
                </a:solidFill>
              </a:rPr>
              <a:t>Eyschen</a:t>
            </a:r>
            <a:r>
              <a:rPr lang="de-DE" altLang="fr-FR" sz="2800" dirty="0">
                <a:solidFill>
                  <a:srgbClr val="0070C0"/>
                </a:solidFill>
              </a:rPr>
              <a:t>.</a:t>
            </a:r>
            <a:endParaRPr lang="en-US" altLang="fr-FR" sz="2800" dirty="0">
              <a:solidFill>
                <a:srgbClr val="0070C0"/>
              </a:solidFill>
            </a:endParaRPr>
          </a:p>
        </p:txBody>
      </p:sp>
      <p:sp>
        <p:nvSpPr>
          <p:cNvPr id="2" name="Footer Placeholder 1"/>
          <p:cNvSpPr>
            <a:spLocks noGrp="1"/>
          </p:cNvSpPr>
          <p:nvPr>
            <p:ph type="ftr" sz="quarter" idx="11"/>
          </p:nvPr>
        </p:nvSpPr>
        <p:spPr/>
        <p:txBody>
          <a:bodyPr/>
          <a:lstStyle/>
          <a:p>
            <a:endParaRPr lang="de-DE" dirty="0"/>
          </a:p>
        </p:txBody>
      </p:sp>
      <p:sp>
        <p:nvSpPr>
          <p:cNvPr id="3" name="Slide Number Placeholder 2"/>
          <p:cNvSpPr>
            <a:spLocks noGrp="1"/>
          </p:cNvSpPr>
          <p:nvPr>
            <p:ph type="sldNum" sz="quarter" idx="12"/>
          </p:nvPr>
        </p:nvSpPr>
        <p:spPr/>
        <p:txBody>
          <a:bodyPr/>
          <a:lstStyle/>
          <a:p>
            <a:fld id="{A483E9C2-70E8-8841-801F-7E36C8069AAC}" type="slidenum">
              <a:rPr lang="de-DE" smtClean="0"/>
              <a:t>39</a:t>
            </a:fld>
            <a:endParaRPr lang="de-DE"/>
          </a:p>
        </p:txBody>
      </p:sp>
      <p:sp>
        <p:nvSpPr>
          <p:cNvPr id="5" name="Rectangle 5"/>
          <p:cNvSpPr>
            <a:spLocks noGrp="1"/>
          </p:cNvSpPr>
          <p:nvPr>
            <p:ph type="title" idx="4294967295"/>
          </p:nvPr>
        </p:nvSpPr>
        <p:spPr>
          <a:xfrm>
            <a:off x="838199" y="-234966"/>
            <a:ext cx="10515600" cy="1325563"/>
          </a:xfrm>
          <a:noFill/>
        </p:spPr>
        <p:txBody>
          <a:bodyPr/>
          <a:lstStyle/>
          <a:p>
            <a:pPr algn="ctr"/>
            <a:r>
              <a:rPr lang="de-DE" altLang="fr-FR" dirty="0">
                <a:latin typeface="+mn-lt"/>
                <a:ea typeface="ＭＳ Ｐゴシック" pitchFamily="34" charset="-128"/>
              </a:rPr>
              <a:t>Laurent </a:t>
            </a:r>
            <a:r>
              <a:rPr lang="de-DE" altLang="fr-FR" dirty="0" err="1">
                <a:latin typeface="+mn-lt"/>
                <a:ea typeface="ＭＳ Ｐゴシック" pitchFamily="34" charset="-128"/>
              </a:rPr>
              <a:t>Menager</a:t>
            </a:r>
            <a:r>
              <a:rPr lang="de-DE" altLang="fr-FR" dirty="0">
                <a:latin typeface="+mn-lt"/>
                <a:ea typeface="ＭＳ Ｐゴシック" pitchFamily="34" charset="-128"/>
              </a:rPr>
              <a:t> (1835-1902)</a:t>
            </a:r>
            <a:endParaRPr lang="en-US" altLang="fr-FR" dirty="0">
              <a:latin typeface="+mn-lt"/>
              <a:ea typeface="ＭＳ Ｐゴシック" pitchFamily="34" charset="-128"/>
            </a:endParaRPr>
          </a:p>
        </p:txBody>
      </p:sp>
    </p:spTree>
    <p:extLst>
      <p:ext uri="{BB962C8B-B14F-4D97-AF65-F5344CB8AC3E}">
        <p14:creationId xmlns:p14="http://schemas.microsoft.com/office/powerpoint/2010/main" val="128523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Bild 3"/>
          <p:cNvPicPr>
            <a:picLocks noGrp="1" noChangeAspect="1"/>
          </p:cNvPicPr>
          <p:nvPr>
            <p:ph idx="1"/>
          </p:nvPr>
        </p:nvPicPr>
        <p:blipFill rotWithShape="1">
          <a:blip r:embed="rId3"/>
          <a:srcRect t="1517" b="12932"/>
          <a:stretch/>
        </p:blipFill>
        <p:spPr>
          <a:xfrm>
            <a:off x="0" y="34874"/>
            <a:ext cx="12191980" cy="6857990"/>
          </a:xfrm>
          <a:prstGeom prst="rect">
            <a:avLst/>
          </a:prstGeom>
        </p:spPr>
      </p:pic>
      <p:sp>
        <p:nvSpPr>
          <p:cNvPr id="2" name="Titel 1"/>
          <p:cNvSpPr>
            <a:spLocks noGrp="1"/>
          </p:cNvSpPr>
          <p:nvPr>
            <p:ph type="title"/>
          </p:nvPr>
        </p:nvSpPr>
        <p:spPr>
          <a:xfrm>
            <a:off x="232013" y="198647"/>
            <a:ext cx="11533268" cy="569994"/>
          </a:xfrm>
          <a:solidFill>
            <a:schemeClr val="tx1">
              <a:alpha val="60000"/>
            </a:schemeClr>
          </a:solidFill>
        </p:spPr>
        <p:txBody>
          <a:bodyPr vert="horz" lIns="91440" tIns="45720" rIns="91440" bIns="45720" rtlCol="0" anchor="ctr">
            <a:normAutofit fontScale="90000"/>
          </a:bodyPr>
          <a:lstStyle/>
          <a:p>
            <a:r>
              <a:rPr lang="fr-FR" b="1" dirty="0">
                <a:solidFill>
                  <a:srgbClr val="FFFF00"/>
                </a:solidFill>
              </a:rPr>
              <a:t>Représentations de culture en France</a:t>
            </a:r>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A483E9C2-70E8-8841-801F-7E36C8069AAC}" type="slidenum">
              <a:rPr lang="de-DE" smtClean="0"/>
              <a:t>4</a:t>
            </a:fld>
            <a:endParaRPr lang="de-DE"/>
          </a:p>
        </p:txBody>
      </p:sp>
    </p:spTree>
    <p:extLst>
      <p:ext uri="{BB962C8B-B14F-4D97-AF65-F5344CB8AC3E}">
        <p14:creationId xmlns:p14="http://schemas.microsoft.com/office/powerpoint/2010/main" val="41249242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9810" name="Rectangle 3"/>
          <p:cNvSpPr>
            <a:spLocks noGrp="1"/>
          </p:cNvSpPr>
          <p:nvPr>
            <p:ph type="body" idx="4294967295"/>
          </p:nvPr>
        </p:nvSpPr>
        <p:spPr>
          <a:xfrm>
            <a:off x="597539" y="1096341"/>
            <a:ext cx="10915917" cy="4628641"/>
          </a:xfrm>
        </p:spPr>
        <p:txBody>
          <a:bodyPr vert="horz" lIns="91440" tIns="45720" rIns="91440" bIns="45720" rtlCol="0">
            <a:noAutofit/>
          </a:bodyPr>
          <a:lstStyle/>
          <a:p>
            <a:pPr>
              <a:lnSpc>
                <a:spcPct val="80000"/>
              </a:lnSpc>
              <a:spcBef>
                <a:spcPts val="600"/>
              </a:spcBef>
              <a:spcAft>
                <a:spcPts val="600"/>
              </a:spcAft>
              <a:buFont typeface="Wingdings" panose="05000000000000000000" pitchFamily="2" charset="2"/>
              <a:buChar char="v"/>
            </a:pPr>
            <a:r>
              <a:rPr lang="de-DE" altLang="fr-FR" sz="4000" dirty="0">
                <a:latin typeface="+mn-lt"/>
                <a:ea typeface="ＭＳ Ｐゴシック" pitchFamily="34" charset="-128"/>
                <a:cs typeface="ＭＳ Ｐゴシック" pitchFamily="34" charset="-128"/>
              </a:rPr>
              <a:t>Werkverzeichnis. Überblick</a:t>
            </a:r>
            <a:endParaRPr lang="en-US" altLang="fr-FR" sz="4000" dirty="0">
              <a:latin typeface="+mn-lt"/>
              <a:ea typeface="ＭＳ Ｐゴシック" pitchFamily="34" charset="-128"/>
              <a:cs typeface="ＭＳ Ｐゴシック" pitchFamily="34" charset="-128"/>
            </a:endParaRPr>
          </a:p>
          <a:p>
            <a:pPr lvl="1">
              <a:lnSpc>
                <a:spcPct val="80000"/>
              </a:lnSpc>
              <a:spcBef>
                <a:spcPts val="600"/>
              </a:spcBef>
              <a:spcAft>
                <a:spcPts val="600"/>
              </a:spcAft>
              <a:buFont typeface="Arial" panose="020B0604020202020204" pitchFamily="34" charset="0"/>
            </a:pPr>
            <a:r>
              <a:rPr lang="de-DE" altLang="fr-FR" sz="3600" dirty="0">
                <a:latin typeface="+mn-lt"/>
              </a:rPr>
              <a:t>Etwa 90 </a:t>
            </a:r>
            <a:r>
              <a:rPr lang="de-DE" altLang="fr-FR" sz="3600" b="1" dirty="0">
                <a:solidFill>
                  <a:srgbClr val="FF0000"/>
                </a:solidFill>
                <a:latin typeface="+mn-lt"/>
              </a:rPr>
              <a:t>Männerchöre</a:t>
            </a:r>
            <a:r>
              <a:rPr lang="de-DE" altLang="fr-FR" sz="3600" dirty="0">
                <a:latin typeface="+mn-lt"/>
              </a:rPr>
              <a:t>  a-cappella auf luxemburgische, französische und deutsche Texte (u.a. « Am Bösch </a:t>
            </a:r>
            <a:r>
              <a:rPr lang="de-DE" altLang="fr-FR" sz="3600" dirty="0" err="1">
                <a:latin typeface="+mn-lt"/>
              </a:rPr>
              <a:t>hun</a:t>
            </a:r>
            <a:r>
              <a:rPr lang="de-DE" altLang="fr-FR" sz="3600" dirty="0">
                <a:latin typeface="+mn-lt"/>
              </a:rPr>
              <a:t> </a:t>
            </a:r>
            <a:r>
              <a:rPr lang="de-DE" altLang="fr-FR" sz="3600" dirty="0" err="1">
                <a:latin typeface="+mn-lt"/>
              </a:rPr>
              <a:t>ech</a:t>
            </a:r>
            <a:r>
              <a:rPr lang="de-DE" altLang="fr-FR" sz="3600" dirty="0">
                <a:latin typeface="+mn-lt"/>
              </a:rPr>
              <a:t> eng </a:t>
            </a:r>
            <a:r>
              <a:rPr lang="de-DE" altLang="fr-FR" sz="3600" dirty="0" err="1">
                <a:latin typeface="+mn-lt"/>
              </a:rPr>
              <a:t>Blimmche</a:t>
            </a:r>
            <a:r>
              <a:rPr lang="de-DE" altLang="fr-FR" sz="3600" dirty="0">
                <a:latin typeface="+mn-lt"/>
              </a:rPr>
              <a:t> </a:t>
            </a:r>
            <a:r>
              <a:rPr lang="de-DE" altLang="fr-FR" sz="3600" dirty="0" err="1">
                <a:latin typeface="+mn-lt"/>
              </a:rPr>
              <a:t>fond</a:t>
            </a:r>
            <a:r>
              <a:rPr lang="de-DE" altLang="fr-FR" sz="3600" dirty="0">
                <a:latin typeface="+mn-lt"/>
              </a:rPr>
              <a:t> » - « Aus der </a:t>
            </a:r>
            <a:r>
              <a:rPr lang="de-DE" altLang="fr-FR" sz="3600" dirty="0" err="1">
                <a:latin typeface="+mn-lt"/>
              </a:rPr>
              <a:t>Kannerzeit</a:t>
            </a:r>
            <a:r>
              <a:rPr lang="de-DE" altLang="fr-FR" sz="3600" dirty="0">
                <a:latin typeface="+mn-lt"/>
              </a:rPr>
              <a:t> » - « Eng </a:t>
            </a:r>
            <a:r>
              <a:rPr lang="de-DE" altLang="fr-FR" sz="3600" dirty="0" err="1">
                <a:latin typeface="+mn-lt"/>
              </a:rPr>
              <a:t>Tréin</a:t>
            </a:r>
            <a:r>
              <a:rPr lang="de-DE" altLang="fr-FR" sz="3600" dirty="0">
                <a:latin typeface="+mn-lt"/>
              </a:rPr>
              <a:t> » -« D</a:t>
            </a:r>
            <a:r>
              <a:rPr lang="ja-JP" altLang="de-DE" sz="3600" dirty="0">
                <a:latin typeface="+mn-lt"/>
              </a:rPr>
              <a:t>’</a:t>
            </a:r>
            <a:r>
              <a:rPr lang="de-DE" altLang="ja-JP" sz="3600" dirty="0" err="1">
                <a:latin typeface="+mn-lt"/>
              </a:rPr>
              <a:t>Margréitchen</a:t>
            </a:r>
            <a:r>
              <a:rPr lang="de-DE" altLang="ja-JP" sz="3600" dirty="0">
                <a:latin typeface="+mn-lt"/>
              </a:rPr>
              <a:t> » - « </a:t>
            </a:r>
            <a:r>
              <a:rPr lang="de-DE" altLang="ja-JP" sz="3600" dirty="0" err="1">
                <a:latin typeface="+mn-lt"/>
              </a:rPr>
              <a:t>Nuit</a:t>
            </a:r>
            <a:r>
              <a:rPr lang="de-DE" altLang="ja-JP" sz="3600" dirty="0">
                <a:latin typeface="+mn-lt"/>
              </a:rPr>
              <a:t> d</a:t>
            </a:r>
            <a:r>
              <a:rPr lang="ja-JP" altLang="de-DE" sz="3600" dirty="0">
                <a:latin typeface="+mn-lt"/>
              </a:rPr>
              <a:t>’</a:t>
            </a:r>
            <a:r>
              <a:rPr lang="de-DE" altLang="ja-JP" sz="3600" dirty="0" err="1">
                <a:latin typeface="+mn-lt"/>
              </a:rPr>
              <a:t>été</a:t>
            </a:r>
            <a:r>
              <a:rPr lang="de-DE" altLang="ja-JP" sz="3600" dirty="0">
                <a:latin typeface="+mn-lt"/>
              </a:rPr>
              <a:t> » - « Schlaflied »…)</a:t>
            </a:r>
          </a:p>
          <a:p>
            <a:pPr lvl="1">
              <a:lnSpc>
                <a:spcPct val="80000"/>
              </a:lnSpc>
              <a:spcBef>
                <a:spcPts val="600"/>
              </a:spcBef>
              <a:spcAft>
                <a:spcPts val="600"/>
              </a:spcAft>
              <a:buFont typeface="Arial" panose="020B0604020202020204" pitchFamily="34" charset="0"/>
            </a:pPr>
            <a:r>
              <a:rPr lang="de-DE" altLang="fr-FR" sz="3600" dirty="0">
                <a:latin typeface="+mn-lt"/>
              </a:rPr>
              <a:t>23 </a:t>
            </a:r>
            <a:r>
              <a:rPr lang="de-DE" altLang="fr-FR" sz="3600" b="1" dirty="0">
                <a:solidFill>
                  <a:srgbClr val="FF0000"/>
                </a:solidFill>
                <a:latin typeface="+mn-lt"/>
              </a:rPr>
              <a:t>Klavierlieder</a:t>
            </a:r>
          </a:p>
          <a:p>
            <a:pPr lvl="1">
              <a:lnSpc>
                <a:spcPct val="80000"/>
              </a:lnSpc>
              <a:spcBef>
                <a:spcPts val="600"/>
              </a:spcBef>
              <a:spcAft>
                <a:spcPts val="600"/>
              </a:spcAft>
              <a:buFont typeface="Arial" panose="020B0604020202020204" pitchFamily="34" charset="0"/>
            </a:pPr>
            <a:r>
              <a:rPr lang="de-DE" altLang="fr-FR" sz="3600" b="1" dirty="0">
                <a:solidFill>
                  <a:srgbClr val="FF0000"/>
                </a:solidFill>
                <a:latin typeface="+mn-lt"/>
              </a:rPr>
              <a:t>Kammermusikwerke</a:t>
            </a:r>
            <a:r>
              <a:rPr lang="de-DE" altLang="fr-FR" sz="3600" dirty="0">
                <a:latin typeface="+mn-lt"/>
              </a:rPr>
              <a:t> (Streichquartett op.1 – </a:t>
            </a:r>
            <a:r>
              <a:rPr lang="de-DE" altLang="fr-FR" sz="3600" dirty="0" err="1">
                <a:latin typeface="+mn-lt"/>
              </a:rPr>
              <a:t>Fantaisie</a:t>
            </a:r>
            <a:r>
              <a:rPr lang="de-DE" altLang="fr-FR" sz="3600" dirty="0">
                <a:latin typeface="+mn-lt"/>
              </a:rPr>
              <a:t> </a:t>
            </a:r>
            <a:r>
              <a:rPr lang="de-DE" altLang="fr-FR" sz="3600" dirty="0" err="1">
                <a:latin typeface="+mn-lt"/>
              </a:rPr>
              <a:t>pour</a:t>
            </a:r>
            <a:r>
              <a:rPr lang="de-DE" altLang="fr-FR" sz="3600" dirty="0">
                <a:latin typeface="+mn-lt"/>
              </a:rPr>
              <a:t> </a:t>
            </a:r>
            <a:r>
              <a:rPr lang="de-DE" altLang="fr-FR" sz="3600" dirty="0" err="1">
                <a:latin typeface="+mn-lt"/>
              </a:rPr>
              <a:t>violon</a:t>
            </a:r>
            <a:r>
              <a:rPr lang="de-DE" altLang="fr-FR" sz="3600" dirty="0">
                <a:latin typeface="+mn-lt"/>
              </a:rPr>
              <a:t> et piano – Divertissement </a:t>
            </a:r>
            <a:r>
              <a:rPr lang="de-DE" altLang="fr-FR" sz="3600" dirty="0" err="1">
                <a:latin typeface="+mn-lt"/>
              </a:rPr>
              <a:t>pour</a:t>
            </a:r>
            <a:r>
              <a:rPr lang="de-DE" altLang="fr-FR" sz="3600" dirty="0">
                <a:latin typeface="+mn-lt"/>
              </a:rPr>
              <a:t> </a:t>
            </a:r>
            <a:r>
              <a:rPr lang="de-DE" altLang="fr-FR" sz="3600" dirty="0" err="1">
                <a:latin typeface="+mn-lt"/>
              </a:rPr>
              <a:t>violon</a:t>
            </a:r>
            <a:r>
              <a:rPr lang="de-DE" altLang="fr-FR" sz="3600" dirty="0">
                <a:latin typeface="+mn-lt"/>
              </a:rPr>
              <a:t> et piano – « </a:t>
            </a:r>
            <a:r>
              <a:rPr lang="de-DE" altLang="fr-FR" sz="3600" dirty="0" err="1">
                <a:latin typeface="+mn-lt"/>
              </a:rPr>
              <a:t>Prière</a:t>
            </a:r>
            <a:r>
              <a:rPr lang="de-DE" altLang="fr-FR" sz="3600" dirty="0">
                <a:latin typeface="+mn-lt"/>
              </a:rPr>
              <a:t> du </a:t>
            </a:r>
            <a:r>
              <a:rPr lang="de-DE" altLang="fr-FR" sz="3600" dirty="0" err="1">
                <a:latin typeface="+mn-lt"/>
              </a:rPr>
              <a:t>soir</a:t>
            </a:r>
            <a:r>
              <a:rPr lang="de-DE" altLang="fr-FR" sz="3600" dirty="0">
                <a:latin typeface="+mn-lt"/>
              </a:rPr>
              <a:t> » </a:t>
            </a:r>
            <a:r>
              <a:rPr lang="de-DE" altLang="fr-FR" sz="3600" dirty="0" err="1">
                <a:latin typeface="+mn-lt"/>
              </a:rPr>
              <a:t>pour</a:t>
            </a:r>
            <a:r>
              <a:rPr lang="de-DE" altLang="fr-FR" sz="3600" dirty="0">
                <a:latin typeface="+mn-lt"/>
              </a:rPr>
              <a:t> </a:t>
            </a:r>
            <a:r>
              <a:rPr lang="de-DE" altLang="fr-FR" sz="3600" dirty="0" err="1">
                <a:latin typeface="+mn-lt"/>
              </a:rPr>
              <a:t>violoncelle</a:t>
            </a:r>
            <a:r>
              <a:rPr lang="de-DE" altLang="fr-FR" sz="3600" dirty="0">
                <a:latin typeface="+mn-lt"/>
              </a:rPr>
              <a:t> et piano…)</a:t>
            </a:r>
            <a:endParaRPr lang="fr-FR" altLang="fr-FR" sz="3600" dirty="0">
              <a:latin typeface="+mn-lt"/>
            </a:endParaRPr>
          </a:p>
        </p:txBody>
      </p:sp>
      <p:sp>
        <p:nvSpPr>
          <p:cNvPr id="2" name="Footer Placeholder 1"/>
          <p:cNvSpPr>
            <a:spLocks noGrp="1"/>
          </p:cNvSpPr>
          <p:nvPr>
            <p:ph type="ftr" sz="quarter" idx="11"/>
          </p:nvPr>
        </p:nvSpPr>
        <p:spPr/>
        <p:txBody>
          <a:bodyPr/>
          <a:lstStyle/>
          <a:p>
            <a:endParaRPr lang="de-DE"/>
          </a:p>
        </p:txBody>
      </p:sp>
      <p:sp>
        <p:nvSpPr>
          <p:cNvPr id="3" name="Slide Number Placeholder 2"/>
          <p:cNvSpPr>
            <a:spLocks noGrp="1"/>
          </p:cNvSpPr>
          <p:nvPr>
            <p:ph type="sldNum" sz="quarter" idx="12"/>
          </p:nvPr>
        </p:nvSpPr>
        <p:spPr/>
        <p:txBody>
          <a:bodyPr/>
          <a:lstStyle/>
          <a:p>
            <a:fld id="{A483E9C2-70E8-8841-801F-7E36C8069AAC}" type="slidenum">
              <a:rPr lang="de-DE" smtClean="0"/>
              <a:t>40</a:t>
            </a:fld>
            <a:endParaRPr lang="de-DE"/>
          </a:p>
        </p:txBody>
      </p:sp>
      <p:sp>
        <p:nvSpPr>
          <p:cNvPr id="5" name="Rectangle 5"/>
          <p:cNvSpPr>
            <a:spLocks noGrp="1"/>
          </p:cNvSpPr>
          <p:nvPr>
            <p:ph type="title" idx="4294967295"/>
          </p:nvPr>
        </p:nvSpPr>
        <p:spPr>
          <a:xfrm>
            <a:off x="797697" y="-229222"/>
            <a:ext cx="10515600" cy="1325563"/>
          </a:xfrm>
          <a:noFill/>
        </p:spPr>
        <p:txBody>
          <a:bodyPr/>
          <a:lstStyle/>
          <a:p>
            <a:pPr algn="ctr"/>
            <a:r>
              <a:rPr lang="de-DE" altLang="fr-FR" dirty="0">
                <a:latin typeface="+mn-lt"/>
                <a:ea typeface="ＭＳ Ｐゴシック" pitchFamily="34" charset="-128"/>
              </a:rPr>
              <a:t>Laurent </a:t>
            </a:r>
            <a:r>
              <a:rPr lang="de-DE" altLang="fr-FR" dirty="0" err="1">
                <a:latin typeface="+mn-lt"/>
                <a:ea typeface="ＭＳ Ｐゴシック" pitchFamily="34" charset="-128"/>
              </a:rPr>
              <a:t>Menager</a:t>
            </a:r>
            <a:r>
              <a:rPr lang="de-DE" altLang="fr-FR" dirty="0">
                <a:latin typeface="+mn-lt"/>
                <a:ea typeface="ＭＳ Ｐゴシック" pitchFamily="34" charset="-128"/>
              </a:rPr>
              <a:t> (1835-1902)</a:t>
            </a:r>
            <a:endParaRPr lang="en-US" altLang="fr-FR" dirty="0">
              <a:latin typeface="+mn-lt"/>
              <a:ea typeface="ＭＳ Ｐゴシック" pitchFamily="34" charset="-128"/>
            </a:endParaRPr>
          </a:p>
        </p:txBody>
      </p:sp>
    </p:spTree>
    <p:extLst>
      <p:ext uri="{BB962C8B-B14F-4D97-AF65-F5344CB8AC3E}">
        <p14:creationId xmlns:p14="http://schemas.microsoft.com/office/powerpoint/2010/main" val="10942028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9810" name="Rectangle 3"/>
          <p:cNvSpPr>
            <a:spLocks noGrp="1"/>
          </p:cNvSpPr>
          <p:nvPr>
            <p:ph type="body" idx="4294967295"/>
          </p:nvPr>
        </p:nvSpPr>
        <p:spPr>
          <a:xfrm>
            <a:off x="597539" y="1096341"/>
            <a:ext cx="10915917" cy="5625134"/>
          </a:xfrm>
        </p:spPr>
        <p:txBody>
          <a:bodyPr vert="horz" lIns="91440" tIns="45720" rIns="91440" bIns="45720" rtlCol="0">
            <a:noAutofit/>
          </a:bodyPr>
          <a:lstStyle/>
          <a:p>
            <a:pPr>
              <a:lnSpc>
                <a:spcPct val="100000"/>
              </a:lnSpc>
              <a:spcBef>
                <a:spcPts val="600"/>
              </a:spcBef>
              <a:spcAft>
                <a:spcPts val="600"/>
              </a:spcAft>
              <a:buFont typeface="Wingdings" panose="05000000000000000000" pitchFamily="2" charset="2"/>
              <a:buChar char="v"/>
            </a:pPr>
            <a:r>
              <a:rPr lang="de-DE" altLang="fr-FR" sz="3200" dirty="0">
                <a:ea typeface="ＭＳ Ｐゴシック" pitchFamily="34" charset="-128"/>
                <a:cs typeface="ＭＳ Ｐゴシック" pitchFamily="34" charset="-128"/>
              </a:rPr>
              <a:t>Werkverzeichnis. Überblick</a:t>
            </a:r>
            <a:endParaRPr lang="en-US" altLang="fr-FR" sz="3200" dirty="0">
              <a:ea typeface="ＭＳ Ｐゴシック" pitchFamily="34" charset="-128"/>
              <a:cs typeface="ＭＳ Ｐゴシック" pitchFamily="34" charset="-128"/>
            </a:endParaRPr>
          </a:p>
          <a:p>
            <a:pPr lvl="1">
              <a:lnSpc>
                <a:spcPct val="100000"/>
              </a:lnSpc>
              <a:spcBef>
                <a:spcPts val="600"/>
              </a:spcBef>
              <a:spcAft>
                <a:spcPts val="600"/>
              </a:spcAft>
              <a:buFont typeface="Arial" panose="020B0604020202020204" pitchFamily="34" charset="0"/>
            </a:pPr>
            <a:r>
              <a:rPr lang="fr-FR" altLang="fr-FR" sz="2800" b="1" dirty="0" err="1">
                <a:solidFill>
                  <a:srgbClr val="FF0000"/>
                </a:solidFill>
              </a:rPr>
              <a:t>Orchesterwerke</a:t>
            </a:r>
            <a:r>
              <a:rPr lang="fr-FR" altLang="fr-FR" sz="2800" dirty="0"/>
              <a:t> (Ouverture « Guillaume le Taciturne » pour grand orchestre – « Le joyeux  chasseur » - « </a:t>
            </a:r>
            <a:r>
              <a:rPr lang="fr-FR" altLang="fr-FR" sz="2800" dirty="0" err="1"/>
              <a:t>Eine</a:t>
            </a:r>
            <a:r>
              <a:rPr lang="fr-FR" altLang="fr-FR" sz="2800" dirty="0"/>
              <a:t> </a:t>
            </a:r>
            <a:r>
              <a:rPr lang="fr-FR" altLang="fr-FR" sz="2800" dirty="0" err="1"/>
              <a:t>Maiennacht</a:t>
            </a:r>
            <a:r>
              <a:rPr lang="fr-FR" altLang="fr-FR" sz="2800" dirty="0"/>
              <a:t> » </a:t>
            </a:r>
            <a:r>
              <a:rPr lang="fr-FR" altLang="fr-FR" sz="2800" dirty="0" err="1"/>
              <a:t>für</a:t>
            </a:r>
            <a:r>
              <a:rPr lang="fr-FR" altLang="fr-FR" sz="2800" dirty="0"/>
              <a:t> </a:t>
            </a:r>
            <a:r>
              <a:rPr lang="fr-FR" altLang="fr-FR" sz="2800" dirty="0" err="1"/>
              <a:t>Chor</a:t>
            </a:r>
            <a:r>
              <a:rPr lang="fr-FR" altLang="fr-FR" sz="2800" dirty="0"/>
              <a:t> </a:t>
            </a:r>
            <a:r>
              <a:rPr lang="fr-FR" altLang="fr-FR" sz="2800" dirty="0" err="1"/>
              <a:t>und</a:t>
            </a:r>
            <a:r>
              <a:rPr lang="fr-FR" altLang="fr-FR" sz="2800" dirty="0"/>
              <a:t> </a:t>
            </a:r>
            <a:r>
              <a:rPr lang="fr-FR" altLang="fr-FR" sz="2800" dirty="0" err="1"/>
              <a:t>Orchester</a:t>
            </a:r>
            <a:r>
              <a:rPr lang="fr-FR" altLang="fr-FR" sz="2800" dirty="0"/>
              <a:t> </a:t>
            </a:r>
            <a:r>
              <a:rPr lang="fr-FR" altLang="fr-FR" sz="2800" dirty="0" err="1"/>
              <a:t>u.v.a</a:t>
            </a:r>
            <a:r>
              <a:rPr lang="fr-FR" altLang="fr-FR" sz="2800" dirty="0"/>
              <a:t>. )</a:t>
            </a:r>
            <a:endParaRPr lang="de-DE" altLang="fr-FR" sz="2800" dirty="0"/>
          </a:p>
          <a:p>
            <a:pPr lvl="1">
              <a:lnSpc>
                <a:spcPct val="100000"/>
              </a:lnSpc>
              <a:spcBef>
                <a:spcPts val="600"/>
              </a:spcBef>
              <a:spcAft>
                <a:spcPts val="600"/>
              </a:spcAft>
              <a:buFont typeface="Arial" panose="020B0604020202020204" pitchFamily="34" charset="0"/>
            </a:pPr>
            <a:r>
              <a:rPr lang="de-DE" altLang="fr-FR" sz="2800" dirty="0"/>
              <a:t>Werke für </a:t>
            </a:r>
            <a:r>
              <a:rPr lang="de-DE" altLang="fr-FR" sz="2800" b="1" dirty="0">
                <a:solidFill>
                  <a:srgbClr val="FF0000"/>
                </a:solidFill>
              </a:rPr>
              <a:t>Blasorchester</a:t>
            </a:r>
            <a:r>
              <a:rPr lang="de-DE" altLang="fr-FR" sz="2800" dirty="0"/>
              <a:t> (« A la </a:t>
            </a:r>
            <a:r>
              <a:rPr lang="de-DE" altLang="fr-FR" sz="2800" dirty="0" err="1"/>
              <a:t>mémoire</a:t>
            </a:r>
            <a:r>
              <a:rPr lang="de-DE" altLang="fr-FR" sz="2800" dirty="0"/>
              <a:t> de Jean l</a:t>
            </a:r>
            <a:r>
              <a:rPr lang="ja-JP" altLang="de-DE" sz="2800" dirty="0"/>
              <a:t>’</a:t>
            </a:r>
            <a:r>
              <a:rPr lang="de-DE" altLang="ja-JP" sz="2800" dirty="0" err="1"/>
              <a:t>Aveugle</a:t>
            </a:r>
            <a:r>
              <a:rPr lang="de-DE" altLang="ja-JP" sz="2800" dirty="0"/>
              <a:t> » - « Amalia-Marsch » – « Marche </a:t>
            </a:r>
            <a:r>
              <a:rPr lang="de-DE" altLang="ja-JP" sz="2800" dirty="0" err="1"/>
              <a:t>funèbre</a:t>
            </a:r>
            <a:r>
              <a:rPr lang="de-DE" altLang="ja-JP" sz="2800" dirty="0"/>
              <a:t> » u.v.a.)</a:t>
            </a:r>
          </a:p>
          <a:p>
            <a:pPr lvl="1">
              <a:lnSpc>
                <a:spcPct val="100000"/>
              </a:lnSpc>
            </a:pPr>
            <a:r>
              <a:rPr lang="de-DE" altLang="fr-FR" sz="2800" dirty="0">
                <a:ea typeface="ＭＳ Ｐゴシック" pitchFamily="34" charset="-128"/>
                <a:cs typeface="Arial" pitchFamily="34" charset="0"/>
              </a:rPr>
              <a:t>Etwa 12 </a:t>
            </a:r>
            <a:r>
              <a:rPr lang="de-DE" altLang="fr-FR" sz="2800" b="1" dirty="0">
                <a:solidFill>
                  <a:srgbClr val="FF0000"/>
                </a:solidFill>
                <a:ea typeface="ＭＳ Ｐゴシック" pitchFamily="34" charset="-128"/>
                <a:cs typeface="Arial" pitchFamily="34" charset="0"/>
              </a:rPr>
              <a:t>„Operetten</a:t>
            </a:r>
            <a:r>
              <a:rPr lang="de-DE" altLang="en-US" sz="2800" b="1" dirty="0">
                <a:solidFill>
                  <a:srgbClr val="FF0000"/>
                </a:solidFill>
                <a:ea typeface="ＭＳ Ｐゴシック" pitchFamily="34" charset="-128"/>
                <a:cs typeface="Arial" pitchFamily="34" charset="0"/>
              </a:rPr>
              <a:t>“</a:t>
            </a:r>
            <a:r>
              <a:rPr lang="de-DE" altLang="fr-FR" sz="2800" dirty="0">
                <a:ea typeface="ＭＳ Ｐゴシック" pitchFamily="34" charset="-128"/>
                <a:cs typeface="Arial" pitchFamily="34" charset="0"/>
              </a:rPr>
              <a:t>:</a:t>
            </a:r>
          </a:p>
          <a:p>
            <a:pPr lvl="2">
              <a:lnSpc>
                <a:spcPct val="100000"/>
              </a:lnSpc>
            </a:pPr>
            <a:r>
              <a:rPr lang="de-DE" altLang="fr-FR" sz="2400" dirty="0">
                <a:ea typeface="Arial" pitchFamily="34" charset="0"/>
                <a:cs typeface="Arial" pitchFamily="34" charset="0"/>
              </a:rPr>
              <a:t>Den Här an d</a:t>
            </a:r>
            <a:r>
              <a:rPr lang="ja-JP" altLang="de-DE" sz="2400" dirty="0">
                <a:ea typeface="Arial" pitchFamily="34" charset="0"/>
                <a:cs typeface="Arial" pitchFamily="34" charset="0"/>
              </a:rPr>
              <a:t>’</a:t>
            </a:r>
            <a:r>
              <a:rPr lang="de-DE" altLang="ja-JP" sz="2400" dirty="0">
                <a:ea typeface="Arial" pitchFamily="34" charset="0"/>
                <a:cs typeface="Arial" pitchFamily="34" charset="0"/>
              </a:rPr>
              <a:t>Madame </a:t>
            </a:r>
            <a:r>
              <a:rPr lang="de-DE" altLang="ja-JP" sz="2400" dirty="0" err="1">
                <a:ea typeface="Arial" pitchFamily="34" charset="0"/>
                <a:cs typeface="Arial" pitchFamily="34" charset="0"/>
              </a:rPr>
              <a:t>Tullepant</a:t>
            </a:r>
            <a:endParaRPr lang="de-DE" altLang="ja-JP" sz="2400" dirty="0">
              <a:ea typeface="Arial" pitchFamily="34" charset="0"/>
              <a:cs typeface="Arial" pitchFamily="34" charset="0"/>
            </a:endParaRPr>
          </a:p>
          <a:p>
            <a:pPr lvl="2">
              <a:lnSpc>
                <a:spcPct val="100000"/>
              </a:lnSpc>
            </a:pPr>
            <a:r>
              <a:rPr lang="de-DE" altLang="fr-FR" sz="2400" dirty="0">
                <a:ea typeface="Arial" pitchFamily="34" charset="0"/>
                <a:cs typeface="Arial" pitchFamily="34" charset="0"/>
              </a:rPr>
              <a:t>Den Här Präsident</a:t>
            </a:r>
          </a:p>
          <a:p>
            <a:pPr lvl="2">
              <a:lnSpc>
                <a:spcPct val="100000"/>
              </a:lnSpc>
            </a:pPr>
            <a:r>
              <a:rPr lang="de-DE" altLang="fr-FR" sz="2400" dirty="0">
                <a:ea typeface="Arial" pitchFamily="34" charset="0"/>
                <a:cs typeface="Arial" pitchFamily="34" charset="0"/>
              </a:rPr>
              <a:t>En </a:t>
            </a:r>
            <a:r>
              <a:rPr lang="de-DE" altLang="fr-FR" sz="2400" dirty="0" err="1">
                <a:ea typeface="Arial" pitchFamily="34" charset="0"/>
                <a:cs typeface="Arial" pitchFamily="34" charset="0"/>
              </a:rPr>
              <a:t>as</a:t>
            </a:r>
            <a:r>
              <a:rPr lang="de-DE" altLang="fr-FR" sz="2400" dirty="0">
                <a:ea typeface="Arial" pitchFamily="34" charset="0"/>
                <a:cs typeface="Arial" pitchFamily="34" charset="0"/>
              </a:rPr>
              <a:t> </a:t>
            </a:r>
            <a:r>
              <a:rPr lang="de-DE" altLang="fr-FR" sz="2400" dirty="0" err="1">
                <a:ea typeface="Arial" pitchFamily="34" charset="0"/>
                <a:cs typeface="Arial" pitchFamily="34" charset="0"/>
              </a:rPr>
              <a:t>rosen</a:t>
            </a:r>
            <a:endParaRPr lang="de-DE" altLang="fr-FR" sz="2400" dirty="0">
              <a:ea typeface="Arial" pitchFamily="34" charset="0"/>
              <a:cs typeface="Arial" pitchFamily="34" charset="0"/>
            </a:endParaRPr>
          </a:p>
          <a:p>
            <a:pPr lvl="2">
              <a:lnSpc>
                <a:spcPct val="100000"/>
              </a:lnSpc>
            </a:pPr>
            <a:r>
              <a:rPr lang="de-DE" altLang="fr-FR" sz="2400" dirty="0">
                <a:ea typeface="Arial" pitchFamily="34" charset="0"/>
                <a:cs typeface="Arial" pitchFamily="34" charset="0"/>
              </a:rPr>
              <a:t>Die weibliche Schildwache</a:t>
            </a:r>
          </a:p>
          <a:p>
            <a:pPr marL="457200" lvl="1" indent="0">
              <a:lnSpc>
                <a:spcPct val="100000"/>
              </a:lnSpc>
              <a:spcBef>
                <a:spcPts val="600"/>
              </a:spcBef>
              <a:spcAft>
                <a:spcPts val="600"/>
              </a:spcAft>
              <a:buNone/>
            </a:pPr>
            <a:endParaRPr lang="de-DE" altLang="ja-JP" sz="2800" dirty="0"/>
          </a:p>
        </p:txBody>
      </p:sp>
      <p:sp>
        <p:nvSpPr>
          <p:cNvPr id="2" name="Footer Placeholder 1"/>
          <p:cNvSpPr>
            <a:spLocks noGrp="1"/>
          </p:cNvSpPr>
          <p:nvPr>
            <p:ph type="ftr" sz="quarter" idx="11"/>
          </p:nvPr>
        </p:nvSpPr>
        <p:spPr/>
        <p:txBody>
          <a:bodyPr/>
          <a:lstStyle/>
          <a:p>
            <a:endParaRPr lang="de-DE"/>
          </a:p>
        </p:txBody>
      </p:sp>
      <p:sp>
        <p:nvSpPr>
          <p:cNvPr id="3" name="Slide Number Placeholder 2"/>
          <p:cNvSpPr>
            <a:spLocks noGrp="1"/>
          </p:cNvSpPr>
          <p:nvPr>
            <p:ph type="sldNum" sz="quarter" idx="12"/>
          </p:nvPr>
        </p:nvSpPr>
        <p:spPr/>
        <p:txBody>
          <a:bodyPr/>
          <a:lstStyle/>
          <a:p>
            <a:fld id="{A483E9C2-70E8-8841-801F-7E36C8069AAC}" type="slidenum">
              <a:rPr lang="de-DE" smtClean="0"/>
              <a:t>41</a:t>
            </a:fld>
            <a:endParaRPr lang="de-DE"/>
          </a:p>
        </p:txBody>
      </p:sp>
      <p:sp>
        <p:nvSpPr>
          <p:cNvPr id="5" name="Rectangle 5"/>
          <p:cNvSpPr>
            <a:spLocks noGrp="1"/>
          </p:cNvSpPr>
          <p:nvPr>
            <p:ph type="title" idx="4294967295"/>
          </p:nvPr>
        </p:nvSpPr>
        <p:spPr>
          <a:xfrm>
            <a:off x="797697" y="-229222"/>
            <a:ext cx="10515600" cy="1325563"/>
          </a:xfrm>
          <a:noFill/>
        </p:spPr>
        <p:txBody>
          <a:bodyPr/>
          <a:lstStyle/>
          <a:p>
            <a:pPr algn="ctr"/>
            <a:r>
              <a:rPr lang="de-DE" altLang="fr-FR" dirty="0">
                <a:latin typeface="Arial" pitchFamily="34" charset="0"/>
                <a:ea typeface="ＭＳ Ｐゴシック" pitchFamily="34" charset="-128"/>
              </a:rPr>
              <a:t>Laurent </a:t>
            </a:r>
            <a:r>
              <a:rPr lang="de-DE" altLang="fr-FR" dirty="0" err="1">
                <a:latin typeface="Arial" pitchFamily="34" charset="0"/>
                <a:ea typeface="ＭＳ Ｐゴシック" pitchFamily="34" charset="-128"/>
              </a:rPr>
              <a:t>Menager</a:t>
            </a:r>
            <a:r>
              <a:rPr lang="de-DE" altLang="fr-FR" dirty="0">
                <a:latin typeface="Arial" pitchFamily="34" charset="0"/>
                <a:ea typeface="ＭＳ Ｐゴシック" pitchFamily="34" charset="-128"/>
              </a:rPr>
              <a:t> (1835-1902)</a:t>
            </a:r>
            <a:endParaRPr lang="en-US" altLang="fr-FR" dirty="0">
              <a:latin typeface="Arial" pitchFamily="34" charset="0"/>
              <a:ea typeface="ＭＳ Ｐゴシック" pitchFamily="34" charset="-128"/>
            </a:endParaRPr>
          </a:p>
        </p:txBody>
      </p:sp>
    </p:spTree>
    <p:extLst>
      <p:ext uri="{BB962C8B-B14F-4D97-AF65-F5344CB8AC3E}">
        <p14:creationId xmlns:p14="http://schemas.microsoft.com/office/powerpoint/2010/main" val="19409132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21858" name="Rectangle 3"/>
          <p:cNvSpPr>
            <a:spLocks noGrp="1"/>
          </p:cNvSpPr>
          <p:nvPr>
            <p:ph type="body" idx="4294967295"/>
          </p:nvPr>
        </p:nvSpPr>
        <p:spPr>
          <a:xfrm>
            <a:off x="614149" y="1005800"/>
            <a:ext cx="11204812" cy="6416876"/>
          </a:xfrm>
        </p:spPr>
        <p:txBody>
          <a:bodyPr vert="horz" lIns="91440" tIns="45720" rIns="91440" bIns="45720" rtlCol="0">
            <a:noAutofit/>
          </a:bodyPr>
          <a:lstStyle/>
          <a:p>
            <a:pPr>
              <a:lnSpc>
                <a:spcPct val="100000"/>
              </a:lnSpc>
              <a:buFont typeface="Wingdings" panose="05000000000000000000" pitchFamily="2" charset="2"/>
              <a:buChar char="v"/>
            </a:pPr>
            <a:r>
              <a:rPr lang="de-DE" altLang="fr-FR" sz="4000" dirty="0">
                <a:ea typeface="ＭＳ Ｐゴシック" pitchFamily="34" charset="-128"/>
                <a:cs typeface="ＭＳ Ｐゴシック" pitchFamily="34" charset="-128"/>
              </a:rPr>
              <a:t>Werkverzeichnis. Überblick</a:t>
            </a:r>
            <a:endParaRPr lang="en-US" altLang="fr-FR" sz="4000" dirty="0">
              <a:ea typeface="ＭＳ Ｐゴシック" pitchFamily="34" charset="-128"/>
              <a:cs typeface="ＭＳ Ｐゴシック" pitchFamily="34" charset="-128"/>
            </a:endParaRPr>
          </a:p>
          <a:p>
            <a:pPr lvl="1">
              <a:lnSpc>
                <a:spcPct val="100000"/>
              </a:lnSpc>
              <a:buFont typeface="Arial" panose="020B0604020202020204" pitchFamily="34" charset="0"/>
            </a:pPr>
            <a:r>
              <a:rPr lang="de-DE" altLang="fr-FR" sz="3600" dirty="0">
                <a:ea typeface="ＭＳ Ｐゴシック" pitchFamily="34" charset="-128"/>
                <a:cs typeface="Arial" pitchFamily="34" charset="0"/>
              </a:rPr>
              <a:t>11 </a:t>
            </a:r>
            <a:r>
              <a:rPr lang="de-DE" altLang="fr-FR" sz="3600" b="1" dirty="0">
                <a:solidFill>
                  <a:srgbClr val="FF0000"/>
                </a:solidFill>
                <a:ea typeface="ＭＳ Ｐゴシック" pitchFamily="34" charset="-128"/>
                <a:cs typeface="Arial" pitchFamily="34" charset="0"/>
              </a:rPr>
              <a:t>Messen</a:t>
            </a:r>
            <a:r>
              <a:rPr lang="de-DE" altLang="fr-FR" sz="3600" dirty="0">
                <a:ea typeface="ＭＳ Ｐゴシック" pitchFamily="34" charset="-128"/>
                <a:cs typeface="Arial" pitchFamily="34" charset="0"/>
              </a:rPr>
              <a:t> (sechs für gemischten Chor und fünf für Männerchor)</a:t>
            </a:r>
          </a:p>
          <a:p>
            <a:pPr lvl="1">
              <a:lnSpc>
                <a:spcPct val="100000"/>
              </a:lnSpc>
              <a:buFont typeface="Arial" panose="020B0604020202020204" pitchFamily="34" charset="0"/>
            </a:pPr>
            <a:r>
              <a:rPr lang="de-DE" altLang="fr-FR" sz="3600" dirty="0">
                <a:ea typeface="ＭＳ Ｐゴシック" pitchFamily="34" charset="-128"/>
                <a:cs typeface="Arial" pitchFamily="34" charset="0"/>
              </a:rPr>
              <a:t>Ungefähr 70 </a:t>
            </a:r>
            <a:r>
              <a:rPr lang="de-DE" altLang="fr-FR" sz="3600" b="1" dirty="0">
                <a:solidFill>
                  <a:srgbClr val="FF0000"/>
                </a:solidFill>
                <a:ea typeface="ＭＳ Ｐゴシック" pitchFamily="34" charset="-128"/>
                <a:cs typeface="Arial" pitchFamily="34" charset="0"/>
              </a:rPr>
              <a:t>kirchliche Chorwerke </a:t>
            </a:r>
            <a:r>
              <a:rPr lang="de-DE" altLang="fr-FR" sz="3600" dirty="0">
                <a:ea typeface="ＭＳ Ｐゴシック" pitchFamily="34" charset="-128"/>
                <a:cs typeface="Arial" pitchFamily="34" charset="0"/>
              </a:rPr>
              <a:t>(10 </a:t>
            </a:r>
            <a:r>
              <a:rPr lang="de-DE" altLang="fr-FR" sz="3600" dirty="0" err="1">
                <a:ea typeface="ＭＳ Ｐゴシック" pitchFamily="34" charset="-128"/>
                <a:cs typeface="Arial" pitchFamily="34" charset="0"/>
              </a:rPr>
              <a:t>Tantum</a:t>
            </a:r>
            <a:r>
              <a:rPr lang="de-DE" altLang="fr-FR" sz="3600" dirty="0">
                <a:ea typeface="ＭＳ Ｐゴシック" pitchFamily="34" charset="-128"/>
                <a:cs typeface="Arial" pitchFamily="34" charset="0"/>
              </a:rPr>
              <a:t> ergo, « Tu es Petrus » - « Ave Maria » - « </a:t>
            </a:r>
            <a:r>
              <a:rPr lang="de-DE" altLang="fr-FR" sz="3600" dirty="0" err="1">
                <a:ea typeface="ＭＳ Ｐゴシック" pitchFamily="34" charset="-128"/>
                <a:cs typeface="Arial" pitchFamily="34" charset="0"/>
              </a:rPr>
              <a:t>Litaniae</a:t>
            </a:r>
            <a:r>
              <a:rPr lang="de-DE" altLang="fr-FR" sz="3600" dirty="0">
                <a:ea typeface="ＭＳ Ｐゴシック" pitchFamily="34" charset="-128"/>
                <a:cs typeface="Arial" pitchFamily="34" charset="0"/>
              </a:rPr>
              <a:t> » - « O </a:t>
            </a:r>
            <a:r>
              <a:rPr lang="de-DE" altLang="fr-FR" sz="3600" dirty="0" err="1">
                <a:ea typeface="ＭＳ Ｐゴシック" pitchFamily="34" charset="-128"/>
                <a:cs typeface="Arial" pitchFamily="34" charset="0"/>
              </a:rPr>
              <a:t>sacrum</a:t>
            </a:r>
            <a:r>
              <a:rPr lang="de-DE" altLang="fr-FR" sz="3600" dirty="0">
                <a:ea typeface="ＭＳ Ｐゴシック" pitchFamily="34" charset="-128"/>
                <a:cs typeface="Arial" pitchFamily="34" charset="0"/>
              </a:rPr>
              <a:t> </a:t>
            </a:r>
            <a:r>
              <a:rPr lang="de-DE" altLang="fr-FR" sz="3600" dirty="0" err="1">
                <a:ea typeface="ＭＳ Ｐゴシック" pitchFamily="34" charset="-128"/>
                <a:cs typeface="Arial" pitchFamily="34" charset="0"/>
              </a:rPr>
              <a:t>Convivium</a:t>
            </a:r>
            <a:r>
              <a:rPr lang="de-DE" altLang="fr-FR" sz="3600" dirty="0">
                <a:ea typeface="ＭＳ Ｐゴシック" pitchFamily="34" charset="-128"/>
                <a:cs typeface="Arial" pitchFamily="34" charset="0"/>
              </a:rPr>
              <a:t> » - « Salve Regina » u.v.a. )</a:t>
            </a:r>
            <a:endParaRPr lang="de-DE" altLang="zh-CN" sz="3600" dirty="0">
              <a:ea typeface="ＭＳ Ｐゴシック" pitchFamily="34" charset="-128"/>
              <a:cs typeface="Arial" pitchFamily="34" charset="0"/>
            </a:endParaRPr>
          </a:p>
          <a:p>
            <a:pPr lvl="1">
              <a:lnSpc>
                <a:spcPct val="100000"/>
              </a:lnSpc>
              <a:buFont typeface="Arial" panose="020B0604020202020204" pitchFamily="34" charset="0"/>
            </a:pPr>
            <a:r>
              <a:rPr lang="de-DE" altLang="zh-CN" sz="3600" dirty="0">
                <a:ea typeface="ＭＳ Ｐゴシック" pitchFamily="34" charset="-128"/>
                <a:cs typeface="Arial" pitchFamily="34" charset="0"/>
              </a:rPr>
              <a:t>Mehrere </a:t>
            </a:r>
            <a:r>
              <a:rPr lang="de-DE" altLang="zh-CN" sz="3600" b="1" dirty="0">
                <a:solidFill>
                  <a:srgbClr val="FF0000"/>
                </a:solidFill>
                <a:ea typeface="ＭＳ Ｐゴシック" pitchFamily="34" charset="-128"/>
                <a:cs typeface="Arial" pitchFamily="34" charset="0"/>
              </a:rPr>
              <a:t>musikpädagogische Werke </a:t>
            </a:r>
            <a:r>
              <a:rPr lang="de-DE" altLang="zh-CN" sz="3600" dirty="0">
                <a:ea typeface="ＭＳ Ｐゴシック" pitchFamily="34" charset="-128"/>
                <a:cs typeface="Arial" pitchFamily="34" charset="0"/>
              </a:rPr>
              <a:t>(« Chorschule für Männergesang » - « Elementar Solfeggien-Unterrichte » - « Gesangbuch für die Primärschulen »…)</a:t>
            </a:r>
            <a:r>
              <a:rPr lang="en-US" altLang="zh-CN" sz="3600" dirty="0">
                <a:ea typeface="ＭＳ Ｐゴシック" pitchFamily="34" charset="-128"/>
                <a:cs typeface="Arial" pitchFamily="34" charset="0"/>
              </a:rPr>
              <a:t> </a:t>
            </a:r>
            <a:endParaRPr lang="en-US" altLang="fr-FR" sz="3600" dirty="0">
              <a:ea typeface="ＭＳ Ｐゴシック" pitchFamily="34" charset="-128"/>
              <a:cs typeface="Arial" pitchFamily="34" charset="0"/>
            </a:endParaRPr>
          </a:p>
        </p:txBody>
      </p:sp>
      <p:sp>
        <p:nvSpPr>
          <p:cNvPr id="2" name="Footer Placeholder 1"/>
          <p:cNvSpPr>
            <a:spLocks noGrp="1"/>
          </p:cNvSpPr>
          <p:nvPr>
            <p:ph type="ftr" sz="quarter" idx="11"/>
          </p:nvPr>
        </p:nvSpPr>
        <p:spPr/>
        <p:txBody>
          <a:bodyPr/>
          <a:lstStyle/>
          <a:p>
            <a:endParaRPr lang="de-DE"/>
          </a:p>
        </p:txBody>
      </p:sp>
      <p:sp>
        <p:nvSpPr>
          <p:cNvPr id="3" name="Slide Number Placeholder 2"/>
          <p:cNvSpPr>
            <a:spLocks noGrp="1"/>
          </p:cNvSpPr>
          <p:nvPr>
            <p:ph type="sldNum" sz="quarter" idx="12"/>
          </p:nvPr>
        </p:nvSpPr>
        <p:spPr/>
        <p:txBody>
          <a:bodyPr/>
          <a:lstStyle/>
          <a:p>
            <a:fld id="{A483E9C2-70E8-8841-801F-7E36C8069AAC}" type="slidenum">
              <a:rPr lang="de-DE" smtClean="0"/>
              <a:t>42</a:t>
            </a:fld>
            <a:endParaRPr lang="de-DE"/>
          </a:p>
        </p:txBody>
      </p:sp>
      <p:sp>
        <p:nvSpPr>
          <p:cNvPr id="5" name="Rectangle 5"/>
          <p:cNvSpPr>
            <a:spLocks noGrp="1"/>
          </p:cNvSpPr>
          <p:nvPr>
            <p:ph type="title" idx="4294967295"/>
          </p:nvPr>
        </p:nvSpPr>
        <p:spPr>
          <a:xfrm>
            <a:off x="838200" y="-167363"/>
            <a:ext cx="10515600" cy="1325563"/>
          </a:xfrm>
          <a:noFill/>
        </p:spPr>
        <p:txBody>
          <a:bodyPr/>
          <a:lstStyle/>
          <a:p>
            <a:pPr algn="ctr"/>
            <a:r>
              <a:rPr lang="de-DE" altLang="fr-FR" dirty="0">
                <a:latin typeface="+mj-lt"/>
                <a:ea typeface="ＭＳ Ｐゴシック" pitchFamily="34" charset="-128"/>
              </a:rPr>
              <a:t>Laurent </a:t>
            </a:r>
            <a:r>
              <a:rPr lang="de-DE" altLang="fr-FR" dirty="0" err="1">
                <a:latin typeface="+mj-lt"/>
                <a:ea typeface="ＭＳ Ｐゴシック" pitchFamily="34" charset="-128"/>
              </a:rPr>
              <a:t>Menager</a:t>
            </a:r>
            <a:r>
              <a:rPr lang="de-DE" altLang="fr-FR" dirty="0">
                <a:latin typeface="+mj-lt"/>
                <a:ea typeface="ＭＳ Ｐゴシック" pitchFamily="34" charset="-128"/>
              </a:rPr>
              <a:t> (1835-1902)</a:t>
            </a:r>
            <a:endParaRPr lang="en-US" altLang="fr-FR" dirty="0">
              <a:latin typeface="+mj-lt"/>
              <a:ea typeface="ＭＳ Ｐゴシック" pitchFamily="34" charset="-128"/>
            </a:endParaRPr>
          </a:p>
        </p:txBody>
      </p:sp>
    </p:spTree>
    <p:extLst>
      <p:ext uri="{BB962C8B-B14F-4D97-AF65-F5344CB8AC3E}">
        <p14:creationId xmlns:p14="http://schemas.microsoft.com/office/powerpoint/2010/main" val="5684755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25953" name="Rectangle 2"/>
          <p:cNvSpPr>
            <a:spLocks noGrp="1"/>
          </p:cNvSpPr>
          <p:nvPr>
            <p:ph type="title" idx="4294967295"/>
          </p:nvPr>
        </p:nvSpPr>
        <p:spPr>
          <a:xfrm>
            <a:off x="838200" y="-249237"/>
            <a:ext cx="10515600" cy="1325563"/>
          </a:xfrm>
        </p:spPr>
        <p:txBody>
          <a:bodyPr/>
          <a:lstStyle/>
          <a:p>
            <a:pPr algn="ctr"/>
            <a:r>
              <a:rPr lang="de-DE" altLang="fr-FR" sz="4000" dirty="0">
                <a:latin typeface="+mn-lt"/>
                <a:ea typeface="ＭＳ Ｐゴシック" pitchFamily="34" charset="-128"/>
              </a:rPr>
              <a:t>Laurent </a:t>
            </a:r>
            <a:r>
              <a:rPr lang="de-DE" altLang="fr-FR" sz="4000" dirty="0" err="1">
                <a:latin typeface="+mn-lt"/>
                <a:ea typeface="ＭＳ Ｐゴシック" pitchFamily="34" charset="-128"/>
              </a:rPr>
              <a:t>Menager</a:t>
            </a:r>
            <a:r>
              <a:rPr lang="de-DE" altLang="fr-FR" sz="4000" dirty="0">
                <a:latin typeface="+mn-lt"/>
                <a:ea typeface="ＭＳ Ｐゴシック" pitchFamily="34" charset="-128"/>
              </a:rPr>
              <a:t> – Kritische Gesamtausgabe </a:t>
            </a:r>
            <a:endParaRPr lang="en-US" altLang="fr-FR" sz="4000" dirty="0">
              <a:latin typeface="+mn-lt"/>
              <a:ea typeface="ＭＳ Ｐゴシック" pitchFamily="34" charset="-128"/>
            </a:endParaRPr>
          </a:p>
        </p:txBody>
      </p:sp>
      <p:sp>
        <p:nvSpPr>
          <p:cNvPr id="129027" name="Rectangle 3"/>
          <p:cNvSpPr>
            <a:spLocks noGrp="1"/>
          </p:cNvSpPr>
          <p:nvPr>
            <p:ph type="body" idx="4294967295"/>
          </p:nvPr>
        </p:nvSpPr>
        <p:spPr>
          <a:xfrm>
            <a:off x="838200" y="1111086"/>
            <a:ext cx="10515600" cy="4351338"/>
          </a:xfrm>
        </p:spPr>
        <p:txBody>
          <a:bodyPr>
            <a:noAutofit/>
          </a:bodyPr>
          <a:lstStyle/>
          <a:p>
            <a:pPr lvl="1">
              <a:lnSpc>
                <a:spcPct val="80000"/>
              </a:lnSpc>
            </a:pPr>
            <a:r>
              <a:rPr lang="de-DE" altLang="fr-FR" u="sng" dirty="0">
                <a:latin typeface="+mn-lt"/>
                <a:ea typeface="ＭＳ Ｐゴシック" pitchFamily="34" charset="-128"/>
                <a:cs typeface="ＭＳ Ｐゴシック" pitchFamily="34" charset="-128"/>
              </a:rPr>
              <a:t>Band 0: Werkverzeichnis</a:t>
            </a:r>
          </a:p>
          <a:p>
            <a:pPr>
              <a:lnSpc>
                <a:spcPct val="80000"/>
              </a:lnSpc>
            </a:pPr>
            <a:r>
              <a:rPr lang="de-DE" altLang="fr-FR" b="1" dirty="0">
                <a:latin typeface="+mn-lt"/>
                <a:ea typeface="ＭＳ Ｐゴシック" pitchFamily="34" charset="-128"/>
                <a:cs typeface="ＭＳ Ｐゴシック" pitchFamily="34" charset="-128"/>
              </a:rPr>
              <a:t>1. Abteilung: Vokalwerke</a:t>
            </a:r>
            <a:endParaRPr lang="de-DE" altLang="fr-FR" dirty="0">
              <a:latin typeface="+mn-lt"/>
              <a:ea typeface="ＭＳ Ｐゴシック" pitchFamily="34" charset="-128"/>
              <a:cs typeface="ＭＳ Ｐゴシック" pitchFamily="34" charset="-128"/>
            </a:endParaRPr>
          </a:p>
          <a:p>
            <a:pPr lvl="1">
              <a:lnSpc>
                <a:spcPct val="80000"/>
              </a:lnSpc>
            </a:pPr>
            <a:r>
              <a:rPr lang="de-DE" altLang="fr-FR" u="sng" dirty="0">
                <a:latin typeface="+mn-lt"/>
                <a:ea typeface="ＭＳ Ｐゴシック" pitchFamily="34" charset="-128"/>
                <a:cs typeface="Arial" pitchFamily="34" charset="0"/>
              </a:rPr>
              <a:t>Band 1: Messen für gemischten Chor (6 Messen)</a:t>
            </a:r>
          </a:p>
          <a:p>
            <a:pPr lvl="1">
              <a:lnSpc>
                <a:spcPct val="80000"/>
              </a:lnSpc>
            </a:pPr>
            <a:r>
              <a:rPr lang="de-DE" altLang="fr-FR" u="sng" dirty="0">
                <a:latin typeface="+mn-lt"/>
                <a:ea typeface="ＭＳ Ｐゴシック" pitchFamily="34" charset="-128"/>
                <a:cs typeface="Arial" pitchFamily="34" charset="0"/>
              </a:rPr>
              <a:t>Band 2: Messen für Männerchor (5 Messen)</a:t>
            </a:r>
          </a:p>
          <a:p>
            <a:pPr lvl="1">
              <a:lnSpc>
                <a:spcPct val="80000"/>
              </a:lnSpc>
            </a:pPr>
            <a:r>
              <a:rPr lang="de-DE" altLang="fr-FR" u="sng" dirty="0">
                <a:latin typeface="+mn-lt"/>
                <a:ea typeface="ＭＳ Ｐゴシック" pitchFamily="34" charset="-128"/>
                <a:cs typeface="Arial" pitchFamily="34" charset="0"/>
              </a:rPr>
              <a:t>Band 3: Kirchenmusikalische Werke (ca. 100 Werke)</a:t>
            </a:r>
          </a:p>
          <a:p>
            <a:pPr lvl="1">
              <a:lnSpc>
                <a:spcPct val="80000"/>
              </a:lnSpc>
            </a:pPr>
            <a:r>
              <a:rPr lang="de-DE" altLang="fr-FR" u="sng" dirty="0">
                <a:solidFill>
                  <a:srgbClr val="FF0000"/>
                </a:solidFill>
                <a:latin typeface="+mn-lt"/>
                <a:ea typeface="ＭＳ Ｐゴシック" pitchFamily="34" charset="-128"/>
                <a:cs typeface="Arial" pitchFamily="34" charset="0"/>
              </a:rPr>
              <a:t>Band 4: Weltliche Werke (ca. 54 Werke)</a:t>
            </a:r>
          </a:p>
          <a:p>
            <a:pPr lvl="1">
              <a:lnSpc>
                <a:spcPct val="80000"/>
              </a:lnSpc>
            </a:pPr>
            <a:r>
              <a:rPr lang="de-DE" altLang="fr-FR" u="sng" dirty="0">
                <a:latin typeface="+mn-lt"/>
                <a:ea typeface="ＭＳ Ｐゴシック" pitchFamily="34" charset="-128"/>
                <a:cs typeface="Arial" pitchFamily="34" charset="0"/>
              </a:rPr>
              <a:t>Band 5: Klavierlieder (23 Werke)</a:t>
            </a:r>
            <a:endParaRPr lang="de-DE" altLang="fr-FR" b="1" u="sng" dirty="0">
              <a:latin typeface="+mn-lt"/>
              <a:ea typeface="ＭＳ Ｐゴシック" pitchFamily="34" charset="-128"/>
              <a:cs typeface="Arial" pitchFamily="34" charset="0"/>
            </a:endParaRPr>
          </a:p>
          <a:p>
            <a:pPr>
              <a:lnSpc>
                <a:spcPct val="80000"/>
              </a:lnSpc>
            </a:pPr>
            <a:r>
              <a:rPr lang="de-DE" altLang="fr-FR" b="1" dirty="0">
                <a:latin typeface="+mn-lt"/>
                <a:ea typeface="ＭＳ Ｐゴシック" pitchFamily="34" charset="-128"/>
                <a:cs typeface="ＭＳ Ｐゴシック" pitchFamily="34" charset="-128"/>
              </a:rPr>
              <a:t>2. Abteilung: Instrumentalwerke</a:t>
            </a:r>
            <a:endParaRPr lang="de-DE" altLang="fr-FR" dirty="0">
              <a:latin typeface="+mn-lt"/>
              <a:ea typeface="ＭＳ Ｐゴシック" pitchFamily="34" charset="-128"/>
              <a:cs typeface="ＭＳ Ｐゴシック" pitchFamily="34" charset="-128"/>
            </a:endParaRPr>
          </a:p>
          <a:p>
            <a:pPr lvl="1">
              <a:lnSpc>
                <a:spcPct val="80000"/>
              </a:lnSpc>
            </a:pPr>
            <a:r>
              <a:rPr lang="de-DE" altLang="fr-FR" dirty="0">
                <a:latin typeface="+mn-lt"/>
                <a:ea typeface="ＭＳ Ｐゴシック" pitchFamily="34" charset="-128"/>
                <a:cs typeface="Arial" pitchFamily="34" charset="0"/>
              </a:rPr>
              <a:t>Band 6: Kammermusikwerke und Musik für Bühnenwerke</a:t>
            </a:r>
          </a:p>
          <a:p>
            <a:pPr lvl="1">
              <a:lnSpc>
                <a:spcPct val="80000"/>
              </a:lnSpc>
            </a:pPr>
            <a:r>
              <a:rPr lang="de-DE" altLang="fr-FR" dirty="0">
                <a:latin typeface="+mn-lt"/>
                <a:ea typeface="ＭＳ Ｐゴシック" pitchFamily="34" charset="-128"/>
                <a:cs typeface="Arial" pitchFamily="34" charset="0"/>
              </a:rPr>
              <a:t>Band 7: Orchesterwerke (15 Werke)</a:t>
            </a:r>
          </a:p>
          <a:p>
            <a:pPr lvl="1">
              <a:lnSpc>
                <a:spcPct val="80000"/>
              </a:lnSpc>
            </a:pPr>
            <a:r>
              <a:rPr lang="de-DE" altLang="fr-FR" u="sng" dirty="0">
                <a:solidFill>
                  <a:srgbClr val="FF0000"/>
                </a:solidFill>
                <a:latin typeface="+mn-lt"/>
                <a:ea typeface="ＭＳ Ｐゴシック" pitchFamily="34" charset="-128"/>
                <a:cs typeface="Arial" pitchFamily="34" charset="0"/>
              </a:rPr>
              <a:t>Band 8 und 9: Blasmusikwerke (ca. 32 Werke)</a:t>
            </a:r>
            <a:endParaRPr lang="de-DE" altLang="fr-FR" b="1" u="sng" dirty="0">
              <a:solidFill>
                <a:srgbClr val="FF0000"/>
              </a:solidFill>
              <a:latin typeface="+mn-lt"/>
              <a:ea typeface="ＭＳ Ｐゴシック" pitchFamily="34" charset="-128"/>
              <a:cs typeface="Arial" pitchFamily="34" charset="0"/>
            </a:endParaRPr>
          </a:p>
          <a:p>
            <a:pPr>
              <a:lnSpc>
                <a:spcPct val="80000"/>
              </a:lnSpc>
            </a:pPr>
            <a:r>
              <a:rPr lang="de-DE" altLang="fr-FR" b="1" dirty="0">
                <a:latin typeface="+mn-lt"/>
                <a:ea typeface="ＭＳ Ｐゴシック" pitchFamily="34" charset="-128"/>
                <a:cs typeface="ＭＳ Ｐゴシック" pitchFamily="34" charset="-128"/>
              </a:rPr>
              <a:t>3. Abteilung: Supplement</a:t>
            </a:r>
            <a:endParaRPr lang="de-DE" altLang="fr-FR" dirty="0">
              <a:latin typeface="+mn-lt"/>
              <a:ea typeface="ＭＳ Ｐゴシック" pitchFamily="34" charset="-128"/>
              <a:cs typeface="ＭＳ Ｐゴシック" pitchFamily="34" charset="-128"/>
            </a:endParaRPr>
          </a:p>
          <a:p>
            <a:pPr lvl="1">
              <a:lnSpc>
                <a:spcPct val="80000"/>
              </a:lnSpc>
            </a:pPr>
            <a:r>
              <a:rPr lang="de-DE" altLang="fr-FR" dirty="0">
                <a:latin typeface="+mn-lt"/>
                <a:ea typeface="ＭＳ Ｐゴシック" pitchFamily="34" charset="-128"/>
                <a:cs typeface="Arial" pitchFamily="34" charset="0"/>
              </a:rPr>
              <a:t>Band 10: Musikpädagogische Werke (Gesangbuch, Chorschule)</a:t>
            </a:r>
          </a:p>
          <a:p>
            <a:pPr lvl="1">
              <a:lnSpc>
                <a:spcPct val="80000"/>
              </a:lnSpc>
            </a:pPr>
            <a:r>
              <a:rPr lang="de-DE" altLang="fr-FR" dirty="0">
                <a:latin typeface="+mn-lt"/>
                <a:ea typeface="ＭＳ Ｐゴシック" pitchFamily="34" charset="-128"/>
                <a:cs typeface="Arial" pitchFamily="34" charset="0"/>
              </a:rPr>
              <a:t>Band 11: Supplementband (u. a. neu aufgetauchte Werke)</a:t>
            </a:r>
          </a:p>
          <a:p>
            <a:pPr lvl="1">
              <a:lnSpc>
                <a:spcPct val="80000"/>
              </a:lnSpc>
            </a:pPr>
            <a:r>
              <a:rPr lang="de-DE" altLang="fr-FR" dirty="0">
                <a:latin typeface="+mn-lt"/>
                <a:ea typeface="ＭＳ Ｐゴシック" pitchFamily="34" charset="-128"/>
                <a:cs typeface="Arial" pitchFamily="34" charset="0"/>
              </a:rPr>
              <a:t>Band 12: Neuauflage – Werkverzeichnis</a:t>
            </a:r>
            <a:endParaRPr lang="en-US" altLang="fr-FR" dirty="0">
              <a:latin typeface="+mn-lt"/>
              <a:ea typeface="ＭＳ Ｐゴシック" pitchFamily="34" charset="-128"/>
              <a:cs typeface="Arial" pitchFamily="34" charset="0"/>
            </a:endParaRPr>
          </a:p>
        </p:txBody>
      </p:sp>
      <p:sp>
        <p:nvSpPr>
          <p:cNvPr id="2" name="Footer Placeholder 1"/>
          <p:cNvSpPr>
            <a:spLocks noGrp="1"/>
          </p:cNvSpPr>
          <p:nvPr>
            <p:ph type="ftr" sz="quarter" idx="11"/>
          </p:nvPr>
        </p:nvSpPr>
        <p:spPr/>
        <p:txBody>
          <a:bodyPr/>
          <a:lstStyle/>
          <a:p>
            <a:endParaRPr lang="de-DE"/>
          </a:p>
        </p:txBody>
      </p:sp>
      <p:sp>
        <p:nvSpPr>
          <p:cNvPr id="3" name="Slide Number Placeholder 2"/>
          <p:cNvSpPr>
            <a:spLocks noGrp="1"/>
          </p:cNvSpPr>
          <p:nvPr>
            <p:ph type="sldNum" sz="quarter" idx="12"/>
          </p:nvPr>
        </p:nvSpPr>
        <p:spPr/>
        <p:txBody>
          <a:bodyPr/>
          <a:lstStyle/>
          <a:p>
            <a:fld id="{A483E9C2-70E8-8841-801F-7E36C8069AAC}" type="slidenum">
              <a:rPr lang="de-DE" smtClean="0"/>
              <a:t>43</a:t>
            </a:fld>
            <a:endParaRPr lang="de-DE"/>
          </a:p>
        </p:txBody>
      </p:sp>
    </p:spTree>
    <p:extLst>
      <p:ext uri="{BB962C8B-B14F-4D97-AF65-F5344CB8AC3E}">
        <p14:creationId xmlns:p14="http://schemas.microsoft.com/office/powerpoint/2010/main" val="31107840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36193" name="Rectangle 2"/>
          <p:cNvSpPr>
            <a:spLocks noGrp="1"/>
          </p:cNvSpPr>
          <p:nvPr>
            <p:ph type="title" idx="4294967295"/>
          </p:nvPr>
        </p:nvSpPr>
        <p:spPr>
          <a:xfrm>
            <a:off x="1981200" y="0"/>
            <a:ext cx="8229600" cy="869950"/>
          </a:xfrm>
        </p:spPr>
        <p:txBody>
          <a:bodyPr>
            <a:normAutofit/>
          </a:bodyPr>
          <a:lstStyle/>
          <a:p>
            <a:pPr algn="ctr"/>
            <a:r>
              <a:rPr lang="de-DE" altLang="fr-FR" sz="4000" dirty="0">
                <a:latin typeface="+mn-lt"/>
                <a:ea typeface="ＭＳ Ｐゴシック" pitchFamily="34" charset="-128"/>
              </a:rPr>
              <a:t>Laurent </a:t>
            </a:r>
            <a:r>
              <a:rPr lang="de-DE" altLang="fr-FR" sz="4000" dirty="0" err="1">
                <a:latin typeface="+mn-lt"/>
                <a:ea typeface="ＭＳ Ｐゴシック" pitchFamily="34" charset="-128"/>
              </a:rPr>
              <a:t>Menager</a:t>
            </a:r>
            <a:r>
              <a:rPr lang="de-DE" altLang="fr-FR" sz="4000" dirty="0">
                <a:latin typeface="+mn-lt"/>
                <a:ea typeface="ＭＳ Ｐゴシック" pitchFamily="34" charset="-128"/>
              </a:rPr>
              <a:t> (1835-1902)</a:t>
            </a:r>
          </a:p>
        </p:txBody>
      </p:sp>
      <p:sp>
        <p:nvSpPr>
          <p:cNvPr id="136194" name="Rectangle 3"/>
          <p:cNvSpPr>
            <a:spLocks noGrp="1"/>
          </p:cNvSpPr>
          <p:nvPr>
            <p:ph type="body" idx="4294967295"/>
          </p:nvPr>
        </p:nvSpPr>
        <p:spPr>
          <a:xfrm>
            <a:off x="528282" y="879475"/>
            <a:ext cx="11663718" cy="3804313"/>
          </a:xfrm>
        </p:spPr>
        <p:txBody>
          <a:bodyPr vert="horz" lIns="91440" tIns="45720" rIns="91440" bIns="45720" rtlCol="0">
            <a:noAutofit/>
          </a:bodyPr>
          <a:lstStyle/>
          <a:p>
            <a:pPr>
              <a:lnSpc>
                <a:spcPct val="100000"/>
              </a:lnSpc>
            </a:pPr>
            <a:r>
              <a:rPr lang="de-CH" altLang="fr-FR" sz="3600" dirty="0" err="1">
                <a:latin typeface="+mn-lt"/>
              </a:rPr>
              <a:t>Menagers</a:t>
            </a:r>
            <a:r>
              <a:rPr lang="de-CH" altLang="fr-FR" sz="3600" dirty="0">
                <a:latin typeface="+mn-lt"/>
              </a:rPr>
              <a:t> Bedeutung für das Musikleben in Luxemburg</a:t>
            </a:r>
          </a:p>
          <a:p>
            <a:pPr lvl="1">
              <a:lnSpc>
                <a:spcPct val="100000"/>
              </a:lnSpc>
            </a:pPr>
            <a:r>
              <a:rPr lang="de-CH" altLang="fr-FR" sz="3200" dirty="0">
                <a:latin typeface="+mn-lt"/>
              </a:rPr>
              <a:t>Hat als erster sein „Handwerk</a:t>
            </a:r>
            <a:r>
              <a:rPr lang="de-CH" altLang="en-US" sz="3200" dirty="0">
                <a:latin typeface="+mn-lt"/>
              </a:rPr>
              <a:t>“</a:t>
            </a:r>
            <a:r>
              <a:rPr lang="de-CH" altLang="fr-FR" sz="3200" dirty="0">
                <a:latin typeface="+mn-lt"/>
              </a:rPr>
              <a:t> an einer ausländischen Hochschule erlernt</a:t>
            </a:r>
          </a:p>
          <a:p>
            <a:pPr lvl="1">
              <a:lnSpc>
                <a:spcPct val="100000"/>
              </a:lnSpc>
            </a:pPr>
            <a:r>
              <a:rPr lang="de-CH" altLang="fr-FR" sz="3200" dirty="0">
                <a:latin typeface="+mn-lt"/>
              </a:rPr>
              <a:t>Gehörte zur ersten Komponistengeneration in Luxemburg. </a:t>
            </a:r>
          </a:p>
          <a:p>
            <a:pPr lvl="2">
              <a:lnSpc>
                <a:spcPct val="100000"/>
              </a:lnSpc>
            </a:pPr>
            <a:r>
              <a:rPr lang="de-CH" altLang="fr-FR" sz="2800" dirty="0">
                <a:latin typeface="+mn-lt"/>
              </a:rPr>
              <a:t>Vor ihm war das Musikleben in Luxemburg quasi nicht existent</a:t>
            </a:r>
          </a:p>
          <a:p>
            <a:pPr lvl="1">
              <a:lnSpc>
                <a:spcPct val="100000"/>
              </a:lnSpc>
            </a:pPr>
            <a:r>
              <a:rPr lang="de-CH" altLang="fr-FR" sz="3200" dirty="0">
                <a:latin typeface="+mn-lt"/>
              </a:rPr>
              <a:t>Einer der ergiebigsten Komponisten des 19. Jahrhunderts</a:t>
            </a:r>
          </a:p>
          <a:p>
            <a:pPr lvl="1">
              <a:lnSpc>
                <a:spcPct val="100000"/>
              </a:lnSpc>
            </a:pPr>
            <a:r>
              <a:rPr lang="de-CH" altLang="fr-FR" sz="3200" dirty="0">
                <a:latin typeface="+mn-lt"/>
              </a:rPr>
              <a:t>Wirkte verbrachte sein ganzes Leben an einem Ort, dem </a:t>
            </a:r>
            <a:r>
              <a:rPr lang="de-CH" altLang="fr-FR" sz="3200" dirty="0" err="1">
                <a:latin typeface="+mn-lt"/>
              </a:rPr>
              <a:t>Pfaffenthal</a:t>
            </a:r>
            <a:endParaRPr lang="de-CH" altLang="fr-FR" sz="3200" dirty="0">
              <a:latin typeface="+mn-lt"/>
            </a:endParaRPr>
          </a:p>
          <a:p>
            <a:pPr lvl="1">
              <a:lnSpc>
                <a:spcPct val="100000"/>
              </a:lnSpc>
            </a:pPr>
            <a:r>
              <a:rPr lang="de-CH" altLang="fr-FR" sz="3200" dirty="0">
                <a:latin typeface="+mn-lt"/>
              </a:rPr>
              <a:t>War sozusagen Nationalkomponist, in dem Sinne, dass Kompositionsaufträge zu offiziellen Anlässen in den meisten Fällen an ihn herangetragen wurden</a:t>
            </a:r>
          </a:p>
          <a:p>
            <a:pPr lvl="1">
              <a:lnSpc>
                <a:spcPct val="100000"/>
              </a:lnSpc>
            </a:pPr>
            <a:endParaRPr lang="de-CH" altLang="fr-FR" sz="3200" dirty="0">
              <a:latin typeface="+mn-lt"/>
            </a:endParaRPr>
          </a:p>
        </p:txBody>
      </p:sp>
      <p:sp>
        <p:nvSpPr>
          <p:cNvPr id="2" name="Footer Placeholder 1"/>
          <p:cNvSpPr>
            <a:spLocks noGrp="1"/>
          </p:cNvSpPr>
          <p:nvPr>
            <p:ph type="ftr" sz="quarter" idx="11"/>
          </p:nvPr>
        </p:nvSpPr>
        <p:spPr/>
        <p:txBody>
          <a:bodyPr/>
          <a:lstStyle/>
          <a:p>
            <a:endParaRPr lang="de-DE"/>
          </a:p>
        </p:txBody>
      </p:sp>
      <p:sp>
        <p:nvSpPr>
          <p:cNvPr id="3" name="Slide Number Placeholder 2"/>
          <p:cNvSpPr>
            <a:spLocks noGrp="1"/>
          </p:cNvSpPr>
          <p:nvPr>
            <p:ph type="sldNum" sz="quarter" idx="12"/>
          </p:nvPr>
        </p:nvSpPr>
        <p:spPr/>
        <p:txBody>
          <a:bodyPr/>
          <a:lstStyle/>
          <a:p>
            <a:fld id="{A483E9C2-70E8-8841-801F-7E36C8069AAC}" type="slidenum">
              <a:rPr lang="de-DE" smtClean="0"/>
              <a:t>44</a:t>
            </a:fld>
            <a:endParaRPr lang="de-DE"/>
          </a:p>
        </p:txBody>
      </p:sp>
    </p:spTree>
    <p:extLst>
      <p:ext uri="{BB962C8B-B14F-4D97-AF65-F5344CB8AC3E}">
        <p14:creationId xmlns:p14="http://schemas.microsoft.com/office/powerpoint/2010/main" val="19318675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36193" name="Rectangle 2"/>
          <p:cNvSpPr>
            <a:spLocks noGrp="1"/>
          </p:cNvSpPr>
          <p:nvPr>
            <p:ph type="title" idx="4294967295"/>
          </p:nvPr>
        </p:nvSpPr>
        <p:spPr>
          <a:xfrm>
            <a:off x="1981200" y="263525"/>
            <a:ext cx="8229600" cy="869950"/>
          </a:xfrm>
        </p:spPr>
        <p:txBody>
          <a:bodyPr>
            <a:normAutofit/>
          </a:bodyPr>
          <a:lstStyle/>
          <a:p>
            <a:pPr algn="ctr"/>
            <a:r>
              <a:rPr lang="de-DE" altLang="fr-FR" sz="4000" dirty="0">
                <a:latin typeface="+mn-lt"/>
                <a:ea typeface="ＭＳ Ｐゴシック" pitchFamily="34" charset="-128"/>
              </a:rPr>
              <a:t>Laurent </a:t>
            </a:r>
            <a:r>
              <a:rPr lang="de-DE" altLang="fr-FR" sz="4000" dirty="0" err="1">
                <a:latin typeface="+mn-lt"/>
                <a:ea typeface="ＭＳ Ｐゴシック" pitchFamily="34" charset="-128"/>
              </a:rPr>
              <a:t>Menager</a:t>
            </a:r>
            <a:r>
              <a:rPr lang="de-DE" altLang="fr-FR" sz="4000" dirty="0">
                <a:latin typeface="+mn-lt"/>
                <a:ea typeface="ＭＳ Ｐゴシック" pitchFamily="34" charset="-128"/>
              </a:rPr>
              <a:t> (1835-1902)</a:t>
            </a:r>
          </a:p>
        </p:txBody>
      </p:sp>
      <p:sp>
        <p:nvSpPr>
          <p:cNvPr id="136194" name="Rectangle 3"/>
          <p:cNvSpPr>
            <a:spLocks noGrp="1"/>
          </p:cNvSpPr>
          <p:nvPr>
            <p:ph type="body" idx="4294967295"/>
          </p:nvPr>
        </p:nvSpPr>
        <p:spPr>
          <a:xfrm>
            <a:off x="528282" y="1324851"/>
            <a:ext cx="11135436" cy="5257800"/>
          </a:xfrm>
        </p:spPr>
        <p:txBody>
          <a:bodyPr vert="horz" lIns="91440" tIns="45720" rIns="91440" bIns="45720" rtlCol="0">
            <a:noAutofit/>
          </a:bodyPr>
          <a:lstStyle/>
          <a:p>
            <a:pPr>
              <a:lnSpc>
                <a:spcPct val="100000"/>
              </a:lnSpc>
              <a:buFont typeface="Wingdings" panose="05000000000000000000" pitchFamily="2" charset="2"/>
              <a:buChar char="v"/>
            </a:pPr>
            <a:r>
              <a:rPr lang="de-CH" altLang="fr-FR" sz="3600" dirty="0" err="1"/>
              <a:t>Menagers</a:t>
            </a:r>
            <a:r>
              <a:rPr lang="de-CH" altLang="fr-FR" sz="3600" dirty="0"/>
              <a:t> Bedeutung für das Musikleben in Luxemburg</a:t>
            </a:r>
          </a:p>
          <a:p>
            <a:pPr lvl="1">
              <a:lnSpc>
                <a:spcPct val="100000"/>
              </a:lnSpc>
              <a:buFont typeface="Arial" panose="020B0604020202020204" pitchFamily="34" charset="0"/>
            </a:pPr>
            <a:r>
              <a:rPr lang="de-CH" altLang="fr-FR" sz="3200" dirty="0"/>
              <a:t>War zeitlebens aktiv in das Musikleben Luxemburgs eingebunden</a:t>
            </a:r>
          </a:p>
          <a:p>
            <a:pPr lvl="2">
              <a:lnSpc>
                <a:spcPct val="100000"/>
              </a:lnSpc>
              <a:buFont typeface="Wingdings" panose="05000000000000000000" pitchFamily="2" charset="2"/>
              <a:buChar char="§"/>
            </a:pPr>
            <a:r>
              <a:rPr lang="de-CH" altLang="fr-FR" sz="2800" dirty="0"/>
              <a:t>Durch seine Kompositionen</a:t>
            </a:r>
          </a:p>
          <a:p>
            <a:pPr lvl="2">
              <a:lnSpc>
                <a:spcPct val="100000"/>
              </a:lnSpc>
              <a:buFont typeface="Wingdings" panose="05000000000000000000" pitchFamily="2" charset="2"/>
              <a:buChar char="§"/>
            </a:pPr>
            <a:r>
              <a:rPr lang="de-CH" altLang="fr-FR" sz="2800" dirty="0"/>
              <a:t>Durch seine pädagogische Tätigkeit</a:t>
            </a:r>
          </a:p>
          <a:p>
            <a:pPr lvl="3">
              <a:lnSpc>
                <a:spcPct val="100000"/>
              </a:lnSpc>
              <a:buFont typeface="Wingdings" panose="05000000000000000000" pitchFamily="2" charset="2"/>
              <a:buChar char="ü"/>
            </a:pPr>
            <a:r>
              <a:rPr lang="de-CH" altLang="fr-FR" sz="2400" dirty="0"/>
              <a:t>Autor musikpädagogischer Werke</a:t>
            </a:r>
          </a:p>
          <a:p>
            <a:pPr lvl="2">
              <a:lnSpc>
                <a:spcPct val="100000"/>
              </a:lnSpc>
              <a:buFont typeface="Wingdings" panose="05000000000000000000" pitchFamily="2" charset="2"/>
              <a:buChar char="§"/>
            </a:pPr>
            <a:r>
              <a:rPr lang="de-CH" altLang="fr-FR" sz="2800" dirty="0"/>
              <a:t>Durch seine Tätigkeit als Dirigent </a:t>
            </a:r>
          </a:p>
          <a:p>
            <a:pPr lvl="3">
              <a:lnSpc>
                <a:spcPct val="100000"/>
              </a:lnSpc>
              <a:buFont typeface="Wingdings" panose="05000000000000000000" pitchFamily="2" charset="2"/>
              <a:buChar char="ü"/>
            </a:pPr>
            <a:r>
              <a:rPr lang="de-CH" altLang="fr-FR" sz="2400" dirty="0"/>
              <a:t>&amp; als einfaches aktives Mitglied</a:t>
            </a:r>
          </a:p>
          <a:p>
            <a:pPr lvl="2">
              <a:lnSpc>
                <a:spcPct val="100000"/>
              </a:lnSpc>
              <a:buFont typeface="Wingdings" panose="05000000000000000000" pitchFamily="2" charset="2"/>
              <a:buChar char="§"/>
            </a:pPr>
            <a:r>
              <a:rPr lang="de-CH" altLang="fr-FR" sz="2800" dirty="0"/>
              <a:t>Durch seine Expertise bei nationalen Verbänden</a:t>
            </a:r>
          </a:p>
          <a:p>
            <a:pPr lvl="2">
              <a:lnSpc>
                <a:spcPct val="100000"/>
              </a:lnSpc>
              <a:buFont typeface="Wingdings" panose="05000000000000000000" pitchFamily="2" charset="2"/>
              <a:buChar char="§"/>
            </a:pPr>
            <a:r>
              <a:rPr lang="de-CH" altLang="fr-FR" sz="2800" dirty="0"/>
              <a:t>Als Mitbegründer des Sang &amp; Klang</a:t>
            </a:r>
            <a:endParaRPr lang="de-DE" altLang="fr-FR" sz="2800" dirty="0"/>
          </a:p>
          <a:p>
            <a:pPr lvl="2">
              <a:lnSpc>
                <a:spcPct val="100000"/>
              </a:lnSpc>
              <a:buFont typeface="Wingdings" panose="05000000000000000000" pitchFamily="2" charset="2"/>
              <a:buChar char="§"/>
            </a:pPr>
            <a:endParaRPr lang="de-DE" sz="2800" dirty="0"/>
          </a:p>
          <a:p>
            <a:pPr lvl="1">
              <a:lnSpc>
                <a:spcPct val="100000"/>
              </a:lnSpc>
              <a:buFont typeface="Arial" panose="020B0604020202020204" pitchFamily="34" charset="0"/>
            </a:pPr>
            <a:endParaRPr lang="de-CH" altLang="fr-FR" sz="3200" dirty="0"/>
          </a:p>
        </p:txBody>
      </p:sp>
      <p:sp>
        <p:nvSpPr>
          <p:cNvPr id="2" name="Footer Placeholder 1"/>
          <p:cNvSpPr>
            <a:spLocks noGrp="1"/>
          </p:cNvSpPr>
          <p:nvPr>
            <p:ph type="ftr" sz="quarter" idx="11"/>
          </p:nvPr>
        </p:nvSpPr>
        <p:spPr/>
        <p:txBody>
          <a:bodyPr/>
          <a:lstStyle/>
          <a:p>
            <a:endParaRPr lang="de-DE"/>
          </a:p>
        </p:txBody>
      </p:sp>
      <p:sp>
        <p:nvSpPr>
          <p:cNvPr id="3" name="Slide Number Placeholder 2"/>
          <p:cNvSpPr>
            <a:spLocks noGrp="1"/>
          </p:cNvSpPr>
          <p:nvPr>
            <p:ph type="sldNum" sz="quarter" idx="12"/>
          </p:nvPr>
        </p:nvSpPr>
        <p:spPr/>
        <p:txBody>
          <a:bodyPr/>
          <a:lstStyle/>
          <a:p>
            <a:fld id="{A483E9C2-70E8-8841-801F-7E36C8069AAC}" type="slidenum">
              <a:rPr lang="de-DE" smtClean="0"/>
              <a:t>45</a:t>
            </a:fld>
            <a:endParaRPr lang="de-DE"/>
          </a:p>
        </p:txBody>
      </p:sp>
    </p:spTree>
    <p:extLst>
      <p:ext uri="{BB962C8B-B14F-4D97-AF65-F5344CB8AC3E}">
        <p14:creationId xmlns:p14="http://schemas.microsoft.com/office/powerpoint/2010/main" val="25106483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31075" name="Rectangle 3"/>
          <p:cNvSpPr>
            <a:spLocks noGrp="1"/>
          </p:cNvSpPr>
          <p:nvPr>
            <p:ph type="body" idx="4294967295"/>
          </p:nvPr>
        </p:nvSpPr>
        <p:spPr>
          <a:xfrm>
            <a:off x="514065" y="936118"/>
            <a:ext cx="11163869" cy="5433879"/>
          </a:xfrm>
        </p:spPr>
        <p:txBody>
          <a:bodyPr vert="horz" lIns="91440" tIns="45720" rIns="91440" bIns="45720" rtlCol="0">
            <a:normAutofit/>
          </a:bodyPr>
          <a:lstStyle/>
          <a:p>
            <a:r>
              <a:rPr lang="de-CH" altLang="fr-FR" dirty="0" err="1">
                <a:latin typeface="+mn-lt"/>
              </a:rPr>
              <a:t>Menagers</a:t>
            </a:r>
            <a:r>
              <a:rPr lang="de-CH" altLang="fr-FR" dirty="0">
                <a:latin typeface="+mn-lt"/>
              </a:rPr>
              <a:t> Bedeutung für das Musikleben in Luxemburg</a:t>
            </a:r>
          </a:p>
          <a:p>
            <a:pPr lvl="1"/>
            <a:r>
              <a:rPr lang="de-CH" altLang="fr-FR" dirty="0" err="1">
                <a:latin typeface="+mn-lt"/>
              </a:rPr>
              <a:t>Menager</a:t>
            </a:r>
            <a:r>
              <a:rPr lang="de-CH" altLang="fr-FR" dirty="0">
                <a:latin typeface="+mn-lt"/>
              </a:rPr>
              <a:t> verbrachte sein ganzes Leben im </a:t>
            </a:r>
            <a:r>
              <a:rPr lang="de-CH" altLang="fr-FR" dirty="0" err="1">
                <a:latin typeface="+mn-lt"/>
              </a:rPr>
              <a:t>Pfaffenthal</a:t>
            </a:r>
            <a:endParaRPr lang="de-CH" altLang="fr-FR" dirty="0">
              <a:latin typeface="+mn-lt"/>
            </a:endParaRPr>
          </a:p>
          <a:p>
            <a:pPr lvl="2"/>
            <a:r>
              <a:rPr lang="de-CH" altLang="fr-FR" dirty="0">
                <a:latin typeface="+mn-lt"/>
              </a:rPr>
              <a:t>Was wäre aus ihm geworden, wenn er z. B. in Köln geblieben oder sich in einem anderen kulturellen Zentrum etabliert hätte?</a:t>
            </a:r>
          </a:p>
          <a:p>
            <a:pPr lvl="2"/>
            <a:r>
              <a:rPr lang="de-CH" altLang="fr-FR" dirty="0">
                <a:latin typeface="+mn-lt"/>
              </a:rPr>
              <a:t>Was wäre aus Beethoven geworden, wenn er in Bonn geblieben und aus Mozart, wenn er in Salzburg unter </a:t>
            </a:r>
            <a:r>
              <a:rPr lang="de-CH" altLang="fr-FR" dirty="0" err="1">
                <a:latin typeface="+mn-lt"/>
              </a:rPr>
              <a:t>Colloredo</a:t>
            </a:r>
            <a:r>
              <a:rPr lang="de-CH" altLang="fr-FR" dirty="0">
                <a:latin typeface="+mn-lt"/>
              </a:rPr>
              <a:t> weitergearbeitet hätte?</a:t>
            </a:r>
          </a:p>
          <a:p>
            <a:pPr lvl="1"/>
            <a:r>
              <a:rPr lang="de-CH" altLang="fr-FR" dirty="0">
                <a:latin typeface="+mn-lt"/>
              </a:rPr>
              <a:t>Gegenbeispiel</a:t>
            </a:r>
          </a:p>
          <a:p>
            <a:pPr lvl="2"/>
            <a:r>
              <a:rPr lang="de-CH" altLang="fr-FR" dirty="0">
                <a:latin typeface="+mn-lt"/>
              </a:rPr>
              <a:t>Haydn blieb bis zum Alter von 58 Jahren er in den Diensten der Fürsten von </a:t>
            </a:r>
            <a:r>
              <a:rPr lang="de-CH" altLang="fr-FR" dirty="0" err="1">
                <a:latin typeface="+mn-lt"/>
              </a:rPr>
              <a:t>Esterhaza</a:t>
            </a:r>
            <a:r>
              <a:rPr lang="de-CH" altLang="fr-FR" dirty="0">
                <a:latin typeface="+mn-lt"/>
              </a:rPr>
              <a:t>, und trotzdem hat er nach seiner Pension weiter komponiert und seine bekanntesten Werke geschaffen</a:t>
            </a:r>
          </a:p>
          <a:p>
            <a:pPr lvl="1"/>
            <a:r>
              <a:rPr lang="de-CH" altLang="fr-FR" dirty="0">
                <a:latin typeface="+mn-lt"/>
              </a:rPr>
              <a:t>Hatte </a:t>
            </a:r>
            <a:r>
              <a:rPr lang="de-CH" altLang="fr-FR" dirty="0" err="1">
                <a:latin typeface="+mn-lt"/>
              </a:rPr>
              <a:t>Menager</a:t>
            </a:r>
            <a:r>
              <a:rPr lang="de-CH" altLang="fr-FR" dirty="0">
                <a:latin typeface="+mn-lt"/>
              </a:rPr>
              <a:t> das Talent seiner zeitgenössischen Kollegen?</a:t>
            </a:r>
          </a:p>
          <a:p>
            <a:pPr lvl="2"/>
            <a:r>
              <a:rPr lang="de-CH" altLang="fr-FR" dirty="0">
                <a:latin typeface="+mn-lt"/>
              </a:rPr>
              <a:t>Viele seiner Werke klingen „klassisch</a:t>
            </a:r>
            <a:r>
              <a:rPr lang="de-CH" altLang="en-US" dirty="0">
                <a:latin typeface="+mn-lt"/>
              </a:rPr>
              <a:t>“</a:t>
            </a:r>
            <a:r>
              <a:rPr lang="de-CH" altLang="fr-FR" dirty="0">
                <a:latin typeface="+mn-lt"/>
              </a:rPr>
              <a:t>, also „hinken</a:t>
            </a:r>
            <a:r>
              <a:rPr lang="de-CH" altLang="en-US" dirty="0">
                <a:latin typeface="+mn-lt"/>
              </a:rPr>
              <a:t>“</a:t>
            </a:r>
            <a:r>
              <a:rPr lang="de-CH" altLang="fr-FR" dirty="0">
                <a:latin typeface="+mn-lt"/>
              </a:rPr>
              <a:t> demnach der Zeit hinterher</a:t>
            </a:r>
          </a:p>
          <a:p>
            <a:pPr lvl="2"/>
            <a:r>
              <a:rPr lang="de-CH" altLang="fr-FR" dirty="0">
                <a:latin typeface="+mn-lt"/>
              </a:rPr>
              <a:t>Manche klingen aber auch „romantisch</a:t>
            </a:r>
            <a:r>
              <a:rPr lang="de-CH" altLang="en-US" dirty="0">
                <a:latin typeface="+mn-lt"/>
              </a:rPr>
              <a:t>“</a:t>
            </a:r>
            <a:r>
              <a:rPr lang="de-CH" altLang="fr-FR" dirty="0">
                <a:latin typeface="+mn-lt"/>
              </a:rPr>
              <a:t> und sind durchaus der musikalischen Epoche angemessen,...</a:t>
            </a:r>
          </a:p>
          <a:p>
            <a:pPr lvl="2"/>
            <a:r>
              <a:rPr lang="de-CH" altLang="fr-FR" dirty="0">
                <a:latin typeface="+mn-lt"/>
              </a:rPr>
              <a:t>...sind aber nicht wichtig genug, um </a:t>
            </a:r>
            <a:r>
              <a:rPr lang="de-CH" altLang="fr-FR" dirty="0" err="1">
                <a:latin typeface="+mn-lt"/>
              </a:rPr>
              <a:t>Menager</a:t>
            </a:r>
            <a:r>
              <a:rPr lang="de-CH" altLang="fr-FR" dirty="0">
                <a:latin typeface="+mn-lt"/>
              </a:rPr>
              <a:t> </a:t>
            </a:r>
            <a:r>
              <a:rPr lang="de-CH" altLang="fr-FR" dirty="0" err="1">
                <a:latin typeface="+mn-lt"/>
              </a:rPr>
              <a:t>zuden</a:t>
            </a:r>
            <a:r>
              <a:rPr lang="de-CH" altLang="fr-FR" dirty="0">
                <a:latin typeface="+mn-lt"/>
              </a:rPr>
              <a:t> „großen</a:t>
            </a:r>
            <a:r>
              <a:rPr lang="de-CH" altLang="en-US" dirty="0">
                <a:latin typeface="+mn-lt"/>
              </a:rPr>
              <a:t>“</a:t>
            </a:r>
            <a:r>
              <a:rPr lang="de-CH" altLang="fr-FR" dirty="0">
                <a:latin typeface="+mn-lt"/>
              </a:rPr>
              <a:t> Romantikern zählen zu können. Es fehlen Sinfonien, Opern, …</a:t>
            </a:r>
          </a:p>
        </p:txBody>
      </p:sp>
      <p:sp>
        <p:nvSpPr>
          <p:cNvPr id="2" name="Footer Placeholder 1"/>
          <p:cNvSpPr>
            <a:spLocks noGrp="1"/>
          </p:cNvSpPr>
          <p:nvPr>
            <p:ph type="ftr" sz="quarter" idx="11"/>
          </p:nvPr>
        </p:nvSpPr>
        <p:spPr/>
        <p:txBody>
          <a:bodyPr/>
          <a:lstStyle/>
          <a:p>
            <a:endParaRPr lang="de-DE"/>
          </a:p>
        </p:txBody>
      </p:sp>
      <p:sp>
        <p:nvSpPr>
          <p:cNvPr id="3" name="Slide Number Placeholder 2"/>
          <p:cNvSpPr>
            <a:spLocks noGrp="1"/>
          </p:cNvSpPr>
          <p:nvPr>
            <p:ph type="sldNum" sz="quarter" idx="12"/>
          </p:nvPr>
        </p:nvSpPr>
        <p:spPr/>
        <p:txBody>
          <a:bodyPr/>
          <a:lstStyle/>
          <a:p>
            <a:fld id="{A483E9C2-70E8-8841-801F-7E36C8069AAC}" type="slidenum">
              <a:rPr lang="de-DE" smtClean="0"/>
              <a:t>46</a:t>
            </a:fld>
            <a:endParaRPr lang="de-DE"/>
          </a:p>
        </p:txBody>
      </p:sp>
      <p:sp>
        <p:nvSpPr>
          <p:cNvPr id="5" name="Rectangle 2"/>
          <p:cNvSpPr>
            <a:spLocks noGrp="1"/>
          </p:cNvSpPr>
          <p:nvPr>
            <p:ph type="title" idx="4294967295"/>
          </p:nvPr>
        </p:nvSpPr>
        <p:spPr>
          <a:xfrm>
            <a:off x="1981200" y="31513"/>
            <a:ext cx="8229600" cy="869950"/>
          </a:xfrm>
        </p:spPr>
        <p:txBody>
          <a:bodyPr>
            <a:normAutofit/>
          </a:bodyPr>
          <a:lstStyle/>
          <a:p>
            <a:pPr algn="ctr"/>
            <a:r>
              <a:rPr lang="de-DE" altLang="fr-FR" sz="4000" dirty="0">
                <a:latin typeface="+mn-lt"/>
                <a:ea typeface="ＭＳ Ｐゴシック" pitchFamily="34" charset="-128"/>
              </a:rPr>
              <a:t>Laurent </a:t>
            </a:r>
            <a:r>
              <a:rPr lang="de-DE" altLang="fr-FR" sz="4000" dirty="0" err="1">
                <a:latin typeface="+mn-lt"/>
                <a:ea typeface="ＭＳ Ｐゴシック" pitchFamily="34" charset="-128"/>
              </a:rPr>
              <a:t>Menager</a:t>
            </a:r>
            <a:r>
              <a:rPr lang="de-DE" altLang="fr-FR" sz="4000" dirty="0">
                <a:latin typeface="+mn-lt"/>
                <a:ea typeface="ＭＳ Ｐゴシック" pitchFamily="34" charset="-128"/>
              </a:rPr>
              <a:t> (1835-1902)</a:t>
            </a:r>
          </a:p>
        </p:txBody>
      </p:sp>
    </p:spTree>
    <p:extLst>
      <p:ext uri="{BB962C8B-B14F-4D97-AF65-F5344CB8AC3E}">
        <p14:creationId xmlns:p14="http://schemas.microsoft.com/office/powerpoint/2010/main" val="20650024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40289" name="Rectangle 3"/>
          <p:cNvSpPr>
            <a:spLocks noGrp="1"/>
          </p:cNvSpPr>
          <p:nvPr>
            <p:ph type="body" idx="4294967295"/>
          </p:nvPr>
        </p:nvSpPr>
        <p:spPr>
          <a:xfrm>
            <a:off x="381000" y="1076663"/>
            <a:ext cx="8229600" cy="457200"/>
          </a:xfrm>
        </p:spPr>
        <p:txBody>
          <a:bodyPr/>
          <a:lstStyle/>
          <a:p>
            <a:pPr>
              <a:lnSpc>
                <a:spcPct val="90000"/>
              </a:lnSpc>
            </a:pPr>
            <a:r>
              <a:rPr lang="de-CH" altLang="fr-FR" sz="2400" dirty="0">
                <a:latin typeface="+mn-lt"/>
                <a:ea typeface="ＭＳ Ｐゴシック" pitchFamily="34" charset="-128"/>
                <a:cs typeface="ＭＳ Ｐゴシック" pitchFamily="34" charset="-128"/>
              </a:rPr>
              <a:t>Stellungnahmen zur Bedeutung von </a:t>
            </a:r>
            <a:r>
              <a:rPr lang="de-CH" altLang="fr-FR" sz="2400" dirty="0" err="1">
                <a:latin typeface="+mn-lt"/>
                <a:ea typeface="ＭＳ Ｐゴシック" pitchFamily="34" charset="-128"/>
                <a:cs typeface="ＭＳ Ｐゴシック" pitchFamily="34" charset="-128"/>
              </a:rPr>
              <a:t>Menager</a:t>
            </a:r>
            <a:endParaRPr lang="de-CH" altLang="fr-FR" sz="2400" dirty="0">
              <a:latin typeface="+mn-lt"/>
              <a:ea typeface="ＭＳ Ｐゴシック" pitchFamily="34" charset="-128"/>
              <a:cs typeface="ＭＳ Ｐゴシック" pitchFamily="34" charset="-128"/>
            </a:endParaRPr>
          </a:p>
          <a:p>
            <a:pPr>
              <a:lnSpc>
                <a:spcPct val="90000"/>
              </a:lnSpc>
            </a:pPr>
            <a:endParaRPr lang="de-CH" altLang="fr-FR" sz="2400" dirty="0">
              <a:latin typeface="+mn-lt"/>
              <a:ea typeface="ＭＳ Ｐゴシック" pitchFamily="34" charset="-128"/>
              <a:cs typeface="ＭＳ Ｐゴシック" pitchFamily="34" charset="-128"/>
            </a:endParaRPr>
          </a:p>
        </p:txBody>
      </p:sp>
      <p:sp>
        <p:nvSpPr>
          <p:cNvPr id="140290" name="Rectangle 3"/>
          <p:cNvSpPr txBox="1">
            <a:spLocks/>
          </p:cNvSpPr>
          <p:nvPr/>
        </p:nvSpPr>
        <p:spPr bwMode="auto">
          <a:xfrm>
            <a:off x="381000" y="173694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lvl="1">
              <a:lnSpc>
                <a:spcPct val="90000"/>
              </a:lnSpc>
              <a:spcBef>
                <a:spcPct val="20000"/>
              </a:spcBef>
              <a:buFont typeface="Arial" pitchFamily="34" charset="0"/>
              <a:buNone/>
            </a:pPr>
            <a:r>
              <a:rPr lang="de-CH" altLang="fr-FR" b="0" dirty="0" err="1">
                <a:solidFill>
                  <a:srgbClr val="FF0000"/>
                </a:solidFill>
                <a:latin typeface="+mn-lt"/>
                <a:cs typeface="Arial" pitchFamily="34" charset="0"/>
              </a:rPr>
              <a:t>Biltgen</a:t>
            </a:r>
            <a:endParaRPr lang="de-CH" altLang="fr-FR" b="0" dirty="0">
              <a:solidFill>
                <a:srgbClr val="FF0000"/>
              </a:solidFill>
              <a:latin typeface="+mn-lt"/>
              <a:cs typeface="Arial" pitchFamily="34" charset="0"/>
            </a:endParaRPr>
          </a:p>
          <a:p>
            <a:pPr lvl="2">
              <a:lnSpc>
                <a:spcPct val="90000"/>
              </a:lnSpc>
              <a:spcBef>
                <a:spcPct val="20000"/>
              </a:spcBef>
              <a:buFont typeface="Wingdings" pitchFamily="2" charset="2"/>
              <a:buChar char="§"/>
            </a:pPr>
            <a:r>
              <a:rPr lang="de-CH" altLang="fr-FR" sz="2000" b="0" dirty="0" err="1">
                <a:solidFill>
                  <a:srgbClr val="E6B9B8"/>
                </a:solidFill>
                <a:latin typeface="+mn-lt"/>
              </a:rPr>
              <a:t>Menager</a:t>
            </a:r>
            <a:r>
              <a:rPr lang="de-CH" altLang="fr-FR" sz="2000" b="0" dirty="0">
                <a:solidFill>
                  <a:srgbClr val="E6B9B8"/>
                </a:solidFill>
                <a:latin typeface="+mn-lt"/>
              </a:rPr>
              <a:t>, </a:t>
            </a:r>
            <a:r>
              <a:rPr lang="de-CH" altLang="fr-FR" sz="2000" b="0" dirty="0" err="1">
                <a:solidFill>
                  <a:srgbClr val="E6B9B8"/>
                </a:solidFill>
                <a:latin typeface="+mn-lt"/>
              </a:rPr>
              <a:t>sent</a:t>
            </a:r>
            <a:r>
              <a:rPr lang="de-CH" altLang="fr-FR" sz="2000" b="0" dirty="0">
                <a:solidFill>
                  <a:srgbClr val="E6B9B8"/>
                </a:solidFill>
                <a:latin typeface="+mn-lt"/>
              </a:rPr>
              <a:t>., S. 37</a:t>
            </a:r>
          </a:p>
          <a:p>
            <a:pPr lvl="3">
              <a:lnSpc>
                <a:spcPct val="90000"/>
              </a:lnSpc>
              <a:spcBef>
                <a:spcPct val="20000"/>
              </a:spcBef>
              <a:buFont typeface="Wingdings" pitchFamily="2" charset="2"/>
              <a:buChar char="ü"/>
            </a:pPr>
            <a:endParaRPr lang="de-CH" altLang="fr-FR" sz="1800" b="0" dirty="0">
              <a:solidFill>
                <a:srgbClr val="FF0000"/>
              </a:solidFill>
              <a:latin typeface="+mn-lt"/>
            </a:endParaRPr>
          </a:p>
          <a:p>
            <a:pPr lvl="3">
              <a:lnSpc>
                <a:spcPct val="90000"/>
              </a:lnSpc>
              <a:spcBef>
                <a:spcPct val="20000"/>
              </a:spcBef>
              <a:buFont typeface="Wingdings" pitchFamily="2" charset="2"/>
              <a:buChar char="ü"/>
            </a:pPr>
            <a:endParaRPr lang="de-CH" altLang="fr-FR" sz="1800" b="0" dirty="0">
              <a:solidFill>
                <a:srgbClr val="FF0000"/>
              </a:solidFill>
              <a:latin typeface="+mn-lt"/>
            </a:endParaRPr>
          </a:p>
          <a:p>
            <a:pPr lvl="3">
              <a:lnSpc>
                <a:spcPct val="90000"/>
              </a:lnSpc>
              <a:spcBef>
                <a:spcPct val="20000"/>
              </a:spcBef>
              <a:buFont typeface="Wingdings" pitchFamily="2" charset="2"/>
              <a:buChar char="ü"/>
            </a:pPr>
            <a:endParaRPr lang="de-CH" altLang="fr-FR" sz="1800" b="0" dirty="0">
              <a:solidFill>
                <a:srgbClr val="FF0000"/>
              </a:solidFill>
              <a:latin typeface="+mn-lt"/>
            </a:endParaRPr>
          </a:p>
          <a:p>
            <a:pPr lvl="3">
              <a:lnSpc>
                <a:spcPct val="90000"/>
              </a:lnSpc>
              <a:spcBef>
                <a:spcPct val="20000"/>
              </a:spcBef>
              <a:buFont typeface="Wingdings" pitchFamily="2" charset="2"/>
              <a:buChar char="ü"/>
            </a:pPr>
            <a:endParaRPr lang="de-CH" altLang="fr-FR" sz="1800" b="0" dirty="0">
              <a:solidFill>
                <a:srgbClr val="FF0000"/>
              </a:solidFill>
              <a:latin typeface="+mn-lt"/>
            </a:endParaRPr>
          </a:p>
          <a:p>
            <a:pPr lvl="3">
              <a:lnSpc>
                <a:spcPct val="90000"/>
              </a:lnSpc>
              <a:spcBef>
                <a:spcPct val="20000"/>
              </a:spcBef>
              <a:buFont typeface="Wingdings" pitchFamily="2" charset="2"/>
              <a:buChar char="ü"/>
            </a:pPr>
            <a:endParaRPr lang="de-CH" altLang="fr-FR" sz="1800" b="0" dirty="0">
              <a:solidFill>
                <a:srgbClr val="FF0000"/>
              </a:solidFill>
              <a:latin typeface="+mn-lt"/>
            </a:endParaRPr>
          </a:p>
          <a:p>
            <a:pPr lvl="3">
              <a:lnSpc>
                <a:spcPct val="90000"/>
              </a:lnSpc>
              <a:spcBef>
                <a:spcPct val="20000"/>
              </a:spcBef>
              <a:buFont typeface="Wingdings" pitchFamily="2" charset="2"/>
              <a:buChar char="ü"/>
            </a:pPr>
            <a:endParaRPr lang="de-CH" altLang="fr-FR" sz="1800" b="0" dirty="0">
              <a:solidFill>
                <a:srgbClr val="FF0000"/>
              </a:solidFill>
              <a:latin typeface="+mn-lt"/>
            </a:endParaRPr>
          </a:p>
          <a:p>
            <a:pPr lvl="3">
              <a:lnSpc>
                <a:spcPct val="90000"/>
              </a:lnSpc>
              <a:spcBef>
                <a:spcPct val="20000"/>
              </a:spcBef>
              <a:buFont typeface="Wingdings" pitchFamily="2" charset="2"/>
              <a:buChar char="ü"/>
            </a:pPr>
            <a:endParaRPr lang="de-CH" altLang="fr-FR" sz="1800" b="0" dirty="0">
              <a:solidFill>
                <a:srgbClr val="FF0000"/>
              </a:solidFill>
              <a:latin typeface="+mn-lt"/>
            </a:endParaRPr>
          </a:p>
          <a:p>
            <a:pPr lvl="3">
              <a:lnSpc>
                <a:spcPct val="90000"/>
              </a:lnSpc>
              <a:spcBef>
                <a:spcPct val="20000"/>
              </a:spcBef>
              <a:buFont typeface="Wingdings" pitchFamily="2" charset="2"/>
              <a:buChar char="ü"/>
            </a:pPr>
            <a:endParaRPr lang="de-CH" altLang="fr-FR" sz="1800" b="0" dirty="0">
              <a:solidFill>
                <a:srgbClr val="FF0000"/>
              </a:solidFill>
              <a:latin typeface="+mn-lt"/>
            </a:endParaRPr>
          </a:p>
          <a:p>
            <a:pPr lvl="3">
              <a:lnSpc>
                <a:spcPct val="90000"/>
              </a:lnSpc>
              <a:spcBef>
                <a:spcPct val="20000"/>
              </a:spcBef>
              <a:buFont typeface="Wingdings" pitchFamily="2" charset="2"/>
              <a:buChar char="ü"/>
            </a:pPr>
            <a:endParaRPr lang="de-CH" altLang="fr-FR" sz="1800" b="0" dirty="0">
              <a:solidFill>
                <a:srgbClr val="FF0000"/>
              </a:solidFill>
              <a:latin typeface="+mn-lt"/>
            </a:endParaRPr>
          </a:p>
          <a:p>
            <a:pPr lvl="1">
              <a:lnSpc>
                <a:spcPct val="90000"/>
              </a:lnSpc>
              <a:spcBef>
                <a:spcPct val="20000"/>
              </a:spcBef>
              <a:buFont typeface="Arial" pitchFamily="34" charset="0"/>
              <a:buNone/>
            </a:pPr>
            <a:endParaRPr lang="de-DE" altLang="fr-FR" b="0" dirty="0">
              <a:solidFill>
                <a:srgbClr val="FF0000"/>
              </a:solidFill>
              <a:latin typeface="+mn-lt"/>
              <a:cs typeface="Arial" pitchFamily="34" charset="0"/>
            </a:endParaRPr>
          </a:p>
        </p:txBody>
      </p:sp>
      <p:pic>
        <p:nvPicPr>
          <p:cNvPr id="1402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02580"/>
            <a:ext cx="5022760" cy="318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891" y="1929843"/>
            <a:ext cx="4813110" cy="431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endParaRPr lang="de-DE"/>
          </a:p>
        </p:txBody>
      </p:sp>
      <p:sp>
        <p:nvSpPr>
          <p:cNvPr id="3" name="Slide Number Placeholder 2"/>
          <p:cNvSpPr>
            <a:spLocks noGrp="1"/>
          </p:cNvSpPr>
          <p:nvPr>
            <p:ph type="sldNum" sz="quarter" idx="12"/>
          </p:nvPr>
        </p:nvSpPr>
        <p:spPr/>
        <p:txBody>
          <a:bodyPr/>
          <a:lstStyle/>
          <a:p>
            <a:fld id="{A483E9C2-70E8-8841-801F-7E36C8069AAC}" type="slidenum">
              <a:rPr lang="de-DE" smtClean="0"/>
              <a:t>47</a:t>
            </a:fld>
            <a:endParaRPr lang="de-DE"/>
          </a:p>
        </p:txBody>
      </p:sp>
      <p:sp>
        <p:nvSpPr>
          <p:cNvPr id="8" name="Rectangle 2"/>
          <p:cNvSpPr>
            <a:spLocks noGrp="1"/>
          </p:cNvSpPr>
          <p:nvPr>
            <p:ph type="title" idx="4294967295"/>
          </p:nvPr>
        </p:nvSpPr>
        <p:spPr>
          <a:xfrm>
            <a:off x="1981200" y="159992"/>
            <a:ext cx="8229600" cy="869950"/>
          </a:xfrm>
        </p:spPr>
        <p:txBody>
          <a:bodyPr>
            <a:normAutofit/>
          </a:bodyPr>
          <a:lstStyle/>
          <a:p>
            <a:pPr algn="ctr"/>
            <a:r>
              <a:rPr lang="de-DE" altLang="fr-FR" sz="4000" dirty="0">
                <a:latin typeface="+mn-lt"/>
                <a:ea typeface="ＭＳ Ｐゴシック" pitchFamily="34" charset="-128"/>
              </a:rPr>
              <a:t>Laurent </a:t>
            </a:r>
            <a:r>
              <a:rPr lang="de-DE" altLang="fr-FR" sz="4000" dirty="0" err="1">
                <a:latin typeface="+mn-lt"/>
                <a:ea typeface="ＭＳ Ｐゴシック" pitchFamily="34" charset="-128"/>
              </a:rPr>
              <a:t>Menager</a:t>
            </a:r>
            <a:r>
              <a:rPr lang="de-DE" altLang="fr-FR" sz="4000" dirty="0">
                <a:latin typeface="+mn-lt"/>
                <a:ea typeface="ＭＳ Ｐゴシック" pitchFamily="34" charset="-128"/>
              </a:rPr>
              <a:t> (1835-1902)</a:t>
            </a:r>
          </a:p>
        </p:txBody>
      </p:sp>
    </p:spTree>
    <p:extLst>
      <p:ext uri="{BB962C8B-B14F-4D97-AF65-F5344CB8AC3E}">
        <p14:creationId xmlns:p14="http://schemas.microsoft.com/office/powerpoint/2010/main" val="3863889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063"/>
            <a:ext cx="12192000" cy="949677"/>
          </a:xfrm>
        </p:spPr>
        <p:txBody>
          <a:bodyPr>
            <a:normAutofit/>
          </a:bodyPr>
          <a:lstStyle/>
          <a:p>
            <a:pPr algn="ctr"/>
            <a:r>
              <a:rPr lang="fr-FR" dirty="0"/>
              <a:t>D’</a:t>
            </a:r>
            <a:r>
              <a:rPr lang="fr-FR" dirty="0" err="1"/>
              <a:t>Margre’tchen</a:t>
            </a:r>
            <a:endParaRPr lang="fr-FR" dirty="0"/>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A483E9C2-70E8-8841-801F-7E36C8069AAC}" type="slidenum">
              <a:rPr lang="de-DE" smtClean="0"/>
              <a:t>48</a:t>
            </a:fld>
            <a:endParaRPr lang="de-DE"/>
          </a:p>
        </p:txBody>
      </p:sp>
      <p:pic>
        <p:nvPicPr>
          <p:cNvPr id="6" name="Galaconcert 2014-05 - 05 Margreitchen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8143" y="1551895"/>
            <a:ext cx="9190365" cy="5169580"/>
          </a:xfrm>
          <a:prstGeom prst="rect">
            <a:avLst/>
          </a:prstGeom>
        </p:spPr>
      </p:pic>
      <p:sp>
        <p:nvSpPr>
          <p:cNvPr id="7" name="Rectangle 6"/>
          <p:cNvSpPr/>
          <p:nvPr/>
        </p:nvSpPr>
        <p:spPr>
          <a:xfrm>
            <a:off x="1358143" y="954740"/>
            <a:ext cx="9190365" cy="523220"/>
          </a:xfrm>
          <a:prstGeom prst="rect">
            <a:avLst/>
          </a:prstGeom>
        </p:spPr>
        <p:txBody>
          <a:bodyPr wrap="square">
            <a:spAutoFit/>
          </a:bodyPr>
          <a:lstStyle/>
          <a:p>
            <a:pPr algn="ctr" eaLnBrk="0" fontAlgn="base" hangingPunct="0">
              <a:spcBef>
                <a:spcPct val="0"/>
              </a:spcBef>
              <a:spcAft>
                <a:spcPct val="0"/>
              </a:spcAft>
            </a:pPr>
            <a:r>
              <a:rPr lang="fr-FR" altLang="fr-FR" sz="2800" dirty="0"/>
              <a:t>Jules Krüger </a:t>
            </a:r>
            <a:r>
              <a:rPr lang="de-DE" altLang="fr-FR" sz="2800" dirty="0"/>
              <a:t>(1899-1976) –</a:t>
            </a:r>
            <a:r>
              <a:rPr lang="fr-FR" altLang="fr-FR" sz="2800" dirty="0"/>
              <a:t> </a:t>
            </a:r>
            <a:r>
              <a:rPr lang="fr-FR" altLang="fr-FR" sz="2800" i="1" dirty="0"/>
              <a:t>Variations sur "d'</a:t>
            </a:r>
            <a:r>
              <a:rPr lang="fr-FR" altLang="fr-FR" sz="2800" i="1" dirty="0" err="1"/>
              <a:t>Margretchen</a:t>
            </a:r>
            <a:r>
              <a:rPr lang="fr-FR" altLang="fr-FR" sz="2800" i="1" dirty="0"/>
              <a:t>" </a:t>
            </a:r>
          </a:p>
        </p:txBody>
      </p:sp>
    </p:spTree>
    <p:extLst>
      <p:ext uri="{BB962C8B-B14F-4D97-AF65-F5344CB8AC3E}">
        <p14:creationId xmlns:p14="http://schemas.microsoft.com/office/powerpoint/2010/main" val="1019440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rot="20748785">
            <a:off x="2112474" y="2922364"/>
            <a:ext cx="3572701" cy="2074472"/>
          </a:xfrm>
          <a:prstGeom prst="rect">
            <a:avLst/>
          </a:prstGeom>
        </p:spPr>
      </p:pic>
      <p:sp>
        <p:nvSpPr>
          <p:cNvPr id="2" name="Title 1"/>
          <p:cNvSpPr>
            <a:spLocks noGrp="1"/>
          </p:cNvSpPr>
          <p:nvPr>
            <p:ph type="title"/>
          </p:nvPr>
        </p:nvSpPr>
        <p:spPr>
          <a:xfrm>
            <a:off x="0" y="6748"/>
            <a:ext cx="6509442" cy="1325563"/>
          </a:xfrm>
        </p:spPr>
        <p:txBody>
          <a:bodyPr>
            <a:normAutofit/>
          </a:bodyPr>
          <a:lstStyle/>
          <a:p>
            <a:r>
              <a:rPr lang="fr-FR" dirty="0"/>
              <a:t>D’</a:t>
            </a:r>
            <a:r>
              <a:rPr lang="fr-FR" dirty="0" err="1"/>
              <a:t>Margre’tchen</a:t>
            </a:r>
            <a:endParaRPr lang="de-DE" dirty="0"/>
          </a:p>
        </p:txBody>
      </p:sp>
      <p:sp>
        <p:nvSpPr>
          <p:cNvPr id="3" name="Content Placeholder 2"/>
          <p:cNvSpPr>
            <a:spLocks noGrp="1"/>
          </p:cNvSpPr>
          <p:nvPr>
            <p:ph idx="1"/>
          </p:nvPr>
        </p:nvSpPr>
        <p:spPr>
          <a:xfrm>
            <a:off x="35693" y="1200152"/>
            <a:ext cx="6669673" cy="4884268"/>
          </a:xfrm>
        </p:spPr>
        <p:txBody>
          <a:bodyPr>
            <a:noAutofit/>
          </a:bodyPr>
          <a:lstStyle/>
          <a:p>
            <a:r>
              <a:rPr lang="de-DE" sz="3200" dirty="0"/>
              <a:t>Vorlage</a:t>
            </a:r>
          </a:p>
          <a:p>
            <a:pPr lvl="1"/>
            <a:r>
              <a:rPr lang="de-DE" sz="2800" b="1" i="1" dirty="0" err="1"/>
              <a:t>Drauß</a:t>
            </a:r>
            <a:r>
              <a:rPr lang="de-DE" sz="2800" b="1" i="1" dirty="0"/>
              <a:t> ist alles so prächtig</a:t>
            </a:r>
          </a:p>
          <a:p>
            <a:pPr lvl="2"/>
            <a:r>
              <a:rPr lang="de-DE" sz="2400" dirty="0"/>
              <a:t>Ernst Friedrich Richter (um 1835) </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r>
              <a:rPr lang="de-DE" sz="3200" dirty="0">
                <a:latin typeface="Calibri" panose="020F0502020204030204" pitchFamily="34" charset="0"/>
                <a:ea typeface="Calibri" panose="020F0502020204030204" pitchFamily="34" charset="0"/>
                <a:cs typeface="Times New Roman" panose="02020603050405020304" pitchFamily="18" charset="0"/>
              </a:rPr>
              <a:t>„Unsere volkstümlichen Lieder sind unser ausschließliches Eigentum; den Besitz unserer Volkslieder teilen wir dagegen mit unsern Nachbarn, wie wir ja auch unsere Kultur mit ihnen teilen oder vielmehr sie die ihrige mit uns.“ </a:t>
            </a:r>
          </a:p>
          <a:p>
            <a:pPr lvl="5"/>
            <a:r>
              <a:rPr lang="de-DE" sz="2000" dirty="0">
                <a:latin typeface="Calibri" panose="020F0502020204030204" pitchFamily="34" charset="0"/>
                <a:ea typeface="Calibri" panose="020F0502020204030204" pitchFamily="34" charset="0"/>
                <a:cs typeface="Times New Roman" panose="02020603050405020304" pitchFamily="18" charset="0"/>
              </a:rPr>
              <a:t>vgl. </a:t>
            </a:r>
            <a:r>
              <a:rPr lang="de-DE" sz="2000" dirty="0" err="1">
                <a:latin typeface="Calibri" panose="020F0502020204030204" pitchFamily="34" charset="0"/>
                <a:ea typeface="Calibri" panose="020F0502020204030204" pitchFamily="34" charset="0"/>
                <a:cs typeface="Times New Roman" panose="02020603050405020304" pitchFamily="18" charset="0"/>
              </a:rPr>
              <a:t>Poutty</a:t>
            </a:r>
            <a:r>
              <a:rPr lang="de-DE" sz="2000" dirty="0">
                <a:latin typeface="Calibri" panose="020F0502020204030204" pitchFamily="34" charset="0"/>
                <a:ea typeface="Calibri" panose="020F0502020204030204" pitchFamily="34" charset="0"/>
                <a:cs typeface="Times New Roman" panose="02020603050405020304" pitchFamily="18" charset="0"/>
              </a:rPr>
              <a:t> Stein (Suchbegriff), Luxemburger Wort vom 17.12.1929, S. 7</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endParaRPr lang="de-DE" sz="3200" dirty="0"/>
          </a:p>
          <a:p>
            <a:pPr lvl="7"/>
            <a:endParaRPr lang="de-DE" sz="2000" dirty="0"/>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483E9C2-70E8-8841-801F-7E36C8069AAC}" type="slidenum">
              <a:rPr lang="de-DE" smtClean="0"/>
              <a:t>49</a:t>
            </a:fld>
            <a:endParaRPr lang="de-DE"/>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1291" y="0"/>
            <a:ext cx="5125196" cy="6858000"/>
          </a:xfrm>
          <a:prstGeom prst="rect">
            <a:avLst/>
          </a:prstGeom>
        </p:spPr>
      </p:pic>
    </p:spTree>
    <p:extLst>
      <p:ext uri="{BB962C8B-B14F-4D97-AF65-F5344CB8AC3E}">
        <p14:creationId xmlns:p14="http://schemas.microsoft.com/office/powerpoint/2010/main" val="291894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6096000" cy="1325563"/>
          </a:xfrm>
        </p:spPr>
        <p:txBody>
          <a:bodyPr/>
          <a:lstStyle/>
          <a:p>
            <a:r>
              <a:rPr lang="fr-FR" dirty="0"/>
              <a:t>Culture</a:t>
            </a:r>
          </a:p>
        </p:txBody>
      </p:sp>
      <p:sp>
        <p:nvSpPr>
          <p:cNvPr id="3" name="Content Placeholder 2"/>
          <p:cNvSpPr>
            <a:spLocks noGrp="1"/>
          </p:cNvSpPr>
          <p:nvPr>
            <p:ph idx="1"/>
          </p:nvPr>
        </p:nvSpPr>
        <p:spPr>
          <a:xfrm>
            <a:off x="0" y="1659737"/>
            <a:ext cx="6096000" cy="935863"/>
          </a:xfrm>
        </p:spPr>
        <p:txBody>
          <a:bodyPr/>
          <a:lstStyle/>
          <a:p>
            <a:pPr marL="0" indent="0" algn="ctr">
              <a:buNone/>
            </a:pPr>
            <a:r>
              <a:rPr lang="fr-FR" dirty="0">
                <a:solidFill>
                  <a:srgbClr val="FF0000"/>
                </a:solidFill>
              </a:rPr>
              <a:t>La connaissance de </a:t>
            </a:r>
            <a:br>
              <a:rPr lang="fr-FR" dirty="0">
                <a:solidFill>
                  <a:srgbClr val="FF0000"/>
                </a:solidFill>
              </a:rPr>
            </a:br>
            <a:r>
              <a:rPr lang="fr-FR" dirty="0">
                <a:solidFill>
                  <a:srgbClr val="FF0000"/>
                </a:solidFill>
              </a:rPr>
              <a:t>la culture relève de l’éducation!</a:t>
            </a:r>
          </a:p>
        </p:txBody>
      </p:sp>
      <p:pic>
        <p:nvPicPr>
          <p:cNvPr id="4" name="Picture 3"/>
          <p:cNvPicPr>
            <a:picLocks noChangeAspect="1"/>
          </p:cNvPicPr>
          <p:nvPr/>
        </p:nvPicPr>
        <p:blipFill>
          <a:blip r:embed="rId3"/>
          <a:stretch>
            <a:fillRect/>
          </a:stretch>
        </p:blipFill>
        <p:spPr>
          <a:xfrm>
            <a:off x="6096000" y="0"/>
            <a:ext cx="5829300" cy="7305675"/>
          </a:xfrm>
          <a:prstGeom prst="rect">
            <a:avLst/>
          </a:prstGeom>
        </p:spPr>
      </p:pic>
      <p:sp>
        <p:nvSpPr>
          <p:cNvPr id="5" name="Oval 4"/>
          <p:cNvSpPr/>
          <p:nvPr/>
        </p:nvSpPr>
        <p:spPr>
          <a:xfrm>
            <a:off x="10233061" y="647272"/>
            <a:ext cx="1428108" cy="544530"/>
          </a:xfrm>
          <a:prstGeom prst="ellipse">
            <a:avLst/>
          </a:prstGeom>
          <a:solidFill>
            <a:srgbClr val="FF00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hteck 5"/>
          <p:cNvSpPr/>
          <p:nvPr/>
        </p:nvSpPr>
        <p:spPr>
          <a:xfrm>
            <a:off x="0" y="2899447"/>
            <a:ext cx="6096000" cy="2898742"/>
          </a:xfrm>
          <a:prstGeom prst="rect">
            <a:avLst/>
          </a:prstGeom>
        </p:spPr>
        <p:txBody>
          <a:bodyPr vert="horz" lIns="91440" tIns="45720" rIns="91440" bIns="45720" rtlCol="0">
            <a:normAutofit/>
          </a:bodyPr>
          <a:lstStyle/>
          <a:p>
            <a:pPr algn="just">
              <a:lnSpc>
                <a:spcPct val="90000"/>
              </a:lnSpc>
              <a:spcBef>
                <a:spcPts val="1000"/>
              </a:spcBef>
            </a:pPr>
            <a:r>
              <a:rPr lang="de-DE" sz="2800" dirty="0">
                <a:latin typeface="Calibri" panose="020F0502020204030204" pitchFamily="34" charset="0"/>
                <a:ea typeface="ＭＳ Ｐゴシック" pitchFamily="34" charset="-128"/>
                <a:cs typeface="Arial" pitchFamily="34" charset="0"/>
              </a:rPr>
              <a:t>„Kultur lebt aus der Schule, und die Schule nährt sich, um sich in ihren Insassen zu vervollkommnen, aus der Kultur.“ </a:t>
            </a:r>
          </a:p>
          <a:p>
            <a:pPr marL="1714500" lvl="3" indent="-342900">
              <a:lnSpc>
                <a:spcPct val="90000"/>
              </a:lnSpc>
              <a:spcBef>
                <a:spcPts val="1000"/>
              </a:spcBef>
              <a:buFont typeface="Calibri" panose="020F0502020204030204" pitchFamily="34" charset="0"/>
              <a:buChar char="»"/>
            </a:pPr>
            <a:r>
              <a:rPr lang="de-DE" sz="2000" dirty="0">
                <a:latin typeface="Calibri" panose="020F0502020204030204" pitchFamily="34" charset="0"/>
              </a:rPr>
              <a:t>Pierre Grégoire, Luxemburgs, Kulturentfaltung im neunzehnten Jahrhundert, De </a:t>
            </a:r>
            <a:r>
              <a:rPr lang="de-DE" sz="2000" dirty="0" err="1">
                <a:latin typeface="Calibri" panose="020F0502020204030204" pitchFamily="34" charset="0"/>
              </a:rPr>
              <a:t>Frëndeskrees</a:t>
            </a:r>
            <a:r>
              <a:rPr lang="de-DE" sz="2000" dirty="0">
                <a:latin typeface="Calibri" panose="020F0502020204030204" pitchFamily="34" charset="0"/>
              </a:rPr>
              <a:t>, Luxemburg 1981, S. 33.</a:t>
            </a:r>
          </a:p>
        </p:txBody>
      </p:sp>
      <p:sp>
        <p:nvSpPr>
          <p:cNvPr id="7" name="Footer Placeholder 6"/>
          <p:cNvSpPr>
            <a:spLocks noGrp="1"/>
          </p:cNvSpPr>
          <p:nvPr>
            <p:ph type="ftr" sz="quarter" idx="11"/>
          </p:nvPr>
        </p:nvSpPr>
        <p:spPr/>
        <p:txBody>
          <a:bodyPr/>
          <a:lstStyle/>
          <a:p>
            <a:endParaRPr lang="de-DE"/>
          </a:p>
        </p:txBody>
      </p:sp>
      <p:sp>
        <p:nvSpPr>
          <p:cNvPr id="8" name="Slide Number Placeholder 7"/>
          <p:cNvSpPr>
            <a:spLocks noGrp="1"/>
          </p:cNvSpPr>
          <p:nvPr>
            <p:ph type="sldNum" sz="quarter" idx="12"/>
          </p:nvPr>
        </p:nvSpPr>
        <p:spPr/>
        <p:txBody>
          <a:bodyPr/>
          <a:lstStyle/>
          <a:p>
            <a:fld id="{A483E9C2-70E8-8841-801F-7E36C8069AAC}" type="slidenum">
              <a:rPr lang="de-DE" smtClean="0"/>
              <a:t>5</a:t>
            </a:fld>
            <a:endParaRPr lang="de-DE"/>
          </a:p>
        </p:txBody>
      </p:sp>
      <p:sp>
        <p:nvSpPr>
          <p:cNvPr id="9" name="Rechteck 8"/>
          <p:cNvSpPr/>
          <p:nvPr/>
        </p:nvSpPr>
        <p:spPr>
          <a:xfrm>
            <a:off x="7979892" y="6858000"/>
            <a:ext cx="2967223" cy="369332"/>
          </a:xfrm>
          <a:prstGeom prst="rect">
            <a:avLst/>
          </a:prstGeom>
        </p:spPr>
        <p:txBody>
          <a:bodyPr wrap="none">
            <a:spAutoFit/>
          </a:bodyPr>
          <a:lstStyle/>
          <a:p>
            <a:r>
              <a:rPr lang="de-DE" i="1" dirty="0" err="1"/>
              <a:t>Sneška</a:t>
            </a:r>
            <a:r>
              <a:rPr lang="de-DE" i="1" dirty="0"/>
              <a:t> </a:t>
            </a:r>
            <a:r>
              <a:rPr lang="de-DE" i="1" dirty="0" err="1"/>
              <a:t>Quaedvlieg-Mihailović</a:t>
            </a:r>
            <a:endParaRPr lang="en-GB" dirty="0"/>
          </a:p>
        </p:txBody>
      </p:sp>
    </p:spTree>
    <p:extLst>
      <p:ext uri="{BB962C8B-B14F-4D97-AF65-F5344CB8AC3E}">
        <p14:creationId xmlns:p14="http://schemas.microsoft.com/office/powerpoint/2010/main" val="14811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047CF8-BED1-4E86-934E-9C5C63073CCE}" type="slidenum">
              <a:rPr lang="de-DE" altLang="fr-FR" smtClean="0"/>
              <a:pPr/>
              <a:t>50</a:t>
            </a:fld>
            <a:endParaRPr lang="de-DE" altLang="fr-FR"/>
          </a:p>
        </p:txBody>
      </p:sp>
      <p:pic>
        <p:nvPicPr>
          <p:cNvPr id="4" name="Picture 3"/>
          <p:cNvPicPr>
            <a:picLocks noChangeAspect="1"/>
          </p:cNvPicPr>
          <p:nvPr/>
        </p:nvPicPr>
        <p:blipFill>
          <a:blip r:embed="rId3"/>
          <a:stretch>
            <a:fillRect/>
          </a:stretch>
        </p:blipFill>
        <p:spPr>
          <a:xfrm>
            <a:off x="4943892" y="0"/>
            <a:ext cx="6867108" cy="6858000"/>
          </a:xfrm>
          <a:prstGeom prst="rect">
            <a:avLst/>
          </a:prstGeom>
        </p:spPr>
      </p:pic>
      <p:sp>
        <p:nvSpPr>
          <p:cNvPr id="5" name="Footer Placeholder 4"/>
          <p:cNvSpPr>
            <a:spLocks noGrp="1"/>
          </p:cNvSpPr>
          <p:nvPr>
            <p:ph type="ftr" sz="quarter" idx="11"/>
          </p:nvPr>
        </p:nvSpPr>
        <p:spPr/>
        <p:txBody>
          <a:bodyPr/>
          <a:lstStyle/>
          <a:p>
            <a:endParaRPr lang="de-DE"/>
          </a:p>
        </p:txBody>
      </p:sp>
      <p:sp>
        <p:nvSpPr>
          <p:cNvPr id="6" name="Rectangle 5"/>
          <p:cNvSpPr>
            <a:spLocks noGrp="1"/>
          </p:cNvSpPr>
          <p:nvPr>
            <p:ph type="title"/>
          </p:nvPr>
        </p:nvSpPr>
        <p:spPr>
          <a:xfrm>
            <a:off x="0" y="2493396"/>
            <a:ext cx="4943892" cy="1325563"/>
          </a:xfrm>
          <a:noFill/>
        </p:spPr>
        <p:txBody>
          <a:bodyPr/>
          <a:lstStyle/>
          <a:p>
            <a:pPr algn="ctr"/>
            <a:r>
              <a:rPr lang="de-DE" altLang="fr-FR" dirty="0">
                <a:latin typeface="+mn-lt"/>
                <a:ea typeface="ＭＳ Ｐゴシック" pitchFamily="34" charset="-128"/>
              </a:rPr>
              <a:t>Laurent </a:t>
            </a:r>
            <a:r>
              <a:rPr lang="de-DE" altLang="fr-FR" dirty="0" err="1">
                <a:latin typeface="+mn-lt"/>
                <a:ea typeface="ＭＳ Ｐゴシック" pitchFamily="34" charset="-128"/>
              </a:rPr>
              <a:t>Menager</a:t>
            </a:r>
            <a:r>
              <a:rPr lang="de-DE" altLang="fr-FR" dirty="0">
                <a:latin typeface="+mn-lt"/>
                <a:ea typeface="ＭＳ Ｐゴシック" pitchFamily="34" charset="-128"/>
              </a:rPr>
              <a:t> (1835-1902)</a:t>
            </a:r>
            <a:endParaRPr lang="en-US" altLang="fr-FR" dirty="0">
              <a:latin typeface="+mn-lt"/>
              <a:ea typeface="ＭＳ Ｐゴシック" pitchFamily="34" charset="-128"/>
            </a:endParaRPr>
          </a:p>
        </p:txBody>
      </p:sp>
    </p:spTree>
    <p:extLst>
      <p:ext uri="{BB962C8B-B14F-4D97-AF65-F5344CB8AC3E}">
        <p14:creationId xmlns:p14="http://schemas.microsoft.com/office/powerpoint/2010/main" val="35176361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113666" name="Rectangle 5"/>
          <p:cNvSpPr>
            <a:spLocks noGrp="1"/>
          </p:cNvSpPr>
          <p:nvPr>
            <p:ph type="title" idx="4294967295"/>
          </p:nvPr>
        </p:nvSpPr>
        <p:spPr>
          <a:xfrm>
            <a:off x="1981200" y="327490"/>
            <a:ext cx="8229600" cy="869950"/>
          </a:xfrm>
          <a:noFill/>
        </p:spPr>
        <p:txBody>
          <a:bodyPr vert="horz" lIns="91440" tIns="45720" rIns="91440" bIns="45720" rtlCol="0" anchor="ctr">
            <a:normAutofit fontScale="90000"/>
          </a:bodyPr>
          <a:lstStyle/>
          <a:p>
            <a:pPr algn="ctr"/>
            <a:r>
              <a:rPr lang="de-DE" altLang="fr-FR" dirty="0">
                <a:latin typeface="+mn-lt"/>
                <a:ea typeface="ＭＳ Ｐゴシック" pitchFamily="34" charset="-128"/>
              </a:rPr>
              <a:t>Edmond de la Fontaine </a:t>
            </a:r>
            <a:br>
              <a:rPr lang="de-DE" altLang="fr-FR" dirty="0">
                <a:latin typeface="+mn-lt"/>
                <a:ea typeface="ＭＳ Ｐゴシック" pitchFamily="34" charset="-128"/>
              </a:rPr>
            </a:br>
            <a:r>
              <a:rPr lang="de-DE" altLang="fr-FR" dirty="0">
                <a:latin typeface="+mn-lt"/>
                <a:ea typeface="ＭＳ Ｐゴシック" pitchFamily="34" charset="-128"/>
              </a:rPr>
              <a:t>„Dicks“ (1823-1891)</a:t>
            </a:r>
          </a:p>
        </p:txBody>
      </p:sp>
      <p:pic>
        <p:nvPicPr>
          <p:cNvPr id="2" name="Picture 1"/>
          <p:cNvPicPr>
            <a:picLocks noChangeAspect="1"/>
          </p:cNvPicPr>
          <p:nvPr/>
        </p:nvPicPr>
        <p:blipFill>
          <a:blip r:embed="rId3"/>
          <a:stretch>
            <a:fillRect/>
          </a:stretch>
        </p:blipFill>
        <p:spPr>
          <a:xfrm>
            <a:off x="4255143" y="1367820"/>
            <a:ext cx="3681714" cy="4749866"/>
          </a:xfrm>
          <a:prstGeom prst="rect">
            <a:avLst/>
          </a:prstGeom>
        </p:spPr>
      </p:pic>
      <p:sp>
        <p:nvSpPr>
          <p:cNvPr id="3" name="Rectangle 2"/>
          <p:cNvSpPr/>
          <p:nvPr/>
        </p:nvSpPr>
        <p:spPr>
          <a:xfrm>
            <a:off x="3810000" y="6117686"/>
            <a:ext cx="4572000" cy="276999"/>
          </a:xfrm>
          <a:prstGeom prst="rect">
            <a:avLst/>
          </a:prstGeom>
        </p:spPr>
        <p:txBody>
          <a:bodyPr>
            <a:spAutoFit/>
          </a:bodyPr>
          <a:lstStyle/>
          <a:p>
            <a:pPr algn="ctr"/>
            <a:r>
              <a:rPr lang="en-US" sz="1200" dirty="0">
                <a:hlinkClick r:id="rId4"/>
              </a:rPr>
              <a:t>http://www.autorenlexikon.lu/page/author/492/4927/FRE/index.html</a:t>
            </a:r>
            <a:r>
              <a:rPr lang="en-US" sz="1200" dirty="0"/>
              <a:t> </a:t>
            </a:r>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483E9C2-70E8-8841-801F-7E36C8069AAC}" type="slidenum">
              <a:rPr lang="de-DE" smtClean="0"/>
              <a:t>51</a:t>
            </a:fld>
            <a:endParaRPr lang="de-DE"/>
          </a:p>
        </p:txBody>
      </p:sp>
    </p:spTree>
    <p:extLst>
      <p:ext uri="{BB962C8B-B14F-4D97-AF65-F5344CB8AC3E}">
        <p14:creationId xmlns:p14="http://schemas.microsoft.com/office/powerpoint/2010/main" val="7606232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Content Placeholder 2"/>
          <p:cNvSpPr txBox="1">
            <a:spLocks/>
          </p:cNvSpPr>
          <p:nvPr/>
        </p:nvSpPr>
        <p:spPr>
          <a:xfrm>
            <a:off x="600501" y="1178750"/>
            <a:ext cx="10549720" cy="5760640"/>
          </a:xfrm>
          <a:prstGeom prst="rect">
            <a:avLst/>
          </a:prstGeom>
        </p:spPr>
        <p:txBody>
          <a:bodyPr vert="horz" lIns="91440" tIns="45720" rIns="91440" bIns="45720" rtlCol="0">
            <a:normAutofit/>
          </a:bodyPr>
          <a:lstStyle>
            <a:lvl1pPr marL="228600" indent="-228600">
              <a:lnSpc>
                <a:spcPct val="90000"/>
              </a:lnSpc>
              <a:spcBef>
                <a:spcPts val="1000"/>
              </a:spcBef>
              <a:buFont typeface="Wingdings" panose="05000000000000000000" pitchFamily="2" charset="2"/>
              <a:buChar char="v"/>
              <a:defRPr sz="2800"/>
            </a:lvl1pPr>
            <a:lvl2pPr marL="685800" lvl="1"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Wingdings" panose="05000000000000000000" pitchFamily="2" charset="2"/>
              <a:buChar char="§"/>
              <a:defRPr sz="2000"/>
            </a:lvl3pPr>
            <a:lvl4pPr marL="1600200" indent="-228600">
              <a:lnSpc>
                <a:spcPct val="90000"/>
              </a:lnSpc>
              <a:spcBef>
                <a:spcPts val="500"/>
              </a:spcBef>
              <a:buFont typeface="Wingdings" panose="05000000000000000000" pitchFamily="2" charset="2"/>
              <a:buChar char="ü"/>
            </a:lvl4pPr>
            <a:lvl5pPr marL="2057400" indent="-228600">
              <a:lnSpc>
                <a:spcPct val="90000"/>
              </a:lnSpc>
              <a:spcBef>
                <a:spcPts val="500"/>
              </a:spcBef>
              <a:buFont typeface="Wingdings" panose="05000000000000000000" pitchFamily="2" charset="2"/>
              <a:buChar char="Ø"/>
            </a:lvl5pPr>
            <a:lvl6pPr marL="2514600" lvl="5" indent="-228600">
              <a:lnSpc>
                <a:spcPct val="90000"/>
              </a:lnSpc>
              <a:spcBef>
                <a:spcPts val="500"/>
              </a:spcBef>
              <a:buFont typeface="Calibri" panose="020F0502020204030204" pitchFamily="34" charset="0"/>
              <a:buChar char="»"/>
            </a:lvl6pPr>
            <a:lvl7pPr marL="2971800" indent="-228600">
              <a:lnSpc>
                <a:spcPct val="90000"/>
              </a:lnSpc>
              <a:spcBef>
                <a:spcPts val="500"/>
              </a:spcBef>
              <a:buFont typeface="Arial"/>
              <a:buChar char="•"/>
            </a:lvl7pPr>
            <a:lvl8pPr marL="3429000" lvl="7"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de-DE" sz="3200" dirty="0"/>
              <a:t>Biographische Angaben</a:t>
            </a:r>
          </a:p>
          <a:p>
            <a:pPr lvl="1"/>
            <a:r>
              <a:rPr lang="de-DE" sz="2800" dirty="0"/>
              <a:t>Vater: Gaspard Théodore Ignace (6.1.1787-11.2.1871) </a:t>
            </a:r>
          </a:p>
          <a:p>
            <a:pPr lvl="2"/>
            <a:r>
              <a:rPr lang="de-DE" sz="2400" dirty="0"/>
              <a:t>Gouverneur und Regierungspräsident (Staatsminister) </a:t>
            </a:r>
          </a:p>
          <a:p>
            <a:pPr lvl="1"/>
            <a:r>
              <a:rPr lang="de-DE" sz="2800" dirty="0"/>
              <a:t>Mutter: Dorothée Joséphine </a:t>
            </a:r>
            <a:r>
              <a:rPr lang="de-DE" sz="2800" dirty="0" err="1"/>
              <a:t>Francq</a:t>
            </a:r>
            <a:r>
              <a:rPr lang="de-DE" sz="2800" dirty="0"/>
              <a:t> (22.12.1792-17.4.1867) </a:t>
            </a:r>
          </a:p>
          <a:p>
            <a:pPr lvl="1"/>
            <a:r>
              <a:rPr lang="de-DE" sz="2800" dirty="0"/>
              <a:t>Studium: </a:t>
            </a:r>
            <a:r>
              <a:rPr lang="de-DE" sz="2800" dirty="0">
                <a:solidFill>
                  <a:srgbClr val="0070C0"/>
                </a:solidFill>
              </a:rPr>
              <a:t>Jura in Lüttich </a:t>
            </a:r>
            <a:r>
              <a:rPr lang="de-DE" sz="2800" dirty="0"/>
              <a:t>(1844-1846) und in Heidelberg (1846-1847) </a:t>
            </a:r>
          </a:p>
          <a:p>
            <a:pPr lvl="1"/>
            <a:r>
              <a:rPr lang="de-DE" sz="2800" dirty="0">
                <a:solidFill>
                  <a:srgbClr val="0070C0"/>
                </a:solidFill>
              </a:rPr>
              <a:t>Interessierte sich für Musik</a:t>
            </a:r>
            <a:r>
              <a:rPr lang="de-DE" sz="2800" dirty="0"/>
              <a:t> und Theater</a:t>
            </a:r>
          </a:p>
          <a:p>
            <a:pPr lvl="1"/>
            <a:r>
              <a:rPr lang="de-DE" sz="2800" dirty="0">
                <a:solidFill>
                  <a:srgbClr val="0070C0"/>
                </a:solidFill>
              </a:rPr>
              <a:t>Spielte regelmäßig Klavier</a:t>
            </a:r>
          </a:p>
          <a:p>
            <a:pPr lvl="1"/>
            <a:r>
              <a:rPr lang="de-DE" sz="2800" dirty="0">
                <a:solidFill>
                  <a:srgbClr val="0070C0"/>
                </a:solidFill>
              </a:rPr>
              <a:t>Wollte</a:t>
            </a:r>
            <a:r>
              <a:rPr lang="de-DE" sz="2800" dirty="0"/>
              <a:t> auch </a:t>
            </a:r>
            <a:r>
              <a:rPr lang="de-DE" sz="2800" dirty="0">
                <a:solidFill>
                  <a:srgbClr val="0070C0"/>
                </a:solidFill>
              </a:rPr>
              <a:t>Gesangsunterricht</a:t>
            </a:r>
            <a:r>
              <a:rPr lang="de-DE" sz="2800" dirty="0"/>
              <a:t> nehmen: </a:t>
            </a:r>
          </a:p>
          <a:p>
            <a:pPr lvl="2"/>
            <a:r>
              <a:rPr lang="fr-CH" sz="2400" dirty="0"/>
              <a:t>« Quant à moi ma chère Maman, je suis toujours l´ancien, qui étudie bien, mange bien, bois bien, et chante beaucoup quoi qu´il ne prenne pas encore de leҫons, mais qui se propose d´en prendre pour pouvoir dire aussi qu´il chante bien. »</a:t>
            </a:r>
            <a:r>
              <a:rPr lang="fr-FR" sz="2400" dirty="0"/>
              <a:t>*</a:t>
            </a:r>
            <a:endParaRPr lang="de-DE" sz="2400" dirty="0"/>
          </a:p>
        </p:txBody>
      </p:sp>
      <p:sp>
        <p:nvSpPr>
          <p:cNvPr id="4" name="Rectangle 5"/>
          <p:cNvSpPr>
            <a:spLocks noGrp="1"/>
          </p:cNvSpPr>
          <p:nvPr>
            <p:ph type="title" idx="4294967295"/>
          </p:nvPr>
        </p:nvSpPr>
        <p:spPr>
          <a:xfrm>
            <a:off x="1524000" y="118160"/>
            <a:ext cx="9144000" cy="869950"/>
          </a:xfrm>
          <a:noFill/>
        </p:spPr>
        <p:txBody>
          <a:bodyPr vert="horz" lIns="91440" tIns="45720" rIns="91440" bIns="45720" rtlCol="0" anchor="ctr">
            <a:normAutofit/>
          </a:bodyPr>
          <a:lstStyle/>
          <a:p>
            <a:pPr algn="ctr"/>
            <a:r>
              <a:rPr lang="de-DE" altLang="fr-FR" dirty="0">
                <a:latin typeface="+mn-lt"/>
                <a:ea typeface="ＭＳ Ｐゴシック" pitchFamily="34" charset="-128"/>
              </a:rPr>
              <a:t>Edmond de la Fontaine (1823-1891)</a:t>
            </a:r>
          </a:p>
        </p:txBody>
      </p:sp>
      <p:sp>
        <p:nvSpPr>
          <p:cNvPr id="2" name="Footer Placeholder 1"/>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483E9C2-70E8-8841-801F-7E36C8069AAC}" type="slidenum">
              <a:rPr lang="de-DE" smtClean="0"/>
              <a:t>52</a:t>
            </a:fld>
            <a:endParaRPr lang="de-DE"/>
          </a:p>
        </p:txBody>
      </p:sp>
    </p:spTree>
    <p:extLst>
      <p:ext uri="{BB962C8B-B14F-4D97-AF65-F5344CB8AC3E}">
        <p14:creationId xmlns:p14="http://schemas.microsoft.com/office/powerpoint/2010/main" val="5497849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Content Placeholder 2"/>
          <p:cNvSpPr txBox="1">
            <a:spLocks/>
          </p:cNvSpPr>
          <p:nvPr/>
        </p:nvSpPr>
        <p:spPr>
          <a:xfrm>
            <a:off x="753035" y="1088740"/>
            <a:ext cx="10600765" cy="7934236"/>
          </a:xfrm>
          <a:prstGeom prst="rect">
            <a:avLst/>
          </a:prstGeom>
        </p:spPr>
        <p:txBody>
          <a:bodyPr vert="horz" lIns="91440" tIns="45720" rIns="91440" bIns="45720" rtlCol="0">
            <a:normAutofit/>
          </a:bodyPr>
          <a:lstStyle>
            <a:lvl1pPr marL="228600" indent="-228600">
              <a:lnSpc>
                <a:spcPct val="90000"/>
              </a:lnSpc>
              <a:spcBef>
                <a:spcPts val="1000"/>
              </a:spcBef>
              <a:buFont typeface="Wingdings" panose="05000000000000000000" pitchFamily="2" charset="2"/>
              <a:buChar char="v"/>
              <a:defRPr sz="2800"/>
            </a:lvl1pPr>
            <a:lvl2pPr marL="685800" lvl="1"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Wingdings" panose="05000000000000000000" pitchFamily="2" charset="2"/>
              <a:buChar char="§"/>
              <a:defRPr sz="2000"/>
            </a:lvl3pPr>
            <a:lvl4pPr marL="1600200" indent="-228600">
              <a:lnSpc>
                <a:spcPct val="90000"/>
              </a:lnSpc>
              <a:spcBef>
                <a:spcPts val="500"/>
              </a:spcBef>
              <a:buFont typeface="Wingdings" panose="05000000000000000000" pitchFamily="2" charset="2"/>
              <a:buChar char="ü"/>
            </a:lvl4pPr>
            <a:lvl5pPr marL="2057400" indent="-228600">
              <a:lnSpc>
                <a:spcPct val="90000"/>
              </a:lnSpc>
              <a:spcBef>
                <a:spcPts val="500"/>
              </a:spcBef>
              <a:buFont typeface="Wingdings" panose="05000000000000000000" pitchFamily="2" charset="2"/>
              <a:buChar char="Ø"/>
            </a:lvl5pPr>
            <a:lvl6pPr marL="2514600" lvl="5" indent="-228600">
              <a:lnSpc>
                <a:spcPct val="90000"/>
              </a:lnSpc>
              <a:spcBef>
                <a:spcPts val="500"/>
              </a:spcBef>
              <a:buFont typeface="Calibri" panose="020F0502020204030204" pitchFamily="34" charset="0"/>
              <a:buChar char="»"/>
            </a:lvl6pPr>
            <a:lvl7pPr marL="2971800" indent="-228600">
              <a:lnSpc>
                <a:spcPct val="90000"/>
              </a:lnSpc>
              <a:spcBef>
                <a:spcPts val="500"/>
              </a:spcBef>
              <a:buFont typeface="Arial"/>
              <a:buChar char="•"/>
            </a:lvl7pPr>
            <a:lvl8pPr marL="3429000" lvl="7"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de-DE" sz="3200" dirty="0"/>
              <a:t>Biographische Angaben</a:t>
            </a:r>
          </a:p>
          <a:p>
            <a:pPr lvl="1"/>
            <a:r>
              <a:rPr lang="de-DE" sz="2800" dirty="0"/>
              <a:t>Berufsleben</a:t>
            </a:r>
          </a:p>
          <a:p>
            <a:pPr lvl="2"/>
            <a:r>
              <a:rPr lang="de-DE" sz="2400" dirty="0"/>
              <a:t>1850: </a:t>
            </a:r>
            <a:r>
              <a:rPr lang="de-DE" sz="2400" dirty="0">
                <a:solidFill>
                  <a:srgbClr val="0070C0"/>
                </a:solidFill>
              </a:rPr>
              <a:t>Rechtsanwalt</a:t>
            </a:r>
          </a:p>
          <a:p>
            <a:pPr lvl="2"/>
            <a:r>
              <a:rPr lang="de-DE" sz="2400" dirty="0"/>
              <a:t>1852: </a:t>
            </a:r>
            <a:r>
              <a:rPr lang="de-DE" sz="2400" dirty="0">
                <a:solidFill>
                  <a:srgbClr val="0070C0"/>
                </a:solidFill>
              </a:rPr>
              <a:t>Friedensrichter</a:t>
            </a:r>
          </a:p>
          <a:p>
            <a:pPr lvl="2"/>
            <a:r>
              <a:rPr lang="de-DE" sz="2400" dirty="0"/>
              <a:t>1857: Sekretär und Bürovorsteher bei der Wilhelm-Luxemburg-Eisenbahngesellschaft</a:t>
            </a:r>
          </a:p>
          <a:p>
            <a:pPr lvl="2"/>
            <a:r>
              <a:rPr lang="de-DE" sz="2400" dirty="0"/>
              <a:t>1867: </a:t>
            </a:r>
            <a:r>
              <a:rPr lang="de-DE" sz="2400" dirty="0">
                <a:solidFill>
                  <a:srgbClr val="0070C0"/>
                </a:solidFill>
              </a:rPr>
              <a:t>Bürgermeister</a:t>
            </a:r>
            <a:r>
              <a:rPr lang="de-DE" sz="2400" dirty="0"/>
              <a:t> von </a:t>
            </a:r>
            <a:r>
              <a:rPr lang="de-DE" sz="2400" dirty="0" err="1"/>
              <a:t>Stadtbredimus</a:t>
            </a:r>
            <a:endParaRPr lang="de-DE" sz="2400" dirty="0"/>
          </a:p>
          <a:p>
            <a:pPr lvl="2"/>
            <a:r>
              <a:rPr lang="de-DE" sz="2400" dirty="0"/>
              <a:t>1881: Friedensrichter in </a:t>
            </a:r>
            <a:r>
              <a:rPr lang="de-DE" sz="2400" dirty="0" err="1"/>
              <a:t>Vianden</a:t>
            </a:r>
            <a:endParaRPr lang="de-DE" sz="2400" dirty="0"/>
          </a:p>
          <a:p>
            <a:pPr lvl="1"/>
            <a:r>
              <a:rPr lang="de-DE" sz="2800" dirty="0"/>
              <a:t>Privates</a:t>
            </a:r>
          </a:p>
          <a:p>
            <a:pPr lvl="2"/>
            <a:r>
              <a:rPr lang="de-DE" sz="2400" dirty="0"/>
              <a:t>1858: Umzug nach </a:t>
            </a:r>
            <a:r>
              <a:rPr lang="de-DE" sz="2400" dirty="0" err="1">
                <a:solidFill>
                  <a:srgbClr val="0070C0"/>
                </a:solidFill>
              </a:rPr>
              <a:t>Stadtbredimus</a:t>
            </a:r>
            <a:r>
              <a:rPr lang="de-DE" sz="2400" dirty="0"/>
              <a:t> und Heirat mit Elise </a:t>
            </a:r>
            <a:r>
              <a:rPr lang="de-DE" sz="2400" dirty="0" err="1"/>
              <a:t>Dutreux</a:t>
            </a:r>
            <a:r>
              <a:rPr lang="de-DE" sz="2400" dirty="0"/>
              <a:t>, seiner Cousine</a:t>
            </a:r>
          </a:p>
          <a:p>
            <a:pPr lvl="3"/>
            <a:r>
              <a:rPr lang="de-DE" sz="2000" dirty="0"/>
              <a:t>Zwei Söhne: Alfred und Adrien, eine Tochter: Eugénie</a:t>
            </a:r>
          </a:p>
          <a:p>
            <a:pPr lvl="2"/>
            <a:r>
              <a:rPr lang="de-DE" sz="2400" dirty="0"/>
              <a:t>1863: Erbte das dortige </a:t>
            </a:r>
            <a:r>
              <a:rPr lang="de-DE" sz="2400" dirty="0">
                <a:solidFill>
                  <a:srgbClr val="0070C0"/>
                </a:solidFill>
              </a:rPr>
              <a:t>Schloss</a:t>
            </a:r>
          </a:p>
          <a:p>
            <a:pPr lvl="2"/>
            <a:r>
              <a:rPr lang="de-DE" sz="2400" dirty="0"/>
              <a:t>Wohnte im dortigen Schloss</a:t>
            </a:r>
          </a:p>
          <a:p>
            <a:pPr lvl="1"/>
            <a:endParaRPr lang="de-DE" sz="2800" dirty="0"/>
          </a:p>
        </p:txBody>
      </p:sp>
      <p:sp>
        <p:nvSpPr>
          <p:cNvPr id="4" name="Rectangle 5"/>
          <p:cNvSpPr>
            <a:spLocks noGrp="1"/>
          </p:cNvSpPr>
          <p:nvPr>
            <p:ph type="title" idx="4294967295"/>
          </p:nvPr>
        </p:nvSpPr>
        <p:spPr>
          <a:xfrm>
            <a:off x="1481417" y="0"/>
            <a:ext cx="9144000" cy="869950"/>
          </a:xfrm>
          <a:noFill/>
        </p:spPr>
        <p:txBody>
          <a:bodyPr vert="horz" lIns="91440" tIns="45720" rIns="91440" bIns="45720" rtlCol="0" anchor="ctr">
            <a:normAutofit/>
          </a:bodyPr>
          <a:lstStyle/>
          <a:p>
            <a:pPr algn="ctr"/>
            <a:r>
              <a:rPr lang="de-DE" altLang="fr-FR" dirty="0">
                <a:latin typeface="+mn-lt"/>
                <a:ea typeface="ＭＳ Ｐゴシック" pitchFamily="34" charset="-128"/>
              </a:rPr>
              <a:t>Edmond de la Fontaine (1823-1891)</a:t>
            </a:r>
          </a:p>
        </p:txBody>
      </p:sp>
      <p:sp>
        <p:nvSpPr>
          <p:cNvPr id="2" name="Footer Placeholder 1"/>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fld id="{A483E9C2-70E8-8841-801F-7E36C8069AAC}" type="slidenum">
              <a:rPr lang="de-DE" smtClean="0"/>
              <a:t>53</a:t>
            </a:fld>
            <a:endParaRPr lang="de-DE" dirty="0"/>
          </a:p>
        </p:txBody>
      </p:sp>
    </p:spTree>
    <p:extLst>
      <p:ext uri="{BB962C8B-B14F-4D97-AF65-F5344CB8AC3E}">
        <p14:creationId xmlns:p14="http://schemas.microsoft.com/office/powerpoint/2010/main" val="1975622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Content Placeholder 2"/>
          <p:cNvSpPr txBox="1">
            <a:spLocks/>
          </p:cNvSpPr>
          <p:nvPr/>
        </p:nvSpPr>
        <p:spPr>
          <a:xfrm>
            <a:off x="712694" y="869950"/>
            <a:ext cx="10488706" cy="5760640"/>
          </a:xfrm>
          <a:prstGeom prst="rect">
            <a:avLst/>
          </a:prstGeom>
        </p:spPr>
        <p:txBody>
          <a:bodyPr vert="horz" lIns="91440" tIns="45720" rIns="91440" bIns="45720" rtlCol="0">
            <a:noAutofit/>
          </a:bodyPr>
          <a:lstStyle>
            <a:lvl1pPr marL="228600" indent="-228600">
              <a:lnSpc>
                <a:spcPct val="90000"/>
              </a:lnSpc>
              <a:spcBef>
                <a:spcPts val="1000"/>
              </a:spcBef>
              <a:buFont typeface="Wingdings" panose="05000000000000000000" pitchFamily="2" charset="2"/>
              <a:buChar char="v"/>
              <a:defRPr sz="2800"/>
            </a:lvl1pPr>
            <a:lvl2pPr marL="685800" lvl="1"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Wingdings" panose="05000000000000000000" pitchFamily="2" charset="2"/>
              <a:buChar char="§"/>
              <a:defRPr sz="2000"/>
            </a:lvl3pPr>
            <a:lvl4pPr marL="1600200" indent="-228600">
              <a:lnSpc>
                <a:spcPct val="90000"/>
              </a:lnSpc>
              <a:spcBef>
                <a:spcPts val="500"/>
              </a:spcBef>
              <a:buFont typeface="Wingdings" panose="05000000000000000000" pitchFamily="2" charset="2"/>
              <a:buChar char="ü"/>
            </a:lvl4pPr>
            <a:lvl5pPr marL="2057400" indent="-228600">
              <a:lnSpc>
                <a:spcPct val="90000"/>
              </a:lnSpc>
              <a:spcBef>
                <a:spcPts val="500"/>
              </a:spcBef>
              <a:buFont typeface="Wingdings" panose="05000000000000000000" pitchFamily="2" charset="2"/>
              <a:buChar char="Ø"/>
            </a:lvl5pPr>
            <a:lvl6pPr marL="2514600" lvl="5" indent="-228600">
              <a:lnSpc>
                <a:spcPct val="90000"/>
              </a:lnSpc>
              <a:spcBef>
                <a:spcPts val="500"/>
              </a:spcBef>
              <a:buFont typeface="Calibri" panose="020F0502020204030204" pitchFamily="34" charset="0"/>
              <a:buChar char="»"/>
            </a:lvl6pPr>
            <a:lvl7pPr marL="2971800" indent="-228600">
              <a:lnSpc>
                <a:spcPct val="90000"/>
              </a:lnSpc>
              <a:spcBef>
                <a:spcPts val="500"/>
              </a:spcBef>
              <a:buFont typeface="Arial"/>
              <a:buChar char="•"/>
            </a:lvl7pPr>
            <a:lvl8pPr marL="3429000" lvl="7"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de-CH" sz="3600" dirty="0"/>
              <a:t>«Dicks» als Musiker / Musikant (?)</a:t>
            </a:r>
          </a:p>
          <a:p>
            <a:pPr lvl="1"/>
            <a:r>
              <a:rPr lang="de-CH" sz="3200" dirty="0"/>
              <a:t>Nach 1850 </a:t>
            </a:r>
          </a:p>
          <a:p>
            <a:pPr lvl="2"/>
            <a:r>
              <a:rPr lang="de-DE" sz="2800" dirty="0"/>
              <a:t>Mitglied der </a:t>
            </a:r>
            <a:r>
              <a:rPr lang="de-DE" sz="2800" dirty="0">
                <a:solidFill>
                  <a:srgbClr val="0070C0"/>
                </a:solidFill>
              </a:rPr>
              <a:t>Jury</a:t>
            </a:r>
            <a:r>
              <a:rPr lang="de-DE" sz="2800" dirty="0"/>
              <a:t> der Gesangsklasse des hauptstädtischen Konservatoriums</a:t>
            </a:r>
          </a:p>
          <a:p>
            <a:pPr lvl="2"/>
            <a:r>
              <a:rPr lang="de-DE" sz="2800" dirty="0">
                <a:solidFill>
                  <a:srgbClr val="0070C0"/>
                </a:solidFill>
              </a:rPr>
              <a:t>Mitglied</a:t>
            </a:r>
            <a:r>
              <a:rPr lang="de-DE" sz="2800" dirty="0"/>
              <a:t> in der </a:t>
            </a:r>
            <a:r>
              <a:rPr lang="de-DE" sz="2800" i="1" dirty="0" err="1"/>
              <a:t>Commission</a:t>
            </a:r>
            <a:r>
              <a:rPr lang="de-DE" sz="2800" i="1" dirty="0"/>
              <a:t> administrative des </a:t>
            </a:r>
            <a:r>
              <a:rPr lang="de-DE" sz="2800" i="1" dirty="0" err="1"/>
              <a:t>conservatoires</a:t>
            </a:r>
            <a:r>
              <a:rPr lang="de-DE" sz="2800" i="1" dirty="0"/>
              <a:t> de </a:t>
            </a:r>
            <a:r>
              <a:rPr lang="de-DE" sz="2800" i="1" dirty="0" err="1"/>
              <a:t>musique</a:t>
            </a:r>
            <a:r>
              <a:rPr lang="fr-FR" sz="2800" i="1" dirty="0"/>
              <a:t>  </a:t>
            </a:r>
          </a:p>
          <a:p>
            <a:pPr lvl="2"/>
            <a:r>
              <a:rPr lang="de-DE" sz="2800" dirty="0">
                <a:solidFill>
                  <a:srgbClr val="0070C0"/>
                </a:solidFill>
              </a:rPr>
              <a:t>Sänger</a:t>
            </a:r>
            <a:r>
              <a:rPr lang="de-DE" sz="2800" dirty="0"/>
              <a:t> in der hauptstädtischen </a:t>
            </a:r>
            <a:r>
              <a:rPr lang="de-DE" sz="2800" i="1" dirty="0" err="1"/>
              <a:t>Société</a:t>
            </a:r>
            <a:r>
              <a:rPr lang="de-DE" sz="2800" i="1" dirty="0"/>
              <a:t> </a:t>
            </a:r>
            <a:r>
              <a:rPr lang="de-DE" sz="2800" i="1" dirty="0" err="1"/>
              <a:t>chorale</a:t>
            </a:r>
            <a:r>
              <a:rPr lang="de-DE" sz="2800" i="1" dirty="0"/>
              <a:t> </a:t>
            </a:r>
            <a:r>
              <a:rPr lang="de-DE" sz="2800" i="1" dirty="0" err="1"/>
              <a:t>l´Harmonie</a:t>
            </a:r>
            <a:r>
              <a:rPr lang="fr-FR" sz="2800" i="1" dirty="0"/>
              <a:t> </a:t>
            </a:r>
          </a:p>
          <a:p>
            <a:pPr lvl="2"/>
            <a:r>
              <a:rPr lang="de-DE" sz="2800" dirty="0"/>
              <a:t>Setzte sich im </a:t>
            </a:r>
            <a:r>
              <a:rPr lang="de-DE" sz="2800" dirty="0" err="1"/>
              <a:t>Remicher</a:t>
            </a:r>
            <a:r>
              <a:rPr lang="de-DE" sz="2800" dirty="0"/>
              <a:t> Gemeinderat für die </a:t>
            </a:r>
            <a:r>
              <a:rPr lang="de-DE" sz="2800" dirty="0">
                <a:solidFill>
                  <a:srgbClr val="0070C0"/>
                </a:solidFill>
              </a:rPr>
              <a:t>Einführung eines Musikunterrichtes</a:t>
            </a:r>
            <a:r>
              <a:rPr lang="de-DE" sz="2800" dirty="0"/>
              <a:t> für alle Schulkinder ein</a:t>
            </a:r>
          </a:p>
          <a:p>
            <a:pPr lvl="2"/>
            <a:r>
              <a:rPr lang="de-DE" sz="2800" dirty="0">
                <a:solidFill>
                  <a:srgbClr val="0070C0"/>
                </a:solidFill>
              </a:rPr>
              <a:t>Sammelte Volkslieder </a:t>
            </a:r>
            <a:r>
              <a:rPr lang="de-DE" sz="2800" i="1" dirty="0"/>
              <a:t>Die Luxemburger Volkslieder älterer Zeit</a:t>
            </a:r>
          </a:p>
          <a:p>
            <a:pPr lvl="3"/>
            <a:r>
              <a:rPr lang="de-DE" sz="2400" dirty="0"/>
              <a:t>Verarbeitete diese in seinem Werk </a:t>
            </a:r>
            <a:r>
              <a:rPr lang="fr-FR" sz="2400" dirty="0"/>
              <a:t> </a:t>
            </a:r>
            <a:r>
              <a:rPr lang="de-DE" sz="2400" i="1" dirty="0">
                <a:solidFill>
                  <a:srgbClr val="0070C0"/>
                </a:solidFill>
              </a:rPr>
              <a:t>D´Kirmesgèscht</a:t>
            </a:r>
          </a:p>
          <a:p>
            <a:pPr lvl="4"/>
            <a:r>
              <a:rPr lang="de-DE" sz="2400" dirty="0"/>
              <a:t> Zu </a:t>
            </a:r>
            <a:r>
              <a:rPr lang="de-DE" sz="2400" i="1" dirty="0" err="1"/>
              <a:t>Arel</a:t>
            </a:r>
            <a:r>
              <a:rPr lang="de-DE" sz="2400" i="1" dirty="0"/>
              <a:t> op der Knippchen</a:t>
            </a:r>
            <a:r>
              <a:rPr lang="de-DE" sz="2400" dirty="0"/>
              <a:t>, </a:t>
            </a:r>
            <a:r>
              <a:rPr lang="de-DE" sz="2400" i="1" dirty="0"/>
              <a:t>Et wor e Métchen zu Götzen</a:t>
            </a:r>
            <a:r>
              <a:rPr lang="de-DE" sz="2400" dirty="0"/>
              <a:t>, </a:t>
            </a:r>
            <a:r>
              <a:rPr lang="de-DE" sz="2400" i="1" dirty="0"/>
              <a:t>Mumm </a:t>
            </a:r>
            <a:r>
              <a:rPr lang="de-DE" sz="2400" i="1" dirty="0" err="1"/>
              <a:t>Aneleis</a:t>
            </a:r>
            <a:r>
              <a:rPr lang="de-DE" sz="2400" dirty="0"/>
              <a:t>, Schlusschor </a:t>
            </a:r>
            <a:r>
              <a:rPr lang="de-DE" sz="2400" i="1" dirty="0" err="1"/>
              <a:t>Hämmelsmarsch</a:t>
            </a:r>
            <a:r>
              <a:rPr lang="fr-FR" sz="2400" i="1" dirty="0"/>
              <a:t> </a:t>
            </a:r>
          </a:p>
          <a:p>
            <a:pPr lvl="2"/>
            <a:endParaRPr lang="de-DE" sz="2800" dirty="0"/>
          </a:p>
        </p:txBody>
      </p:sp>
      <p:sp>
        <p:nvSpPr>
          <p:cNvPr id="2" name="Footer Placeholder 1"/>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483E9C2-70E8-8841-801F-7E36C8069AAC}" type="slidenum">
              <a:rPr lang="de-DE" smtClean="0"/>
              <a:t>54</a:t>
            </a:fld>
            <a:endParaRPr lang="de-DE"/>
          </a:p>
        </p:txBody>
      </p:sp>
      <p:sp>
        <p:nvSpPr>
          <p:cNvPr id="6" name="Rectangle 5"/>
          <p:cNvSpPr>
            <a:spLocks noGrp="1"/>
          </p:cNvSpPr>
          <p:nvPr>
            <p:ph type="title" idx="4294967295"/>
          </p:nvPr>
        </p:nvSpPr>
        <p:spPr>
          <a:xfrm>
            <a:off x="1481417" y="0"/>
            <a:ext cx="9144000" cy="869950"/>
          </a:xfrm>
          <a:noFill/>
        </p:spPr>
        <p:txBody>
          <a:bodyPr vert="horz" lIns="91440" tIns="45720" rIns="91440" bIns="45720" rtlCol="0" anchor="ctr">
            <a:normAutofit/>
          </a:bodyPr>
          <a:lstStyle/>
          <a:p>
            <a:pPr algn="ctr"/>
            <a:r>
              <a:rPr lang="de-DE" altLang="fr-FR" dirty="0">
                <a:latin typeface="+mn-lt"/>
                <a:ea typeface="ＭＳ Ｐゴシック" pitchFamily="34" charset="-128"/>
              </a:rPr>
              <a:t>Edmond de la Fontaine (1823-1891)</a:t>
            </a:r>
          </a:p>
        </p:txBody>
      </p:sp>
    </p:spTree>
    <p:extLst>
      <p:ext uri="{BB962C8B-B14F-4D97-AF65-F5344CB8AC3E}">
        <p14:creationId xmlns:p14="http://schemas.microsoft.com/office/powerpoint/2010/main" val="3175715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Content Placeholder 2"/>
          <p:cNvSpPr txBox="1">
            <a:spLocks/>
          </p:cNvSpPr>
          <p:nvPr/>
        </p:nvSpPr>
        <p:spPr>
          <a:xfrm>
            <a:off x="726141" y="1088740"/>
            <a:ext cx="10627659" cy="5760640"/>
          </a:xfrm>
          <a:prstGeom prst="rect">
            <a:avLst/>
          </a:prstGeom>
        </p:spPr>
        <p:txBody>
          <a:bodyPr vert="horz" lIns="91440" tIns="45720" rIns="91440" bIns="45720" rtlCol="0">
            <a:normAutofit/>
          </a:bodyPr>
          <a:lstStyle>
            <a:lvl1pPr marL="228600" indent="-228600">
              <a:lnSpc>
                <a:spcPct val="90000"/>
              </a:lnSpc>
              <a:spcBef>
                <a:spcPts val="1000"/>
              </a:spcBef>
              <a:buFont typeface="Wingdings" panose="05000000000000000000" pitchFamily="2" charset="2"/>
              <a:buChar char="v"/>
              <a:defRPr sz="2800"/>
            </a:lvl1pPr>
            <a:lvl2pPr marL="685800" lvl="1"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Wingdings" panose="05000000000000000000" pitchFamily="2" charset="2"/>
              <a:buChar char="§"/>
              <a:defRPr sz="2000"/>
            </a:lvl3pPr>
            <a:lvl4pPr marL="1600200" indent="-228600">
              <a:lnSpc>
                <a:spcPct val="90000"/>
              </a:lnSpc>
              <a:spcBef>
                <a:spcPts val="500"/>
              </a:spcBef>
              <a:buFont typeface="Wingdings" panose="05000000000000000000" pitchFamily="2" charset="2"/>
              <a:buChar char="ü"/>
            </a:lvl4pPr>
            <a:lvl5pPr marL="2057400" indent="-228600">
              <a:lnSpc>
                <a:spcPct val="90000"/>
              </a:lnSpc>
              <a:spcBef>
                <a:spcPts val="500"/>
              </a:spcBef>
              <a:buFont typeface="Wingdings" panose="05000000000000000000" pitchFamily="2" charset="2"/>
              <a:buChar char="Ø"/>
            </a:lvl5pPr>
            <a:lvl6pPr marL="2514600" lvl="5" indent="-228600">
              <a:lnSpc>
                <a:spcPct val="90000"/>
              </a:lnSpc>
              <a:spcBef>
                <a:spcPts val="500"/>
              </a:spcBef>
              <a:buFont typeface="Calibri" panose="020F0502020204030204" pitchFamily="34" charset="0"/>
              <a:buChar char="»"/>
            </a:lvl6pPr>
            <a:lvl7pPr marL="2971800" indent="-228600">
              <a:lnSpc>
                <a:spcPct val="90000"/>
              </a:lnSpc>
              <a:spcBef>
                <a:spcPts val="500"/>
              </a:spcBef>
              <a:buFont typeface="Arial"/>
              <a:buChar char="•"/>
            </a:lvl7pPr>
            <a:lvl8pPr marL="3429000" lvl="7"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de-CH" sz="3600" dirty="0"/>
              <a:t>«Dicks» als Musiker / Musikant (?)</a:t>
            </a:r>
          </a:p>
          <a:p>
            <a:pPr lvl="1"/>
            <a:r>
              <a:rPr lang="de-CH" sz="3200" dirty="0"/>
              <a:t>Musikalische Werke „Kompositionen“ (?)</a:t>
            </a:r>
          </a:p>
          <a:p>
            <a:pPr lvl="2"/>
            <a:r>
              <a:rPr lang="de-CH" sz="2800" dirty="0"/>
              <a:t>... bis op. 52</a:t>
            </a:r>
          </a:p>
          <a:p>
            <a:pPr lvl="3"/>
            <a:r>
              <a:rPr lang="de-CH" sz="2400" dirty="0"/>
              <a:t>Aber nur 50 sind mit Namen bekannt</a:t>
            </a:r>
          </a:p>
          <a:p>
            <a:pPr lvl="3"/>
            <a:r>
              <a:rPr lang="de-CH" sz="2400" dirty="0"/>
              <a:t>Darunter die </a:t>
            </a:r>
            <a:r>
              <a:rPr lang="de-CH" sz="2400"/>
              <a:t>sogenannten „Komĕdĕstécker</a:t>
            </a:r>
            <a:r>
              <a:rPr lang="de-CH" sz="2400" dirty="0"/>
              <a:t>“   (Komödienstücke)</a:t>
            </a:r>
          </a:p>
          <a:p>
            <a:pPr lvl="4"/>
            <a:r>
              <a:rPr lang="de-CH" sz="2400" i="1" dirty="0"/>
              <a:t>De </a:t>
            </a:r>
            <a:r>
              <a:rPr lang="de-CH" sz="2400" i="1" dirty="0" err="1"/>
              <a:t>Scholdschäin</a:t>
            </a:r>
            <a:r>
              <a:rPr lang="de-CH" sz="2400" i="1" dirty="0"/>
              <a:t> </a:t>
            </a:r>
            <a:r>
              <a:rPr lang="de-CH" sz="2400" dirty="0"/>
              <a:t>(1855), op. 14</a:t>
            </a:r>
          </a:p>
          <a:p>
            <a:pPr lvl="4"/>
            <a:r>
              <a:rPr lang="de-CH" sz="2400" i="1" dirty="0"/>
              <a:t>De </a:t>
            </a:r>
            <a:r>
              <a:rPr lang="de-CH" sz="2400" i="1" dirty="0" err="1"/>
              <a:t>Koséng</a:t>
            </a:r>
            <a:r>
              <a:rPr lang="de-CH" sz="2400" i="1" dirty="0"/>
              <a:t> </a:t>
            </a:r>
            <a:r>
              <a:rPr lang="de-CH" sz="2400" dirty="0"/>
              <a:t>(1855), op. 16</a:t>
            </a:r>
          </a:p>
          <a:p>
            <a:pPr lvl="4"/>
            <a:r>
              <a:rPr lang="de-CH" sz="2400" i="1" dirty="0" err="1"/>
              <a:t>D‘Mumm</a:t>
            </a:r>
            <a:r>
              <a:rPr lang="de-CH" sz="2400" i="1" dirty="0"/>
              <a:t> </a:t>
            </a:r>
            <a:r>
              <a:rPr lang="de-CH" sz="2400" i="1" dirty="0" err="1"/>
              <a:t>Séiss</a:t>
            </a:r>
            <a:r>
              <a:rPr lang="de-CH" sz="2400" i="1" dirty="0"/>
              <a:t> </a:t>
            </a:r>
            <a:r>
              <a:rPr lang="de-CH" sz="2400" dirty="0"/>
              <a:t>(1855), op. 19</a:t>
            </a:r>
          </a:p>
          <a:p>
            <a:pPr lvl="4"/>
            <a:r>
              <a:rPr lang="de-CH" sz="2400" i="1" dirty="0" err="1"/>
              <a:t>D‘Kiirmesgäscht</a:t>
            </a:r>
            <a:r>
              <a:rPr lang="de-CH" sz="2400" i="1" dirty="0"/>
              <a:t> </a:t>
            </a:r>
            <a:r>
              <a:rPr lang="de-CH" sz="2400" dirty="0"/>
              <a:t>(UA 1856), op. 30</a:t>
            </a:r>
          </a:p>
          <a:p>
            <a:pPr lvl="1"/>
            <a:r>
              <a:rPr lang="de-CH" sz="3200" dirty="0"/>
              <a:t>Dicks als Komponist oder als musikalischer Ideengeber?</a:t>
            </a:r>
          </a:p>
          <a:p>
            <a:pPr lvl="2"/>
            <a:r>
              <a:rPr lang="de-CH" sz="2800" dirty="0"/>
              <a:t>Musikalische Helfer: </a:t>
            </a:r>
            <a:r>
              <a:rPr lang="de-DE" sz="2800" dirty="0"/>
              <a:t>Carl Mandel, Carl Faust und Johann </a:t>
            </a:r>
            <a:r>
              <a:rPr lang="de-DE" sz="2800" dirty="0" err="1"/>
              <a:t>Orlamünder</a:t>
            </a:r>
            <a:r>
              <a:rPr lang="fr-FR" sz="2800" dirty="0"/>
              <a:t>?</a:t>
            </a:r>
            <a:endParaRPr lang="de-DE" sz="2800" dirty="0"/>
          </a:p>
        </p:txBody>
      </p:sp>
      <p:sp>
        <p:nvSpPr>
          <p:cNvPr id="2" name="Footer Placeholder 1"/>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483E9C2-70E8-8841-801F-7E36C8069AAC}" type="slidenum">
              <a:rPr lang="de-DE" smtClean="0"/>
              <a:t>55</a:t>
            </a:fld>
            <a:endParaRPr lang="de-DE"/>
          </a:p>
        </p:txBody>
      </p:sp>
      <p:sp>
        <p:nvSpPr>
          <p:cNvPr id="6" name="Rectangle 5"/>
          <p:cNvSpPr>
            <a:spLocks noGrp="1"/>
          </p:cNvSpPr>
          <p:nvPr>
            <p:ph type="title" idx="4294967295"/>
          </p:nvPr>
        </p:nvSpPr>
        <p:spPr>
          <a:xfrm>
            <a:off x="1481417" y="0"/>
            <a:ext cx="9144000" cy="869950"/>
          </a:xfrm>
          <a:noFill/>
        </p:spPr>
        <p:txBody>
          <a:bodyPr vert="horz" lIns="91440" tIns="45720" rIns="91440" bIns="45720" rtlCol="0" anchor="ctr">
            <a:normAutofit/>
          </a:bodyPr>
          <a:lstStyle/>
          <a:p>
            <a:pPr algn="ctr"/>
            <a:r>
              <a:rPr lang="de-DE" altLang="fr-FR" dirty="0">
                <a:latin typeface="+mn-lt"/>
                <a:ea typeface="ＭＳ Ｐゴシック" pitchFamily="34" charset="-128"/>
              </a:rPr>
              <a:t>Edmond de la Fontaine (1823-1891)</a:t>
            </a:r>
          </a:p>
        </p:txBody>
      </p:sp>
    </p:spTree>
    <p:extLst>
      <p:ext uri="{BB962C8B-B14F-4D97-AF65-F5344CB8AC3E}">
        <p14:creationId xmlns:p14="http://schemas.microsoft.com/office/powerpoint/2010/main" val="14114255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Content Placeholder 2"/>
          <p:cNvSpPr txBox="1">
            <a:spLocks/>
          </p:cNvSpPr>
          <p:nvPr/>
        </p:nvSpPr>
        <p:spPr>
          <a:xfrm>
            <a:off x="941294" y="1545940"/>
            <a:ext cx="10260106" cy="4599366"/>
          </a:xfrm>
          <a:prstGeom prst="rect">
            <a:avLst/>
          </a:prstGeom>
        </p:spPr>
        <p:txBody>
          <a:bodyPr vert="horz" lIns="91440" tIns="45720" rIns="91440" bIns="45720" rtlCol="0">
            <a:noAutofit/>
          </a:bodyPr>
          <a:lstStyle>
            <a:lvl1pPr marL="228600" indent="-228600">
              <a:lnSpc>
                <a:spcPct val="90000"/>
              </a:lnSpc>
              <a:spcBef>
                <a:spcPts val="1000"/>
              </a:spcBef>
              <a:buFont typeface="Wingdings" panose="05000000000000000000" pitchFamily="2" charset="2"/>
              <a:buChar char="v"/>
              <a:defRPr sz="2800"/>
            </a:lvl1pPr>
            <a:lvl2pPr marL="685800" lvl="1"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Wingdings" panose="05000000000000000000" pitchFamily="2" charset="2"/>
              <a:buChar char="§"/>
              <a:defRPr sz="2000"/>
            </a:lvl3pPr>
            <a:lvl4pPr marL="1600200" indent="-228600">
              <a:lnSpc>
                <a:spcPct val="90000"/>
              </a:lnSpc>
              <a:spcBef>
                <a:spcPts val="500"/>
              </a:spcBef>
              <a:buFont typeface="Wingdings" panose="05000000000000000000" pitchFamily="2" charset="2"/>
              <a:buChar char="ü"/>
            </a:lvl4pPr>
            <a:lvl5pPr marL="2057400" indent="-228600">
              <a:lnSpc>
                <a:spcPct val="90000"/>
              </a:lnSpc>
              <a:spcBef>
                <a:spcPts val="500"/>
              </a:spcBef>
              <a:buFont typeface="Wingdings" panose="05000000000000000000" pitchFamily="2" charset="2"/>
              <a:buChar char="Ø"/>
            </a:lvl5pPr>
            <a:lvl6pPr marL="2514600" lvl="5" indent="-228600">
              <a:lnSpc>
                <a:spcPct val="90000"/>
              </a:lnSpc>
              <a:spcBef>
                <a:spcPts val="500"/>
              </a:spcBef>
              <a:buFont typeface="Calibri" panose="020F0502020204030204" pitchFamily="34" charset="0"/>
              <a:buChar char="»"/>
            </a:lvl6pPr>
            <a:lvl7pPr marL="2971800" indent="-228600">
              <a:lnSpc>
                <a:spcPct val="90000"/>
              </a:lnSpc>
              <a:spcBef>
                <a:spcPts val="500"/>
              </a:spcBef>
              <a:buFont typeface="Arial"/>
              <a:buChar char="•"/>
            </a:lvl7pPr>
            <a:lvl8pPr marL="3429000" lvl="7"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de-DE" altLang="fr-FR" sz="4000" dirty="0"/>
              <a:t>Dicks als „Dichterkomponist“</a:t>
            </a:r>
            <a:endParaRPr lang="de-CH" sz="4000" dirty="0"/>
          </a:p>
          <a:p>
            <a:pPr lvl="1"/>
            <a:r>
              <a:rPr lang="de-CH" sz="3600" dirty="0"/>
              <a:t>Die Texte der Komödienstücke stammen aus der Feder von Dicks</a:t>
            </a:r>
          </a:p>
          <a:p>
            <a:pPr lvl="1"/>
            <a:r>
              <a:rPr lang="de-CH" sz="3600" dirty="0"/>
              <a:t>Womöglich hat Dicks lediglich die Melodien vorgezeichnet und die Komposition anderen überlassen:</a:t>
            </a:r>
          </a:p>
          <a:p>
            <a:pPr lvl="2"/>
            <a:r>
              <a:rPr lang="de-DE" sz="3200" dirty="0"/>
              <a:t>Johann Anton Zinnen, Joseph Alexandre Müller, Gustav Kahnt und Laurent </a:t>
            </a:r>
            <a:r>
              <a:rPr lang="de-DE" sz="3200" dirty="0" err="1"/>
              <a:t>Menager</a:t>
            </a:r>
            <a:r>
              <a:rPr lang="fr-FR" sz="3200" dirty="0"/>
              <a:t> </a:t>
            </a:r>
            <a:endParaRPr lang="de-DE" sz="3200" dirty="0"/>
          </a:p>
        </p:txBody>
      </p:sp>
      <p:sp>
        <p:nvSpPr>
          <p:cNvPr id="2" name="Footer Placeholder 1"/>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483E9C2-70E8-8841-801F-7E36C8069AAC}" type="slidenum">
              <a:rPr lang="de-DE" smtClean="0"/>
              <a:t>56</a:t>
            </a:fld>
            <a:endParaRPr lang="de-DE"/>
          </a:p>
        </p:txBody>
      </p:sp>
      <p:sp>
        <p:nvSpPr>
          <p:cNvPr id="7" name="Rectangle 5"/>
          <p:cNvSpPr>
            <a:spLocks noGrp="1"/>
          </p:cNvSpPr>
          <p:nvPr>
            <p:ph type="title" idx="4294967295"/>
          </p:nvPr>
        </p:nvSpPr>
        <p:spPr>
          <a:xfrm>
            <a:off x="1481417" y="255494"/>
            <a:ext cx="9144000" cy="869950"/>
          </a:xfrm>
          <a:noFill/>
        </p:spPr>
        <p:txBody>
          <a:bodyPr vert="horz" lIns="91440" tIns="45720" rIns="91440" bIns="45720" rtlCol="0" anchor="ctr">
            <a:normAutofit/>
          </a:bodyPr>
          <a:lstStyle/>
          <a:p>
            <a:pPr algn="ctr"/>
            <a:r>
              <a:rPr lang="de-DE" altLang="fr-FR" dirty="0">
                <a:latin typeface="+mn-lt"/>
                <a:ea typeface="ＭＳ Ｐゴシック" pitchFamily="34" charset="-128"/>
              </a:rPr>
              <a:t>Edmond de la Fontaine (1823-1891)</a:t>
            </a:r>
          </a:p>
        </p:txBody>
      </p:sp>
    </p:spTree>
    <p:extLst>
      <p:ext uri="{BB962C8B-B14F-4D97-AF65-F5344CB8AC3E}">
        <p14:creationId xmlns:p14="http://schemas.microsoft.com/office/powerpoint/2010/main" val="2304028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Content Placeholder 2"/>
          <p:cNvSpPr txBox="1">
            <a:spLocks/>
          </p:cNvSpPr>
          <p:nvPr/>
        </p:nvSpPr>
        <p:spPr>
          <a:xfrm>
            <a:off x="1981200" y="1088740"/>
            <a:ext cx="8229600" cy="5760640"/>
          </a:xfrm>
          <a:prstGeom prst="rect">
            <a:avLst/>
          </a:prstGeom>
        </p:spPr>
        <p:txBody>
          <a:bodyPr vert="horz" lIns="91440" tIns="45720" rIns="91440" bIns="45720" rtlCol="0">
            <a:normAutofit/>
          </a:bodyPr>
          <a:lstStyle>
            <a:defPPr>
              <a:defRPr lang="de-DE"/>
            </a:defPPr>
            <a:lvl1pPr marL="228600" indent="-228600">
              <a:lnSpc>
                <a:spcPct val="90000"/>
              </a:lnSpc>
              <a:spcBef>
                <a:spcPts val="1000"/>
              </a:spcBef>
              <a:buFont typeface="Wingdings" panose="05000000000000000000" pitchFamily="2" charset="2"/>
              <a:buChar char="v"/>
              <a:defRPr sz="3600"/>
            </a:lvl1pPr>
            <a:lvl2pPr marL="685800" lvl="1" indent="-228600">
              <a:lnSpc>
                <a:spcPct val="90000"/>
              </a:lnSpc>
              <a:spcBef>
                <a:spcPts val="500"/>
              </a:spcBef>
              <a:buFont typeface="Arial" panose="020B0604020202020204" pitchFamily="34" charset="0"/>
              <a:buChar char="•"/>
              <a:defRPr sz="3200"/>
            </a:lvl2pPr>
            <a:lvl3pPr marL="1143000" lvl="2" indent="-228600">
              <a:lnSpc>
                <a:spcPct val="90000"/>
              </a:lnSpc>
              <a:spcBef>
                <a:spcPts val="500"/>
              </a:spcBef>
              <a:buFont typeface="Wingdings" panose="05000000000000000000" pitchFamily="2" charset="2"/>
              <a:buChar char="§"/>
              <a:defRPr sz="2800"/>
            </a:lvl3pPr>
            <a:lvl4pPr marL="1600200" lvl="3" indent="-228600">
              <a:lnSpc>
                <a:spcPct val="90000"/>
              </a:lnSpc>
              <a:spcBef>
                <a:spcPts val="500"/>
              </a:spcBef>
              <a:buFont typeface="Wingdings" panose="05000000000000000000" pitchFamily="2" charset="2"/>
              <a:buChar char="ü"/>
              <a:defRPr sz="2400"/>
            </a:lvl4pPr>
            <a:lvl5pPr marL="2057400" lvl="4" indent="-228600">
              <a:lnSpc>
                <a:spcPct val="90000"/>
              </a:lnSpc>
              <a:spcBef>
                <a:spcPts val="500"/>
              </a:spcBef>
              <a:buFont typeface="Wingdings" panose="05000000000000000000" pitchFamily="2" charset="2"/>
              <a:buChar char="Ø"/>
              <a:defRPr sz="2400"/>
            </a:lvl5pPr>
            <a:lvl6pPr marL="2514600" lvl="5" indent="-228600">
              <a:lnSpc>
                <a:spcPct val="90000"/>
              </a:lnSpc>
              <a:spcBef>
                <a:spcPts val="500"/>
              </a:spcBef>
              <a:buFont typeface="Calibri" panose="020F0502020204030204" pitchFamily="34" charset="0"/>
              <a:buChar char="»"/>
            </a:lvl6pPr>
            <a:lvl7pPr marL="2971800" indent="-228600">
              <a:lnSpc>
                <a:spcPct val="90000"/>
              </a:lnSpc>
              <a:spcBef>
                <a:spcPts val="500"/>
              </a:spcBef>
              <a:buFont typeface="Arial"/>
              <a:buChar char="•"/>
            </a:lvl7pPr>
            <a:lvl8pPr marL="3429000" lvl="7"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de-DE" altLang="fr-FR" dirty="0"/>
              <a:t>Dicks, das Universaltalent</a:t>
            </a:r>
            <a:endParaRPr lang="de-CH" dirty="0"/>
          </a:p>
          <a:p>
            <a:pPr lvl="1"/>
            <a:r>
              <a:rPr lang="de-CH" dirty="0"/>
              <a:t>Dicks, der Jurist</a:t>
            </a:r>
          </a:p>
          <a:p>
            <a:pPr lvl="1"/>
            <a:r>
              <a:rPr lang="de-CH" dirty="0"/>
              <a:t>Dicks, der Politiker</a:t>
            </a:r>
          </a:p>
          <a:p>
            <a:pPr lvl="1"/>
            <a:r>
              <a:rPr lang="de-CH" dirty="0"/>
              <a:t>Dicks, der Inhaber einer Weberei in </a:t>
            </a:r>
            <a:r>
              <a:rPr lang="de-CH" dirty="0" err="1"/>
              <a:t>Remich</a:t>
            </a:r>
            <a:endParaRPr lang="de-CH" dirty="0"/>
          </a:p>
          <a:p>
            <a:pPr lvl="1"/>
            <a:r>
              <a:rPr lang="de-CH" dirty="0"/>
              <a:t>Dicks, der Musiker („Komponist“)</a:t>
            </a:r>
          </a:p>
          <a:p>
            <a:pPr lvl="1"/>
            <a:r>
              <a:rPr lang="de-CH" dirty="0"/>
              <a:t>Dicks, der Dichter </a:t>
            </a:r>
          </a:p>
          <a:p>
            <a:pPr lvl="2"/>
            <a:r>
              <a:rPr lang="de-CH" dirty="0" err="1"/>
              <a:t>D‘Vulleparlament</a:t>
            </a:r>
            <a:endParaRPr lang="de-CH" dirty="0"/>
          </a:p>
          <a:p>
            <a:pPr lvl="2"/>
            <a:r>
              <a:rPr lang="de-CH" dirty="0"/>
              <a:t>De </a:t>
            </a:r>
            <a:r>
              <a:rPr lang="de-CH" dirty="0" err="1"/>
              <a:t>Wëllefchen</a:t>
            </a:r>
            <a:r>
              <a:rPr lang="de-CH" dirty="0"/>
              <a:t> a de </a:t>
            </a:r>
            <a:r>
              <a:rPr lang="de-CH" dirty="0" err="1"/>
              <a:t>Fiischen</a:t>
            </a:r>
            <a:r>
              <a:rPr lang="de-CH" dirty="0"/>
              <a:t> </a:t>
            </a:r>
          </a:p>
          <a:p>
            <a:pPr lvl="1"/>
            <a:r>
              <a:rPr lang="de-CH" dirty="0"/>
              <a:t>Dicks, der Volkskundler</a:t>
            </a:r>
          </a:p>
          <a:p>
            <a:pPr lvl="2"/>
            <a:r>
              <a:rPr lang="de-CH" dirty="0"/>
              <a:t>Luxemburger Sitten und Bräuche (1883)</a:t>
            </a:r>
            <a:endParaRPr lang="de-DE" dirty="0"/>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483E9C2-70E8-8841-801F-7E36C8069AAC}" type="slidenum">
              <a:rPr lang="de-DE" smtClean="0"/>
              <a:t>57</a:t>
            </a:fld>
            <a:endParaRPr lang="de-DE"/>
          </a:p>
        </p:txBody>
      </p:sp>
      <p:sp>
        <p:nvSpPr>
          <p:cNvPr id="7" name="Rectangle 5"/>
          <p:cNvSpPr>
            <a:spLocks noGrp="1"/>
          </p:cNvSpPr>
          <p:nvPr>
            <p:ph type="title" idx="4294967295"/>
          </p:nvPr>
        </p:nvSpPr>
        <p:spPr>
          <a:xfrm>
            <a:off x="1481417" y="255494"/>
            <a:ext cx="9144000" cy="869950"/>
          </a:xfrm>
          <a:noFill/>
        </p:spPr>
        <p:txBody>
          <a:bodyPr vert="horz" lIns="91440" tIns="45720" rIns="91440" bIns="45720" rtlCol="0" anchor="ctr">
            <a:normAutofit/>
          </a:bodyPr>
          <a:lstStyle/>
          <a:p>
            <a:pPr algn="ctr"/>
            <a:r>
              <a:rPr lang="de-DE" altLang="fr-FR" dirty="0">
                <a:latin typeface="+mn-lt"/>
                <a:ea typeface="ＭＳ Ｐゴシック" pitchFamily="34" charset="-128"/>
              </a:rPr>
              <a:t>Edmond de la Fontaine (1823-1891)</a:t>
            </a:r>
          </a:p>
        </p:txBody>
      </p:sp>
      <p:pic>
        <p:nvPicPr>
          <p:cNvPr id="2" name="Picture 1"/>
          <p:cNvPicPr>
            <a:picLocks noChangeAspect="1"/>
          </p:cNvPicPr>
          <p:nvPr/>
        </p:nvPicPr>
        <p:blipFill>
          <a:blip r:embed="rId3"/>
          <a:stretch>
            <a:fillRect/>
          </a:stretch>
        </p:blipFill>
        <p:spPr>
          <a:xfrm>
            <a:off x="7869063" y="0"/>
            <a:ext cx="4356652" cy="6858000"/>
          </a:xfrm>
          <a:prstGeom prst="rect">
            <a:avLst/>
          </a:prstGeom>
        </p:spPr>
      </p:pic>
      <p:sp>
        <p:nvSpPr>
          <p:cNvPr id="8" name="Rectangle 7"/>
          <p:cNvSpPr/>
          <p:nvPr/>
        </p:nvSpPr>
        <p:spPr>
          <a:xfrm>
            <a:off x="491856" y="2668840"/>
            <a:ext cx="5861541" cy="584775"/>
          </a:xfrm>
          <a:prstGeom prst="rect">
            <a:avLst/>
          </a:prstGeom>
        </p:spPr>
        <p:txBody>
          <a:bodyPr wrap="none">
            <a:spAutoFit/>
          </a:bodyPr>
          <a:lstStyle/>
          <a:p>
            <a:r>
              <a:rPr lang="de-CH" sz="3200" b="1" dirty="0">
                <a:solidFill>
                  <a:srgbClr val="FF0000"/>
                </a:solidFill>
              </a:rPr>
              <a:t>Dicks, der Musiker </a:t>
            </a:r>
            <a:r>
              <a:rPr lang="de-CH" sz="3200" b="1" dirty="0">
                <a:solidFill>
                  <a:srgbClr val="FF0000"/>
                </a:solidFill>
                <a:ea typeface="ＭＳ Ｐゴシック" pitchFamily="34" charset="-128"/>
                <a:cs typeface="ＭＳ Ｐゴシック" pitchFamily="34" charset="-128"/>
              </a:rPr>
              <a:t>(„Komponist“)</a:t>
            </a:r>
          </a:p>
        </p:txBody>
      </p:sp>
    </p:spTree>
    <p:extLst>
      <p:ext uri="{BB962C8B-B14F-4D97-AF65-F5344CB8AC3E}">
        <p14:creationId xmlns:p14="http://schemas.microsoft.com/office/powerpoint/2010/main" val="35707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53" presetClass="exit" presetSubtype="32" fill="hold" grpId="0" nodeType="withEffect">
                                  <p:stCondLst>
                                    <p:cond delay="0"/>
                                  </p:stCondLst>
                                  <p:childTnLst>
                                    <p:anim calcmode="lin" valueType="num">
                                      <p:cBhvr>
                                        <p:cTn id="15" dur="500"/>
                                        <p:tgtEl>
                                          <p:spTgt spid="7"/>
                                        </p:tgtEl>
                                        <p:attrNameLst>
                                          <p:attrName>ppt_w</p:attrName>
                                        </p:attrNameLst>
                                      </p:cBhvr>
                                      <p:tavLst>
                                        <p:tav tm="0">
                                          <p:val>
                                            <p:strVal val="ppt_w"/>
                                          </p:val>
                                        </p:tav>
                                        <p:tav tm="100000">
                                          <p:val>
                                            <p:fltVal val="0"/>
                                          </p:val>
                                        </p:tav>
                                      </p:tavLst>
                                    </p:anim>
                                    <p:anim calcmode="lin" valueType="num">
                                      <p:cBhvr>
                                        <p:cTn id="16" dur="500"/>
                                        <p:tgtEl>
                                          <p:spTgt spid="7"/>
                                        </p:tgtEl>
                                        <p:attrNameLst>
                                          <p:attrName>ppt_h</p:attrName>
                                        </p:attrNameLst>
                                      </p:cBhvr>
                                      <p:tavLst>
                                        <p:tav tm="0">
                                          <p:val>
                                            <p:strVal val="ppt_h"/>
                                          </p:val>
                                        </p:tav>
                                        <p:tav tm="100000">
                                          <p:val>
                                            <p:fltVal val="0"/>
                                          </p:val>
                                        </p:tav>
                                      </p:tavLst>
                                    </p:anim>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fr-FR" dirty="0">
                <a:latin typeface="+mn-lt"/>
              </a:rPr>
              <a:t>Théodore </a:t>
            </a:r>
            <a:r>
              <a:rPr lang="fr-FR" dirty="0" err="1">
                <a:latin typeface="+mn-lt"/>
              </a:rPr>
              <a:t>Decker</a:t>
            </a:r>
            <a:r>
              <a:rPr lang="fr-FR" dirty="0">
                <a:latin typeface="+mn-lt"/>
              </a:rPr>
              <a:t> (1851-1930) </a:t>
            </a:r>
          </a:p>
        </p:txBody>
      </p:sp>
      <p:sp>
        <p:nvSpPr>
          <p:cNvPr id="3" name="Content Placeholder 2"/>
          <p:cNvSpPr>
            <a:spLocks noGrp="1"/>
          </p:cNvSpPr>
          <p:nvPr>
            <p:ph idx="1"/>
          </p:nvPr>
        </p:nvSpPr>
        <p:spPr>
          <a:xfrm>
            <a:off x="961490" y="1155279"/>
            <a:ext cx="10515600" cy="4351338"/>
          </a:xfrm>
        </p:spPr>
        <p:txBody>
          <a:bodyPr>
            <a:noAutofit/>
          </a:bodyPr>
          <a:lstStyle/>
          <a:p>
            <a:r>
              <a:rPr lang="fr-FR" dirty="0">
                <a:solidFill>
                  <a:schemeClr val="bg1"/>
                </a:solidFill>
                <a:latin typeface="+mn-lt"/>
              </a:rPr>
              <a:t>Né à </a:t>
            </a:r>
            <a:r>
              <a:rPr lang="fr-FR" dirty="0" err="1">
                <a:solidFill>
                  <a:schemeClr val="bg1"/>
                </a:solidFill>
                <a:latin typeface="+mn-lt"/>
              </a:rPr>
              <a:t>Larochette</a:t>
            </a:r>
            <a:endParaRPr lang="fr-FR" dirty="0">
              <a:solidFill>
                <a:schemeClr val="bg1"/>
              </a:solidFill>
              <a:latin typeface="+mn-lt"/>
            </a:endParaRPr>
          </a:p>
          <a:p>
            <a:r>
              <a:rPr lang="fr-FR" dirty="0">
                <a:solidFill>
                  <a:schemeClr val="bg1"/>
                </a:solidFill>
                <a:latin typeface="+mn-lt"/>
              </a:rPr>
              <a:t>1874: émigration en France </a:t>
            </a:r>
          </a:p>
          <a:p>
            <a:r>
              <a:rPr lang="fr-FR" dirty="0">
                <a:solidFill>
                  <a:schemeClr val="bg1"/>
                </a:solidFill>
                <a:latin typeface="+mn-lt"/>
              </a:rPr>
              <a:t>Mort à Vannes</a:t>
            </a:r>
          </a:p>
          <a:p>
            <a:r>
              <a:rPr lang="fr-FR" dirty="0">
                <a:solidFill>
                  <a:schemeClr val="bg1"/>
                </a:solidFill>
                <a:latin typeface="+mn-lt"/>
              </a:rPr>
              <a:t>Réputation France, </a:t>
            </a:r>
            <a:r>
              <a:rPr lang="fr-FR" dirty="0" err="1">
                <a:solidFill>
                  <a:schemeClr val="bg1"/>
                </a:solidFill>
                <a:latin typeface="+mn-lt"/>
              </a:rPr>
              <a:t>mé</a:t>
            </a:r>
            <a:r>
              <a:rPr lang="fr-FR" dirty="0">
                <a:solidFill>
                  <a:schemeClr val="bg1"/>
                </a:solidFill>
                <a:latin typeface="+mn-lt"/>
              </a:rPr>
              <a:t>-, voire inconnu aujourd’hui au Luxembourg</a:t>
            </a:r>
          </a:p>
          <a:p>
            <a:r>
              <a:rPr lang="fr-FR" dirty="0">
                <a:solidFill>
                  <a:schemeClr val="bg1"/>
                </a:solidFill>
                <a:latin typeface="+mn-lt"/>
              </a:rPr>
              <a:t>Mais notice nécrologique lors de sa mort en 1950</a:t>
            </a:r>
          </a:p>
          <a:p>
            <a:pPr lvl="1"/>
            <a:r>
              <a:rPr lang="fr-FR" dirty="0">
                <a:solidFill>
                  <a:schemeClr val="bg1"/>
                </a:solidFill>
                <a:latin typeface="+mn-lt"/>
              </a:rPr>
              <a:t>« Mais Théodore </a:t>
            </a:r>
            <a:r>
              <a:rPr lang="fr-FR" dirty="0" err="1">
                <a:solidFill>
                  <a:schemeClr val="bg1"/>
                </a:solidFill>
                <a:latin typeface="+mn-lt"/>
              </a:rPr>
              <a:t>Decker</a:t>
            </a:r>
            <a:r>
              <a:rPr lang="fr-FR" dirty="0">
                <a:solidFill>
                  <a:schemeClr val="bg1"/>
                </a:solidFill>
                <a:latin typeface="+mn-lt"/>
              </a:rPr>
              <a:t> fut surtout un grand artiste musicien, dans la composition comme dans l´exécution. </a:t>
            </a:r>
            <a:r>
              <a:rPr lang="fr-FR" dirty="0">
                <a:solidFill>
                  <a:srgbClr val="FF0000"/>
                </a:solidFill>
                <a:latin typeface="+mn-lt"/>
              </a:rPr>
              <a:t>Nous</a:t>
            </a:r>
            <a:r>
              <a:rPr lang="fr-FR" dirty="0">
                <a:solidFill>
                  <a:schemeClr val="bg1"/>
                </a:solidFill>
                <a:latin typeface="+mn-lt"/>
              </a:rPr>
              <a:t> lui devons des cantiques de Noël, des rondeaux pour enfants d´une fraîcheur exquise, des berceuses charmantes, des mélodies bretonnes qui ont le parfum de notre terroir dans lesquelles vibre l´âme celtique. </a:t>
            </a:r>
            <a:r>
              <a:rPr lang="fr-FR" dirty="0" err="1">
                <a:solidFill>
                  <a:schemeClr val="bg1"/>
                </a:solidFill>
                <a:latin typeface="+mn-lt"/>
              </a:rPr>
              <a:t>Decker</a:t>
            </a:r>
            <a:r>
              <a:rPr lang="fr-FR" dirty="0">
                <a:solidFill>
                  <a:schemeClr val="bg1"/>
                </a:solidFill>
                <a:latin typeface="+mn-lt"/>
              </a:rPr>
              <a:t> est à la fois un très grand compositeur de musique religieuse et de musique profane dont la patrie luxembourgeoise et la France, son pays d´adoption, peuvent être fiers. » </a:t>
            </a:r>
          </a:p>
          <a:p>
            <a:pPr lvl="2"/>
            <a:r>
              <a:rPr lang="fr-FR" i="1" dirty="0">
                <a:solidFill>
                  <a:schemeClr val="bg1"/>
                </a:solidFill>
                <a:latin typeface="+mn-lt"/>
              </a:rPr>
              <a:t>Escher </a:t>
            </a:r>
            <a:r>
              <a:rPr lang="fr-FR" i="1" dirty="0" err="1">
                <a:solidFill>
                  <a:schemeClr val="bg1"/>
                </a:solidFill>
                <a:latin typeface="+mn-lt"/>
              </a:rPr>
              <a:t>Tageblatt</a:t>
            </a:r>
            <a:r>
              <a:rPr lang="fr-FR" i="1" dirty="0">
                <a:solidFill>
                  <a:schemeClr val="bg1"/>
                </a:solidFill>
                <a:latin typeface="+mn-lt"/>
              </a:rPr>
              <a:t> </a:t>
            </a:r>
            <a:r>
              <a:rPr lang="fr-FR" dirty="0">
                <a:solidFill>
                  <a:schemeClr val="bg1"/>
                </a:solidFill>
                <a:latin typeface="+mn-lt"/>
              </a:rPr>
              <a:t>du 1-6-1950, p. 5</a:t>
            </a:r>
          </a:p>
        </p:txBody>
      </p:sp>
      <p:sp>
        <p:nvSpPr>
          <p:cNvPr id="4" name="Footer Placeholder 3"/>
          <p:cNvSpPr>
            <a:spLocks noGrp="1"/>
          </p:cNvSpPr>
          <p:nvPr>
            <p:ph type="ftr" sz="quarter" idx="11"/>
          </p:nvPr>
        </p:nvSpPr>
        <p:spPr/>
        <p:txBody>
          <a:bodyPr/>
          <a:lstStyle/>
          <a:p>
            <a:endParaRPr lang="de-DE">
              <a:solidFill>
                <a:schemeClr val="bg1"/>
              </a:solidFill>
            </a:endParaRPr>
          </a:p>
        </p:txBody>
      </p:sp>
      <p:sp>
        <p:nvSpPr>
          <p:cNvPr id="5" name="Slide Number Placeholder 4"/>
          <p:cNvSpPr>
            <a:spLocks noGrp="1"/>
          </p:cNvSpPr>
          <p:nvPr>
            <p:ph type="sldNum" sz="quarter" idx="12"/>
          </p:nvPr>
        </p:nvSpPr>
        <p:spPr/>
        <p:txBody>
          <a:bodyPr/>
          <a:lstStyle/>
          <a:p>
            <a:fld id="{A483E9C2-70E8-8841-801F-7E36C8069AAC}" type="slidenum">
              <a:rPr lang="de-DE" smtClean="0">
                <a:solidFill>
                  <a:schemeClr val="bg1"/>
                </a:solidFill>
              </a:rPr>
              <a:t>58</a:t>
            </a:fld>
            <a:endParaRPr lang="de-DE">
              <a:solidFill>
                <a:schemeClr val="bg1"/>
              </a:solidFill>
            </a:endParaRPr>
          </a:p>
        </p:txBody>
      </p:sp>
    </p:spTree>
    <p:extLst>
      <p:ext uri="{BB962C8B-B14F-4D97-AF65-F5344CB8AC3E}">
        <p14:creationId xmlns:p14="http://schemas.microsoft.com/office/powerpoint/2010/main" val="36507821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4874"/>
            <a:ext cx="10515600" cy="1325563"/>
          </a:xfrm>
        </p:spPr>
        <p:txBody>
          <a:bodyPr/>
          <a:lstStyle/>
          <a:p>
            <a:pPr algn="ctr"/>
            <a:r>
              <a:rPr lang="fr-FR" dirty="0">
                <a:latin typeface="+mn-lt"/>
              </a:rPr>
              <a:t>Théodore </a:t>
            </a:r>
            <a:r>
              <a:rPr lang="fr-FR" dirty="0" err="1">
                <a:latin typeface="+mn-lt"/>
              </a:rPr>
              <a:t>Decker</a:t>
            </a:r>
            <a:r>
              <a:rPr lang="fr-FR" dirty="0">
                <a:latin typeface="+mn-lt"/>
              </a:rPr>
              <a:t> (1851-1930) </a:t>
            </a:r>
          </a:p>
        </p:txBody>
      </p:sp>
      <p:sp>
        <p:nvSpPr>
          <p:cNvPr id="3" name="Content Placeholder 2"/>
          <p:cNvSpPr>
            <a:spLocks noGrp="1"/>
          </p:cNvSpPr>
          <p:nvPr>
            <p:ph idx="1"/>
          </p:nvPr>
        </p:nvSpPr>
        <p:spPr>
          <a:xfrm>
            <a:off x="961490" y="1825625"/>
            <a:ext cx="10515600" cy="4351338"/>
          </a:xfrm>
        </p:spPr>
        <p:txBody>
          <a:bodyPr>
            <a:noAutofit/>
          </a:bodyPr>
          <a:lstStyle/>
          <a:p>
            <a:r>
              <a:rPr lang="de-CH" sz="3600" dirty="0" err="1">
                <a:solidFill>
                  <a:schemeClr val="bg1"/>
                </a:solidFill>
                <a:latin typeface="+mn-lt"/>
              </a:rPr>
              <a:t>Enseigne</a:t>
            </a:r>
            <a:r>
              <a:rPr lang="de-CH" sz="3600" dirty="0">
                <a:solidFill>
                  <a:schemeClr val="bg1"/>
                </a:solidFill>
                <a:latin typeface="+mn-lt"/>
              </a:rPr>
              <a:t> </a:t>
            </a:r>
            <a:r>
              <a:rPr lang="de-CH" sz="3600" dirty="0" err="1">
                <a:solidFill>
                  <a:schemeClr val="bg1"/>
                </a:solidFill>
                <a:latin typeface="+mn-lt"/>
              </a:rPr>
              <a:t>l’allemand</a:t>
            </a:r>
            <a:r>
              <a:rPr lang="de-CH" sz="3600" dirty="0">
                <a:solidFill>
                  <a:schemeClr val="bg1"/>
                </a:solidFill>
                <a:latin typeface="+mn-lt"/>
              </a:rPr>
              <a:t> et </a:t>
            </a:r>
            <a:r>
              <a:rPr lang="de-CH" sz="3600" dirty="0" err="1">
                <a:solidFill>
                  <a:schemeClr val="bg1"/>
                </a:solidFill>
                <a:latin typeface="+mn-lt"/>
              </a:rPr>
              <a:t>l’anglais</a:t>
            </a:r>
            <a:r>
              <a:rPr lang="de-CH" sz="3600" dirty="0">
                <a:solidFill>
                  <a:schemeClr val="bg1"/>
                </a:solidFill>
                <a:latin typeface="+mn-lt"/>
              </a:rPr>
              <a:t>, </a:t>
            </a:r>
            <a:r>
              <a:rPr lang="de-CH" sz="3600" dirty="0" err="1">
                <a:solidFill>
                  <a:schemeClr val="bg1"/>
                </a:solidFill>
                <a:latin typeface="+mn-lt"/>
              </a:rPr>
              <a:t>puis</a:t>
            </a:r>
            <a:r>
              <a:rPr lang="de-CH" sz="3600" dirty="0">
                <a:solidFill>
                  <a:schemeClr val="bg1"/>
                </a:solidFill>
                <a:latin typeface="+mn-lt"/>
              </a:rPr>
              <a:t> </a:t>
            </a:r>
            <a:r>
              <a:rPr lang="de-CH" sz="3600" dirty="0" err="1">
                <a:solidFill>
                  <a:schemeClr val="bg1"/>
                </a:solidFill>
                <a:latin typeface="+mn-lt"/>
              </a:rPr>
              <a:t>aussi</a:t>
            </a:r>
            <a:r>
              <a:rPr lang="de-CH" sz="3600" dirty="0">
                <a:solidFill>
                  <a:schemeClr val="bg1"/>
                </a:solidFill>
                <a:latin typeface="+mn-lt"/>
              </a:rPr>
              <a:t> la </a:t>
            </a:r>
            <a:r>
              <a:rPr lang="de-CH" sz="3600" dirty="0" err="1">
                <a:solidFill>
                  <a:schemeClr val="bg1"/>
                </a:solidFill>
                <a:latin typeface="+mn-lt"/>
              </a:rPr>
              <a:t>musique</a:t>
            </a:r>
            <a:endParaRPr lang="fr-FR" sz="3600" dirty="0">
              <a:solidFill>
                <a:schemeClr val="bg1"/>
              </a:solidFill>
              <a:latin typeface="+mn-lt"/>
            </a:endParaRPr>
          </a:p>
          <a:p>
            <a:r>
              <a:rPr lang="fr-FR" sz="3600" dirty="0">
                <a:solidFill>
                  <a:schemeClr val="bg1"/>
                </a:solidFill>
                <a:latin typeface="+mn-lt"/>
              </a:rPr>
              <a:t>Vaste œuvre vocal dont le célèbre </a:t>
            </a:r>
            <a:r>
              <a:rPr lang="fr-FR" sz="3600" i="1" dirty="0">
                <a:solidFill>
                  <a:schemeClr val="bg1"/>
                </a:solidFill>
                <a:latin typeface="+mn-lt"/>
              </a:rPr>
              <a:t>Lauda </a:t>
            </a:r>
            <a:r>
              <a:rPr lang="fr-FR" sz="3600" i="1" dirty="0" err="1">
                <a:solidFill>
                  <a:schemeClr val="bg1"/>
                </a:solidFill>
                <a:latin typeface="+mn-lt"/>
              </a:rPr>
              <a:t>Jerusalem</a:t>
            </a:r>
            <a:endParaRPr lang="fr-FR" sz="3600" i="1" dirty="0">
              <a:solidFill>
                <a:schemeClr val="bg1"/>
              </a:solidFill>
              <a:latin typeface="+mn-lt"/>
            </a:endParaRPr>
          </a:p>
          <a:p>
            <a:pPr lvl="1"/>
            <a:r>
              <a:rPr lang="de-CH" sz="3200" dirty="0" err="1">
                <a:solidFill>
                  <a:schemeClr val="bg1"/>
                </a:solidFill>
                <a:latin typeface="+mn-lt"/>
              </a:rPr>
              <a:t>Auteur</a:t>
            </a:r>
            <a:r>
              <a:rPr lang="de-CH" sz="3200" dirty="0">
                <a:solidFill>
                  <a:schemeClr val="bg1"/>
                </a:solidFill>
                <a:latin typeface="+mn-lt"/>
              </a:rPr>
              <a:t> de </a:t>
            </a:r>
            <a:r>
              <a:rPr lang="de-CH" sz="3200" dirty="0" err="1">
                <a:solidFill>
                  <a:schemeClr val="bg1"/>
                </a:solidFill>
                <a:latin typeface="+mn-lt"/>
              </a:rPr>
              <a:t>recueils</a:t>
            </a:r>
            <a:r>
              <a:rPr lang="de-CH" sz="3200" dirty="0">
                <a:solidFill>
                  <a:schemeClr val="bg1"/>
                </a:solidFill>
                <a:latin typeface="+mn-lt"/>
              </a:rPr>
              <a:t> de </a:t>
            </a:r>
            <a:r>
              <a:rPr lang="de-CH" sz="3200" dirty="0" err="1">
                <a:solidFill>
                  <a:schemeClr val="bg1"/>
                </a:solidFill>
                <a:latin typeface="+mn-lt"/>
              </a:rPr>
              <a:t>musique</a:t>
            </a:r>
            <a:r>
              <a:rPr lang="de-CH" sz="3200" dirty="0">
                <a:solidFill>
                  <a:schemeClr val="bg1"/>
                </a:solidFill>
                <a:latin typeface="+mn-lt"/>
              </a:rPr>
              <a:t> </a:t>
            </a:r>
            <a:r>
              <a:rPr lang="de-CH" sz="3200" dirty="0" err="1">
                <a:solidFill>
                  <a:schemeClr val="bg1"/>
                </a:solidFill>
                <a:latin typeface="+mn-lt"/>
              </a:rPr>
              <a:t>religieuse</a:t>
            </a:r>
            <a:r>
              <a:rPr lang="de-CH" sz="3200" dirty="0">
                <a:solidFill>
                  <a:schemeClr val="bg1"/>
                </a:solidFill>
                <a:latin typeface="+mn-lt"/>
              </a:rPr>
              <a:t> et </a:t>
            </a:r>
            <a:r>
              <a:rPr lang="de-CH" sz="3200" dirty="0" err="1">
                <a:solidFill>
                  <a:schemeClr val="bg1"/>
                </a:solidFill>
                <a:latin typeface="+mn-lt"/>
              </a:rPr>
              <a:t>populaire</a:t>
            </a:r>
            <a:endParaRPr lang="fr-FR" sz="3200" i="1" dirty="0">
              <a:solidFill>
                <a:schemeClr val="bg1"/>
              </a:solidFill>
              <a:latin typeface="+mn-lt"/>
            </a:endParaRPr>
          </a:p>
          <a:p>
            <a:r>
              <a:rPr lang="fr-FR" sz="3600" dirty="0">
                <a:solidFill>
                  <a:schemeClr val="bg1"/>
                </a:solidFill>
                <a:latin typeface="+mn-lt"/>
              </a:rPr>
              <a:t>Théodore </a:t>
            </a:r>
            <a:r>
              <a:rPr lang="fr-FR" sz="3600" dirty="0" err="1">
                <a:solidFill>
                  <a:schemeClr val="bg1"/>
                </a:solidFill>
                <a:latin typeface="+mn-lt"/>
              </a:rPr>
              <a:t>Decker</a:t>
            </a:r>
            <a:r>
              <a:rPr lang="fr-FR" sz="3600" dirty="0">
                <a:solidFill>
                  <a:schemeClr val="bg1"/>
                </a:solidFill>
                <a:latin typeface="+mn-lt"/>
              </a:rPr>
              <a:t> à Vannes</a:t>
            </a:r>
          </a:p>
          <a:p>
            <a:pPr lvl="1"/>
            <a:r>
              <a:rPr lang="fr-FR" sz="3200" dirty="0">
                <a:solidFill>
                  <a:schemeClr val="bg1"/>
                </a:solidFill>
                <a:latin typeface="+mn-lt"/>
              </a:rPr>
              <a:t>Place portant son nom, emplacement du conservatoire de musique</a:t>
            </a:r>
          </a:p>
          <a:p>
            <a:pPr lvl="1"/>
            <a:r>
              <a:rPr lang="de-CH" sz="3200" dirty="0" err="1">
                <a:solidFill>
                  <a:schemeClr val="bg1"/>
                </a:solidFill>
                <a:latin typeface="+mn-lt"/>
              </a:rPr>
              <a:t>Un</a:t>
            </a:r>
            <a:r>
              <a:rPr lang="de-CH" sz="3200" dirty="0">
                <a:solidFill>
                  <a:schemeClr val="bg1"/>
                </a:solidFill>
                <a:latin typeface="+mn-lt"/>
              </a:rPr>
              <a:t> des </a:t>
            </a:r>
            <a:r>
              <a:rPr lang="de-CH" sz="3200" dirty="0" err="1">
                <a:solidFill>
                  <a:schemeClr val="bg1"/>
                </a:solidFill>
                <a:latin typeface="+mn-lt"/>
              </a:rPr>
              <a:t>fils</a:t>
            </a:r>
            <a:r>
              <a:rPr lang="de-CH" sz="3200" dirty="0">
                <a:solidFill>
                  <a:schemeClr val="bg1"/>
                </a:solidFill>
                <a:latin typeface="+mn-lt"/>
              </a:rPr>
              <a:t> (Francis Decker) </a:t>
            </a:r>
            <a:r>
              <a:rPr lang="de-CH" sz="3200" dirty="0" err="1">
                <a:solidFill>
                  <a:schemeClr val="bg1"/>
                </a:solidFill>
                <a:latin typeface="+mn-lt"/>
              </a:rPr>
              <a:t>fut</a:t>
            </a:r>
            <a:r>
              <a:rPr lang="de-CH" sz="3200" dirty="0">
                <a:solidFill>
                  <a:schemeClr val="bg1"/>
                </a:solidFill>
                <a:latin typeface="+mn-lt"/>
              </a:rPr>
              <a:t> le </a:t>
            </a:r>
            <a:r>
              <a:rPr lang="de-CH" sz="3200" dirty="0" err="1">
                <a:solidFill>
                  <a:schemeClr val="bg1"/>
                </a:solidFill>
                <a:latin typeface="+mn-lt"/>
              </a:rPr>
              <a:t>maire</a:t>
            </a:r>
            <a:r>
              <a:rPr lang="de-CH" sz="3200" dirty="0">
                <a:solidFill>
                  <a:schemeClr val="bg1"/>
                </a:solidFill>
                <a:latin typeface="+mn-lt"/>
              </a:rPr>
              <a:t> de </a:t>
            </a:r>
            <a:r>
              <a:rPr lang="de-CH" sz="3200" dirty="0" err="1">
                <a:solidFill>
                  <a:schemeClr val="bg1"/>
                </a:solidFill>
                <a:latin typeface="+mn-lt"/>
              </a:rPr>
              <a:t>Vannes</a:t>
            </a:r>
            <a:r>
              <a:rPr lang="de-CH" sz="3200" dirty="0">
                <a:solidFill>
                  <a:schemeClr val="bg1"/>
                </a:solidFill>
                <a:latin typeface="+mn-lt"/>
              </a:rPr>
              <a:t> de 1945-1965</a:t>
            </a:r>
            <a:endParaRPr lang="fr-FR" sz="3200" dirty="0">
              <a:solidFill>
                <a:schemeClr val="bg1"/>
              </a:solidFill>
              <a:latin typeface="+mn-lt"/>
            </a:endParaRPr>
          </a:p>
        </p:txBody>
      </p:sp>
      <p:sp>
        <p:nvSpPr>
          <p:cNvPr id="4" name="Footer Placeholder 3"/>
          <p:cNvSpPr>
            <a:spLocks noGrp="1"/>
          </p:cNvSpPr>
          <p:nvPr>
            <p:ph type="ftr" sz="quarter" idx="11"/>
          </p:nvPr>
        </p:nvSpPr>
        <p:spPr/>
        <p:txBody>
          <a:bodyPr/>
          <a:lstStyle/>
          <a:p>
            <a:endParaRPr lang="de-DE">
              <a:solidFill>
                <a:schemeClr val="bg1"/>
              </a:solidFill>
            </a:endParaRPr>
          </a:p>
        </p:txBody>
      </p:sp>
      <p:sp>
        <p:nvSpPr>
          <p:cNvPr id="5" name="Slide Number Placeholder 4"/>
          <p:cNvSpPr>
            <a:spLocks noGrp="1"/>
          </p:cNvSpPr>
          <p:nvPr>
            <p:ph type="sldNum" sz="quarter" idx="12"/>
          </p:nvPr>
        </p:nvSpPr>
        <p:spPr/>
        <p:txBody>
          <a:bodyPr/>
          <a:lstStyle/>
          <a:p>
            <a:fld id="{A483E9C2-70E8-8841-801F-7E36C8069AAC}" type="slidenum">
              <a:rPr lang="de-DE" smtClean="0">
                <a:solidFill>
                  <a:schemeClr val="bg1"/>
                </a:solidFill>
              </a:rPr>
              <a:t>59</a:t>
            </a:fld>
            <a:endParaRPr lang="de-DE">
              <a:solidFill>
                <a:schemeClr val="bg1"/>
              </a:solidFill>
            </a:endParaRPr>
          </a:p>
        </p:txBody>
      </p:sp>
    </p:spTree>
    <p:extLst>
      <p:ext uri="{BB962C8B-B14F-4D97-AF65-F5344CB8AC3E}">
        <p14:creationId xmlns:p14="http://schemas.microsoft.com/office/powerpoint/2010/main" val="18975974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07860"/>
            <a:ext cx="8229600" cy="1143000"/>
          </a:xfrm>
        </p:spPr>
        <p:txBody>
          <a:bodyPr/>
          <a:lstStyle/>
          <a:p>
            <a:r>
              <a:rPr lang="fr-FR" dirty="0">
                <a:latin typeface="+mn-lt"/>
              </a:rPr>
              <a:t>Aperçu</a:t>
            </a:r>
          </a:p>
        </p:txBody>
      </p:sp>
      <p:sp>
        <p:nvSpPr>
          <p:cNvPr id="3" name="Content Placeholder 2"/>
          <p:cNvSpPr>
            <a:spLocks noGrp="1"/>
          </p:cNvSpPr>
          <p:nvPr>
            <p:ph idx="1"/>
          </p:nvPr>
        </p:nvSpPr>
        <p:spPr>
          <a:xfrm>
            <a:off x="1343889" y="1066566"/>
            <a:ext cx="9448800" cy="535531"/>
          </a:xfrm>
          <a:solidFill>
            <a:schemeClr val="bg2"/>
          </a:solidFill>
          <a:ln>
            <a:solidFill>
              <a:schemeClr val="bg2">
                <a:lumMod val="90000"/>
              </a:schemeClr>
            </a:solidFill>
          </a:ln>
        </p:spPr>
        <p:txBody>
          <a:bodyPr wrap="square">
            <a:spAutoFit/>
          </a:bodyPr>
          <a:lstStyle/>
          <a:p>
            <a:pPr marL="0" indent="0">
              <a:buNone/>
            </a:pPr>
            <a:r>
              <a:rPr lang="fr-FR" sz="3200" dirty="0" err="1"/>
              <a:t>Musik</a:t>
            </a:r>
            <a:r>
              <a:rPr lang="fr-FR" sz="3200" dirty="0"/>
              <a:t> und </a:t>
            </a:r>
            <a:r>
              <a:rPr lang="fr-FR" sz="3200" dirty="0" err="1"/>
              <a:t>Kultur</a:t>
            </a:r>
            <a:endParaRPr lang="fr-FR" sz="3200" dirty="0"/>
          </a:p>
        </p:txBody>
      </p:sp>
      <p:sp>
        <p:nvSpPr>
          <p:cNvPr id="4" name="Slide Number Placeholder 3"/>
          <p:cNvSpPr>
            <a:spLocks noGrp="1"/>
          </p:cNvSpPr>
          <p:nvPr>
            <p:ph type="sldNum" sz="quarter" idx="12"/>
          </p:nvPr>
        </p:nvSpPr>
        <p:spPr/>
        <p:txBody>
          <a:bodyPr/>
          <a:lstStyle/>
          <a:p>
            <a:fld id="{5D850D45-E6CD-1E47-8700-F1192548FD56}" type="slidenum">
              <a:rPr lang="fr-FR" smtClean="0"/>
              <a:t>6</a:t>
            </a:fld>
            <a:endParaRPr lang="fr-FR" dirty="0"/>
          </a:p>
        </p:txBody>
      </p:sp>
      <p:sp>
        <p:nvSpPr>
          <p:cNvPr id="5" name="Rectangle 4"/>
          <p:cNvSpPr/>
          <p:nvPr/>
        </p:nvSpPr>
        <p:spPr>
          <a:xfrm>
            <a:off x="1343889" y="2198135"/>
            <a:ext cx="9448802" cy="584775"/>
          </a:xfrm>
          <a:prstGeom prst="rect">
            <a:avLst/>
          </a:prstGeom>
          <a:solidFill>
            <a:schemeClr val="accent2">
              <a:lumMod val="20000"/>
              <a:lumOff val="80000"/>
            </a:schemeClr>
          </a:solidFill>
          <a:ln>
            <a:solidFill>
              <a:schemeClr val="accent1">
                <a:lumMod val="20000"/>
                <a:lumOff val="80000"/>
              </a:schemeClr>
            </a:solidFill>
          </a:ln>
        </p:spPr>
        <p:txBody>
          <a:bodyPr wrap="square">
            <a:spAutoFit/>
          </a:bodyPr>
          <a:lstStyle/>
          <a:p>
            <a:r>
              <a:rPr lang="fr-FR" sz="3200" dirty="0"/>
              <a:t>« </a:t>
            </a:r>
            <a:r>
              <a:rPr lang="fr-FR" sz="3200" dirty="0" err="1"/>
              <a:t>Ethnomusicology</a:t>
            </a:r>
            <a:r>
              <a:rPr lang="fr-FR" sz="3200" dirty="0"/>
              <a:t> at Home » – </a:t>
            </a:r>
            <a:r>
              <a:rPr lang="fr-FR" sz="3200" dirty="0" err="1"/>
              <a:t>Musikethnologie</a:t>
            </a:r>
            <a:endParaRPr lang="fr-FR" sz="3200" dirty="0"/>
          </a:p>
        </p:txBody>
      </p:sp>
      <p:sp>
        <p:nvSpPr>
          <p:cNvPr id="6" name="Rectangle 5"/>
          <p:cNvSpPr/>
          <p:nvPr/>
        </p:nvSpPr>
        <p:spPr>
          <a:xfrm>
            <a:off x="1343891" y="2785564"/>
            <a:ext cx="9448800" cy="584775"/>
          </a:xfrm>
          <a:prstGeom prst="rect">
            <a:avLst/>
          </a:prstGeom>
          <a:solidFill>
            <a:schemeClr val="accent4">
              <a:lumMod val="40000"/>
              <a:lumOff val="60000"/>
            </a:schemeClr>
          </a:solidFill>
        </p:spPr>
        <p:txBody>
          <a:bodyPr wrap="square">
            <a:spAutoFit/>
          </a:bodyPr>
          <a:lstStyle/>
          <a:p>
            <a:r>
              <a:rPr lang="fr-FR" sz="3200" dirty="0" err="1"/>
              <a:t>Luxemburger</a:t>
            </a:r>
            <a:r>
              <a:rPr lang="fr-FR" sz="3200" dirty="0"/>
              <a:t> </a:t>
            </a:r>
            <a:r>
              <a:rPr lang="fr-FR" sz="3200" dirty="0" err="1"/>
              <a:t>Komponisten</a:t>
            </a:r>
            <a:endParaRPr lang="fr-FR" sz="3200" dirty="0"/>
          </a:p>
        </p:txBody>
      </p:sp>
      <p:sp>
        <p:nvSpPr>
          <p:cNvPr id="7" name="Rectangle 6"/>
          <p:cNvSpPr/>
          <p:nvPr/>
        </p:nvSpPr>
        <p:spPr>
          <a:xfrm>
            <a:off x="1343891" y="1605851"/>
            <a:ext cx="9448800" cy="584776"/>
          </a:xfrm>
          <a:prstGeom prst="rect">
            <a:avLst/>
          </a:prstGeom>
          <a:solidFill>
            <a:schemeClr val="accent1">
              <a:lumMod val="20000"/>
              <a:lumOff val="80000"/>
            </a:schemeClr>
          </a:solidFill>
          <a:ln>
            <a:solidFill>
              <a:schemeClr val="accent6">
                <a:lumMod val="20000"/>
                <a:lumOff val="80000"/>
              </a:schemeClr>
            </a:solidFill>
          </a:ln>
        </p:spPr>
        <p:txBody>
          <a:bodyPr wrap="square">
            <a:spAutoFit/>
          </a:bodyPr>
          <a:lstStyle/>
          <a:p>
            <a:r>
              <a:rPr lang="fr-FR" sz="3200" dirty="0" err="1"/>
              <a:t>Einleitung</a:t>
            </a:r>
            <a:endParaRPr lang="fr-FR" sz="3200" dirty="0"/>
          </a:p>
        </p:txBody>
      </p:sp>
      <p:sp>
        <p:nvSpPr>
          <p:cNvPr id="8" name="Rectangle 7"/>
          <p:cNvSpPr/>
          <p:nvPr/>
        </p:nvSpPr>
        <p:spPr>
          <a:xfrm>
            <a:off x="1343890" y="4712541"/>
            <a:ext cx="9448801" cy="584775"/>
          </a:xfrm>
          <a:prstGeom prst="rect">
            <a:avLst/>
          </a:prstGeom>
          <a:solidFill>
            <a:schemeClr val="accent6">
              <a:lumMod val="40000"/>
              <a:lumOff val="60000"/>
            </a:schemeClr>
          </a:solidFill>
        </p:spPr>
        <p:txBody>
          <a:bodyPr wrap="square">
            <a:spAutoFit/>
          </a:bodyPr>
          <a:lstStyle/>
          <a:p>
            <a:r>
              <a:rPr lang="fr-FR" sz="3200" dirty="0"/>
              <a:t>Die </a:t>
            </a:r>
            <a:r>
              <a:rPr lang="fr-FR" sz="3200" dirty="0" err="1"/>
              <a:t>grenzüberschreitende</a:t>
            </a:r>
            <a:r>
              <a:rPr lang="fr-FR" sz="3200" dirty="0"/>
              <a:t> </a:t>
            </a:r>
            <a:r>
              <a:rPr lang="fr-FR" sz="3200" dirty="0" err="1"/>
              <a:t>Optik</a:t>
            </a:r>
            <a:endParaRPr lang="fr-FR" sz="3200" dirty="0"/>
          </a:p>
        </p:txBody>
      </p:sp>
      <p:sp>
        <p:nvSpPr>
          <p:cNvPr id="11" name="Footer Placeholder 10"/>
          <p:cNvSpPr>
            <a:spLocks noGrp="1"/>
          </p:cNvSpPr>
          <p:nvPr>
            <p:ph type="ftr" sz="quarter" idx="11"/>
          </p:nvPr>
        </p:nvSpPr>
        <p:spPr/>
        <p:txBody>
          <a:bodyPr/>
          <a:lstStyle/>
          <a:p>
            <a:endParaRPr lang="fr-FR" dirty="0"/>
          </a:p>
        </p:txBody>
      </p:sp>
      <p:sp>
        <p:nvSpPr>
          <p:cNvPr id="12" name="Rectangle 11"/>
          <p:cNvSpPr/>
          <p:nvPr/>
        </p:nvSpPr>
        <p:spPr>
          <a:xfrm>
            <a:off x="1981199" y="3341208"/>
            <a:ext cx="8811491" cy="461665"/>
          </a:xfrm>
          <a:prstGeom prst="rect">
            <a:avLst/>
          </a:prstGeom>
          <a:solidFill>
            <a:schemeClr val="accent4">
              <a:lumMod val="60000"/>
              <a:lumOff val="40000"/>
            </a:schemeClr>
          </a:solidFill>
        </p:spPr>
        <p:txBody>
          <a:bodyPr wrap="square">
            <a:spAutoFit/>
          </a:bodyPr>
          <a:lstStyle/>
          <a:p>
            <a:r>
              <a:rPr lang="fr-FR" sz="2400" dirty="0"/>
              <a:t>Laurent </a:t>
            </a:r>
            <a:r>
              <a:rPr lang="fr-FR" sz="2400" dirty="0" err="1"/>
              <a:t>Menager</a:t>
            </a:r>
            <a:r>
              <a:rPr lang="fr-FR" sz="2400" dirty="0"/>
              <a:t> (1835–1902) </a:t>
            </a:r>
          </a:p>
        </p:txBody>
      </p:sp>
      <p:sp>
        <p:nvSpPr>
          <p:cNvPr id="13" name="Rectangle 12"/>
          <p:cNvSpPr/>
          <p:nvPr/>
        </p:nvSpPr>
        <p:spPr>
          <a:xfrm>
            <a:off x="1981199" y="3786409"/>
            <a:ext cx="8811491" cy="461665"/>
          </a:xfrm>
          <a:prstGeom prst="rect">
            <a:avLst/>
          </a:prstGeom>
          <a:solidFill>
            <a:schemeClr val="accent4">
              <a:lumMod val="75000"/>
            </a:schemeClr>
          </a:solidFill>
        </p:spPr>
        <p:txBody>
          <a:bodyPr wrap="square">
            <a:spAutoFit/>
          </a:bodyPr>
          <a:lstStyle/>
          <a:p>
            <a:r>
              <a:rPr lang="fr-FR" sz="2400" dirty="0"/>
              <a:t>Edmond de la Fontaine </a:t>
            </a:r>
            <a:r>
              <a:rPr lang="fr-FR" altLang="fr-FR" sz="2400" dirty="0">
                <a:ea typeface="ＭＳ Ｐゴシック" pitchFamily="34" charset="-128"/>
              </a:rPr>
              <a:t>(1823–1891)</a:t>
            </a:r>
            <a:endParaRPr lang="fr-FR" sz="2400" dirty="0"/>
          </a:p>
        </p:txBody>
      </p:sp>
      <p:sp>
        <p:nvSpPr>
          <p:cNvPr id="15" name="Rectangle 14"/>
          <p:cNvSpPr/>
          <p:nvPr/>
        </p:nvSpPr>
        <p:spPr>
          <a:xfrm>
            <a:off x="1981199" y="4254683"/>
            <a:ext cx="8811491" cy="461665"/>
          </a:xfrm>
          <a:prstGeom prst="rect">
            <a:avLst/>
          </a:prstGeom>
          <a:solidFill>
            <a:schemeClr val="accent4">
              <a:lumMod val="50000"/>
            </a:schemeClr>
          </a:solidFill>
        </p:spPr>
        <p:txBody>
          <a:bodyPr wrap="square">
            <a:spAutoFit/>
          </a:bodyPr>
          <a:lstStyle/>
          <a:p>
            <a:r>
              <a:rPr lang="fr-FR" sz="2400" dirty="0"/>
              <a:t>Théodore </a:t>
            </a:r>
            <a:r>
              <a:rPr lang="fr-FR" sz="2400" dirty="0" err="1"/>
              <a:t>Decker</a:t>
            </a:r>
            <a:r>
              <a:rPr lang="fr-FR" sz="2400" dirty="0"/>
              <a:t> (1851–1930)</a:t>
            </a:r>
          </a:p>
        </p:txBody>
      </p:sp>
    </p:spTree>
    <p:extLst>
      <p:ext uri="{BB962C8B-B14F-4D97-AF65-F5344CB8AC3E}">
        <p14:creationId xmlns:p14="http://schemas.microsoft.com/office/powerpoint/2010/main" val="162986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749767"/>
            <a:ext cx="4473539" cy="919145"/>
          </a:xfrm>
        </p:spPr>
        <p:txBody>
          <a:bodyPr>
            <a:noAutofit/>
          </a:bodyPr>
          <a:lstStyle/>
          <a:p>
            <a:pPr lvl="4" algn="ctr"/>
            <a:r>
              <a:rPr lang="de-CH" sz="2400" dirty="0">
                <a:solidFill>
                  <a:schemeClr val="bg1"/>
                </a:solidFill>
                <a:latin typeface="+mn-lt"/>
              </a:rPr>
              <a:t/>
            </a:r>
            <a:br>
              <a:rPr lang="de-CH" sz="2400" dirty="0">
                <a:solidFill>
                  <a:schemeClr val="bg1"/>
                </a:solidFill>
                <a:latin typeface="+mn-lt"/>
              </a:rPr>
            </a:br>
            <a:r>
              <a:rPr lang="de-CH" sz="2400" i="1" dirty="0">
                <a:solidFill>
                  <a:schemeClr val="bg1"/>
                </a:solidFill>
                <a:latin typeface="+mn-lt"/>
              </a:rPr>
              <a:t>Nazareth</a:t>
            </a:r>
            <a:r>
              <a:rPr lang="de-CH" sz="2400" dirty="0">
                <a:solidFill>
                  <a:schemeClr val="bg1"/>
                </a:solidFill>
                <a:latin typeface="+mn-lt"/>
              </a:rPr>
              <a:t> </a:t>
            </a:r>
            <a:br>
              <a:rPr lang="de-CH" sz="2400" dirty="0">
                <a:solidFill>
                  <a:schemeClr val="bg1"/>
                </a:solidFill>
                <a:latin typeface="+mn-lt"/>
              </a:rPr>
            </a:br>
            <a:r>
              <a:rPr lang="de-CH" dirty="0">
                <a:solidFill>
                  <a:schemeClr val="bg1"/>
                </a:solidFill>
                <a:latin typeface="+mn-lt"/>
              </a:rPr>
              <a:t>Texte: F. Le </a:t>
            </a:r>
            <a:r>
              <a:rPr lang="de-CH" dirty="0" err="1">
                <a:solidFill>
                  <a:schemeClr val="bg1"/>
                </a:solidFill>
                <a:latin typeface="+mn-lt"/>
              </a:rPr>
              <a:t>Dorz</a:t>
            </a:r>
            <a:r>
              <a:rPr lang="fr-FR" dirty="0">
                <a:solidFill>
                  <a:schemeClr val="bg1"/>
                </a:solidFill>
              </a:rPr>
              <a:t/>
            </a:r>
            <a:br>
              <a:rPr lang="fr-FR" dirty="0">
                <a:solidFill>
                  <a:schemeClr val="bg1"/>
                </a:solidFill>
              </a:rPr>
            </a:br>
            <a:r>
              <a:rPr lang="fr-FR" dirty="0">
                <a:solidFill>
                  <a:schemeClr val="bg1"/>
                </a:solidFill>
              </a:rPr>
              <a:t/>
            </a:r>
            <a:br>
              <a:rPr lang="fr-FR" dirty="0">
                <a:solidFill>
                  <a:schemeClr val="bg1"/>
                </a:solidFill>
              </a:rPr>
            </a:br>
            <a:endParaRPr lang="fr-FR" dirty="0">
              <a:solidFill>
                <a:schemeClr val="bg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41701" y="-154"/>
            <a:ext cx="5179018" cy="6858154"/>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7164" y="2968274"/>
            <a:ext cx="3394983" cy="3442800"/>
          </a:xfrm>
          <a:prstGeom prst="rect">
            <a:avLst/>
          </a:prstGeom>
        </p:spPr>
      </p:pic>
      <p:sp>
        <p:nvSpPr>
          <p:cNvPr id="7" name="Title 1"/>
          <p:cNvSpPr txBox="1">
            <a:spLocks/>
          </p:cNvSpPr>
          <p:nvPr/>
        </p:nvSpPr>
        <p:spPr>
          <a:xfrm>
            <a:off x="807374" y="283701"/>
            <a:ext cx="50202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solidFill>
                  <a:schemeClr val="accent1">
                    <a:lumMod val="75000"/>
                  </a:schemeClr>
                </a:solidFill>
              </a:rPr>
              <a:t>Théodore </a:t>
            </a:r>
            <a:r>
              <a:rPr lang="fr-FR" dirty="0" err="1">
                <a:solidFill>
                  <a:schemeClr val="accent1">
                    <a:lumMod val="75000"/>
                  </a:schemeClr>
                </a:solidFill>
              </a:rPr>
              <a:t>Decker</a:t>
            </a:r>
            <a:endParaRPr lang="fr-FR" dirty="0">
              <a:solidFill>
                <a:schemeClr val="accent1">
                  <a:lumMod val="75000"/>
                </a:schemeClr>
              </a:solidFill>
            </a:endParaRPr>
          </a:p>
        </p:txBody>
      </p:sp>
      <p:sp>
        <p:nvSpPr>
          <p:cNvPr id="3" name="Footer Placeholder 2"/>
          <p:cNvSpPr>
            <a:spLocks noGrp="1"/>
          </p:cNvSpPr>
          <p:nvPr>
            <p:ph type="ftr" sz="quarter" idx="11"/>
          </p:nvPr>
        </p:nvSpPr>
        <p:spPr/>
        <p:txBody>
          <a:bodyPr/>
          <a:lstStyle/>
          <a:p>
            <a:endParaRPr lang="de-DE">
              <a:solidFill>
                <a:schemeClr val="bg1"/>
              </a:solidFill>
            </a:endParaRPr>
          </a:p>
        </p:txBody>
      </p:sp>
      <p:sp>
        <p:nvSpPr>
          <p:cNvPr id="6" name="Slide Number Placeholder 5"/>
          <p:cNvSpPr>
            <a:spLocks noGrp="1"/>
          </p:cNvSpPr>
          <p:nvPr>
            <p:ph type="sldNum" sz="quarter" idx="12"/>
          </p:nvPr>
        </p:nvSpPr>
        <p:spPr/>
        <p:txBody>
          <a:bodyPr/>
          <a:lstStyle/>
          <a:p>
            <a:fld id="{A483E9C2-70E8-8841-801F-7E36C8069AAC}" type="slidenum">
              <a:rPr lang="de-DE" smtClean="0">
                <a:solidFill>
                  <a:schemeClr val="bg1"/>
                </a:solidFill>
              </a:rPr>
              <a:t>60</a:t>
            </a:fld>
            <a:endParaRPr lang="de-DE">
              <a:solidFill>
                <a:schemeClr val="bg1"/>
              </a:solidFill>
            </a:endParaRPr>
          </a:p>
        </p:txBody>
      </p:sp>
    </p:spTree>
    <p:extLst>
      <p:ext uri="{BB962C8B-B14F-4D97-AF65-F5344CB8AC3E}">
        <p14:creationId xmlns:p14="http://schemas.microsoft.com/office/powerpoint/2010/main" val="41442392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3175"/>
            <a:ext cx="10515600" cy="1325563"/>
          </a:xfrm>
        </p:spPr>
        <p:txBody>
          <a:bodyPr/>
          <a:lstStyle/>
          <a:p>
            <a:pPr algn="ctr"/>
            <a:r>
              <a:rPr lang="fr-FR" dirty="0"/>
              <a:t>Histoire de musique luxembourgeoise sous une optique transfrontalière</a:t>
            </a:r>
          </a:p>
        </p:txBody>
      </p:sp>
      <p:sp>
        <p:nvSpPr>
          <p:cNvPr id="3" name="Inhaltsplatzhalter 2"/>
          <p:cNvSpPr>
            <a:spLocks noGrp="1"/>
          </p:cNvSpPr>
          <p:nvPr>
            <p:ph idx="1"/>
          </p:nvPr>
        </p:nvSpPr>
        <p:spPr>
          <a:xfrm>
            <a:off x="838200" y="1452215"/>
            <a:ext cx="10515600" cy="5269260"/>
          </a:xfrm>
        </p:spPr>
        <p:txBody>
          <a:bodyPr>
            <a:normAutofit fontScale="92500" lnSpcReduction="10000"/>
          </a:bodyPr>
          <a:lstStyle/>
          <a:p>
            <a:r>
              <a:rPr lang="fr-FR" sz="3200" dirty="0"/>
              <a:t>… concernant les sujets thématisés en haut</a:t>
            </a:r>
          </a:p>
          <a:p>
            <a:pPr lvl="1"/>
            <a:r>
              <a:rPr lang="fr-FR" sz="2800" dirty="0"/>
              <a:t>20</a:t>
            </a:r>
            <a:r>
              <a:rPr lang="fr-FR" sz="2800" baseline="30000" dirty="0"/>
              <a:t>e</a:t>
            </a:r>
            <a:r>
              <a:rPr lang="fr-FR" sz="2800" dirty="0"/>
              <a:t> et 21</a:t>
            </a:r>
            <a:r>
              <a:rPr lang="fr-FR" sz="2800" baseline="30000" dirty="0"/>
              <a:t>e</a:t>
            </a:r>
            <a:r>
              <a:rPr lang="fr-FR" sz="2800" dirty="0"/>
              <a:t> siècles sous des optiques différentes</a:t>
            </a:r>
          </a:p>
          <a:p>
            <a:r>
              <a:rPr lang="fr-FR" sz="3200" dirty="0"/>
              <a:t>Chants populaires</a:t>
            </a:r>
          </a:p>
          <a:p>
            <a:pPr lvl="1"/>
            <a:r>
              <a:rPr lang="de-CH" sz="2800" dirty="0"/>
              <a:t>Ex. </a:t>
            </a:r>
            <a:r>
              <a:rPr lang="de-CH" sz="2800" i="1" dirty="0"/>
              <a:t>Zu </a:t>
            </a:r>
            <a:r>
              <a:rPr lang="de-CH" sz="2800" i="1" dirty="0" err="1"/>
              <a:t>Arel</a:t>
            </a:r>
            <a:r>
              <a:rPr lang="de-CH" sz="2800" i="1" dirty="0"/>
              <a:t> ob der </a:t>
            </a:r>
            <a:r>
              <a:rPr lang="de-CH" sz="2800" i="1" dirty="0" err="1"/>
              <a:t>Knippchen</a:t>
            </a:r>
            <a:endParaRPr lang="de-CH" sz="2800" i="1" dirty="0"/>
          </a:p>
          <a:p>
            <a:pPr lvl="1"/>
            <a:r>
              <a:rPr lang="de-CH" sz="2800" dirty="0"/>
              <a:t>Ex. </a:t>
            </a:r>
            <a:r>
              <a:rPr lang="de-CH" sz="2800" i="1" dirty="0" err="1"/>
              <a:t>D’Margréitchen</a:t>
            </a:r>
            <a:endParaRPr lang="de-CH" sz="2800" i="1" dirty="0"/>
          </a:p>
          <a:p>
            <a:pPr lvl="1"/>
            <a:r>
              <a:rPr lang="de-CH" sz="2800" dirty="0"/>
              <a:t>Cf. plus haut </a:t>
            </a:r>
            <a:r>
              <a:rPr lang="de-CH" sz="2800" b="1" i="1" dirty="0">
                <a:solidFill>
                  <a:srgbClr val="FF0000"/>
                </a:solidFill>
              </a:rPr>
              <a:t>Wilhelmus</a:t>
            </a:r>
            <a:endParaRPr lang="fr-FR" sz="2800" b="1" dirty="0">
              <a:solidFill>
                <a:srgbClr val="FF0000"/>
              </a:solidFill>
            </a:endParaRPr>
          </a:p>
          <a:p>
            <a:r>
              <a:rPr lang="fr-FR" sz="3200" dirty="0"/>
              <a:t>Compositeurs</a:t>
            </a:r>
          </a:p>
          <a:p>
            <a:pPr lvl="1"/>
            <a:r>
              <a:rPr lang="de-CH" sz="2800" dirty="0" err="1"/>
              <a:t>Nés</a:t>
            </a:r>
            <a:r>
              <a:rPr lang="de-CH" sz="2800" dirty="0"/>
              <a:t> et/</a:t>
            </a:r>
            <a:r>
              <a:rPr lang="de-CH" sz="2800" dirty="0" err="1"/>
              <a:t>ou</a:t>
            </a:r>
            <a:r>
              <a:rPr lang="de-CH" sz="2800" dirty="0"/>
              <a:t> </a:t>
            </a:r>
            <a:r>
              <a:rPr lang="de-CH" sz="2800" dirty="0" err="1"/>
              <a:t>études</a:t>
            </a:r>
            <a:r>
              <a:rPr lang="de-CH" sz="2800" dirty="0"/>
              <a:t> au </a:t>
            </a:r>
            <a:r>
              <a:rPr lang="de-CH" sz="2800" dirty="0" err="1"/>
              <a:t>delà</a:t>
            </a:r>
            <a:r>
              <a:rPr lang="de-CH" sz="2800" dirty="0"/>
              <a:t> des </a:t>
            </a:r>
            <a:r>
              <a:rPr lang="de-CH" sz="2800" dirty="0" err="1"/>
              <a:t>frontières</a:t>
            </a:r>
            <a:r>
              <a:rPr lang="de-CH" sz="2800" dirty="0"/>
              <a:t> </a:t>
            </a:r>
            <a:r>
              <a:rPr lang="de-CH" sz="2800" dirty="0" err="1"/>
              <a:t>luxembourgeoises</a:t>
            </a:r>
            <a:endParaRPr lang="de-CH" sz="2800" dirty="0"/>
          </a:p>
          <a:p>
            <a:pPr lvl="1"/>
            <a:r>
              <a:rPr lang="de-CH" sz="2800" cap="all" dirty="0" err="1"/>
              <a:t>é</a:t>
            </a:r>
            <a:r>
              <a:rPr lang="de-CH" sz="2800" dirty="0" err="1"/>
              <a:t>migré</a:t>
            </a:r>
            <a:r>
              <a:rPr lang="de-CH" sz="2800" dirty="0"/>
              <a:t>: Théodore Decker (1851-1930) </a:t>
            </a:r>
            <a:endParaRPr lang="de-CH" sz="2800" dirty="0" smtClean="0"/>
          </a:p>
          <a:p>
            <a:pPr lvl="1"/>
            <a:r>
              <a:rPr lang="fr-FR" sz="2800" dirty="0" smtClean="0"/>
              <a:t>Théodore </a:t>
            </a:r>
            <a:r>
              <a:rPr lang="fr-FR" sz="2800" dirty="0" err="1" smtClean="0"/>
              <a:t>Gouvy</a:t>
            </a:r>
            <a:r>
              <a:rPr lang="fr-FR" sz="2800" dirty="0" smtClean="0"/>
              <a:t> / Laurent </a:t>
            </a:r>
            <a:r>
              <a:rPr lang="fr-FR" sz="2800" dirty="0" err="1" smtClean="0"/>
              <a:t>Menager</a:t>
            </a:r>
            <a:endParaRPr lang="fr-FR" sz="2800" dirty="0"/>
          </a:p>
          <a:p>
            <a:r>
              <a:rPr lang="fr-FR" sz="3200" dirty="0"/>
              <a:t>Influences stylistiques</a:t>
            </a:r>
          </a:p>
          <a:p>
            <a:pPr lvl="1"/>
            <a:r>
              <a:rPr lang="de-CH" sz="2800" dirty="0"/>
              <a:t>Ex. </a:t>
            </a:r>
            <a:r>
              <a:rPr lang="de-CH" sz="2800" dirty="0" err="1"/>
              <a:t>Menager</a:t>
            </a:r>
            <a:r>
              <a:rPr lang="de-CH" sz="2800" dirty="0"/>
              <a:t> et le </a:t>
            </a:r>
            <a:r>
              <a:rPr lang="de-CH" sz="2800" dirty="0" err="1"/>
              <a:t>romantisme</a:t>
            </a:r>
            <a:r>
              <a:rPr lang="de-CH" sz="2800" dirty="0"/>
              <a:t> </a:t>
            </a:r>
            <a:r>
              <a:rPr lang="de-CH" sz="2800" dirty="0" err="1"/>
              <a:t>allemand</a:t>
            </a:r>
            <a:endParaRPr lang="fr-FR" sz="2800" dirty="0"/>
          </a:p>
          <a:p>
            <a:endParaRPr lang="fr-FR" sz="3200" dirty="0"/>
          </a:p>
          <a:p>
            <a:pPr marL="0" indent="0">
              <a:buNone/>
            </a:pPr>
            <a:endParaRPr lang="fr-FR" sz="3200" dirty="0"/>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483E9C2-70E8-8841-801F-7E36C8069AAC}" type="slidenum">
              <a:rPr lang="de-DE" smtClean="0"/>
              <a:t>61</a:t>
            </a:fld>
            <a:endParaRPr lang="de-DE"/>
          </a:p>
        </p:txBody>
      </p:sp>
    </p:spTree>
    <p:extLst>
      <p:ext uri="{BB962C8B-B14F-4D97-AF65-F5344CB8AC3E}">
        <p14:creationId xmlns:p14="http://schemas.microsoft.com/office/powerpoint/2010/main" val="10908282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146761"/>
            <a:ext cx="10515600" cy="1325563"/>
          </a:xfrm>
        </p:spPr>
        <p:txBody>
          <a:bodyPr/>
          <a:lstStyle/>
          <a:p>
            <a:pPr algn="ctr"/>
            <a:r>
              <a:rPr lang="fr-FR" dirty="0"/>
              <a:t>Histoire de musique luxembourgeoise sous une optique transfrontalière</a:t>
            </a:r>
          </a:p>
        </p:txBody>
      </p:sp>
      <p:sp>
        <p:nvSpPr>
          <p:cNvPr id="3" name="Inhaltsplatzhalter 2"/>
          <p:cNvSpPr>
            <a:spLocks noGrp="1"/>
          </p:cNvSpPr>
          <p:nvPr>
            <p:ph idx="1"/>
          </p:nvPr>
        </p:nvSpPr>
        <p:spPr>
          <a:xfrm>
            <a:off x="838200" y="1613460"/>
            <a:ext cx="10515600" cy="4780658"/>
          </a:xfrm>
        </p:spPr>
        <p:txBody>
          <a:bodyPr>
            <a:noAutofit/>
          </a:bodyPr>
          <a:lstStyle/>
          <a:p>
            <a:r>
              <a:rPr lang="fr-FR" sz="4000" dirty="0"/>
              <a:t>Approches didactiques</a:t>
            </a:r>
          </a:p>
          <a:p>
            <a:pPr lvl="1"/>
            <a:r>
              <a:rPr lang="fr-FR" sz="3600" dirty="0"/>
              <a:t>MGA vs. Solfège</a:t>
            </a:r>
          </a:p>
          <a:p>
            <a:r>
              <a:rPr lang="fr-FR" sz="4000" dirty="0"/>
              <a:t>Compositions </a:t>
            </a:r>
          </a:p>
          <a:p>
            <a:pPr lvl="1"/>
            <a:r>
              <a:rPr lang="fr-FR" sz="3600" dirty="0"/>
              <a:t>Vocales: utilisation des langues</a:t>
            </a:r>
          </a:p>
          <a:p>
            <a:pPr lvl="2"/>
            <a:r>
              <a:rPr lang="de-CH" sz="3200" dirty="0" err="1"/>
              <a:t>Chants</a:t>
            </a:r>
            <a:r>
              <a:rPr lang="de-CH" sz="3200" dirty="0"/>
              <a:t> </a:t>
            </a:r>
            <a:r>
              <a:rPr lang="de-CH" sz="3200" dirty="0" err="1"/>
              <a:t>sur</a:t>
            </a:r>
            <a:r>
              <a:rPr lang="de-CH" sz="3200" dirty="0"/>
              <a:t> des </a:t>
            </a:r>
            <a:r>
              <a:rPr lang="de-CH" sz="3200" dirty="0" err="1"/>
              <a:t>textes</a:t>
            </a:r>
            <a:r>
              <a:rPr lang="de-CH" sz="3200" dirty="0"/>
              <a:t> </a:t>
            </a:r>
            <a:r>
              <a:rPr lang="de-CH" sz="3200" dirty="0" err="1"/>
              <a:t>d’écrivains</a:t>
            </a:r>
            <a:r>
              <a:rPr lang="de-CH" sz="3200" dirty="0"/>
              <a:t> </a:t>
            </a:r>
            <a:r>
              <a:rPr lang="de-CH" sz="3200" dirty="0" err="1"/>
              <a:t>allemands</a:t>
            </a:r>
            <a:r>
              <a:rPr lang="de-CH" sz="3200" dirty="0"/>
              <a:t> et/</a:t>
            </a:r>
            <a:r>
              <a:rPr lang="de-CH" sz="3200" dirty="0" err="1"/>
              <a:t>ou</a:t>
            </a:r>
            <a:r>
              <a:rPr lang="de-CH" sz="3200" dirty="0"/>
              <a:t> </a:t>
            </a:r>
            <a:r>
              <a:rPr lang="de-CH" sz="3200" dirty="0" err="1"/>
              <a:t>français</a:t>
            </a:r>
            <a:endParaRPr lang="de-CH" sz="3200" dirty="0"/>
          </a:p>
          <a:p>
            <a:pPr lvl="3"/>
            <a:r>
              <a:rPr lang="de-CH" sz="2800" dirty="0" err="1"/>
              <a:t>Exemples</a:t>
            </a:r>
            <a:endParaRPr lang="de-CH" sz="2800" dirty="0"/>
          </a:p>
          <a:p>
            <a:pPr lvl="4"/>
            <a:r>
              <a:rPr lang="de-CH" sz="2800" dirty="0" err="1"/>
              <a:t>Menager</a:t>
            </a:r>
            <a:r>
              <a:rPr lang="de-CH" sz="2800" dirty="0"/>
              <a:t> – </a:t>
            </a:r>
            <a:r>
              <a:rPr lang="de-CH" sz="2800" i="1" dirty="0"/>
              <a:t>Des </a:t>
            </a:r>
            <a:r>
              <a:rPr lang="de-CH" sz="2800" i="1" dirty="0" err="1"/>
              <a:t>rauhen</a:t>
            </a:r>
            <a:r>
              <a:rPr lang="de-CH" sz="2800" i="1" dirty="0"/>
              <a:t> Herbstes Schönheit </a:t>
            </a:r>
            <a:r>
              <a:rPr lang="de-CH" sz="2800" dirty="0"/>
              <a:t>– Joseph von Eichendorff</a:t>
            </a:r>
          </a:p>
          <a:p>
            <a:pPr lvl="4"/>
            <a:r>
              <a:rPr lang="de-CH" sz="2800" dirty="0"/>
              <a:t>Théodore Decker – </a:t>
            </a:r>
            <a:r>
              <a:rPr lang="de-CH" sz="2800" i="1" dirty="0"/>
              <a:t>Nazareth</a:t>
            </a:r>
            <a:r>
              <a:rPr lang="de-CH" sz="2800" dirty="0"/>
              <a:t> – F. Le </a:t>
            </a:r>
            <a:r>
              <a:rPr lang="de-CH" sz="2800" dirty="0" err="1"/>
              <a:t>Dorz</a:t>
            </a:r>
            <a:endParaRPr lang="fr-FR" sz="2800" dirty="0"/>
          </a:p>
          <a:p>
            <a:pPr marL="0" indent="0">
              <a:buNone/>
            </a:pPr>
            <a:endParaRPr lang="fr-FR" sz="4000" dirty="0"/>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483E9C2-70E8-8841-801F-7E36C8069AAC}" type="slidenum">
              <a:rPr lang="de-DE" smtClean="0"/>
              <a:t>62</a:t>
            </a:fld>
            <a:endParaRPr lang="de-DE"/>
          </a:p>
        </p:txBody>
      </p:sp>
    </p:spTree>
    <p:extLst>
      <p:ext uri="{BB962C8B-B14F-4D97-AF65-F5344CB8AC3E}">
        <p14:creationId xmlns:p14="http://schemas.microsoft.com/office/powerpoint/2010/main" val="528295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0" y="92623"/>
            <a:ext cx="12192000" cy="1524385"/>
          </a:xfrm>
        </p:spPr>
        <p:txBody>
          <a:bodyPr>
            <a:normAutofit fontScale="90000"/>
          </a:bodyPr>
          <a:lstStyle/>
          <a:p>
            <a:pPr algn="ctr"/>
            <a:r>
              <a:rPr lang="fr-FR" dirty="0"/>
              <a:t>Personnalités de renommée </a:t>
            </a:r>
            <a:br>
              <a:rPr lang="fr-FR" dirty="0"/>
            </a:br>
            <a:r>
              <a:rPr lang="fr-FR" dirty="0"/>
              <a:t>internationale au Luxembourg</a:t>
            </a:r>
            <a:br>
              <a:rPr lang="fr-FR" dirty="0"/>
            </a:br>
            <a:r>
              <a:rPr lang="fr-FR" dirty="0"/>
              <a:t>FRANZ LISZT</a:t>
            </a:r>
          </a:p>
        </p:txBody>
      </p:sp>
      <p:pic>
        <p:nvPicPr>
          <p:cNvPr id="2050" name="Picture 2" descr="http://culture.luxembourg.public.lu/files/image_galleries/mondeetrangerfranzliszt/lisz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999" y="2074300"/>
            <a:ext cx="7189922" cy="45398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2887221"/>
            <a:ext cx="4601028" cy="2554545"/>
          </a:xfrm>
          <a:prstGeom prst="rect">
            <a:avLst/>
          </a:prstGeom>
        </p:spPr>
        <p:txBody>
          <a:bodyPr wrap="square">
            <a:spAutoFit/>
          </a:bodyPr>
          <a:lstStyle/>
          <a:p>
            <a:pPr algn="just"/>
            <a:r>
              <a:rPr lang="fr-FR" sz="3200" dirty="0"/>
              <a:t>Evénements secondaires souvent surestimés par rapport à l‘histoire de la musique luxembourgeoise</a:t>
            </a:r>
            <a:br>
              <a:rPr lang="fr-FR" sz="3200" dirty="0"/>
            </a:br>
            <a:endParaRPr lang="fr-FR" sz="3200" dirty="0"/>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483E9C2-70E8-8841-801F-7E36C8069AAC}" type="slidenum">
              <a:rPr lang="de-DE" smtClean="0"/>
              <a:t>63</a:t>
            </a:fld>
            <a:endParaRPr lang="de-DE"/>
          </a:p>
        </p:txBody>
      </p:sp>
    </p:spTree>
    <p:extLst>
      <p:ext uri="{BB962C8B-B14F-4D97-AF65-F5344CB8AC3E}">
        <p14:creationId xmlns:p14="http://schemas.microsoft.com/office/powerpoint/2010/main" val="41776220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6EFDA0-408A-B845-9DF7-393A8829AA0C}"/>
              </a:ext>
            </a:extLst>
          </p:cNvPr>
          <p:cNvSpPr>
            <a:spLocks noGrp="1"/>
          </p:cNvSpPr>
          <p:nvPr>
            <p:ph type="title"/>
          </p:nvPr>
        </p:nvSpPr>
        <p:spPr>
          <a:xfrm>
            <a:off x="1961320" y="-90161"/>
            <a:ext cx="8229600" cy="1143000"/>
          </a:xfrm>
        </p:spPr>
        <p:txBody>
          <a:bodyPr/>
          <a:lstStyle/>
          <a:p>
            <a:r>
              <a:rPr lang="fr-FR" dirty="0" err="1"/>
              <a:t>Eis</a:t>
            </a:r>
            <a:r>
              <a:rPr lang="fr-FR" dirty="0"/>
              <a:t> Equipe </a:t>
            </a:r>
            <a:r>
              <a:rPr lang="fr-FR" dirty="0" err="1"/>
              <a:t>ob</a:t>
            </a:r>
            <a:r>
              <a:rPr lang="fr-FR" dirty="0"/>
              <a:t> der Uni </a:t>
            </a:r>
            <a:r>
              <a:rPr lang="fr-FR" dirty="0" err="1"/>
              <a:t>Lëtzebuerg</a:t>
            </a:r>
            <a:endParaRPr lang="fr-FR" dirty="0"/>
          </a:p>
        </p:txBody>
      </p:sp>
      <p:pic>
        <p:nvPicPr>
          <p:cNvPr id="7" name="Inhaltsplatzhalter 6">
            <a:extLst>
              <a:ext uri="{FF2B5EF4-FFF2-40B4-BE49-F238E27FC236}">
                <a16:creationId xmlns:a16="http://schemas.microsoft.com/office/drawing/2014/main" id="{F969A18E-E134-DF49-BD45-445E9EAEDF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078" y="814300"/>
            <a:ext cx="12410661" cy="6980997"/>
          </a:xfrm>
        </p:spPr>
      </p:pic>
      <p:sp>
        <p:nvSpPr>
          <p:cNvPr id="4" name="Fußzeilenplatzhalter 3">
            <a:extLst>
              <a:ext uri="{FF2B5EF4-FFF2-40B4-BE49-F238E27FC236}">
                <a16:creationId xmlns:a16="http://schemas.microsoft.com/office/drawing/2014/main" id="{17AD7D64-198E-9240-B2DE-141268046730}"/>
              </a:ext>
            </a:extLst>
          </p:cNvPr>
          <p:cNvSpPr>
            <a:spLocks noGrp="1"/>
          </p:cNvSpPr>
          <p:nvPr>
            <p:ph type="ftr" sz="quarter" idx="11"/>
          </p:nvPr>
        </p:nvSpPr>
        <p:spPr/>
        <p:txBody>
          <a:bodyPr/>
          <a:lstStyle/>
          <a:p>
            <a:endParaRPr lang="en-US" altLang="fr-FR" dirty="0"/>
          </a:p>
        </p:txBody>
      </p:sp>
      <p:sp>
        <p:nvSpPr>
          <p:cNvPr id="5" name="Foliennummernplatzhalter 4">
            <a:extLst>
              <a:ext uri="{FF2B5EF4-FFF2-40B4-BE49-F238E27FC236}">
                <a16:creationId xmlns:a16="http://schemas.microsoft.com/office/drawing/2014/main" id="{3179A2E9-9EC1-134E-8798-7A80EDABF337}"/>
              </a:ext>
            </a:extLst>
          </p:cNvPr>
          <p:cNvSpPr>
            <a:spLocks noGrp="1"/>
          </p:cNvSpPr>
          <p:nvPr>
            <p:ph type="sldNum" sz="quarter" idx="12"/>
          </p:nvPr>
        </p:nvSpPr>
        <p:spPr/>
        <p:txBody>
          <a:bodyPr/>
          <a:lstStyle/>
          <a:p>
            <a:fld id="{94DDF779-049D-4D45-8638-FD0C66CBAEE0}" type="slidenum">
              <a:rPr lang="en-US" altLang="fr-FR" smtClean="0"/>
              <a:pPr/>
              <a:t>64</a:t>
            </a:fld>
            <a:endParaRPr lang="en-US" altLang="fr-FR" dirty="0"/>
          </a:p>
        </p:txBody>
      </p:sp>
    </p:spTree>
    <p:extLst>
      <p:ext uri="{BB962C8B-B14F-4D97-AF65-F5344CB8AC3E}">
        <p14:creationId xmlns:p14="http://schemas.microsoft.com/office/powerpoint/2010/main" val="1926079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2"/>
          <p:cNvSpPr txBox="1">
            <a:spLocks/>
          </p:cNvSpPr>
          <p:nvPr/>
        </p:nvSpPr>
        <p:spPr>
          <a:xfrm>
            <a:off x="2927648" y="4672948"/>
            <a:ext cx="6400800" cy="1752600"/>
          </a:xfrm>
          <a:prstGeom prst="rect">
            <a:avLst/>
          </a:prstGeom>
        </p:spPr>
        <p:txBody>
          <a:bodyPr/>
          <a:lstStyle>
            <a:lvl1pPr marL="228600" indent="-228600" algn="l" rtl="0" eaLnBrk="1" fontAlgn="base" hangingPunct="1">
              <a:spcBef>
                <a:spcPts val="2000"/>
              </a:spcBef>
              <a:spcAft>
                <a:spcPct val="0"/>
              </a:spcAft>
              <a:buClr>
                <a:schemeClr val="accent1"/>
              </a:buClr>
              <a:buSzPct val="75000"/>
              <a:buFont typeface="Wingdings" charset="0"/>
              <a:buChar char="n"/>
              <a:defRPr sz="2000" kern="1200">
                <a:solidFill>
                  <a:srgbClr val="595959"/>
                </a:solidFill>
                <a:latin typeface="+mn-lt"/>
                <a:ea typeface="ＭＳ Ｐゴシック" charset="0"/>
                <a:cs typeface="ＭＳ Ｐゴシック" charset="0"/>
              </a:defRPr>
            </a:lvl1pPr>
            <a:lvl2pPr marL="457200" indent="-228600" algn="l" rtl="0" eaLnBrk="1" fontAlgn="base" hangingPunct="1">
              <a:spcBef>
                <a:spcPts val="600"/>
              </a:spcBef>
              <a:spcAft>
                <a:spcPct val="0"/>
              </a:spcAft>
              <a:buClr>
                <a:srgbClr val="7ACBE0"/>
              </a:buClr>
              <a:buSzPct val="75000"/>
              <a:buFont typeface="Wingdings" charset="0"/>
              <a:buChar char="n"/>
              <a:defRPr kern="1200">
                <a:solidFill>
                  <a:srgbClr val="595959"/>
                </a:solidFill>
                <a:latin typeface="+mn-lt"/>
                <a:ea typeface="ＭＳ Ｐゴシック" charset="0"/>
                <a:cs typeface="+mn-cs"/>
              </a:defRPr>
            </a:lvl2pPr>
            <a:lvl3pPr marL="685800" indent="-228600" algn="l" rtl="0" eaLnBrk="1" fontAlgn="base" hangingPunct="1">
              <a:spcBef>
                <a:spcPts val="600"/>
              </a:spcBef>
              <a:spcAft>
                <a:spcPct val="0"/>
              </a:spcAft>
              <a:buClr>
                <a:schemeClr val="accent1"/>
              </a:buClr>
              <a:buSzPct val="75000"/>
              <a:buFont typeface="Wingdings" charset="0"/>
              <a:buChar char="n"/>
              <a:defRPr kern="1200">
                <a:solidFill>
                  <a:srgbClr val="595959"/>
                </a:solidFill>
                <a:latin typeface="+mn-lt"/>
                <a:ea typeface="ＭＳ Ｐゴシック" charset="0"/>
                <a:cs typeface="+mn-cs"/>
              </a:defRPr>
            </a:lvl3pPr>
            <a:lvl4pPr marL="914400" indent="-228600" algn="l" rtl="0" eaLnBrk="1" fontAlgn="base" hangingPunct="1">
              <a:spcBef>
                <a:spcPts val="600"/>
              </a:spcBef>
              <a:spcAft>
                <a:spcPct val="0"/>
              </a:spcAft>
              <a:buClr>
                <a:srgbClr val="7ACBE0"/>
              </a:buClr>
              <a:buSzPct val="75000"/>
              <a:buFont typeface="Wingdings" charset="0"/>
              <a:buChar char="n"/>
              <a:defRPr kern="1200">
                <a:solidFill>
                  <a:srgbClr val="595959"/>
                </a:solidFill>
                <a:latin typeface="+mn-lt"/>
                <a:ea typeface="ＭＳ Ｐゴシック" charset="0"/>
                <a:cs typeface="+mn-cs"/>
              </a:defRPr>
            </a:lvl4pPr>
            <a:lvl5pPr marL="1143000" indent="-228600" algn="l" rtl="0" eaLnBrk="1" fontAlgn="base" hangingPunct="1">
              <a:spcBef>
                <a:spcPts val="600"/>
              </a:spcBef>
              <a:spcAft>
                <a:spcPct val="0"/>
              </a:spcAft>
              <a:buClr>
                <a:schemeClr val="accent1"/>
              </a:buClr>
              <a:buSzPct val="75000"/>
              <a:buFont typeface="Wingdings" charset="0"/>
              <a:buChar char="n"/>
              <a:defRPr kern="1200">
                <a:solidFill>
                  <a:srgbClr val="595959"/>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rgbClr val="0070C0"/>
                </a:solidFill>
              </a:rPr>
              <a:t>Damien </a:t>
            </a:r>
            <a:r>
              <a:rPr lang="en-US" b="1" dirty="0" err="1">
                <a:solidFill>
                  <a:srgbClr val="0070C0"/>
                </a:solidFill>
              </a:rPr>
              <a:t>Sagrillo</a:t>
            </a:r>
            <a:endParaRPr lang="en-US" b="1" dirty="0">
              <a:solidFill>
                <a:srgbClr val="0070C0"/>
              </a:solidFill>
            </a:endParaRPr>
          </a:p>
        </p:txBody>
      </p:sp>
      <p:sp>
        <p:nvSpPr>
          <p:cNvPr id="6" name="Rechteck 1"/>
          <p:cNvSpPr/>
          <p:nvPr/>
        </p:nvSpPr>
        <p:spPr>
          <a:xfrm>
            <a:off x="4168397" y="3871543"/>
            <a:ext cx="5672019" cy="707886"/>
          </a:xfrm>
          <a:prstGeom prst="rect">
            <a:avLst/>
          </a:prstGeom>
          <a:solidFill>
            <a:srgbClr val="FFFF00"/>
          </a:solidFill>
        </p:spPr>
        <p:txBody>
          <a:bodyPr wrap="square">
            <a:spAutoFit/>
          </a:bodyPr>
          <a:lstStyle/>
          <a:p>
            <a:pPr algn="ctr"/>
            <a:r>
              <a:rPr lang="hu-HU" sz="4000" b="1" dirty="0">
                <a:solidFill>
                  <a:srgbClr val="0070C0"/>
                </a:solidFill>
              </a:rPr>
              <a:t>Köszönöm a figyelmet</a:t>
            </a:r>
            <a:endParaRPr lang="de-LU" sz="4000" b="1" dirty="0">
              <a:solidFill>
                <a:srgbClr val="0070C0"/>
              </a:solidFill>
            </a:endParaRPr>
          </a:p>
        </p:txBody>
      </p:sp>
      <p:sp>
        <p:nvSpPr>
          <p:cNvPr id="7" name="Rechteck 6"/>
          <p:cNvSpPr/>
          <p:nvPr/>
        </p:nvSpPr>
        <p:spPr>
          <a:xfrm rot="20504447">
            <a:off x="3824267" y="2701626"/>
            <a:ext cx="4731232" cy="584775"/>
          </a:xfrm>
          <a:prstGeom prst="rect">
            <a:avLst/>
          </a:prstGeom>
          <a:solidFill>
            <a:schemeClr val="accent4">
              <a:lumMod val="60000"/>
              <a:lumOff val="40000"/>
            </a:schemeClr>
          </a:solidFill>
        </p:spPr>
        <p:txBody>
          <a:bodyPr wrap="none">
            <a:spAutoFit/>
          </a:bodyPr>
          <a:lstStyle/>
          <a:p>
            <a:pPr algn="ctr"/>
            <a:r>
              <a:rPr lang="fr-FR" sz="3200" b="1" dirty="0">
                <a:solidFill>
                  <a:srgbClr val="0070C0"/>
                </a:solidFill>
              </a:rPr>
              <a:t>Merci pour votre attention</a:t>
            </a:r>
            <a:endParaRPr lang="de-LU" sz="3200" b="1" dirty="0">
              <a:solidFill>
                <a:srgbClr val="0070C0"/>
              </a:solidFill>
            </a:endParaRPr>
          </a:p>
        </p:txBody>
      </p:sp>
      <p:sp>
        <p:nvSpPr>
          <p:cNvPr id="8" name="Rechteck 7"/>
          <p:cNvSpPr/>
          <p:nvPr/>
        </p:nvSpPr>
        <p:spPr>
          <a:xfrm rot="2712287">
            <a:off x="5826872" y="1817164"/>
            <a:ext cx="5521063" cy="584775"/>
          </a:xfrm>
          <a:prstGeom prst="rect">
            <a:avLst/>
          </a:prstGeom>
          <a:solidFill>
            <a:schemeClr val="accent1">
              <a:lumMod val="40000"/>
              <a:lumOff val="60000"/>
            </a:schemeClr>
          </a:solidFill>
        </p:spPr>
        <p:txBody>
          <a:bodyPr wrap="none">
            <a:spAutoFit/>
          </a:bodyPr>
          <a:lstStyle/>
          <a:p>
            <a:pPr algn="ctr"/>
            <a:r>
              <a:rPr lang="de-DE" sz="3200" b="1" dirty="0">
                <a:solidFill>
                  <a:srgbClr val="0070C0"/>
                </a:solidFill>
              </a:rPr>
              <a:t>Danke für Ihre Aufmerksamkeit</a:t>
            </a:r>
            <a:endParaRPr lang="de-LU" sz="3200" b="1" dirty="0">
              <a:solidFill>
                <a:srgbClr val="0070C0"/>
              </a:solidFill>
            </a:endParaRPr>
          </a:p>
        </p:txBody>
      </p:sp>
      <p:sp>
        <p:nvSpPr>
          <p:cNvPr id="9" name="Rechteck 8"/>
          <p:cNvSpPr/>
          <p:nvPr/>
        </p:nvSpPr>
        <p:spPr>
          <a:xfrm rot="20123759">
            <a:off x="1731603" y="1079048"/>
            <a:ext cx="5040162" cy="584775"/>
          </a:xfrm>
          <a:prstGeom prst="rect">
            <a:avLst/>
          </a:prstGeom>
          <a:solidFill>
            <a:srgbClr val="FFC000"/>
          </a:solidFill>
        </p:spPr>
        <p:txBody>
          <a:bodyPr wrap="none">
            <a:spAutoFit/>
          </a:bodyPr>
          <a:lstStyle/>
          <a:p>
            <a:pPr algn="ctr"/>
            <a:r>
              <a:rPr lang="de-LU" sz="3200" b="1" dirty="0">
                <a:solidFill>
                  <a:srgbClr val="0070C0"/>
                </a:solidFill>
              </a:rPr>
              <a:t>Merci </a:t>
            </a:r>
            <a:r>
              <a:rPr lang="de-LU" sz="3200" b="1" dirty="0" err="1">
                <a:solidFill>
                  <a:srgbClr val="0070C0"/>
                </a:solidFill>
              </a:rPr>
              <a:t>fir</a:t>
            </a:r>
            <a:r>
              <a:rPr lang="de-LU" sz="3200" b="1" dirty="0">
                <a:solidFill>
                  <a:srgbClr val="0070C0"/>
                </a:solidFill>
              </a:rPr>
              <a:t> </a:t>
            </a:r>
            <a:r>
              <a:rPr lang="de-LU" sz="3200" b="1" dirty="0" err="1">
                <a:solidFill>
                  <a:srgbClr val="0070C0"/>
                </a:solidFill>
              </a:rPr>
              <a:t>Äert</a:t>
            </a:r>
            <a:r>
              <a:rPr lang="de-LU" sz="3200" b="1" dirty="0">
                <a:solidFill>
                  <a:srgbClr val="0070C0"/>
                </a:solidFill>
              </a:rPr>
              <a:t> </a:t>
            </a:r>
            <a:r>
              <a:rPr lang="de-LU" sz="3200" b="1" dirty="0" err="1">
                <a:solidFill>
                  <a:srgbClr val="0070C0"/>
                </a:solidFill>
              </a:rPr>
              <a:t>Nolauschteren</a:t>
            </a:r>
            <a:endParaRPr lang="de-LU" sz="3200" b="1" dirty="0">
              <a:solidFill>
                <a:srgbClr val="0070C0"/>
              </a:solidFill>
            </a:endParaRPr>
          </a:p>
        </p:txBody>
      </p:sp>
      <p:sp>
        <p:nvSpPr>
          <p:cNvPr id="10" name="Rechteck 10"/>
          <p:cNvSpPr/>
          <p:nvPr/>
        </p:nvSpPr>
        <p:spPr>
          <a:xfrm rot="19394740">
            <a:off x="1367203" y="2833715"/>
            <a:ext cx="4384744" cy="584775"/>
          </a:xfrm>
          <a:prstGeom prst="rect">
            <a:avLst/>
          </a:prstGeom>
          <a:solidFill>
            <a:srgbClr val="00B050"/>
          </a:solidFill>
        </p:spPr>
        <p:txBody>
          <a:bodyPr wrap="square">
            <a:spAutoFit/>
          </a:bodyPr>
          <a:lstStyle/>
          <a:p>
            <a:pPr algn="ctr"/>
            <a:r>
              <a:rPr lang="it-IT" sz="3200" b="1" dirty="0">
                <a:solidFill>
                  <a:srgbClr val="0070C0"/>
                </a:solidFill>
              </a:rPr>
              <a:t>Grazie per l'attenzione</a:t>
            </a:r>
            <a:endParaRPr lang="de-LU" sz="3200" b="1" dirty="0">
              <a:solidFill>
                <a:srgbClr val="0070C0"/>
              </a:solidFill>
            </a:endParaRPr>
          </a:p>
        </p:txBody>
      </p:sp>
      <p:sp>
        <p:nvSpPr>
          <p:cNvPr id="11" name="Rechteck 9"/>
          <p:cNvSpPr/>
          <p:nvPr/>
        </p:nvSpPr>
        <p:spPr>
          <a:xfrm rot="21239590">
            <a:off x="3735618" y="5344838"/>
            <a:ext cx="5360440" cy="584775"/>
          </a:xfrm>
          <a:prstGeom prst="rect">
            <a:avLst/>
          </a:prstGeom>
          <a:solidFill>
            <a:srgbClr val="92D050"/>
          </a:solidFill>
        </p:spPr>
        <p:txBody>
          <a:bodyPr wrap="square">
            <a:spAutoFit/>
          </a:bodyPr>
          <a:lstStyle/>
          <a:p>
            <a:pPr algn="ctr"/>
            <a:r>
              <a:rPr lang="fr-FR" sz="3200" b="1" dirty="0" err="1">
                <a:solidFill>
                  <a:srgbClr val="0070C0"/>
                </a:solidFill>
              </a:rPr>
              <a:t>Thank</a:t>
            </a:r>
            <a:r>
              <a:rPr lang="fr-FR" sz="3200" b="1" dirty="0">
                <a:solidFill>
                  <a:srgbClr val="0070C0"/>
                </a:solidFill>
              </a:rPr>
              <a:t> </a:t>
            </a:r>
            <a:r>
              <a:rPr lang="fr-FR" sz="3200" b="1" dirty="0" err="1">
                <a:solidFill>
                  <a:srgbClr val="0070C0"/>
                </a:solidFill>
              </a:rPr>
              <a:t>you</a:t>
            </a:r>
            <a:r>
              <a:rPr lang="fr-FR" sz="3200" b="1" dirty="0">
                <a:solidFill>
                  <a:srgbClr val="0070C0"/>
                </a:solidFill>
              </a:rPr>
              <a:t> for </a:t>
            </a:r>
            <a:r>
              <a:rPr lang="fr-FR" sz="3200" b="1" dirty="0" err="1">
                <a:solidFill>
                  <a:srgbClr val="0070C0"/>
                </a:solidFill>
              </a:rPr>
              <a:t>your</a:t>
            </a:r>
            <a:r>
              <a:rPr lang="fr-FR" sz="3200" b="1" dirty="0">
                <a:solidFill>
                  <a:srgbClr val="0070C0"/>
                </a:solidFill>
              </a:rPr>
              <a:t> attention</a:t>
            </a:r>
            <a:endParaRPr lang="de-LU" sz="3200" b="1" dirty="0">
              <a:solidFill>
                <a:srgbClr val="0070C0"/>
              </a:solidFill>
            </a:endParaRPr>
          </a:p>
        </p:txBody>
      </p:sp>
    </p:spTree>
    <p:extLst>
      <p:ext uri="{BB962C8B-B14F-4D97-AF65-F5344CB8AC3E}">
        <p14:creationId xmlns:p14="http://schemas.microsoft.com/office/powerpoint/2010/main" val="3734805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800"/>
                                        <p:tgtEl>
                                          <p:spTgt spid="9"/>
                                        </p:tgtEl>
                                      </p:cBhvr>
                                    </p:animEffect>
                                    <p:anim calcmode="lin" valueType="num">
                                      <p:cBhvr>
                                        <p:cTn id="8" dur="1800" fill="hold"/>
                                        <p:tgtEl>
                                          <p:spTgt spid="9"/>
                                        </p:tgtEl>
                                        <p:attrNameLst>
                                          <p:attrName>ppt_x</p:attrName>
                                        </p:attrNameLst>
                                      </p:cBhvr>
                                      <p:tavLst>
                                        <p:tav tm="0">
                                          <p:val>
                                            <p:strVal val="#ppt_x"/>
                                          </p:val>
                                        </p:tav>
                                        <p:tav tm="100000">
                                          <p:val>
                                            <p:strVal val="#ppt_x"/>
                                          </p:val>
                                        </p:tav>
                                      </p:tavLst>
                                    </p:anim>
                                    <p:anim calcmode="lin" valueType="num">
                                      <p:cBhvr>
                                        <p:cTn id="9" dur="1800" fill="hold"/>
                                        <p:tgtEl>
                                          <p:spTgt spid="9"/>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20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21" presetClass="entr" presetSubtype="1" fill="hold" grpId="0" nodeType="withEffect">
                                  <p:stCondLst>
                                    <p:cond delay="20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par>
                                <p:cTn id="16" presetID="26" presetClass="entr" presetSubtype="0" fill="hold" grpId="0" nodeType="withEffect">
                                  <p:stCondLst>
                                    <p:cond delay="20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par>
                                <p:cTn id="32" presetID="31" presetClass="entr" presetSubtype="0" fill="hold" grpId="0" nodeType="withEffect">
                                  <p:stCondLst>
                                    <p:cond delay="400"/>
                                  </p:stCondLst>
                                  <p:childTnLst>
                                    <p:set>
                                      <p:cBhvr>
                                        <p:cTn id="33" dur="1" fill="hold">
                                          <p:stCondLst>
                                            <p:cond delay="0"/>
                                          </p:stCondLst>
                                        </p:cTn>
                                        <p:tgtEl>
                                          <p:spTgt spid="6"/>
                                        </p:tgtEl>
                                        <p:attrNameLst>
                                          <p:attrName>style.visibility</p:attrName>
                                        </p:attrNameLst>
                                      </p:cBhvr>
                                      <p:to>
                                        <p:strVal val="visible"/>
                                      </p:to>
                                    </p:set>
                                    <p:anim calcmode="lin" valueType="num">
                                      <p:cBhvr>
                                        <p:cTn id="34" dur="3900" fill="hold"/>
                                        <p:tgtEl>
                                          <p:spTgt spid="6"/>
                                        </p:tgtEl>
                                        <p:attrNameLst>
                                          <p:attrName>ppt_w</p:attrName>
                                        </p:attrNameLst>
                                      </p:cBhvr>
                                      <p:tavLst>
                                        <p:tav tm="0">
                                          <p:val>
                                            <p:fltVal val="0"/>
                                          </p:val>
                                        </p:tav>
                                        <p:tav tm="100000">
                                          <p:val>
                                            <p:strVal val="#ppt_w"/>
                                          </p:val>
                                        </p:tav>
                                      </p:tavLst>
                                    </p:anim>
                                    <p:anim calcmode="lin" valueType="num">
                                      <p:cBhvr>
                                        <p:cTn id="35" dur="3900" fill="hold"/>
                                        <p:tgtEl>
                                          <p:spTgt spid="6"/>
                                        </p:tgtEl>
                                        <p:attrNameLst>
                                          <p:attrName>ppt_h</p:attrName>
                                        </p:attrNameLst>
                                      </p:cBhvr>
                                      <p:tavLst>
                                        <p:tav tm="0">
                                          <p:val>
                                            <p:fltVal val="0"/>
                                          </p:val>
                                        </p:tav>
                                        <p:tav tm="100000">
                                          <p:val>
                                            <p:strVal val="#ppt_h"/>
                                          </p:val>
                                        </p:tav>
                                      </p:tavLst>
                                    </p:anim>
                                    <p:anim calcmode="lin" valueType="num">
                                      <p:cBhvr>
                                        <p:cTn id="36" dur="3900" fill="hold"/>
                                        <p:tgtEl>
                                          <p:spTgt spid="6"/>
                                        </p:tgtEl>
                                        <p:attrNameLst>
                                          <p:attrName>style.rotation</p:attrName>
                                        </p:attrNameLst>
                                      </p:cBhvr>
                                      <p:tavLst>
                                        <p:tav tm="0">
                                          <p:val>
                                            <p:fltVal val="90"/>
                                          </p:val>
                                        </p:tav>
                                        <p:tav tm="100000">
                                          <p:val>
                                            <p:fltVal val="0"/>
                                          </p:val>
                                        </p:tav>
                                      </p:tavLst>
                                    </p:anim>
                                    <p:animEffect transition="in" filter="fade">
                                      <p:cBhvr>
                                        <p:cTn id="37" dur="3900"/>
                                        <p:tgtEl>
                                          <p:spTgt spid="6"/>
                                        </p:tgtEl>
                                      </p:cBhvr>
                                    </p:animEffect>
                                  </p:childTnLst>
                                </p:cTn>
                              </p:par>
                              <p:par>
                                <p:cTn id="38" presetID="26" presetClass="entr" presetSubtype="0" fill="hold" grpId="0" nodeType="withEffect">
                                  <p:stCondLst>
                                    <p:cond delay="20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80">
                                          <p:stCondLst>
                                            <p:cond delay="0"/>
                                          </p:stCondLst>
                                        </p:cTn>
                                        <p:tgtEl>
                                          <p:spTgt spid="11"/>
                                        </p:tgtEl>
                                      </p:cBhvr>
                                    </p:animEffect>
                                    <p:anim calcmode="lin" valueType="num">
                                      <p:cBhvr>
                                        <p:cTn id="4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6" dur="26">
                                          <p:stCondLst>
                                            <p:cond delay="650"/>
                                          </p:stCondLst>
                                        </p:cTn>
                                        <p:tgtEl>
                                          <p:spTgt spid="11"/>
                                        </p:tgtEl>
                                      </p:cBhvr>
                                      <p:to x="100000" y="60000"/>
                                    </p:animScale>
                                    <p:animScale>
                                      <p:cBhvr>
                                        <p:cTn id="47" dur="166" decel="50000">
                                          <p:stCondLst>
                                            <p:cond delay="676"/>
                                          </p:stCondLst>
                                        </p:cTn>
                                        <p:tgtEl>
                                          <p:spTgt spid="11"/>
                                        </p:tgtEl>
                                      </p:cBhvr>
                                      <p:to x="100000" y="100000"/>
                                    </p:animScale>
                                    <p:animScale>
                                      <p:cBhvr>
                                        <p:cTn id="48" dur="26">
                                          <p:stCondLst>
                                            <p:cond delay="1312"/>
                                          </p:stCondLst>
                                        </p:cTn>
                                        <p:tgtEl>
                                          <p:spTgt spid="11"/>
                                        </p:tgtEl>
                                      </p:cBhvr>
                                      <p:to x="100000" y="80000"/>
                                    </p:animScale>
                                    <p:animScale>
                                      <p:cBhvr>
                                        <p:cTn id="49" dur="166" decel="50000">
                                          <p:stCondLst>
                                            <p:cond delay="1338"/>
                                          </p:stCondLst>
                                        </p:cTn>
                                        <p:tgtEl>
                                          <p:spTgt spid="11"/>
                                        </p:tgtEl>
                                      </p:cBhvr>
                                      <p:to x="100000" y="100000"/>
                                    </p:animScale>
                                    <p:animScale>
                                      <p:cBhvr>
                                        <p:cTn id="50" dur="26">
                                          <p:stCondLst>
                                            <p:cond delay="1642"/>
                                          </p:stCondLst>
                                        </p:cTn>
                                        <p:tgtEl>
                                          <p:spTgt spid="11"/>
                                        </p:tgtEl>
                                      </p:cBhvr>
                                      <p:to x="100000" y="90000"/>
                                    </p:animScale>
                                    <p:animScale>
                                      <p:cBhvr>
                                        <p:cTn id="51" dur="166" decel="50000">
                                          <p:stCondLst>
                                            <p:cond delay="1668"/>
                                          </p:stCondLst>
                                        </p:cTn>
                                        <p:tgtEl>
                                          <p:spTgt spid="11"/>
                                        </p:tgtEl>
                                      </p:cBhvr>
                                      <p:to x="100000" y="100000"/>
                                    </p:animScale>
                                    <p:animScale>
                                      <p:cBhvr>
                                        <p:cTn id="52" dur="26">
                                          <p:stCondLst>
                                            <p:cond delay="1808"/>
                                          </p:stCondLst>
                                        </p:cTn>
                                        <p:tgtEl>
                                          <p:spTgt spid="11"/>
                                        </p:tgtEl>
                                      </p:cBhvr>
                                      <p:to x="100000" y="95000"/>
                                    </p:animScale>
                                    <p:animScale>
                                      <p:cBhvr>
                                        <p:cTn id="5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8640"/>
            <a:ext cx="8229600" cy="1143000"/>
          </a:xfrm>
        </p:spPr>
        <p:txBody>
          <a:bodyPr>
            <a:normAutofit fontScale="90000"/>
          </a:bodyPr>
          <a:lstStyle/>
          <a:p>
            <a:r>
              <a:rPr lang="de-DE" dirty="0"/>
              <a:t>Begriffe im Zusammenhang mit der Thematik (I)</a:t>
            </a:r>
            <a:endParaRPr lang="fr-CH" dirty="0"/>
          </a:p>
        </p:txBody>
      </p:sp>
      <p:sp>
        <p:nvSpPr>
          <p:cNvPr id="3" name="Content Placeholder 2"/>
          <p:cNvSpPr>
            <a:spLocks noGrp="1"/>
          </p:cNvSpPr>
          <p:nvPr>
            <p:ph idx="1"/>
          </p:nvPr>
        </p:nvSpPr>
        <p:spPr>
          <a:xfrm>
            <a:off x="1981200" y="1628800"/>
            <a:ext cx="8229600" cy="4536504"/>
          </a:xfrm>
        </p:spPr>
        <p:txBody>
          <a:bodyPr>
            <a:normAutofit fontScale="92500" lnSpcReduction="10000"/>
          </a:bodyPr>
          <a:lstStyle/>
          <a:p>
            <a:r>
              <a:rPr lang="de-DE" dirty="0"/>
              <a:t>Identität*</a:t>
            </a:r>
          </a:p>
          <a:p>
            <a:r>
              <a:rPr lang="de-DE" dirty="0"/>
              <a:t>Kultur</a:t>
            </a:r>
          </a:p>
          <a:p>
            <a:r>
              <a:rPr lang="de-DE" dirty="0" err="1"/>
              <a:t>Kulturalität</a:t>
            </a:r>
            <a:r>
              <a:rPr lang="de-DE" dirty="0"/>
              <a:t> (Welsch)</a:t>
            </a:r>
          </a:p>
          <a:p>
            <a:pPr lvl="1"/>
            <a:r>
              <a:rPr lang="de-DE" dirty="0"/>
              <a:t>Interkulturalität</a:t>
            </a:r>
          </a:p>
          <a:p>
            <a:pPr lvl="1"/>
            <a:r>
              <a:rPr lang="de-DE" dirty="0" err="1"/>
              <a:t>Multikulturalität</a:t>
            </a:r>
            <a:endParaRPr lang="de-DE" dirty="0"/>
          </a:p>
          <a:p>
            <a:pPr lvl="1"/>
            <a:r>
              <a:rPr lang="de-DE" dirty="0"/>
              <a:t>Transkulturalität</a:t>
            </a:r>
          </a:p>
          <a:p>
            <a:r>
              <a:rPr lang="de-DE" dirty="0"/>
              <a:t>Vielgestaltigkeit, bzw. Vielfalt</a:t>
            </a:r>
          </a:p>
          <a:p>
            <a:r>
              <a:rPr lang="de-DE" dirty="0"/>
              <a:t>„Einheit in Vielfalt“</a:t>
            </a:r>
          </a:p>
          <a:p>
            <a:r>
              <a:rPr lang="de-DE" dirty="0"/>
              <a:t>Erziehung</a:t>
            </a:r>
          </a:p>
          <a:p>
            <a:r>
              <a:rPr lang="de-DE" dirty="0"/>
              <a:t>Bildung</a:t>
            </a:r>
          </a:p>
          <a:p>
            <a:r>
              <a:rPr lang="de-DE" dirty="0"/>
              <a:t>Unterweisung</a:t>
            </a:r>
          </a:p>
        </p:txBody>
      </p:sp>
      <p:sp>
        <p:nvSpPr>
          <p:cNvPr id="5" name="Slide Number Placeholder 4"/>
          <p:cNvSpPr>
            <a:spLocks noGrp="1"/>
          </p:cNvSpPr>
          <p:nvPr>
            <p:ph type="sldNum" sz="quarter" idx="12"/>
          </p:nvPr>
        </p:nvSpPr>
        <p:spPr/>
        <p:txBody>
          <a:bodyPr/>
          <a:lstStyle/>
          <a:p>
            <a:fld id="{1DB1965F-9DF2-485A-9D3F-8988AAA99BD7}" type="slidenum">
              <a:rPr lang="fr-CH" smtClean="0"/>
              <a:t>66</a:t>
            </a:fld>
            <a:endParaRPr lang="fr-CH"/>
          </a:p>
        </p:txBody>
      </p:sp>
      <p:sp>
        <p:nvSpPr>
          <p:cNvPr id="4" name="Footer Placeholder 3"/>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39308284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3408"/>
            <a:ext cx="8229600" cy="1143000"/>
          </a:xfrm>
        </p:spPr>
        <p:txBody>
          <a:bodyPr/>
          <a:lstStyle/>
          <a:p>
            <a:r>
              <a:rPr lang="de-DE" dirty="0"/>
              <a:t>Begriffe</a:t>
            </a:r>
            <a:endParaRPr lang="fr-CH" dirty="0"/>
          </a:p>
        </p:txBody>
      </p:sp>
      <p:sp>
        <p:nvSpPr>
          <p:cNvPr id="3" name="Content Placeholder 2"/>
          <p:cNvSpPr>
            <a:spLocks noGrp="1"/>
          </p:cNvSpPr>
          <p:nvPr>
            <p:ph idx="1"/>
          </p:nvPr>
        </p:nvSpPr>
        <p:spPr>
          <a:xfrm>
            <a:off x="1981200" y="620688"/>
            <a:ext cx="8229600" cy="6768752"/>
          </a:xfrm>
        </p:spPr>
        <p:txBody>
          <a:bodyPr>
            <a:normAutofit/>
          </a:bodyPr>
          <a:lstStyle/>
          <a:p>
            <a:r>
              <a:rPr lang="de-DE" dirty="0"/>
              <a:t>Identität*</a:t>
            </a:r>
          </a:p>
          <a:p>
            <a:pPr lvl="1"/>
            <a:r>
              <a:rPr lang="de-DE" dirty="0"/>
              <a:t>Gefühl für das eigene Selbst. Nach Erikson besteht die Aufgabe der Adoleszenz darin, das Selbstgefühl zu festigen. Dabei werden verschiedene Rollen erprobt und ggf. integriert.</a:t>
            </a:r>
          </a:p>
          <a:p>
            <a:pPr lvl="4"/>
            <a:r>
              <a:rPr lang="de-DE" dirty="0">
                <a:hlinkClick r:id="rId3"/>
              </a:rPr>
              <a:t>http://www.psychologienetz.de/glossar/i.html</a:t>
            </a:r>
            <a:r>
              <a:rPr lang="de-DE" dirty="0"/>
              <a:t> </a:t>
            </a:r>
          </a:p>
          <a:p>
            <a:pPr lvl="1"/>
            <a:r>
              <a:rPr lang="de-DE" dirty="0"/>
              <a:t>Identität (lateinisch </a:t>
            </a:r>
            <a:r>
              <a:rPr lang="de-DE" i="1" dirty="0"/>
              <a:t>idem</a:t>
            </a:r>
            <a:r>
              <a:rPr lang="de-DE" dirty="0"/>
              <a:t> ‚derselbe‘, ‚dasselbe‘, ‚der Gleiche‘) ist die Gesamtheit der eine Entität, einen Gegenstand oder ein Objekt kennzeichnenden und als Individuum von allen anderen unterscheidenden Eigentümlichkeiten.</a:t>
            </a:r>
          </a:p>
          <a:p>
            <a:pPr lvl="4"/>
            <a:r>
              <a:rPr lang="de-DE" dirty="0">
                <a:hlinkClick r:id="rId4"/>
              </a:rPr>
              <a:t>http://de.wikipedia.org/wiki/Identit%C3%A4t</a:t>
            </a:r>
            <a:r>
              <a:rPr lang="de-DE" dirty="0"/>
              <a:t> </a:t>
            </a:r>
          </a:p>
          <a:p>
            <a:pPr marL="1828800" lvl="4" indent="0">
              <a:buNone/>
            </a:pPr>
            <a:endParaRPr lang="de-DE" dirty="0"/>
          </a:p>
          <a:p>
            <a:pPr lvl="1"/>
            <a:endParaRPr lang="fr-CH" dirty="0"/>
          </a:p>
        </p:txBody>
      </p:sp>
      <p:sp>
        <p:nvSpPr>
          <p:cNvPr id="5" name="Slide Number Placeholder 4"/>
          <p:cNvSpPr>
            <a:spLocks noGrp="1"/>
          </p:cNvSpPr>
          <p:nvPr>
            <p:ph type="sldNum" sz="quarter" idx="12"/>
          </p:nvPr>
        </p:nvSpPr>
        <p:spPr/>
        <p:txBody>
          <a:bodyPr/>
          <a:lstStyle/>
          <a:p>
            <a:fld id="{1DB1965F-9DF2-485A-9D3F-8988AAA99BD7}" type="slidenum">
              <a:rPr lang="fr-CH" smtClean="0"/>
              <a:t>67</a:t>
            </a:fld>
            <a:endParaRPr lang="fr-CH"/>
          </a:p>
        </p:txBody>
      </p:sp>
      <p:sp>
        <p:nvSpPr>
          <p:cNvPr id="4" name="Footer Placeholder 3"/>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52226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3408"/>
            <a:ext cx="8229600" cy="1143000"/>
          </a:xfrm>
        </p:spPr>
        <p:txBody>
          <a:bodyPr/>
          <a:lstStyle/>
          <a:p>
            <a:r>
              <a:rPr lang="de-DE" dirty="0"/>
              <a:t>Begriffe</a:t>
            </a:r>
            <a:endParaRPr lang="fr-CH" dirty="0"/>
          </a:p>
        </p:txBody>
      </p:sp>
      <p:sp>
        <p:nvSpPr>
          <p:cNvPr id="3" name="Content Placeholder 2"/>
          <p:cNvSpPr>
            <a:spLocks noGrp="1"/>
          </p:cNvSpPr>
          <p:nvPr>
            <p:ph idx="1"/>
          </p:nvPr>
        </p:nvSpPr>
        <p:spPr>
          <a:xfrm>
            <a:off x="1981200" y="1412776"/>
            <a:ext cx="8229600" cy="6768752"/>
          </a:xfrm>
        </p:spPr>
        <p:txBody>
          <a:bodyPr>
            <a:normAutofit/>
          </a:bodyPr>
          <a:lstStyle/>
          <a:p>
            <a:r>
              <a:rPr lang="de-DE" dirty="0"/>
              <a:t>Identitätsbegriff in anderen Sprachräumen („Identitäten“)</a:t>
            </a:r>
          </a:p>
          <a:p>
            <a:pPr lvl="1"/>
            <a:r>
              <a:rPr lang="de-CH" dirty="0"/>
              <a:t>Französisches Wikipedia</a:t>
            </a:r>
            <a:endParaRPr lang="fr-CH" dirty="0"/>
          </a:p>
          <a:p>
            <a:pPr lvl="2"/>
            <a:r>
              <a:rPr lang="fr-CH" dirty="0"/>
              <a:t>L'identité désigne, en philosophie, la relation d'unité à soi, et soulève le problème des rapports avec les autres et avec le devenir.</a:t>
            </a:r>
          </a:p>
          <a:p>
            <a:pPr lvl="2"/>
            <a:r>
              <a:rPr lang="fr-CH" dirty="0"/>
              <a:t>L'identité, en sciences sociales, est la reconnaissance d'un individu par lui-même ou par les autres.</a:t>
            </a:r>
          </a:p>
          <a:p>
            <a:pPr lvl="2"/>
            <a:r>
              <a:rPr lang="fr-CH" dirty="0"/>
              <a:t>L'identité, en mathématiques, est le fait pour deux objets mathématiques de désigner le même objet.</a:t>
            </a:r>
          </a:p>
          <a:p>
            <a:pPr lvl="4"/>
            <a:r>
              <a:rPr lang="fr-CH" dirty="0">
                <a:hlinkClick r:id="rId3"/>
              </a:rPr>
              <a:t>http://fr.wikipedia.org/wiki/Identit%C3%A9</a:t>
            </a:r>
            <a:r>
              <a:rPr lang="fr-CH" dirty="0"/>
              <a:t> </a:t>
            </a:r>
          </a:p>
          <a:p>
            <a:pPr lvl="4"/>
            <a:endParaRPr lang="de-DE" dirty="0"/>
          </a:p>
          <a:p>
            <a:pPr lvl="1"/>
            <a:endParaRPr lang="fr-CH" dirty="0"/>
          </a:p>
        </p:txBody>
      </p:sp>
      <p:sp>
        <p:nvSpPr>
          <p:cNvPr id="4" name="Slide Number Placeholder 3"/>
          <p:cNvSpPr>
            <a:spLocks noGrp="1"/>
          </p:cNvSpPr>
          <p:nvPr>
            <p:ph type="sldNum" sz="quarter" idx="12"/>
          </p:nvPr>
        </p:nvSpPr>
        <p:spPr/>
        <p:txBody>
          <a:bodyPr/>
          <a:lstStyle/>
          <a:p>
            <a:fld id="{1DB1965F-9DF2-485A-9D3F-8988AAA99BD7}" type="slidenum">
              <a:rPr lang="fr-CH" smtClean="0"/>
              <a:t>68</a:t>
            </a:fld>
            <a:endParaRPr lang="fr-CH"/>
          </a:p>
        </p:txBody>
      </p:sp>
      <p:sp>
        <p:nvSpPr>
          <p:cNvPr id="5" name="Footer Placehold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3149110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de-DE" dirty="0"/>
              <a:t>Begriffe</a:t>
            </a:r>
            <a:endParaRPr lang="fr-CH"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475" y="1029779"/>
            <a:ext cx="7860777" cy="51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051964" y="6417042"/>
            <a:ext cx="2069797" cy="215444"/>
          </a:xfrm>
          <a:prstGeom prst="rect">
            <a:avLst/>
          </a:prstGeom>
        </p:spPr>
        <p:txBody>
          <a:bodyPr wrap="none">
            <a:spAutoFit/>
          </a:bodyPr>
          <a:lstStyle/>
          <a:p>
            <a:r>
              <a:rPr lang="fr-CH" sz="800" dirty="0"/>
              <a:t>http://www.int-gip.de/Abstracts_Tagung.pdf</a:t>
            </a:r>
          </a:p>
        </p:txBody>
      </p:sp>
      <p:sp>
        <p:nvSpPr>
          <p:cNvPr id="6" name="Slide Number Placeholder 5"/>
          <p:cNvSpPr>
            <a:spLocks noGrp="1"/>
          </p:cNvSpPr>
          <p:nvPr>
            <p:ph type="sldNum" sz="quarter" idx="12"/>
          </p:nvPr>
        </p:nvSpPr>
        <p:spPr/>
        <p:txBody>
          <a:bodyPr/>
          <a:lstStyle/>
          <a:p>
            <a:fld id="{1DB1965F-9DF2-485A-9D3F-8988AAA99BD7}" type="slidenum">
              <a:rPr lang="fr-CH" smtClean="0"/>
              <a:t>69</a:t>
            </a:fld>
            <a:endParaRPr lang="fr-CH"/>
          </a:p>
        </p:txBody>
      </p:sp>
      <p:sp>
        <p:nvSpPr>
          <p:cNvPr id="3" name="Footer Placeholder 2"/>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902382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283"/>
            <a:ext cx="10515600" cy="1325563"/>
          </a:xfrm>
        </p:spPr>
        <p:txBody>
          <a:bodyPr>
            <a:normAutofit fontScale="90000"/>
          </a:bodyPr>
          <a:lstStyle/>
          <a:p>
            <a:r>
              <a:rPr lang="de-DE" dirty="0"/>
              <a:t>Nationale luxemburgische Musikhistoriographie als musikwissenschaftliche Regionalforschung?</a:t>
            </a:r>
          </a:p>
        </p:txBody>
      </p:sp>
      <p:sp>
        <p:nvSpPr>
          <p:cNvPr id="3" name="Content Placeholder 2"/>
          <p:cNvSpPr>
            <a:spLocks noGrp="1"/>
          </p:cNvSpPr>
          <p:nvPr>
            <p:ph idx="1"/>
          </p:nvPr>
        </p:nvSpPr>
        <p:spPr>
          <a:xfrm>
            <a:off x="838200" y="1825625"/>
            <a:ext cx="10515600" cy="4884268"/>
          </a:xfrm>
        </p:spPr>
        <p:txBody>
          <a:bodyPr>
            <a:normAutofit/>
          </a:bodyPr>
          <a:lstStyle/>
          <a:p>
            <a:r>
              <a:rPr lang="de-DE" sz="3200" dirty="0"/>
              <a:t>Definition von regionaler Musikgeschichte, laut Walter Salmen, als</a:t>
            </a:r>
          </a:p>
          <a:p>
            <a:pPr lvl="1"/>
            <a:r>
              <a:rPr lang="de-DE" sz="2800" dirty="0"/>
              <a:t>„... an den in dem jeweils thematisierten Raum aufzufindenden Institutionen, den mannigfaltigen Profilen der </a:t>
            </a:r>
            <a:r>
              <a:rPr lang="de-DE" sz="2800" dirty="0">
                <a:solidFill>
                  <a:srgbClr val="FF0000"/>
                </a:solidFill>
              </a:rPr>
              <a:t>professionell, semiprofessionell </a:t>
            </a:r>
            <a:r>
              <a:rPr lang="de-DE" sz="2800" dirty="0"/>
              <a:t>oder</a:t>
            </a:r>
            <a:r>
              <a:rPr lang="de-DE" sz="2800" dirty="0">
                <a:solidFill>
                  <a:srgbClr val="FF0000"/>
                </a:solidFill>
              </a:rPr>
              <a:t> liebhabermäßig </a:t>
            </a:r>
            <a:r>
              <a:rPr lang="de-DE" sz="2800" dirty="0"/>
              <a:t>Musizierenden, an deren </a:t>
            </a:r>
            <a:r>
              <a:rPr lang="de-DE" sz="2800" dirty="0">
                <a:solidFill>
                  <a:srgbClr val="FF0000"/>
                </a:solidFill>
              </a:rPr>
              <a:t>sozialen Rollen und ökonomischen Bedingungen</a:t>
            </a:r>
            <a:r>
              <a:rPr lang="de-DE" sz="2800" dirty="0"/>
              <a:t>, den Kategorien der </a:t>
            </a:r>
            <a:r>
              <a:rPr lang="de-DE" sz="2800" dirty="0">
                <a:solidFill>
                  <a:srgbClr val="FF0000"/>
                </a:solidFill>
              </a:rPr>
              <a:t>funktional</a:t>
            </a:r>
            <a:r>
              <a:rPr lang="de-DE" sz="2800" dirty="0"/>
              <a:t> eingebundenen oder der nur </a:t>
            </a:r>
            <a:r>
              <a:rPr lang="de-DE" sz="2800" dirty="0">
                <a:solidFill>
                  <a:srgbClr val="FF0000"/>
                </a:solidFill>
              </a:rPr>
              <a:t>ästhetischen</a:t>
            </a:r>
            <a:r>
              <a:rPr lang="de-DE" sz="2800" dirty="0"/>
              <a:t> Rezeption von Kunst, der </a:t>
            </a:r>
            <a:r>
              <a:rPr lang="de-DE" sz="2800" dirty="0">
                <a:solidFill>
                  <a:srgbClr val="FF0000"/>
                </a:solidFill>
              </a:rPr>
              <a:t>Bildung</a:t>
            </a:r>
            <a:r>
              <a:rPr lang="de-DE" sz="2800" dirty="0"/>
              <a:t> und Zusammensetzung von </a:t>
            </a:r>
            <a:r>
              <a:rPr lang="de-DE" sz="2800" dirty="0">
                <a:solidFill>
                  <a:srgbClr val="FF0000"/>
                </a:solidFill>
              </a:rPr>
              <a:t>Repertorien</a:t>
            </a:r>
            <a:r>
              <a:rPr lang="de-DE" sz="2800" dirty="0"/>
              <a:t> ob in </a:t>
            </a:r>
            <a:r>
              <a:rPr lang="de-DE" sz="2800" dirty="0">
                <a:solidFill>
                  <a:srgbClr val="FF0000"/>
                </a:solidFill>
              </a:rPr>
              <a:t>Blaskapellen, Kirchenchören</a:t>
            </a:r>
            <a:r>
              <a:rPr lang="de-DE" sz="2800" dirty="0"/>
              <a:t>, Opernhäusern, auf Jahrmärkten oder Überseeschiffen.“</a:t>
            </a:r>
          </a:p>
          <a:p>
            <a:pPr lvl="5"/>
            <a:r>
              <a:rPr lang="de-DE" sz="2000" dirty="0"/>
              <a:t>Salmen, S. 50</a:t>
            </a:r>
          </a:p>
          <a:p>
            <a:endParaRPr lang="de-DE" sz="3200" dirty="0"/>
          </a:p>
          <a:p>
            <a:pPr lvl="7"/>
            <a:endParaRPr lang="de-DE" sz="2000" dirty="0"/>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483E9C2-70E8-8841-801F-7E36C8069AAC}" type="slidenum">
              <a:rPr lang="de-DE" smtClean="0"/>
              <a:t>7</a:t>
            </a:fld>
            <a:endParaRPr lang="de-DE"/>
          </a:p>
        </p:txBody>
      </p:sp>
    </p:spTree>
    <p:extLst>
      <p:ext uri="{BB962C8B-B14F-4D97-AF65-F5344CB8AC3E}">
        <p14:creationId xmlns:p14="http://schemas.microsoft.com/office/powerpoint/2010/main" val="2452780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3408"/>
            <a:ext cx="8229600" cy="1143000"/>
          </a:xfrm>
        </p:spPr>
        <p:txBody>
          <a:bodyPr/>
          <a:lstStyle/>
          <a:p>
            <a:r>
              <a:rPr lang="de-DE" dirty="0"/>
              <a:t>Begriffe</a:t>
            </a:r>
            <a:endParaRPr lang="fr-CH" dirty="0"/>
          </a:p>
        </p:txBody>
      </p:sp>
      <p:sp>
        <p:nvSpPr>
          <p:cNvPr id="3" name="Content Placeholder 2"/>
          <p:cNvSpPr>
            <a:spLocks noGrp="1"/>
          </p:cNvSpPr>
          <p:nvPr>
            <p:ph idx="1"/>
          </p:nvPr>
        </p:nvSpPr>
        <p:spPr>
          <a:xfrm>
            <a:off x="1981200" y="620688"/>
            <a:ext cx="8229600" cy="6768752"/>
          </a:xfrm>
        </p:spPr>
        <p:txBody>
          <a:bodyPr>
            <a:normAutofit/>
          </a:bodyPr>
          <a:lstStyle/>
          <a:p>
            <a:r>
              <a:rPr lang="de-DE" dirty="0"/>
              <a:t>Identitätsbegriff in anderen Sprachräumen („Identitäten“) </a:t>
            </a:r>
          </a:p>
          <a:p>
            <a:pPr lvl="1"/>
            <a:endParaRPr lang="fr-CH"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695" y="1618456"/>
            <a:ext cx="8122611" cy="5239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078734" y="1844824"/>
            <a:ext cx="2034531" cy="215444"/>
          </a:xfrm>
          <a:prstGeom prst="rect">
            <a:avLst/>
          </a:prstGeom>
        </p:spPr>
        <p:txBody>
          <a:bodyPr wrap="none">
            <a:spAutoFit/>
          </a:bodyPr>
          <a:lstStyle/>
          <a:p>
            <a:r>
              <a:rPr lang="fr-CH" sz="800" dirty="0">
                <a:hlinkClick r:id="rId4"/>
              </a:rPr>
              <a:t>http://www.thefreedictionary.com/identity</a:t>
            </a:r>
            <a:r>
              <a:rPr lang="fr-CH" sz="800" dirty="0"/>
              <a:t> </a:t>
            </a:r>
          </a:p>
        </p:txBody>
      </p:sp>
      <p:sp>
        <p:nvSpPr>
          <p:cNvPr id="5" name="Slide Number Placeholder 4"/>
          <p:cNvSpPr>
            <a:spLocks noGrp="1"/>
          </p:cNvSpPr>
          <p:nvPr>
            <p:ph type="sldNum" sz="quarter" idx="12"/>
          </p:nvPr>
        </p:nvSpPr>
        <p:spPr/>
        <p:txBody>
          <a:bodyPr/>
          <a:lstStyle/>
          <a:p>
            <a:fld id="{1DB1965F-9DF2-485A-9D3F-8988AAA99BD7}" type="slidenum">
              <a:rPr lang="fr-CH" smtClean="0"/>
              <a:t>70</a:t>
            </a:fld>
            <a:endParaRPr lang="fr-CH"/>
          </a:p>
        </p:txBody>
      </p:sp>
      <p:sp>
        <p:nvSpPr>
          <p:cNvPr id="6" name="Footer Placeholder 5"/>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6171603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3408"/>
            <a:ext cx="8229600" cy="1143000"/>
          </a:xfrm>
        </p:spPr>
        <p:txBody>
          <a:bodyPr/>
          <a:lstStyle/>
          <a:p>
            <a:r>
              <a:rPr lang="de-DE" dirty="0"/>
              <a:t>Begriffe</a:t>
            </a:r>
            <a:endParaRPr lang="fr-CH" dirty="0"/>
          </a:p>
        </p:txBody>
      </p:sp>
      <p:sp>
        <p:nvSpPr>
          <p:cNvPr id="3" name="Content Placeholder 2"/>
          <p:cNvSpPr>
            <a:spLocks noGrp="1"/>
          </p:cNvSpPr>
          <p:nvPr>
            <p:ph idx="1"/>
          </p:nvPr>
        </p:nvSpPr>
        <p:spPr>
          <a:xfrm>
            <a:off x="1981200" y="764704"/>
            <a:ext cx="8229600" cy="504056"/>
          </a:xfrm>
        </p:spPr>
        <p:txBody>
          <a:bodyPr>
            <a:normAutofit/>
          </a:bodyPr>
          <a:lstStyle/>
          <a:p>
            <a:r>
              <a:rPr lang="de-DE" dirty="0"/>
              <a:t>Kultur</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092" y="1196752"/>
            <a:ext cx="9125908" cy="544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1DB1965F-9DF2-485A-9D3F-8988AAA99BD7}" type="slidenum">
              <a:rPr lang="fr-CH" smtClean="0"/>
              <a:t>71</a:t>
            </a:fld>
            <a:endParaRPr lang="fr-CH"/>
          </a:p>
        </p:txBody>
      </p:sp>
      <p:sp>
        <p:nvSpPr>
          <p:cNvPr id="5" name="Footer Placehold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88873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3408"/>
            <a:ext cx="8229600" cy="1143000"/>
          </a:xfrm>
        </p:spPr>
        <p:txBody>
          <a:bodyPr/>
          <a:lstStyle/>
          <a:p>
            <a:r>
              <a:rPr lang="de-DE" dirty="0"/>
              <a:t>Begriffe</a:t>
            </a:r>
            <a:endParaRPr lang="fr-CH" dirty="0"/>
          </a:p>
        </p:txBody>
      </p:sp>
      <p:sp>
        <p:nvSpPr>
          <p:cNvPr id="3" name="Content Placeholder 2"/>
          <p:cNvSpPr>
            <a:spLocks noGrp="1"/>
          </p:cNvSpPr>
          <p:nvPr>
            <p:ph idx="1"/>
          </p:nvPr>
        </p:nvSpPr>
        <p:spPr>
          <a:xfrm>
            <a:off x="1981200" y="836713"/>
            <a:ext cx="8229600" cy="4525963"/>
          </a:xfrm>
        </p:spPr>
        <p:txBody>
          <a:bodyPr>
            <a:normAutofit/>
          </a:bodyPr>
          <a:lstStyle/>
          <a:p>
            <a:r>
              <a:rPr lang="de-DE" dirty="0"/>
              <a:t>Kultur</a:t>
            </a:r>
          </a:p>
          <a:p>
            <a:pPr lvl="1"/>
            <a:r>
              <a:rPr lang="de-DE" dirty="0"/>
              <a:t>Heutzutage oft inflationär gebraucht</a:t>
            </a:r>
          </a:p>
          <a:p>
            <a:pPr lvl="1"/>
            <a:r>
              <a:rPr lang="de-DE" dirty="0"/>
              <a:t>Kulturbegriff als Verschleierungsbegriff: Umgehen von „Rasse“ / „Ethnie“ </a:t>
            </a:r>
          </a:p>
          <a:p>
            <a:pPr lvl="4"/>
            <a:r>
              <a:rPr lang="de-DE" dirty="0"/>
              <a:t>Barth, S. 13*</a:t>
            </a:r>
          </a:p>
          <a:p>
            <a:r>
              <a:rPr lang="de-DE" dirty="0" err="1"/>
              <a:t>Kulturalität</a:t>
            </a:r>
            <a:r>
              <a:rPr lang="de-DE" dirty="0"/>
              <a:t> (1)</a:t>
            </a:r>
          </a:p>
          <a:p>
            <a:pPr lvl="1"/>
            <a:r>
              <a:rPr lang="de-DE" dirty="0" err="1"/>
              <a:t>Kulturalität</a:t>
            </a:r>
            <a:r>
              <a:rPr lang="de-DE" dirty="0"/>
              <a:t> = kulturelle Differenz</a:t>
            </a:r>
          </a:p>
          <a:p>
            <a:pPr lvl="1"/>
            <a:r>
              <a:rPr lang="de-DE" dirty="0" err="1"/>
              <a:t>Kulturalität</a:t>
            </a:r>
            <a:r>
              <a:rPr lang="de-DE" dirty="0"/>
              <a:t> als Differenz (2)</a:t>
            </a:r>
          </a:p>
          <a:p>
            <a:pPr lvl="1"/>
            <a:endParaRPr lang="fr-CH" dirty="0"/>
          </a:p>
        </p:txBody>
      </p:sp>
      <p:sp>
        <p:nvSpPr>
          <p:cNvPr id="5" name="Slide Number Placeholder 4"/>
          <p:cNvSpPr>
            <a:spLocks noGrp="1"/>
          </p:cNvSpPr>
          <p:nvPr>
            <p:ph type="sldNum" sz="quarter" idx="12"/>
          </p:nvPr>
        </p:nvSpPr>
        <p:spPr/>
        <p:txBody>
          <a:bodyPr/>
          <a:lstStyle/>
          <a:p>
            <a:fld id="{1DB1965F-9DF2-485A-9D3F-8988AAA99BD7}" type="slidenum">
              <a:rPr lang="fr-CH" smtClean="0"/>
              <a:t>72</a:t>
            </a:fld>
            <a:endParaRPr lang="fr-CH"/>
          </a:p>
        </p:txBody>
      </p:sp>
      <p:sp>
        <p:nvSpPr>
          <p:cNvPr id="4" name="Footer Placeholder 3"/>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675201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3408"/>
            <a:ext cx="8229600" cy="1143000"/>
          </a:xfrm>
        </p:spPr>
        <p:txBody>
          <a:bodyPr/>
          <a:lstStyle/>
          <a:p>
            <a:r>
              <a:rPr lang="de-DE" dirty="0"/>
              <a:t>Begriffe</a:t>
            </a:r>
            <a:endParaRPr lang="fr-CH" dirty="0"/>
          </a:p>
        </p:txBody>
      </p:sp>
      <p:sp>
        <p:nvSpPr>
          <p:cNvPr id="3" name="Content Placeholder 2"/>
          <p:cNvSpPr>
            <a:spLocks noGrp="1"/>
          </p:cNvSpPr>
          <p:nvPr>
            <p:ph idx="1"/>
          </p:nvPr>
        </p:nvSpPr>
        <p:spPr>
          <a:xfrm>
            <a:off x="1981200" y="836712"/>
            <a:ext cx="8229600" cy="5760640"/>
          </a:xfrm>
        </p:spPr>
        <p:txBody>
          <a:bodyPr>
            <a:normAutofit/>
          </a:bodyPr>
          <a:lstStyle/>
          <a:p>
            <a:r>
              <a:rPr lang="de-DE" dirty="0"/>
              <a:t>Kultur</a:t>
            </a:r>
          </a:p>
          <a:p>
            <a:pPr lvl="1"/>
            <a:r>
              <a:rPr lang="de-DE" dirty="0"/>
              <a:t>Viele Definitionsversuche</a:t>
            </a:r>
          </a:p>
          <a:p>
            <a:pPr lvl="2"/>
            <a:r>
              <a:rPr lang="de-DE" dirty="0"/>
              <a:t>1952 Kroeber &amp; Kluckhohn  164 Definitionen*</a:t>
            </a:r>
          </a:p>
          <a:p>
            <a:pPr lvl="2"/>
            <a:r>
              <a:rPr lang="en-US" dirty="0"/>
              <a:t>“Culture consists in patterned ways of thinking, feeling and reacting, acquired and transmitted mainly by symbols, constituting the distinctive achievements of human groups, including their embodiments in artifacts; the essential core of culture consists of traditional (i.e., historically derived and selected) ideas and especially their attached values.</a:t>
            </a:r>
            <a:r>
              <a:rPr lang="en-US" i="1" dirty="0"/>
              <a:t> (S. 357)”</a:t>
            </a:r>
            <a:endParaRPr lang="de-DE" dirty="0"/>
          </a:p>
          <a:p>
            <a:pPr lvl="1"/>
            <a:r>
              <a:rPr lang="de-DE" dirty="0"/>
              <a:t>Heutzutage oft inflationär gebraucht</a:t>
            </a:r>
          </a:p>
          <a:p>
            <a:pPr lvl="1"/>
            <a:r>
              <a:rPr lang="de-DE" dirty="0"/>
              <a:t>Kulturbegriff als Verschleierungsbegriff: Umgehen von „Rasse“ / „Ethnie“ </a:t>
            </a:r>
          </a:p>
          <a:p>
            <a:pPr lvl="4"/>
            <a:r>
              <a:rPr lang="de-DE" dirty="0"/>
              <a:t>Barth, S. 13**</a:t>
            </a:r>
          </a:p>
          <a:p>
            <a:pPr lvl="2"/>
            <a:r>
              <a:rPr lang="de-DE" dirty="0"/>
              <a:t>„Kulturen“ in der Mehrzahl</a:t>
            </a:r>
          </a:p>
        </p:txBody>
      </p:sp>
      <p:sp>
        <p:nvSpPr>
          <p:cNvPr id="5" name="Slide Number Placeholder 4"/>
          <p:cNvSpPr>
            <a:spLocks noGrp="1"/>
          </p:cNvSpPr>
          <p:nvPr>
            <p:ph type="sldNum" sz="quarter" idx="12"/>
          </p:nvPr>
        </p:nvSpPr>
        <p:spPr/>
        <p:txBody>
          <a:bodyPr/>
          <a:lstStyle/>
          <a:p>
            <a:fld id="{1DB1965F-9DF2-485A-9D3F-8988AAA99BD7}" type="slidenum">
              <a:rPr lang="fr-CH" smtClean="0"/>
              <a:t>73</a:t>
            </a:fld>
            <a:endParaRPr lang="fr-CH"/>
          </a:p>
        </p:txBody>
      </p:sp>
      <p:sp>
        <p:nvSpPr>
          <p:cNvPr id="4" name="Footer Placeholder 3"/>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7286737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8630"/>
            <a:ext cx="8229600" cy="1143000"/>
          </a:xfrm>
        </p:spPr>
        <p:txBody>
          <a:bodyPr/>
          <a:lstStyle/>
          <a:p>
            <a:r>
              <a:rPr lang="de-DE" dirty="0"/>
              <a:t>Kultur - </a:t>
            </a:r>
            <a:r>
              <a:rPr lang="de-DE" dirty="0" err="1"/>
              <a:t>Kulturalität</a:t>
            </a:r>
            <a:r>
              <a:rPr lang="de-DE" dirty="0"/>
              <a:t>*</a:t>
            </a:r>
            <a:endParaRPr lang="fr-CH" dirty="0"/>
          </a:p>
        </p:txBody>
      </p:sp>
      <p:sp>
        <p:nvSpPr>
          <p:cNvPr id="3" name="Content Placeholder 2"/>
          <p:cNvSpPr>
            <a:spLocks noGrp="1"/>
          </p:cNvSpPr>
          <p:nvPr>
            <p:ph idx="1"/>
          </p:nvPr>
        </p:nvSpPr>
        <p:spPr>
          <a:xfrm>
            <a:off x="1981200" y="1178750"/>
            <a:ext cx="8229600" cy="5760640"/>
          </a:xfrm>
        </p:spPr>
        <p:txBody>
          <a:bodyPr>
            <a:normAutofit/>
          </a:bodyPr>
          <a:lstStyle/>
          <a:p>
            <a:r>
              <a:rPr lang="de-DE" dirty="0"/>
              <a:t>Heute: Nationalgefühl (Nationale Identität) vs. </a:t>
            </a:r>
            <a:r>
              <a:rPr lang="de-DE" dirty="0" err="1"/>
              <a:t>Kulturalität</a:t>
            </a:r>
            <a:endParaRPr lang="de-DE" dirty="0"/>
          </a:p>
          <a:p>
            <a:r>
              <a:rPr lang="de-DE" dirty="0" err="1"/>
              <a:t>Kulturalität</a:t>
            </a:r>
            <a:r>
              <a:rPr lang="de-DE" dirty="0"/>
              <a:t>*</a:t>
            </a:r>
          </a:p>
          <a:p>
            <a:pPr lvl="1"/>
            <a:r>
              <a:rPr lang="de-DE" dirty="0"/>
              <a:t>Abgeleitet vom Adjektiv „kulturell“</a:t>
            </a:r>
          </a:p>
          <a:p>
            <a:pPr lvl="1"/>
            <a:r>
              <a:rPr lang="de-DE" dirty="0" err="1"/>
              <a:t>Kulturalität</a:t>
            </a:r>
            <a:r>
              <a:rPr lang="de-DE" dirty="0"/>
              <a:t> = kulturelle Differenz</a:t>
            </a:r>
          </a:p>
          <a:p>
            <a:pPr lvl="1"/>
            <a:r>
              <a:rPr lang="de-DE" dirty="0" err="1"/>
              <a:t>Kulturalität</a:t>
            </a:r>
            <a:r>
              <a:rPr lang="de-DE" dirty="0"/>
              <a:t> als Differenz</a:t>
            </a:r>
          </a:p>
          <a:p>
            <a:pPr lvl="2"/>
            <a:r>
              <a:rPr lang="de-DE" dirty="0"/>
              <a:t>Begriff verlangt nach Erweiterung</a:t>
            </a:r>
          </a:p>
          <a:p>
            <a:pPr lvl="2"/>
            <a:r>
              <a:rPr lang="de-DE" dirty="0"/>
              <a:t>Wolfgang Welschs Konzept der </a:t>
            </a:r>
          </a:p>
          <a:p>
            <a:pPr lvl="3"/>
            <a:r>
              <a:rPr lang="de-DE" b="1" u="sng" dirty="0">
                <a:solidFill>
                  <a:srgbClr val="FF0000"/>
                </a:solidFill>
              </a:rPr>
              <a:t>Transkulturalität</a:t>
            </a:r>
            <a:r>
              <a:rPr lang="de-DE" dirty="0"/>
              <a:t> in Abgrenzung zu </a:t>
            </a:r>
          </a:p>
          <a:p>
            <a:pPr lvl="3"/>
            <a:r>
              <a:rPr lang="de-DE" b="1" u="sng" dirty="0" err="1">
                <a:solidFill>
                  <a:srgbClr val="FF0000"/>
                </a:solidFill>
              </a:rPr>
              <a:t>Multikulturalität</a:t>
            </a:r>
            <a:endParaRPr lang="de-DE" b="1" u="sng" dirty="0">
              <a:solidFill>
                <a:srgbClr val="FF0000"/>
              </a:solidFill>
            </a:endParaRPr>
          </a:p>
          <a:p>
            <a:pPr lvl="3"/>
            <a:r>
              <a:rPr lang="de-DE" b="1" u="sng" dirty="0">
                <a:solidFill>
                  <a:srgbClr val="FF0000"/>
                </a:solidFill>
              </a:rPr>
              <a:t>Interkulturalität</a:t>
            </a:r>
            <a:r>
              <a:rPr lang="de-DE" dirty="0"/>
              <a:t>**</a:t>
            </a:r>
            <a:endParaRPr lang="fr-CH" dirty="0">
              <a:solidFill>
                <a:srgbClr val="FF0000"/>
              </a:solidFill>
            </a:endParaRPr>
          </a:p>
        </p:txBody>
      </p:sp>
      <p:sp>
        <p:nvSpPr>
          <p:cNvPr id="5" name="Slide Number Placeholder 4"/>
          <p:cNvSpPr>
            <a:spLocks noGrp="1"/>
          </p:cNvSpPr>
          <p:nvPr>
            <p:ph type="sldNum" sz="quarter" idx="12"/>
          </p:nvPr>
        </p:nvSpPr>
        <p:spPr/>
        <p:txBody>
          <a:bodyPr/>
          <a:lstStyle/>
          <a:p>
            <a:fld id="{1DB1965F-9DF2-485A-9D3F-8988AAA99BD7}" type="slidenum">
              <a:rPr lang="fr-CH" smtClean="0"/>
              <a:t>74</a:t>
            </a:fld>
            <a:endParaRPr lang="fr-CH"/>
          </a:p>
        </p:txBody>
      </p:sp>
      <p:sp>
        <p:nvSpPr>
          <p:cNvPr id="4" name="Footer Placeholder 3"/>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7580326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1400"/>
            <a:ext cx="8229600" cy="1143000"/>
          </a:xfrm>
        </p:spPr>
        <p:txBody>
          <a:bodyPr/>
          <a:lstStyle/>
          <a:p>
            <a:r>
              <a:rPr lang="de-DE" dirty="0" err="1"/>
              <a:t>Multikulturalität</a:t>
            </a:r>
            <a:r>
              <a:rPr lang="de-DE" dirty="0"/>
              <a:t> in Luxemburg</a:t>
            </a:r>
            <a:endParaRPr lang="fr-CH" dirty="0"/>
          </a:p>
        </p:txBody>
      </p:sp>
      <p:sp>
        <p:nvSpPr>
          <p:cNvPr id="5" name="Slide Number Placeholder 4"/>
          <p:cNvSpPr>
            <a:spLocks noGrp="1"/>
          </p:cNvSpPr>
          <p:nvPr>
            <p:ph type="sldNum" sz="quarter" idx="12"/>
          </p:nvPr>
        </p:nvSpPr>
        <p:spPr/>
        <p:txBody>
          <a:bodyPr/>
          <a:lstStyle/>
          <a:p>
            <a:fld id="{1DB1965F-9DF2-485A-9D3F-8988AAA99BD7}" type="slidenum">
              <a:rPr lang="fr-CH" smtClean="0"/>
              <a:t>75</a:t>
            </a:fld>
            <a:endParaRPr lang="fr-CH"/>
          </a:p>
        </p:txBody>
      </p:sp>
      <p:sp>
        <p:nvSpPr>
          <p:cNvPr id="4" name="Oval 3"/>
          <p:cNvSpPr/>
          <p:nvPr/>
        </p:nvSpPr>
        <p:spPr>
          <a:xfrm>
            <a:off x="5286000" y="2979440"/>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t>Luxemburg</a:t>
            </a:r>
            <a:endParaRPr lang="fr-CH" sz="1600" b="1" dirty="0"/>
          </a:p>
        </p:txBody>
      </p:sp>
      <p:sp>
        <p:nvSpPr>
          <p:cNvPr id="6" name="Oval 5"/>
          <p:cNvSpPr/>
          <p:nvPr/>
        </p:nvSpPr>
        <p:spPr>
          <a:xfrm>
            <a:off x="2459178" y="1178750"/>
            <a:ext cx="2484000" cy="2448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2400" dirty="0"/>
              <a:t>Portugiesen</a:t>
            </a:r>
          </a:p>
        </p:txBody>
      </p:sp>
      <p:sp>
        <p:nvSpPr>
          <p:cNvPr id="8" name="Oval 7"/>
          <p:cNvSpPr/>
          <p:nvPr/>
        </p:nvSpPr>
        <p:spPr>
          <a:xfrm>
            <a:off x="7593124" y="4437112"/>
            <a:ext cx="2124000" cy="2124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t>„</a:t>
            </a:r>
            <a:r>
              <a:rPr lang="de-DE" sz="2800" dirty="0"/>
              <a:t>Jugo-slawen</a:t>
            </a:r>
            <a:r>
              <a:rPr lang="de-DE" dirty="0"/>
              <a:t>“</a:t>
            </a:r>
            <a:endParaRPr lang="fr-CH" dirty="0"/>
          </a:p>
        </p:txBody>
      </p:sp>
      <p:sp>
        <p:nvSpPr>
          <p:cNvPr id="9" name="Oval 8"/>
          <p:cNvSpPr/>
          <p:nvPr/>
        </p:nvSpPr>
        <p:spPr>
          <a:xfrm>
            <a:off x="7334618" y="1358771"/>
            <a:ext cx="1485164" cy="139515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2400" dirty="0" err="1"/>
              <a:t>Flücht</a:t>
            </a:r>
            <a:r>
              <a:rPr lang="de-DE" sz="2400" dirty="0"/>
              <a:t>-linge </a:t>
            </a:r>
          </a:p>
        </p:txBody>
      </p:sp>
      <p:sp>
        <p:nvSpPr>
          <p:cNvPr id="10" name="Oval 9"/>
          <p:cNvSpPr/>
          <p:nvPr/>
        </p:nvSpPr>
        <p:spPr>
          <a:xfrm>
            <a:off x="2855640" y="4437112"/>
            <a:ext cx="2088000" cy="2088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de-DE" sz="2400" dirty="0"/>
              <a:t>Italiener</a:t>
            </a:r>
          </a:p>
        </p:txBody>
      </p:sp>
      <p:sp>
        <p:nvSpPr>
          <p:cNvPr id="3" name="Rechteck 2"/>
          <p:cNvSpPr/>
          <p:nvPr/>
        </p:nvSpPr>
        <p:spPr>
          <a:xfrm rot="20418476">
            <a:off x="4619999" y="4172303"/>
            <a:ext cx="4572000" cy="923330"/>
          </a:xfrm>
          <a:prstGeom prst="rect">
            <a:avLst/>
          </a:prstGeom>
        </p:spPr>
        <p:txBody>
          <a:bodyPr>
            <a:spAutoFit/>
          </a:bodyPr>
          <a:lstStyle/>
          <a:p>
            <a:pPr algn="ctr"/>
            <a:r>
              <a:rPr lang="de-DE" dirty="0">
                <a:solidFill>
                  <a:schemeClr val="bg1"/>
                </a:solidFill>
              </a:rPr>
              <a:t>Collage verschiedener Kulturen ohne Kommunikation</a:t>
            </a:r>
          </a:p>
          <a:p>
            <a:pPr algn="ctr"/>
            <a:r>
              <a:rPr lang="de-DE" dirty="0">
                <a:solidFill>
                  <a:schemeClr val="bg1"/>
                </a:solidFill>
              </a:rPr>
              <a:t>Jeder bewahrt seine Kultur</a:t>
            </a:r>
            <a:endParaRPr lang="fr-CH" dirty="0">
              <a:solidFill>
                <a:schemeClr val="bg1"/>
              </a:solidFill>
            </a:endParaRPr>
          </a:p>
        </p:txBody>
      </p:sp>
      <p:sp>
        <p:nvSpPr>
          <p:cNvPr id="7" name="Footer Placeholder 6"/>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21688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8"/>
          <p:cNvSpPr/>
          <p:nvPr/>
        </p:nvSpPr>
        <p:spPr>
          <a:xfrm>
            <a:off x="8040216" y="1358771"/>
            <a:ext cx="1485164" cy="139515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2400" dirty="0" err="1"/>
              <a:t>Flücht</a:t>
            </a:r>
            <a:r>
              <a:rPr lang="de-DE" sz="2400" dirty="0"/>
              <a:t>-linge </a:t>
            </a:r>
          </a:p>
        </p:txBody>
      </p:sp>
      <p:sp>
        <p:nvSpPr>
          <p:cNvPr id="2" name="Title 1"/>
          <p:cNvSpPr>
            <a:spLocks noGrp="1"/>
          </p:cNvSpPr>
          <p:nvPr>
            <p:ph type="title"/>
          </p:nvPr>
        </p:nvSpPr>
        <p:spPr>
          <a:xfrm>
            <a:off x="1981200" y="-171400"/>
            <a:ext cx="8229600" cy="1143000"/>
          </a:xfrm>
        </p:spPr>
        <p:txBody>
          <a:bodyPr/>
          <a:lstStyle/>
          <a:p>
            <a:r>
              <a:rPr lang="de-DE"/>
              <a:t>Interkulturalität </a:t>
            </a:r>
            <a:r>
              <a:rPr lang="de-DE" dirty="0"/>
              <a:t>in Luxemburg</a:t>
            </a:r>
            <a:endParaRPr lang="fr-CH" dirty="0"/>
          </a:p>
        </p:txBody>
      </p:sp>
      <p:sp>
        <p:nvSpPr>
          <p:cNvPr id="5" name="Slide Number Placeholder 4"/>
          <p:cNvSpPr>
            <a:spLocks noGrp="1"/>
          </p:cNvSpPr>
          <p:nvPr>
            <p:ph type="sldNum" sz="quarter" idx="12"/>
          </p:nvPr>
        </p:nvSpPr>
        <p:spPr/>
        <p:txBody>
          <a:bodyPr/>
          <a:lstStyle/>
          <a:p>
            <a:fld id="{1DB1965F-9DF2-485A-9D3F-8988AAA99BD7}" type="slidenum">
              <a:rPr lang="fr-CH" smtClean="0"/>
              <a:t>76</a:t>
            </a:fld>
            <a:endParaRPr lang="fr-CH"/>
          </a:p>
        </p:txBody>
      </p:sp>
      <p:sp>
        <p:nvSpPr>
          <p:cNvPr id="4" name="Oval 3"/>
          <p:cNvSpPr/>
          <p:nvPr/>
        </p:nvSpPr>
        <p:spPr>
          <a:xfrm>
            <a:off x="5286000" y="2979440"/>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t>Luxemburg</a:t>
            </a:r>
            <a:endParaRPr lang="fr-CH" sz="1600" b="1" dirty="0"/>
          </a:p>
        </p:txBody>
      </p:sp>
      <p:sp>
        <p:nvSpPr>
          <p:cNvPr id="6" name="Oval 5"/>
          <p:cNvSpPr/>
          <p:nvPr/>
        </p:nvSpPr>
        <p:spPr>
          <a:xfrm>
            <a:off x="2459178" y="1178750"/>
            <a:ext cx="2484000" cy="2448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2400" dirty="0"/>
              <a:t>Portugiesen</a:t>
            </a:r>
          </a:p>
        </p:txBody>
      </p:sp>
      <p:sp>
        <p:nvSpPr>
          <p:cNvPr id="8" name="Oval 7"/>
          <p:cNvSpPr/>
          <p:nvPr/>
        </p:nvSpPr>
        <p:spPr>
          <a:xfrm>
            <a:off x="7593124" y="4437112"/>
            <a:ext cx="2124000" cy="2124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t>„</a:t>
            </a:r>
            <a:r>
              <a:rPr lang="de-DE" sz="2800" dirty="0"/>
              <a:t>Jugo-slawen</a:t>
            </a:r>
            <a:r>
              <a:rPr lang="de-DE" dirty="0"/>
              <a:t>“</a:t>
            </a:r>
            <a:endParaRPr lang="fr-CH" dirty="0"/>
          </a:p>
        </p:txBody>
      </p:sp>
      <p:sp>
        <p:nvSpPr>
          <p:cNvPr id="10" name="Oval 9"/>
          <p:cNvSpPr/>
          <p:nvPr/>
        </p:nvSpPr>
        <p:spPr>
          <a:xfrm>
            <a:off x="2855640" y="4437112"/>
            <a:ext cx="2088000" cy="2088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de-DE" sz="2400" dirty="0"/>
              <a:t>Italiener</a:t>
            </a:r>
          </a:p>
        </p:txBody>
      </p:sp>
      <p:cxnSp>
        <p:nvCxnSpPr>
          <p:cNvPr id="11" name="Straight Arrow Connector 10"/>
          <p:cNvCxnSpPr/>
          <p:nvPr/>
        </p:nvCxnSpPr>
        <p:spPr>
          <a:xfrm>
            <a:off x="3931568" y="2592519"/>
            <a:ext cx="1555354" cy="89912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719736" y="4047096"/>
            <a:ext cx="1979018" cy="11160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591055" y="2402750"/>
            <a:ext cx="1724150" cy="1067656"/>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312148" y="4112942"/>
            <a:ext cx="1728068" cy="1187915"/>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Rechteck 2"/>
          <p:cNvSpPr/>
          <p:nvPr/>
        </p:nvSpPr>
        <p:spPr>
          <a:xfrm>
            <a:off x="4083124" y="897105"/>
            <a:ext cx="4572000" cy="923330"/>
          </a:xfrm>
          <a:prstGeom prst="rect">
            <a:avLst/>
          </a:prstGeom>
        </p:spPr>
        <p:txBody>
          <a:bodyPr>
            <a:spAutoFit/>
          </a:bodyPr>
          <a:lstStyle/>
          <a:p>
            <a:pPr algn="ctr"/>
            <a:r>
              <a:rPr lang="de-DE" dirty="0">
                <a:solidFill>
                  <a:schemeClr val="bg1"/>
                </a:solidFill>
              </a:rPr>
              <a:t>Nebeneinander wird durchbrochen, </a:t>
            </a:r>
            <a:r>
              <a:rPr lang="de-DE" cap="all" dirty="0">
                <a:solidFill>
                  <a:srgbClr val="FF0000"/>
                </a:solidFill>
              </a:rPr>
              <a:t>Austausch</a:t>
            </a:r>
            <a:r>
              <a:rPr lang="de-DE" dirty="0">
                <a:solidFill>
                  <a:schemeClr val="bg1"/>
                </a:solidFill>
              </a:rPr>
              <a:t>, aber Beibehaltung kultureller Differenzen</a:t>
            </a:r>
          </a:p>
        </p:txBody>
      </p:sp>
      <p:sp>
        <p:nvSpPr>
          <p:cNvPr id="7" name="Footer Placeholder 6"/>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85606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7311"/>
            <a:ext cx="8229600" cy="1143000"/>
          </a:xfrm>
        </p:spPr>
        <p:txBody>
          <a:bodyPr/>
          <a:lstStyle/>
          <a:p>
            <a:r>
              <a:rPr lang="de-DE" dirty="0"/>
              <a:t>Transkulturalität</a:t>
            </a:r>
            <a:endParaRPr lang="fr-CH" dirty="0"/>
          </a:p>
        </p:txBody>
      </p:sp>
      <p:sp>
        <p:nvSpPr>
          <p:cNvPr id="5" name="Slide Number Placeholder 4"/>
          <p:cNvSpPr>
            <a:spLocks noGrp="1"/>
          </p:cNvSpPr>
          <p:nvPr>
            <p:ph type="sldNum" sz="quarter" idx="12"/>
          </p:nvPr>
        </p:nvSpPr>
        <p:spPr/>
        <p:txBody>
          <a:bodyPr/>
          <a:lstStyle/>
          <a:p>
            <a:fld id="{1DB1965F-9DF2-485A-9D3F-8988AAA99BD7}" type="slidenum">
              <a:rPr lang="fr-CH" smtClean="0"/>
              <a:t>77</a:t>
            </a:fld>
            <a:endParaRPr lang="fr-CH"/>
          </a:p>
        </p:txBody>
      </p:sp>
      <p:sp>
        <p:nvSpPr>
          <p:cNvPr id="9" name="Oval 8"/>
          <p:cNvSpPr/>
          <p:nvPr/>
        </p:nvSpPr>
        <p:spPr>
          <a:xfrm>
            <a:off x="4512128" y="2637143"/>
            <a:ext cx="2736000" cy="27360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de-DE" sz="2400" dirty="0"/>
              <a:t>Luxemburger</a:t>
            </a:r>
            <a:endParaRPr lang="fr-CH" sz="2400" dirty="0"/>
          </a:p>
        </p:txBody>
      </p:sp>
      <p:sp>
        <p:nvSpPr>
          <p:cNvPr id="12" name="Oval 11"/>
          <p:cNvSpPr/>
          <p:nvPr/>
        </p:nvSpPr>
        <p:spPr>
          <a:xfrm>
            <a:off x="6380131" y="2483895"/>
            <a:ext cx="2124000" cy="2124000"/>
          </a:xfrm>
          <a:prstGeom prst="ellipse">
            <a:avLst/>
          </a:prstGeom>
          <a:gradFill>
            <a:gsLst>
              <a:gs pos="33000">
                <a:schemeClr val="accent4">
                  <a:tint val="100000"/>
                  <a:shade val="100000"/>
                  <a:satMod val="130000"/>
                  <a:alpha val="57000"/>
                </a:schemeClr>
              </a:gs>
              <a:gs pos="100000">
                <a:schemeClr val="accent4">
                  <a:tint val="50000"/>
                  <a:shade val="100000"/>
                  <a:satMod val="350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de-DE" sz="2400" dirty="0"/>
              <a:t>„Jugo-slawen“</a:t>
            </a:r>
            <a:endParaRPr lang="fr-CH" sz="2400" dirty="0"/>
          </a:p>
        </p:txBody>
      </p:sp>
      <p:sp>
        <p:nvSpPr>
          <p:cNvPr id="15" name="Oval 14"/>
          <p:cNvSpPr/>
          <p:nvPr/>
        </p:nvSpPr>
        <p:spPr>
          <a:xfrm>
            <a:off x="3305690" y="2716491"/>
            <a:ext cx="2088000" cy="2088000"/>
          </a:xfrm>
          <a:prstGeom prst="ellipse">
            <a:avLst/>
          </a:prstGeom>
          <a:gradFill>
            <a:gsLst>
              <a:gs pos="0">
                <a:schemeClr val="accent2">
                  <a:tint val="100000"/>
                  <a:shade val="100000"/>
                  <a:satMod val="130000"/>
                  <a:alpha val="51000"/>
                </a:schemeClr>
              </a:gs>
              <a:gs pos="100000">
                <a:schemeClr val="accent2">
                  <a:tint val="50000"/>
                  <a:shade val="100000"/>
                  <a:satMod val="350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de-DE" sz="2400" dirty="0"/>
              <a:t>Italiener</a:t>
            </a:r>
          </a:p>
        </p:txBody>
      </p:sp>
      <p:sp>
        <p:nvSpPr>
          <p:cNvPr id="17" name="Oval 16"/>
          <p:cNvSpPr/>
          <p:nvPr/>
        </p:nvSpPr>
        <p:spPr>
          <a:xfrm>
            <a:off x="4638128" y="3875473"/>
            <a:ext cx="2484000" cy="2448000"/>
          </a:xfrm>
          <a:prstGeom prst="ellipse">
            <a:avLst/>
          </a:prstGeom>
          <a:solidFill>
            <a:schemeClr val="accent6">
              <a:alpha val="34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2400" dirty="0"/>
              <a:t>Portugiesen</a:t>
            </a:r>
          </a:p>
        </p:txBody>
      </p:sp>
      <p:sp>
        <p:nvSpPr>
          <p:cNvPr id="10" name="Oval 8"/>
          <p:cNvSpPr/>
          <p:nvPr/>
        </p:nvSpPr>
        <p:spPr>
          <a:xfrm>
            <a:off x="5137546" y="1786318"/>
            <a:ext cx="1485164" cy="139515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2400" dirty="0" err="1"/>
              <a:t>Flücht</a:t>
            </a:r>
            <a:r>
              <a:rPr lang="de-DE" sz="2400" dirty="0"/>
              <a:t>-linge </a:t>
            </a:r>
          </a:p>
        </p:txBody>
      </p:sp>
      <p:sp>
        <p:nvSpPr>
          <p:cNvPr id="3" name="Rechteck 2"/>
          <p:cNvSpPr/>
          <p:nvPr/>
        </p:nvSpPr>
        <p:spPr>
          <a:xfrm>
            <a:off x="2071237" y="1019088"/>
            <a:ext cx="4572000" cy="369332"/>
          </a:xfrm>
          <a:prstGeom prst="rect">
            <a:avLst/>
          </a:prstGeom>
        </p:spPr>
        <p:txBody>
          <a:bodyPr>
            <a:spAutoFit/>
          </a:bodyPr>
          <a:lstStyle/>
          <a:p>
            <a:pPr algn="ctr"/>
            <a:r>
              <a:rPr lang="de-DE" dirty="0">
                <a:solidFill>
                  <a:schemeClr val="bg1"/>
                </a:solidFill>
              </a:rPr>
              <a:t>Die Kulturen verschmelzen</a:t>
            </a:r>
          </a:p>
        </p:txBody>
      </p:sp>
      <p:sp>
        <p:nvSpPr>
          <p:cNvPr id="4" name="Footer Placeholder 3"/>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11124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P spid="10" grpId="0" animBg="1"/>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6600884" y="3248980"/>
            <a:ext cx="2952632" cy="29163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t>Deutsche</a:t>
            </a:r>
            <a:endParaRPr lang="fr-CH" sz="3600" dirty="0"/>
          </a:p>
        </p:txBody>
      </p:sp>
      <p:sp>
        <p:nvSpPr>
          <p:cNvPr id="2" name="Title 1"/>
          <p:cNvSpPr>
            <a:spLocks noGrp="1"/>
          </p:cNvSpPr>
          <p:nvPr>
            <p:ph type="title"/>
          </p:nvPr>
        </p:nvSpPr>
        <p:spPr>
          <a:xfrm>
            <a:off x="1981200" y="-117311"/>
            <a:ext cx="8229600" cy="1143000"/>
          </a:xfrm>
        </p:spPr>
        <p:txBody>
          <a:bodyPr/>
          <a:lstStyle/>
          <a:p>
            <a:r>
              <a:rPr lang="de-DE" dirty="0"/>
              <a:t>Transkulturalität</a:t>
            </a:r>
            <a:endParaRPr lang="fr-CH" dirty="0"/>
          </a:p>
        </p:txBody>
      </p:sp>
      <p:sp>
        <p:nvSpPr>
          <p:cNvPr id="5" name="Slide Number Placeholder 4"/>
          <p:cNvSpPr>
            <a:spLocks noGrp="1"/>
          </p:cNvSpPr>
          <p:nvPr>
            <p:ph type="sldNum" sz="quarter" idx="12"/>
          </p:nvPr>
        </p:nvSpPr>
        <p:spPr/>
        <p:txBody>
          <a:bodyPr/>
          <a:lstStyle/>
          <a:p>
            <a:fld id="{1DB1965F-9DF2-485A-9D3F-8988AAA99BD7}" type="slidenum">
              <a:rPr lang="fr-CH" smtClean="0"/>
              <a:t>78</a:t>
            </a:fld>
            <a:endParaRPr lang="fr-CH"/>
          </a:p>
        </p:txBody>
      </p:sp>
      <p:sp>
        <p:nvSpPr>
          <p:cNvPr id="11" name="Oval 10"/>
          <p:cNvSpPr/>
          <p:nvPr/>
        </p:nvSpPr>
        <p:spPr>
          <a:xfrm>
            <a:off x="5870975" y="3681082"/>
            <a:ext cx="1800000" cy="1800000"/>
          </a:xfrm>
          <a:prstGeom prst="ellipse">
            <a:avLst/>
          </a:prstGeom>
          <a:solidFill>
            <a:schemeClr val="accent6">
              <a:alpha val="49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de-DE" sz="3200" dirty="0"/>
              <a:t>Polen </a:t>
            </a:r>
            <a:endParaRPr lang="fr-CH" sz="3200" dirty="0"/>
          </a:p>
        </p:txBody>
      </p:sp>
      <p:sp>
        <p:nvSpPr>
          <p:cNvPr id="13" name="Oval 12"/>
          <p:cNvSpPr/>
          <p:nvPr/>
        </p:nvSpPr>
        <p:spPr>
          <a:xfrm>
            <a:off x="2504905" y="1183265"/>
            <a:ext cx="2736000" cy="27360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2400" dirty="0"/>
              <a:t>Franzosen</a:t>
            </a:r>
            <a:endParaRPr lang="fr-CH" sz="2400" dirty="0"/>
          </a:p>
        </p:txBody>
      </p:sp>
      <p:sp>
        <p:nvSpPr>
          <p:cNvPr id="14" name="Oval 13"/>
          <p:cNvSpPr/>
          <p:nvPr/>
        </p:nvSpPr>
        <p:spPr>
          <a:xfrm>
            <a:off x="1982937" y="1133745"/>
            <a:ext cx="1944000" cy="1944000"/>
          </a:xfrm>
          <a:prstGeom prst="ellipse">
            <a:avLst/>
          </a:prstGeom>
          <a:gradFill>
            <a:gsLst>
              <a:gs pos="0">
                <a:schemeClr val="accent4">
                  <a:shade val="51000"/>
                  <a:satMod val="130000"/>
                  <a:alpha val="17000"/>
                </a:schemeClr>
              </a:gs>
              <a:gs pos="80000">
                <a:schemeClr val="accent4">
                  <a:shade val="93000"/>
                  <a:satMod val="130000"/>
                </a:schemeClr>
              </a:gs>
              <a:gs pos="100000">
                <a:schemeClr val="accent4">
                  <a:shade val="94000"/>
                  <a:satMod val="135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de-DE" sz="1600" b="1" dirty="0"/>
              <a:t>„</a:t>
            </a:r>
            <a:r>
              <a:rPr lang="de-DE" sz="2400" b="1" dirty="0" err="1"/>
              <a:t>Maghre-bins</a:t>
            </a:r>
            <a:r>
              <a:rPr lang="de-DE" sz="1600" b="1" dirty="0"/>
              <a:t>“</a:t>
            </a:r>
            <a:endParaRPr lang="fr-CH" sz="1600" b="1" dirty="0"/>
          </a:p>
        </p:txBody>
      </p:sp>
      <p:sp>
        <p:nvSpPr>
          <p:cNvPr id="16" name="Oval 15"/>
          <p:cNvSpPr/>
          <p:nvPr/>
        </p:nvSpPr>
        <p:spPr>
          <a:xfrm>
            <a:off x="8077200" y="3429000"/>
            <a:ext cx="1979040" cy="1800000"/>
          </a:xfrm>
          <a:prstGeom prst="ellipse">
            <a:avLst/>
          </a:prstGeom>
          <a:solidFill>
            <a:schemeClr val="accent3">
              <a:lumMod val="60000"/>
              <a:lumOff val="40000"/>
              <a:alpha val="49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de-DE" sz="3200" dirty="0"/>
              <a:t>Türken</a:t>
            </a:r>
            <a:endParaRPr lang="fr-CH" sz="3200" dirty="0"/>
          </a:p>
        </p:txBody>
      </p:sp>
      <p:sp>
        <p:nvSpPr>
          <p:cNvPr id="3" name="Footer Placeholder 2"/>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2531912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t>Schlußfolgerung</a:t>
            </a:r>
            <a:endParaRPr lang="fr-CH" dirty="0"/>
          </a:p>
        </p:txBody>
      </p:sp>
      <p:sp>
        <p:nvSpPr>
          <p:cNvPr id="3" name="Content Placeholder 2"/>
          <p:cNvSpPr>
            <a:spLocks noGrp="1"/>
          </p:cNvSpPr>
          <p:nvPr>
            <p:ph idx="1"/>
          </p:nvPr>
        </p:nvSpPr>
        <p:spPr>
          <a:xfrm>
            <a:off x="1828982" y="1458067"/>
            <a:ext cx="8229600" cy="4525963"/>
          </a:xfrm>
        </p:spPr>
        <p:txBody>
          <a:bodyPr/>
          <a:lstStyle/>
          <a:p>
            <a:r>
              <a:rPr lang="de-DE" dirty="0"/>
              <a:t>Transkulturalität, das Erstrebenswerte</a:t>
            </a:r>
          </a:p>
          <a:p>
            <a:pPr lvl="1"/>
            <a:r>
              <a:rPr lang="de-DE" dirty="0"/>
              <a:t>Für das Zusammenleben verschiedener „Kulturen“/“Ethnien“/“Rassen(?)“ wünschenswert, aber für die meisten wohl unerreichbar</a:t>
            </a:r>
          </a:p>
          <a:p>
            <a:pPr lvl="1"/>
            <a:r>
              <a:rPr lang="de-DE" dirty="0"/>
              <a:t>Transkulturalität in wenigen Fällen durch Übernahme des „Fremden“</a:t>
            </a:r>
          </a:p>
          <a:p>
            <a:pPr lvl="2"/>
            <a:r>
              <a:rPr lang="de-DE" dirty="0">
                <a:solidFill>
                  <a:srgbClr val="002800"/>
                </a:solidFill>
              </a:rPr>
              <a:t>Beispiele</a:t>
            </a:r>
          </a:p>
          <a:p>
            <a:pPr lvl="3"/>
            <a:r>
              <a:rPr lang="de-DE" dirty="0" err="1"/>
              <a:t>LU</a:t>
            </a:r>
            <a:r>
              <a:rPr lang="de-DE" dirty="0"/>
              <a:t> Pizza, italienischstämmige in politischen Ämtern</a:t>
            </a:r>
          </a:p>
          <a:p>
            <a:pPr lvl="3"/>
            <a:r>
              <a:rPr lang="de-DE" dirty="0"/>
              <a:t>FR Trink- (Kaffee) und </a:t>
            </a:r>
            <a:r>
              <a:rPr lang="de-DE" dirty="0" err="1"/>
              <a:t>Essgewohnheiten</a:t>
            </a:r>
            <a:r>
              <a:rPr lang="de-DE" dirty="0"/>
              <a:t> aus dem Maghreb, Menschen aus dem Maghreb werden Mitglied der frz. Regierung</a:t>
            </a:r>
          </a:p>
          <a:p>
            <a:pPr lvl="3"/>
            <a:r>
              <a:rPr lang="de-DE" dirty="0"/>
              <a:t>DE / </a:t>
            </a:r>
            <a:r>
              <a:rPr lang="de-DE" dirty="0" err="1"/>
              <a:t>PL</a:t>
            </a:r>
            <a:r>
              <a:rPr lang="de-DE" dirty="0"/>
              <a:t> </a:t>
            </a:r>
            <a:r>
              <a:rPr lang="fr-CH" dirty="0"/>
              <a:t>Reich-</a:t>
            </a:r>
            <a:r>
              <a:rPr lang="fr-CH" dirty="0" err="1"/>
              <a:t>Ranicki</a:t>
            </a:r>
            <a:r>
              <a:rPr lang="fr-CH" dirty="0"/>
              <a:t>, Lukas </a:t>
            </a:r>
            <a:r>
              <a:rPr lang="fr-CH" dirty="0" err="1"/>
              <a:t>Podolski</a:t>
            </a:r>
            <a:r>
              <a:rPr lang="fr-CH" dirty="0"/>
              <a:t>, </a:t>
            </a:r>
            <a:r>
              <a:rPr lang="fr-CH" dirty="0" err="1"/>
              <a:t>polnische</a:t>
            </a:r>
            <a:r>
              <a:rPr lang="fr-CH" dirty="0"/>
              <a:t> </a:t>
            </a:r>
            <a:r>
              <a:rPr lang="fr-CH" dirty="0" err="1"/>
              <a:t>Arbeiter</a:t>
            </a:r>
            <a:r>
              <a:rPr lang="fr-CH" dirty="0"/>
              <a:t> </a:t>
            </a:r>
            <a:r>
              <a:rPr lang="fr-CH" dirty="0" err="1"/>
              <a:t>im</a:t>
            </a:r>
            <a:r>
              <a:rPr lang="fr-CH" dirty="0"/>
              <a:t> </a:t>
            </a:r>
            <a:r>
              <a:rPr lang="fr-CH" dirty="0" err="1"/>
              <a:t>Ruhrgebiet</a:t>
            </a:r>
            <a:endParaRPr lang="fr-CH" dirty="0">
              <a:solidFill>
                <a:srgbClr val="FF0000"/>
              </a:solidFill>
            </a:endParaRPr>
          </a:p>
        </p:txBody>
      </p:sp>
      <p:sp>
        <p:nvSpPr>
          <p:cNvPr id="4" name="Slide Number Placeholder 3"/>
          <p:cNvSpPr>
            <a:spLocks noGrp="1"/>
          </p:cNvSpPr>
          <p:nvPr>
            <p:ph type="sldNum" sz="quarter" idx="12"/>
          </p:nvPr>
        </p:nvSpPr>
        <p:spPr/>
        <p:txBody>
          <a:bodyPr/>
          <a:lstStyle/>
          <a:p>
            <a:fld id="{1DB1965F-9DF2-485A-9D3F-8988AAA99BD7}" type="slidenum">
              <a:rPr lang="fr-CH" smtClean="0"/>
              <a:t>79</a:t>
            </a:fld>
            <a:endParaRPr lang="fr-CH" dirty="0"/>
          </a:p>
        </p:txBody>
      </p:sp>
      <p:sp>
        <p:nvSpPr>
          <p:cNvPr id="5" name="Footer Placehold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387600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517"/>
            <a:ext cx="10515600" cy="1325563"/>
          </a:xfrm>
        </p:spPr>
        <p:txBody>
          <a:bodyPr>
            <a:normAutofit/>
          </a:bodyPr>
          <a:lstStyle/>
          <a:p>
            <a:r>
              <a:rPr lang="de-DE" dirty="0"/>
              <a:t>Abendländische vs. nationale luxemburgische </a:t>
            </a:r>
            <a:br>
              <a:rPr lang="de-DE" dirty="0"/>
            </a:br>
            <a:r>
              <a:rPr lang="de-DE" dirty="0"/>
              <a:t>Musikhistoriographie?</a:t>
            </a:r>
          </a:p>
        </p:txBody>
      </p:sp>
      <p:sp>
        <p:nvSpPr>
          <p:cNvPr id="3" name="Content Placeholder 2"/>
          <p:cNvSpPr>
            <a:spLocks noGrp="1"/>
          </p:cNvSpPr>
          <p:nvPr>
            <p:ph idx="1"/>
          </p:nvPr>
        </p:nvSpPr>
        <p:spPr>
          <a:xfrm>
            <a:off x="49914" y="1397250"/>
            <a:ext cx="6733023" cy="5438060"/>
          </a:xfrm>
        </p:spPr>
        <p:txBody>
          <a:bodyPr>
            <a:noAutofit/>
          </a:bodyPr>
          <a:lstStyle/>
          <a:p>
            <a:pPr algn="r"/>
            <a:r>
              <a:rPr lang="de-DE" sz="3600" dirty="0"/>
              <a:t>Unterschiede</a:t>
            </a:r>
          </a:p>
          <a:p>
            <a:pPr lvl="1"/>
            <a:r>
              <a:rPr lang="de-DE" sz="2000" dirty="0"/>
              <a:t>Beschäftigung</a:t>
            </a:r>
          </a:p>
          <a:p>
            <a:pPr lvl="2"/>
            <a:r>
              <a:rPr lang="de-DE" sz="1600" dirty="0"/>
              <a:t>Mit den Ursprüngen der abendländischen Musik</a:t>
            </a:r>
          </a:p>
          <a:p>
            <a:pPr lvl="3"/>
            <a:r>
              <a:rPr lang="de-DE" sz="1400" dirty="0"/>
              <a:t>Griechenland</a:t>
            </a:r>
          </a:p>
          <a:p>
            <a:pPr lvl="3"/>
            <a:r>
              <a:rPr lang="de-DE" sz="1400" dirty="0"/>
              <a:t>Gregorianik</a:t>
            </a:r>
          </a:p>
          <a:p>
            <a:pPr lvl="3"/>
            <a:r>
              <a:rPr lang="de-DE" sz="1400" dirty="0"/>
              <a:t>Ideengeschichte</a:t>
            </a:r>
          </a:p>
          <a:p>
            <a:pPr lvl="4"/>
            <a:r>
              <a:rPr lang="de-DE" sz="1400" dirty="0"/>
              <a:t>Musikgeschichtliche Epochen</a:t>
            </a:r>
          </a:p>
          <a:p>
            <a:pPr lvl="4"/>
            <a:r>
              <a:rPr lang="de-DE" sz="1400" dirty="0"/>
              <a:t>Musikalische Gattungen</a:t>
            </a:r>
          </a:p>
          <a:p>
            <a:pPr lvl="3"/>
            <a:r>
              <a:rPr lang="de-DE" sz="1400" dirty="0"/>
              <a:t>Noten- und Notationskunde</a:t>
            </a:r>
          </a:p>
          <a:p>
            <a:pPr lvl="3"/>
            <a:r>
              <a:rPr lang="de-DE" sz="1400" dirty="0"/>
              <a:t>Kontextualisierung</a:t>
            </a:r>
          </a:p>
          <a:p>
            <a:pPr lvl="2"/>
            <a:r>
              <a:rPr lang="de-DE" sz="1600" dirty="0"/>
              <a:t>Mit musikalischer Weltliteratur; i.e. Komponisten aus der 1. Reihe</a:t>
            </a:r>
          </a:p>
          <a:p>
            <a:pPr lvl="3"/>
            <a:r>
              <a:rPr lang="de-DE" sz="1400" dirty="0"/>
              <a:t>&amp; mit Rezeptionsforschung derer Werke</a:t>
            </a:r>
          </a:p>
          <a:p>
            <a:pPr lvl="2"/>
            <a:r>
              <a:rPr lang="de-DE" sz="1600" dirty="0"/>
              <a:t>Ausschließlich mit Musikgeschichte</a:t>
            </a:r>
          </a:p>
          <a:p>
            <a:pPr lvl="3"/>
            <a:r>
              <a:rPr lang="de-DE" sz="1400" dirty="0"/>
              <a:t>Unter Auslassung anthropologischer, soziologischer, pädagogischer, u.a. Fragestellungen</a:t>
            </a:r>
          </a:p>
          <a:p>
            <a:pPr lvl="2"/>
            <a:r>
              <a:rPr lang="de-DE" sz="1600" dirty="0"/>
              <a:t>Organologie</a:t>
            </a:r>
          </a:p>
          <a:p>
            <a:pPr lvl="1"/>
            <a:r>
              <a:rPr lang="de-DE" sz="2000" dirty="0"/>
              <a:t>Dadurch bedingt: oft musikhistoriographische Arroganz als „Nebenprodukt“</a:t>
            </a:r>
          </a:p>
          <a:p>
            <a:endParaRPr lang="de-DE" sz="2400" dirty="0"/>
          </a:p>
          <a:p>
            <a:pPr lvl="7"/>
            <a:endParaRPr lang="de-DE" sz="1400" dirty="0"/>
          </a:p>
        </p:txBody>
      </p:sp>
      <p:sp>
        <p:nvSpPr>
          <p:cNvPr id="4" name="Content Placeholder 2"/>
          <p:cNvSpPr txBox="1">
            <a:spLocks/>
          </p:cNvSpPr>
          <p:nvPr/>
        </p:nvSpPr>
        <p:spPr>
          <a:xfrm>
            <a:off x="6753036" y="1991754"/>
            <a:ext cx="4931535" cy="472972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r>
              <a:rPr lang="de-DE" sz="2800" dirty="0"/>
              <a:t>Musikethnologie</a:t>
            </a:r>
          </a:p>
          <a:p>
            <a:pPr lvl="1"/>
            <a:r>
              <a:rPr lang="de-DE" sz="2800" dirty="0"/>
              <a:t>Regionale Musikforschung bzw. Lokalmusikforschung</a:t>
            </a:r>
          </a:p>
          <a:p>
            <a:pPr lvl="1"/>
            <a:r>
              <a:rPr lang="de-DE" sz="2800" dirty="0"/>
              <a:t>Beschäftigung mit </a:t>
            </a:r>
          </a:p>
          <a:p>
            <a:pPr lvl="2"/>
            <a:r>
              <a:rPr lang="de-DE" sz="2400" dirty="0"/>
              <a:t>Komponisten ab der 2. Reihe</a:t>
            </a:r>
          </a:p>
          <a:p>
            <a:pPr lvl="2"/>
            <a:r>
              <a:rPr lang="de-DE" sz="2400" dirty="0"/>
              <a:t>Musikethnologischen, pädagogischen, soziologischen, sozialen und </a:t>
            </a:r>
            <a:r>
              <a:rPr lang="de-DE" sz="2400" dirty="0" err="1"/>
              <a:t>sozietalen</a:t>
            </a:r>
            <a:r>
              <a:rPr lang="de-DE" sz="2400" dirty="0"/>
              <a:t> Fragestellungen</a:t>
            </a:r>
          </a:p>
          <a:p>
            <a:pPr lvl="1"/>
            <a:r>
              <a:rPr lang="de-DE" sz="2800" dirty="0"/>
              <a:t>Für manche Forschungs-bemühungen ist es in Luxemburg noch zu früh!</a:t>
            </a:r>
          </a:p>
          <a:p>
            <a:endParaRPr lang="de-DE" sz="3200" dirty="0"/>
          </a:p>
          <a:p>
            <a:endParaRPr lang="de-DE" sz="3200" dirty="0"/>
          </a:p>
          <a:p>
            <a:endParaRPr lang="de-DE" sz="3200" dirty="0"/>
          </a:p>
          <a:p>
            <a:endParaRPr lang="de-DE" sz="3200" dirty="0"/>
          </a:p>
          <a:p>
            <a:pPr lvl="7"/>
            <a:endParaRPr lang="de-DE" sz="2000" dirty="0"/>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483E9C2-70E8-8841-801F-7E36C8069AAC}" type="slidenum">
              <a:rPr lang="de-DE" smtClean="0"/>
              <a:t>8</a:t>
            </a:fld>
            <a:endParaRPr lang="de-DE"/>
          </a:p>
        </p:txBody>
      </p:sp>
    </p:spTree>
    <p:extLst>
      <p:ext uri="{BB962C8B-B14F-4D97-AF65-F5344CB8AC3E}">
        <p14:creationId xmlns:p14="http://schemas.microsoft.com/office/powerpoint/2010/main" val="166376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4064" y="274638"/>
            <a:ext cx="3563937" cy="1143000"/>
          </a:xfrm>
        </p:spPr>
        <p:txBody>
          <a:bodyPr>
            <a:normAutofit/>
          </a:bodyPr>
          <a:lstStyle/>
          <a:p>
            <a:r>
              <a:rPr lang="fr-FR" altLang="fr-FR" sz="3200">
                <a:latin typeface="Arial" pitchFamily="34" charset="0"/>
                <a:ea typeface="ＭＳ Ｐゴシック" pitchFamily="34" charset="-128"/>
              </a:rPr>
              <a:t>Les septs arts libéraux</a:t>
            </a:r>
          </a:p>
        </p:txBody>
      </p:sp>
      <p:sp>
        <p:nvSpPr>
          <p:cNvPr id="3" name="Content Placeholder 2"/>
          <p:cNvSpPr>
            <a:spLocks noGrp="1"/>
          </p:cNvSpPr>
          <p:nvPr>
            <p:ph idx="1"/>
          </p:nvPr>
        </p:nvSpPr>
        <p:spPr>
          <a:xfrm>
            <a:off x="7104064" y="1600200"/>
            <a:ext cx="3563937" cy="1828800"/>
          </a:xfrm>
        </p:spPr>
        <p:txBody>
          <a:bodyPr>
            <a:normAutofit/>
          </a:bodyPr>
          <a:lstStyle/>
          <a:p>
            <a:pPr marL="0" indent="0" algn="ctr">
              <a:buNone/>
              <a:defRPr/>
            </a:pPr>
            <a:r>
              <a:rPr lang="fr-FR" b="1" dirty="0"/>
              <a:t>La base fondamentale du savoir:</a:t>
            </a:r>
          </a:p>
          <a:p>
            <a:pPr marL="0" indent="0" algn="ctr">
              <a:buNone/>
              <a:defRPr/>
            </a:pPr>
            <a:r>
              <a:rPr lang="fr-FR" b="1" dirty="0"/>
              <a:t>Le cercle de la philosophie</a:t>
            </a:r>
            <a:endParaRPr lang="fr-FR" dirty="0"/>
          </a:p>
        </p:txBody>
      </p:sp>
      <p:sp>
        <p:nvSpPr>
          <p:cNvPr id="358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8A7FD815-6F98-423D-AD82-3664736A552D}" type="slidenum">
              <a:rPr lang="fr-CH" altLang="fr-FR" sz="1400" b="0">
                <a:solidFill>
                  <a:srgbClr val="E6B9B8"/>
                </a:solidFill>
              </a:rPr>
              <a:pPr eaLnBrk="1" hangingPunct="1"/>
              <a:t>80</a:t>
            </a:fld>
            <a:endParaRPr lang="fr-CH" altLang="fr-FR" sz="1400" b="0">
              <a:solidFill>
                <a:srgbClr val="E6B9B8"/>
              </a:solidFill>
            </a:endParaRPr>
          </a:p>
        </p:txBody>
      </p:sp>
      <p:sp>
        <p:nvSpPr>
          <p:cNvPr id="35844" name="Rectangle 5"/>
          <p:cNvSpPr>
            <a:spLocks noChangeArrowheads="1"/>
          </p:cNvSpPr>
          <p:nvPr/>
        </p:nvSpPr>
        <p:spPr bwMode="auto">
          <a:xfrm>
            <a:off x="2279651" y="6396038"/>
            <a:ext cx="39608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r>
              <a:rPr lang="en-US" altLang="fr-FR" sz="1200"/>
              <a:t>http://www.bacm.creditmutuel.fr/fr/hortus.html</a:t>
            </a:r>
          </a:p>
        </p:txBody>
      </p:sp>
      <p:pic>
        <p:nvPicPr>
          <p:cNvPr id="235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938" y="22225"/>
            <a:ext cx="5535612" cy="677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84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9964" y="3573464"/>
            <a:ext cx="30940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rot="19651358">
            <a:off x="7545411" y="4507960"/>
            <a:ext cx="2412135" cy="461665"/>
          </a:xfrm>
          <a:prstGeom prst="rect">
            <a:avLst/>
          </a:prstGeom>
        </p:spPr>
        <p:txBody>
          <a:bodyPr wrap="none">
            <a:spAutoFit/>
          </a:bodyPr>
          <a:lstStyle/>
          <a:p>
            <a:r>
              <a:rPr lang="fr-FR" altLang="fr-FR" sz="2400" dirty="0" err="1">
                <a:solidFill>
                  <a:srgbClr val="FF0000"/>
                </a:solidFill>
              </a:rPr>
              <a:t>Artes</a:t>
            </a:r>
            <a:r>
              <a:rPr lang="fr-FR" altLang="fr-FR" sz="2400" dirty="0">
                <a:solidFill>
                  <a:srgbClr val="FF0000"/>
                </a:solidFill>
              </a:rPr>
              <a:t> </a:t>
            </a:r>
            <a:r>
              <a:rPr lang="fr-FR" altLang="fr-FR" sz="2400" dirty="0" err="1">
                <a:solidFill>
                  <a:srgbClr val="FF0000"/>
                </a:solidFill>
              </a:rPr>
              <a:t>mechanicae</a:t>
            </a:r>
            <a:endParaRPr lang="fr-FR" altLang="fr-FR" sz="2400" dirty="0">
              <a:solidFill>
                <a:srgbClr val="FF0000"/>
              </a:solidFill>
            </a:endParaRPr>
          </a:p>
        </p:txBody>
      </p:sp>
      <p:sp>
        <p:nvSpPr>
          <p:cNvPr id="5" name="Footer Placehold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90937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circle(in)">
                                      <p:cBhvr>
                                        <p:cTn id="7" dur="2000"/>
                                        <p:tgtEl>
                                          <p:spTgt spid="358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7129464" y="727075"/>
            <a:ext cx="3692525" cy="1143000"/>
          </a:xfrm>
        </p:spPr>
        <p:txBody>
          <a:bodyPr>
            <a:normAutofit fontScale="90000"/>
          </a:bodyPr>
          <a:lstStyle/>
          <a:p>
            <a:r>
              <a:rPr lang="fr-FR" altLang="fr-FR">
                <a:latin typeface="Arial" pitchFamily="34" charset="0"/>
                <a:ea typeface="ＭＳ Ｐゴシック" pitchFamily="34" charset="-128"/>
              </a:rPr>
              <a:t>La base fondamentale </a:t>
            </a:r>
            <a:br>
              <a:rPr lang="fr-FR" altLang="fr-FR">
                <a:latin typeface="Arial" pitchFamily="34" charset="0"/>
                <a:ea typeface="ＭＳ Ｐゴシック" pitchFamily="34" charset="-128"/>
              </a:rPr>
            </a:br>
            <a:r>
              <a:rPr lang="fr-FR" altLang="fr-FR">
                <a:latin typeface="Arial" pitchFamily="34" charset="0"/>
                <a:ea typeface="ＭＳ Ｐゴシック" pitchFamily="34" charset="-128"/>
              </a:rPr>
              <a:t>du savoir</a:t>
            </a:r>
          </a:p>
        </p:txBody>
      </p:sp>
      <p:sp>
        <p:nvSpPr>
          <p:cNvPr id="37890" name="Content Placeholder 2"/>
          <p:cNvSpPr>
            <a:spLocks noGrp="1"/>
          </p:cNvSpPr>
          <p:nvPr>
            <p:ph idx="1"/>
          </p:nvPr>
        </p:nvSpPr>
        <p:spPr>
          <a:xfrm>
            <a:off x="7196139" y="2682876"/>
            <a:ext cx="3457575" cy="3122613"/>
          </a:xfrm>
        </p:spPr>
        <p:txBody>
          <a:bodyPr/>
          <a:lstStyle/>
          <a:p>
            <a:pPr>
              <a:lnSpc>
                <a:spcPct val="90000"/>
              </a:lnSpc>
            </a:pPr>
            <a:r>
              <a:rPr lang="fr-FR" altLang="fr-FR">
                <a:latin typeface="Arial" pitchFamily="34" charset="0"/>
                <a:ea typeface="ＭＳ Ｐゴシック" pitchFamily="34" charset="-128"/>
                <a:cs typeface="ＭＳ Ｐゴシック" pitchFamily="34" charset="-128"/>
              </a:rPr>
              <a:t>Trivium </a:t>
            </a:r>
          </a:p>
          <a:p>
            <a:pPr>
              <a:lnSpc>
                <a:spcPct val="90000"/>
              </a:lnSpc>
            </a:pPr>
            <a:r>
              <a:rPr lang="fr-FR" altLang="fr-FR">
                <a:latin typeface="Arial" pitchFamily="34" charset="0"/>
                <a:ea typeface="ＭＳ Ｐゴシック" pitchFamily="34" charset="-128"/>
                <a:cs typeface="ＭＳ Ｐゴシック" pitchFamily="34" charset="-128"/>
              </a:rPr>
              <a:t>Trois disciplines littéraires</a:t>
            </a:r>
          </a:p>
          <a:p>
            <a:pPr lvl="1">
              <a:lnSpc>
                <a:spcPct val="90000"/>
              </a:lnSpc>
            </a:pPr>
            <a:r>
              <a:rPr lang="fr-FR" altLang="fr-FR">
                <a:latin typeface="Arial" pitchFamily="34" charset="0"/>
                <a:ea typeface="ＭＳ Ｐゴシック" pitchFamily="34" charset="-128"/>
                <a:cs typeface="Arial" pitchFamily="34" charset="0"/>
              </a:rPr>
              <a:t>La grammaire,</a:t>
            </a:r>
          </a:p>
          <a:p>
            <a:pPr lvl="1">
              <a:lnSpc>
                <a:spcPct val="90000"/>
              </a:lnSpc>
            </a:pPr>
            <a:r>
              <a:rPr lang="fr-FR" altLang="fr-FR">
                <a:latin typeface="Arial" pitchFamily="34" charset="0"/>
                <a:ea typeface="ＭＳ Ｐゴシック" pitchFamily="34" charset="-128"/>
                <a:cs typeface="Arial" pitchFamily="34" charset="0"/>
              </a:rPr>
              <a:t>La dialectique, </a:t>
            </a:r>
          </a:p>
          <a:p>
            <a:pPr lvl="1">
              <a:lnSpc>
                <a:spcPct val="90000"/>
              </a:lnSpc>
            </a:pPr>
            <a:r>
              <a:rPr lang="fr-FR" altLang="fr-FR">
                <a:latin typeface="Arial" pitchFamily="34" charset="0"/>
                <a:ea typeface="ＭＳ Ｐゴシック" pitchFamily="34" charset="-128"/>
                <a:cs typeface="Arial" pitchFamily="34" charset="0"/>
              </a:rPr>
              <a:t>La rhétorique</a:t>
            </a:r>
          </a:p>
        </p:txBody>
      </p:sp>
      <p:sp>
        <p:nvSpPr>
          <p:cNvPr id="4" name="Footer Placeholder 3"/>
          <p:cNvSpPr>
            <a:spLocks noGrp="1"/>
          </p:cNvSpPr>
          <p:nvPr>
            <p:ph type="ftr" sz="quarter" idx="11"/>
          </p:nvPr>
        </p:nvSpPr>
        <p:spPr/>
        <p:txBody>
          <a:bodyPr/>
          <a:lstStyle/>
          <a:p>
            <a:pPr>
              <a:defRPr/>
            </a:pPr>
            <a:endParaRPr lang="fr-FR"/>
          </a:p>
        </p:txBody>
      </p:sp>
      <p:sp>
        <p:nvSpPr>
          <p:cNvPr id="3789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877CA8CC-DC10-4CF6-A39F-31C930A09277}" type="slidenum">
              <a:rPr lang="fr-FR" altLang="fr-FR" sz="1400" b="0">
                <a:solidFill>
                  <a:srgbClr val="E6B9B8"/>
                </a:solidFill>
              </a:rPr>
              <a:pPr eaLnBrk="1" hangingPunct="1"/>
              <a:t>81</a:t>
            </a:fld>
            <a:endParaRPr lang="fr-FR" altLang="fr-FR" sz="1400" b="0">
              <a:solidFill>
                <a:srgbClr val="E6B9B8"/>
              </a:solidFill>
            </a:endParaRPr>
          </a:p>
        </p:txBody>
      </p:sp>
      <p:pic>
        <p:nvPicPr>
          <p:cNvPr id="245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6" y="0"/>
            <a:ext cx="5662613" cy="623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438672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1484314"/>
            <a:ext cx="8116888" cy="537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938" name="Title 1"/>
          <p:cNvSpPr>
            <a:spLocks noGrp="1"/>
          </p:cNvSpPr>
          <p:nvPr>
            <p:ph type="title"/>
          </p:nvPr>
        </p:nvSpPr>
        <p:spPr>
          <a:xfrm>
            <a:off x="1558925" y="395288"/>
            <a:ext cx="5545138" cy="1143000"/>
          </a:xfrm>
        </p:spPr>
        <p:txBody>
          <a:bodyPr>
            <a:normAutofit fontScale="90000"/>
          </a:bodyPr>
          <a:lstStyle/>
          <a:p>
            <a:r>
              <a:rPr lang="de-CH" altLang="fr-FR">
                <a:latin typeface="Arial" pitchFamily="34" charset="0"/>
                <a:ea typeface="ＭＳ Ｐゴシック" pitchFamily="34" charset="-128"/>
              </a:rPr>
              <a:t>La base fondamentale </a:t>
            </a:r>
            <a:br>
              <a:rPr lang="de-CH" altLang="fr-FR">
                <a:latin typeface="Arial" pitchFamily="34" charset="0"/>
                <a:ea typeface="ＭＳ Ｐゴシック" pitchFamily="34" charset="-128"/>
              </a:rPr>
            </a:br>
            <a:r>
              <a:rPr lang="de-CH" altLang="fr-FR">
                <a:latin typeface="Arial" pitchFamily="34" charset="0"/>
                <a:ea typeface="ＭＳ Ｐゴシック" pitchFamily="34" charset="-128"/>
              </a:rPr>
              <a:t>du savoir</a:t>
            </a:r>
            <a:endParaRPr lang="fr-CH" altLang="fr-FR">
              <a:latin typeface="Arial" pitchFamily="34" charset="0"/>
              <a:ea typeface="ＭＳ Ｐゴシック" pitchFamily="34" charset="-128"/>
            </a:endParaRPr>
          </a:p>
        </p:txBody>
      </p:sp>
      <p:sp>
        <p:nvSpPr>
          <p:cNvPr id="39939" name="Content Placeholder 2"/>
          <p:cNvSpPr>
            <a:spLocks noGrp="1"/>
          </p:cNvSpPr>
          <p:nvPr>
            <p:ph idx="1"/>
          </p:nvPr>
        </p:nvSpPr>
        <p:spPr>
          <a:xfrm>
            <a:off x="7310438" y="1"/>
            <a:ext cx="3465512" cy="3197225"/>
          </a:xfrm>
        </p:spPr>
        <p:txBody>
          <a:bodyPr/>
          <a:lstStyle/>
          <a:p>
            <a:pPr>
              <a:lnSpc>
                <a:spcPct val="90000"/>
              </a:lnSpc>
            </a:pPr>
            <a:r>
              <a:rPr lang="de-CH" altLang="fr-FR" sz="2700" dirty="0">
                <a:latin typeface="Arial" pitchFamily="34" charset="0"/>
                <a:ea typeface="ＭＳ Ｐゴシック" pitchFamily="34" charset="-128"/>
                <a:cs typeface="ＭＳ Ｐゴシック" pitchFamily="34" charset="-128"/>
              </a:rPr>
              <a:t>Quadrivium </a:t>
            </a:r>
          </a:p>
          <a:p>
            <a:pPr>
              <a:lnSpc>
                <a:spcPct val="90000"/>
              </a:lnSpc>
            </a:pPr>
            <a:r>
              <a:rPr lang="de-CH" altLang="fr-FR" sz="2700" dirty="0" err="1">
                <a:latin typeface="Arial" pitchFamily="34" charset="0"/>
                <a:ea typeface="ＭＳ Ｐゴシック" pitchFamily="34" charset="-128"/>
                <a:cs typeface="ＭＳ Ｐゴシック" pitchFamily="34" charset="-128"/>
              </a:rPr>
              <a:t>Quatre</a:t>
            </a:r>
            <a:r>
              <a:rPr lang="de-CH" altLang="fr-FR" sz="2700" dirty="0">
                <a:latin typeface="Arial" pitchFamily="34" charset="0"/>
                <a:ea typeface="ＭＳ Ｐゴシック" pitchFamily="34" charset="-128"/>
                <a:cs typeface="ＭＳ Ｐゴシック" pitchFamily="34" charset="-128"/>
              </a:rPr>
              <a:t> </a:t>
            </a:r>
            <a:r>
              <a:rPr lang="de-CH" altLang="fr-FR" sz="2700" dirty="0" err="1">
                <a:latin typeface="Arial" pitchFamily="34" charset="0"/>
                <a:ea typeface="ＭＳ Ｐゴシック" pitchFamily="34" charset="-128"/>
                <a:cs typeface="ＭＳ Ｐゴシック" pitchFamily="34" charset="-128"/>
              </a:rPr>
              <a:t>disciplines</a:t>
            </a:r>
            <a:r>
              <a:rPr lang="de-CH" altLang="fr-FR" sz="2700" dirty="0">
                <a:latin typeface="Arial" pitchFamily="34" charset="0"/>
                <a:ea typeface="ＭＳ Ｐゴシック" pitchFamily="34" charset="-128"/>
                <a:cs typeface="ＭＳ Ｐゴシック" pitchFamily="34" charset="-128"/>
              </a:rPr>
              <a:t> </a:t>
            </a:r>
            <a:r>
              <a:rPr lang="de-CH" altLang="fr-FR" sz="2700" dirty="0" err="1">
                <a:latin typeface="Arial" pitchFamily="34" charset="0"/>
                <a:ea typeface="ＭＳ Ｐゴシック" pitchFamily="34" charset="-128"/>
                <a:cs typeface="ＭＳ Ｐゴシック" pitchFamily="34" charset="-128"/>
              </a:rPr>
              <a:t>scientifiques</a:t>
            </a:r>
            <a:endParaRPr lang="de-CH" altLang="fr-FR" sz="2700" dirty="0">
              <a:latin typeface="Arial" pitchFamily="34" charset="0"/>
              <a:ea typeface="ＭＳ Ｐゴシック" pitchFamily="34" charset="-128"/>
              <a:cs typeface="ＭＳ Ｐゴシック" pitchFamily="34" charset="-128"/>
            </a:endParaRPr>
          </a:p>
          <a:p>
            <a:pPr lvl="1">
              <a:lnSpc>
                <a:spcPct val="90000"/>
              </a:lnSpc>
            </a:pPr>
            <a:r>
              <a:rPr lang="de-CH" altLang="fr-FR" dirty="0" err="1">
                <a:solidFill>
                  <a:srgbClr val="FF0000"/>
                </a:solidFill>
                <a:latin typeface="Arial" pitchFamily="34" charset="0"/>
                <a:ea typeface="ＭＳ Ｐゴシック" pitchFamily="34" charset="-128"/>
                <a:cs typeface="Arial" pitchFamily="34" charset="0"/>
              </a:rPr>
              <a:t>L</a:t>
            </a:r>
            <a:r>
              <a:rPr lang="de-CH" altLang="en-US" dirty="0" err="1">
                <a:solidFill>
                  <a:srgbClr val="FF0000"/>
                </a:solidFill>
                <a:latin typeface="Arial" pitchFamily="34" charset="0"/>
                <a:ea typeface="ＭＳ Ｐゴシック" pitchFamily="34" charset="-128"/>
                <a:cs typeface="Arial" pitchFamily="34" charset="0"/>
              </a:rPr>
              <a:t>‘</a:t>
            </a:r>
            <a:r>
              <a:rPr lang="de-CH" altLang="fr-FR" dirty="0" err="1">
                <a:solidFill>
                  <a:srgbClr val="FF0000"/>
                </a:solidFill>
                <a:latin typeface="Arial" pitchFamily="34" charset="0"/>
                <a:ea typeface="ＭＳ Ｐゴシック" pitchFamily="34" charset="-128"/>
                <a:cs typeface="Arial" pitchFamily="34" charset="0"/>
              </a:rPr>
              <a:t>arithmétique</a:t>
            </a:r>
            <a:r>
              <a:rPr lang="de-CH" altLang="fr-FR" dirty="0">
                <a:solidFill>
                  <a:srgbClr val="FF0000"/>
                </a:solidFill>
                <a:latin typeface="Arial" pitchFamily="34" charset="0"/>
                <a:ea typeface="ＭＳ Ｐゴシック" pitchFamily="34" charset="-128"/>
                <a:cs typeface="Arial" pitchFamily="34" charset="0"/>
              </a:rPr>
              <a:t>, </a:t>
            </a:r>
          </a:p>
          <a:p>
            <a:pPr lvl="1">
              <a:lnSpc>
                <a:spcPct val="90000"/>
              </a:lnSpc>
            </a:pPr>
            <a:r>
              <a:rPr lang="de-CH" altLang="fr-FR" dirty="0">
                <a:solidFill>
                  <a:srgbClr val="FF0000"/>
                </a:solidFill>
                <a:latin typeface="Arial" pitchFamily="34" charset="0"/>
                <a:ea typeface="ＭＳ Ｐゴシック" pitchFamily="34" charset="-128"/>
                <a:cs typeface="Arial" pitchFamily="34" charset="0"/>
              </a:rPr>
              <a:t>La </a:t>
            </a:r>
            <a:r>
              <a:rPr lang="de-CH" altLang="fr-FR" dirty="0" err="1">
                <a:solidFill>
                  <a:srgbClr val="FF0000"/>
                </a:solidFill>
                <a:latin typeface="Arial" pitchFamily="34" charset="0"/>
                <a:ea typeface="ＭＳ Ｐゴシック" pitchFamily="34" charset="-128"/>
                <a:cs typeface="Arial" pitchFamily="34" charset="0"/>
              </a:rPr>
              <a:t>géometrie</a:t>
            </a:r>
            <a:r>
              <a:rPr lang="de-CH" altLang="fr-FR" dirty="0">
                <a:solidFill>
                  <a:srgbClr val="FF0000"/>
                </a:solidFill>
                <a:latin typeface="Arial" pitchFamily="34" charset="0"/>
                <a:ea typeface="ＭＳ Ｐゴシック" pitchFamily="34" charset="-128"/>
                <a:cs typeface="Arial" pitchFamily="34" charset="0"/>
              </a:rPr>
              <a:t>, </a:t>
            </a:r>
          </a:p>
          <a:p>
            <a:pPr lvl="1">
              <a:lnSpc>
                <a:spcPct val="90000"/>
              </a:lnSpc>
            </a:pPr>
            <a:r>
              <a:rPr lang="de-CH" altLang="fr-FR" dirty="0" err="1">
                <a:solidFill>
                  <a:srgbClr val="FF0000"/>
                </a:solidFill>
                <a:latin typeface="Arial" pitchFamily="34" charset="0"/>
                <a:ea typeface="ＭＳ Ｐゴシック" pitchFamily="34" charset="-128"/>
                <a:cs typeface="Arial" pitchFamily="34" charset="0"/>
              </a:rPr>
              <a:t>L</a:t>
            </a:r>
            <a:r>
              <a:rPr lang="de-CH" altLang="en-US" dirty="0" err="1">
                <a:solidFill>
                  <a:srgbClr val="FF0000"/>
                </a:solidFill>
                <a:latin typeface="Arial" pitchFamily="34" charset="0"/>
                <a:ea typeface="ＭＳ Ｐゴシック" pitchFamily="34" charset="-128"/>
                <a:cs typeface="Arial" pitchFamily="34" charset="0"/>
              </a:rPr>
              <a:t>‘</a:t>
            </a:r>
            <a:r>
              <a:rPr lang="de-CH" altLang="fr-FR" dirty="0" err="1">
                <a:solidFill>
                  <a:srgbClr val="FF0000"/>
                </a:solidFill>
                <a:latin typeface="Arial" pitchFamily="34" charset="0"/>
                <a:ea typeface="ＭＳ Ｐゴシック" pitchFamily="34" charset="-128"/>
                <a:cs typeface="Arial" pitchFamily="34" charset="0"/>
              </a:rPr>
              <a:t>astronomie</a:t>
            </a:r>
            <a:r>
              <a:rPr lang="de-CH" altLang="fr-FR" dirty="0">
                <a:solidFill>
                  <a:srgbClr val="FF0000"/>
                </a:solidFill>
                <a:latin typeface="Arial" pitchFamily="34" charset="0"/>
                <a:ea typeface="ＭＳ Ｐゴシック" pitchFamily="34" charset="-128"/>
                <a:cs typeface="Arial" pitchFamily="34" charset="0"/>
              </a:rPr>
              <a:t>, </a:t>
            </a:r>
          </a:p>
          <a:p>
            <a:pPr lvl="1">
              <a:lnSpc>
                <a:spcPct val="90000"/>
              </a:lnSpc>
            </a:pPr>
            <a:r>
              <a:rPr lang="de-CH" altLang="fr-FR" dirty="0">
                <a:solidFill>
                  <a:srgbClr val="FF0000"/>
                </a:solidFill>
                <a:latin typeface="Arial" pitchFamily="34" charset="0"/>
                <a:ea typeface="ＭＳ Ｐゴシック" pitchFamily="34" charset="-128"/>
                <a:cs typeface="Arial" pitchFamily="34" charset="0"/>
              </a:rPr>
              <a:t>La </a:t>
            </a:r>
            <a:r>
              <a:rPr lang="de-CH" altLang="fr-FR" dirty="0" err="1">
                <a:solidFill>
                  <a:srgbClr val="FF0000"/>
                </a:solidFill>
                <a:latin typeface="Arial" pitchFamily="34" charset="0"/>
                <a:ea typeface="ＭＳ Ｐゴシック" pitchFamily="34" charset="-128"/>
                <a:cs typeface="Arial" pitchFamily="34" charset="0"/>
              </a:rPr>
              <a:t>musique</a:t>
            </a:r>
            <a:endParaRPr lang="de-CH" altLang="fr-FR" dirty="0">
              <a:solidFill>
                <a:srgbClr val="FF0000"/>
              </a:solidFill>
              <a:latin typeface="Arial" pitchFamily="34" charset="0"/>
              <a:ea typeface="ＭＳ Ｐゴシック" pitchFamily="34" charset="-128"/>
              <a:cs typeface="Arial" pitchFamily="34" charset="0"/>
            </a:endParaRPr>
          </a:p>
        </p:txBody>
      </p:sp>
      <p:sp>
        <p:nvSpPr>
          <p:cNvPr id="4" name="Footer Placeholder 3"/>
          <p:cNvSpPr>
            <a:spLocks noGrp="1"/>
          </p:cNvSpPr>
          <p:nvPr>
            <p:ph type="ftr" sz="quarter" idx="11"/>
          </p:nvPr>
        </p:nvSpPr>
        <p:spPr/>
        <p:txBody>
          <a:bodyPr/>
          <a:lstStyle/>
          <a:p>
            <a:pPr>
              <a:defRPr/>
            </a:pPr>
            <a:endParaRPr lang="fr-CH"/>
          </a:p>
        </p:txBody>
      </p:sp>
      <p:sp>
        <p:nvSpPr>
          <p:cNvPr id="3994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fld id="{1F43F26F-48FB-4E93-A9FE-5B759B4A2C2A}" type="slidenum">
              <a:rPr lang="fr-CH" altLang="fr-FR" sz="1400" b="0">
                <a:solidFill>
                  <a:srgbClr val="E6B9B8"/>
                </a:solidFill>
              </a:rPr>
              <a:pPr eaLnBrk="1" hangingPunct="1"/>
              <a:t>82</a:t>
            </a:fld>
            <a:endParaRPr lang="fr-CH" altLang="fr-FR" sz="1400" b="0">
              <a:solidFill>
                <a:srgbClr val="E6B9B8"/>
              </a:solidFill>
            </a:endParaRPr>
          </a:p>
        </p:txBody>
      </p:sp>
      <p:cxnSp>
        <p:nvCxnSpPr>
          <p:cNvPr id="3" name="Straight Arrow Connector 2"/>
          <p:cNvCxnSpPr/>
          <p:nvPr/>
        </p:nvCxnSpPr>
        <p:spPr>
          <a:xfrm flipH="1">
            <a:off x="4520825" y="1484314"/>
            <a:ext cx="3330370" cy="140462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7446150" y="1943835"/>
            <a:ext cx="450050" cy="125339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7941206" y="2348880"/>
            <a:ext cx="585065" cy="27003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3440705" y="2798930"/>
            <a:ext cx="4410490" cy="24026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101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939">
                                            <p:txEl>
                                              <p:pRg st="2" end="2"/>
                                            </p:txEl>
                                          </p:spTgt>
                                        </p:tgtEl>
                                        <p:attrNameLst>
                                          <p:attrName>style.visibility</p:attrName>
                                        </p:attrNameLst>
                                      </p:cBhvr>
                                      <p:to>
                                        <p:strVal val="visible"/>
                                      </p:to>
                                    </p:set>
                                    <p:animEffect transition="in" filter="circle(in)">
                                      <p:cBhvr>
                                        <p:cTn id="7" dur="2000"/>
                                        <p:tgtEl>
                                          <p:spTgt spid="3993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9939">
                                            <p:txEl>
                                              <p:pRg st="3" end="3"/>
                                            </p:txEl>
                                          </p:spTgt>
                                        </p:tgtEl>
                                        <p:attrNameLst>
                                          <p:attrName>style.visibility</p:attrName>
                                        </p:attrNameLst>
                                      </p:cBhvr>
                                      <p:to>
                                        <p:strVal val="visible"/>
                                      </p:to>
                                    </p:set>
                                    <p:animEffect transition="in" filter="circle(in)">
                                      <p:cBhvr>
                                        <p:cTn id="17" dur="2000"/>
                                        <p:tgtEl>
                                          <p:spTgt spid="399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9939">
                                            <p:txEl>
                                              <p:pRg st="4" end="4"/>
                                            </p:txEl>
                                          </p:spTgt>
                                        </p:tgtEl>
                                        <p:attrNameLst>
                                          <p:attrName>style.visibility</p:attrName>
                                        </p:attrNameLst>
                                      </p:cBhvr>
                                      <p:to>
                                        <p:strVal val="visible"/>
                                      </p:to>
                                    </p:set>
                                    <p:animEffect transition="in" filter="circle(in)">
                                      <p:cBhvr>
                                        <p:cTn id="27" dur="2000"/>
                                        <p:tgtEl>
                                          <p:spTgt spid="399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9939">
                                            <p:txEl>
                                              <p:pRg st="5" end="5"/>
                                            </p:txEl>
                                          </p:spTgt>
                                        </p:tgtEl>
                                        <p:attrNameLst>
                                          <p:attrName>style.visibility</p:attrName>
                                        </p:attrNameLst>
                                      </p:cBhvr>
                                      <p:to>
                                        <p:strVal val="visible"/>
                                      </p:to>
                                    </p:set>
                                    <p:animEffect transition="in" filter="circle(in)">
                                      <p:cBhvr>
                                        <p:cTn id="37" dur="2000"/>
                                        <p:tgtEl>
                                          <p:spTgt spid="3993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075" y="1369829"/>
            <a:ext cx="4361597" cy="1325563"/>
          </a:xfrm>
        </p:spPr>
        <p:txBody>
          <a:bodyPr>
            <a:normAutofit/>
          </a:bodyPr>
          <a:lstStyle/>
          <a:p>
            <a:pPr algn="ctr"/>
            <a:r>
              <a:rPr lang="fr-FR" sz="3600" b="1" dirty="0">
                <a:solidFill>
                  <a:srgbClr val="FF0000"/>
                </a:solidFill>
              </a:rPr>
              <a:t>Véracité?</a:t>
            </a:r>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A483E9C2-70E8-8841-801F-7E36C8069AAC}" type="slidenum">
              <a:rPr lang="de-DE" smtClean="0"/>
              <a:t>83</a:t>
            </a:fld>
            <a:endParaRPr lang="de-DE"/>
          </a:p>
        </p:txBody>
      </p:sp>
      <p:sp>
        <p:nvSpPr>
          <p:cNvPr id="5" name="Rounded Rectangle 4"/>
          <p:cNvSpPr/>
          <p:nvPr/>
        </p:nvSpPr>
        <p:spPr>
          <a:xfrm>
            <a:off x="3432409" y="1673381"/>
            <a:ext cx="1978927" cy="718458"/>
          </a:xfrm>
          <a:prstGeom prst="roundRect">
            <a:avLst/>
          </a:prstGeom>
          <a:solidFill>
            <a:srgbClr val="FF0000">
              <a:alpha val="7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339" y="-646152"/>
            <a:ext cx="4639065" cy="4639065"/>
          </a:xfrm>
          <a:prstGeom prst="rect">
            <a:avLst/>
          </a:prstGeom>
        </p:spPr>
      </p:pic>
    </p:spTree>
    <p:extLst>
      <p:ext uri="{BB962C8B-B14F-4D97-AF65-F5344CB8AC3E}">
        <p14:creationId xmlns:p14="http://schemas.microsoft.com/office/powerpoint/2010/main" val="2060509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de-DE" dirty="0"/>
              <a:t>Nationale luxemburgische vs. </a:t>
            </a:r>
            <a:br>
              <a:rPr lang="de-DE" dirty="0"/>
            </a:br>
            <a:r>
              <a:rPr lang="de-DE" dirty="0"/>
              <a:t>abendländische Musikhistoriographie?</a:t>
            </a:r>
          </a:p>
        </p:txBody>
      </p:sp>
      <p:sp>
        <p:nvSpPr>
          <p:cNvPr id="3" name="Content Placeholder 2"/>
          <p:cNvSpPr>
            <a:spLocks noGrp="1"/>
          </p:cNvSpPr>
          <p:nvPr>
            <p:ph idx="1"/>
          </p:nvPr>
        </p:nvSpPr>
        <p:spPr>
          <a:xfrm>
            <a:off x="1990867" y="2128279"/>
            <a:ext cx="8210266" cy="4729721"/>
          </a:xfrm>
        </p:spPr>
        <p:txBody>
          <a:bodyPr>
            <a:normAutofit/>
          </a:bodyPr>
          <a:lstStyle/>
          <a:p>
            <a:r>
              <a:rPr lang="de-DE" sz="3600" dirty="0"/>
              <a:t>Gemeinsamkeiten</a:t>
            </a:r>
          </a:p>
          <a:p>
            <a:pPr lvl="1"/>
            <a:r>
              <a:rPr lang="de-DE" sz="3200" dirty="0"/>
              <a:t>Musikwissenschaftliche </a:t>
            </a:r>
            <a:r>
              <a:rPr lang="de-DE" sz="3200" dirty="0" smtClean="0"/>
              <a:t>Biographik</a:t>
            </a:r>
          </a:p>
          <a:p>
            <a:pPr lvl="2"/>
            <a:r>
              <a:rPr lang="de-DE" sz="2800" dirty="0" smtClean="0"/>
              <a:t>Luxemburger Musikerlexikon</a:t>
            </a:r>
            <a:endParaRPr lang="de-DE" sz="2800" dirty="0"/>
          </a:p>
          <a:p>
            <a:pPr lvl="1"/>
            <a:r>
              <a:rPr lang="de-DE" sz="3200" dirty="0"/>
              <a:t>Quellenforschung</a:t>
            </a:r>
          </a:p>
          <a:p>
            <a:pPr lvl="2"/>
            <a:r>
              <a:rPr lang="de-DE" sz="2800" dirty="0"/>
              <a:t>Autographe</a:t>
            </a:r>
          </a:p>
          <a:p>
            <a:pPr lvl="3"/>
            <a:r>
              <a:rPr lang="de-DE" sz="2400" dirty="0"/>
              <a:t>Quellen verfügbar machen und interpretieren</a:t>
            </a:r>
          </a:p>
          <a:p>
            <a:pPr lvl="2"/>
            <a:r>
              <a:rPr lang="de-DE" sz="2800" dirty="0"/>
              <a:t>Briefe</a:t>
            </a:r>
          </a:p>
          <a:p>
            <a:pPr lvl="2"/>
            <a:r>
              <a:rPr lang="de-DE" sz="2800" dirty="0"/>
              <a:t>Lehrbücher</a:t>
            </a:r>
          </a:p>
          <a:p>
            <a:pPr lvl="1"/>
            <a:r>
              <a:rPr lang="de-DE" sz="3200" dirty="0"/>
              <a:t>Musikedition</a:t>
            </a:r>
          </a:p>
          <a:p>
            <a:endParaRPr lang="de-DE" sz="3600" dirty="0"/>
          </a:p>
          <a:p>
            <a:pPr lvl="7"/>
            <a:endParaRPr lang="de-DE" sz="2400" dirty="0"/>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483E9C2-70E8-8841-801F-7E36C8069AAC}" type="slidenum">
              <a:rPr lang="de-DE" smtClean="0"/>
              <a:t>9</a:t>
            </a:fld>
            <a:endParaRPr lang="de-DE"/>
          </a:p>
        </p:txBody>
      </p:sp>
    </p:spTree>
    <p:extLst>
      <p:ext uri="{BB962C8B-B14F-4D97-AF65-F5344CB8AC3E}">
        <p14:creationId xmlns:p14="http://schemas.microsoft.com/office/powerpoint/2010/main" val="29698636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6005</Words>
  <Application>Microsoft Office PowerPoint</Application>
  <PresentationFormat>Widescreen</PresentationFormat>
  <Paragraphs>886</Paragraphs>
  <Slides>83</Slides>
  <Notes>74</Notes>
  <HiddenSlides>0</HiddenSlides>
  <MMClips>16</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83</vt:i4>
      </vt:variant>
    </vt:vector>
  </HeadingPairs>
  <TitlesOfParts>
    <vt:vector size="93" baseType="lpstr">
      <vt:lpstr>ＭＳ Ｐゴシック</vt:lpstr>
      <vt:lpstr>Arial</vt:lpstr>
      <vt:lpstr>Calibri</vt:lpstr>
      <vt:lpstr>Courier New</vt:lpstr>
      <vt:lpstr>メイリオ</vt:lpstr>
      <vt:lpstr>Times New Roman</vt:lpstr>
      <vt:lpstr>Wingdings</vt:lpstr>
      <vt:lpstr>Office-Design</vt:lpstr>
      <vt:lpstr>Arbeitsblatt</vt:lpstr>
      <vt:lpstr>Worksheet</vt:lpstr>
      <vt:lpstr>Lëtzebuerger Musek am 19. Joerhonnert</vt:lpstr>
      <vt:lpstr>Connecting you with culture?</vt:lpstr>
      <vt:lpstr>Sondage sur la culture dans la société luxembourgeoise</vt:lpstr>
      <vt:lpstr>Représentations de culture en France</vt:lpstr>
      <vt:lpstr>Culture</vt:lpstr>
      <vt:lpstr>Aperçu</vt:lpstr>
      <vt:lpstr>Nationale luxemburgische Musikhistoriographie als musikwissenschaftliche Regionalforschung?</vt:lpstr>
      <vt:lpstr>Abendländische vs. nationale luxemburgische  Musikhistoriographie?</vt:lpstr>
      <vt:lpstr>Nationale luxemburgische vs.  abendländische Musikhistoriographie?</vt:lpstr>
      <vt:lpstr>Laurent Menager (1835-1902) Autograph und Edition</vt:lpstr>
      <vt:lpstr>Probleme im Zusammenhang mit  Musikgeschichte in Luxemburg</vt:lpstr>
      <vt:lpstr>Probleme im Zusammenhang mit der Thematik</vt:lpstr>
      <vt:lpstr>Probleme im Zusammenhang mit der Thematik</vt:lpstr>
      <vt:lpstr>Probleme im Zusammenhang mit der Thematik Luxemburger Musikerlexikon</vt:lpstr>
      <vt:lpstr>Musikhistoriographie in Luxemburg</vt:lpstr>
      <vt:lpstr>Musikalische Beispiele – Auswahlkriterien</vt:lpstr>
      <vt:lpstr>Musikalische Beispiele</vt:lpstr>
      <vt:lpstr>De Feierwon</vt:lpstr>
      <vt:lpstr>De Feierwon</vt:lpstr>
      <vt:lpstr>Nationalhymne </vt:lpstr>
      <vt:lpstr>Nationalhymne </vt:lpstr>
      <vt:lpstr>Wilhelmus</vt:lpstr>
      <vt:lpstr>Polka der Springprozession</vt:lpstr>
      <vt:lpstr>Polka der Springprozession</vt:lpstr>
      <vt:lpstr>Polka der Springprozession</vt:lpstr>
      <vt:lpstr>Polka der Springprozession</vt:lpstr>
      <vt:lpstr>Hämmelsmarsch</vt:lpstr>
      <vt:lpstr>Hämmelsmarsch</vt:lpstr>
      <vt:lpstr>PowerPoint Presentation</vt:lpstr>
      <vt:lpstr>Musikethnologie</vt:lpstr>
      <vt:lpstr>Musikethnologie</vt:lpstr>
      <vt:lpstr>Luxemburgische Volkslieder</vt:lpstr>
      <vt:lpstr>Luxemburgische Volkslieder</vt:lpstr>
      <vt:lpstr>PowerPoint Presentation</vt:lpstr>
      <vt:lpstr>PowerPoint Presentation</vt:lpstr>
      <vt:lpstr>Compositeurs luxembourgeois</vt:lpstr>
      <vt:lpstr>Laurent Menager (1835-1902)</vt:lpstr>
      <vt:lpstr>Laurent Menager (1835-1902)</vt:lpstr>
      <vt:lpstr>Laurent Menager (1835-1902)</vt:lpstr>
      <vt:lpstr>Laurent Menager (1835-1902)</vt:lpstr>
      <vt:lpstr>Laurent Menager (1835-1902)</vt:lpstr>
      <vt:lpstr>Laurent Menager (1835-1902)</vt:lpstr>
      <vt:lpstr>Laurent Menager – Kritische Gesamtausgabe </vt:lpstr>
      <vt:lpstr>Laurent Menager (1835-1902)</vt:lpstr>
      <vt:lpstr>Laurent Menager (1835-1902)</vt:lpstr>
      <vt:lpstr>Laurent Menager (1835-1902)</vt:lpstr>
      <vt:lpstr>Laurent Menager (1835-1902)</vt:lpstr>
      <vt:lpstr>D’Margre’tchen</vt:lpstr>
      <vt:lpstr>D’Margre’tchen</vt:lpstr>
      <vt:lpstr>Laurent Menager (1835-1902)</vt:lpstr>
      <vt:lpstr>Edmond de la Fontaine  „Dicks“ (1823-1891)</vt:lpstr>
      <vt:lpstr>Edmond de la Fontaine (1823-1891)</vt:lpstr>
      <vt:lpstr>Edmond de la Fontaine (1823-1891)</vt:lpstr>
      <vt:lpstr>Edmond de la Fontaine (1823-1891)</vt:lpstr>
      <vt:lpstr>Edmond de la Fontaine (1823-1891)</vt:lpstr>
      <vt:lpstr>Edmond de la Fontaine (1823-1891)</vt:lpstr>
      <vt:lpstr>Edmond de la Fontaine (1823-1891)</vt:lpstr>
      <vt:lpstr>Théodore Decker (1851-1930) </vt:lpstr>
      <vt:lpstr>Théodore Decker (1851-1930) </vt:lpstr>
      <vt:lpstr> Nazareth  Texte: F. Le Dorz  </vt:lpstr>
      <vt:lpstr>Histoire de musique luxembourgeoise sous une optique transfrontalière</vt:lpstr>
      <vt:lpstr>Histoire de musique luxembourgeoise sous une optique transfrontalière</vt:lpstr>
      <vt:lpstr>Personnalités de renommée  internationale au Luxembourg FRANZ LISZT</vt:lpstr>
      <vt:lpstr>Eis Equipe ob der Uni Lëtzebuerg</vt:lpstr>
      <vt:lpstr>PowerPoint Presentation</vt:lpstr>
      <vt:lpstr>Begriffe im Zusammenhang mit der Thematik (I)</vt:lpstr>
      <vt:lpstr>Begriffe</vt:lpstr>
      <vt:lpstr>Begriffe</vt:lpstr>
      <vt:lpstr>Begriffe</vt:lpstr>
      <vt:lpstr>Begriffe</vt:lpstr>
      <vt:lpstr>Begriffe</vt:lpstr>
      <vt:lpstr>Begriffe</vt:lpstr>
      <vt:lpstr>Begriffe</vt:lpstr>
      <vt:lpstr>Kultur - Kulturalität*</vt:lpstr>
      <vt:lpstr>Multikulturalität in Luxemburg</vt:lpstr>
      <vt:lpstr>Interkulturalität in Luxemburg</vt:lpstr>
      <vt:lpstr>Transkulturalität</vt:lpstr>
      <vt:lpstr>Transkulturalität</vt:lpstr>
      <vt:lpstr>Schlußfolgerung</vt:lpstr>
      <vt:lpstr>Les septs arts libéraux</vt:lpstr>
      <vt:lpstr>La base fondamentale  du savoir</vt:lpstr>
      <vt:lpstr>La base fondamentale  du savoir</vt:lpstr>
      <vt:lpstr>Véracité?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Damien SAGRILLO</dc:creator>
  <cp:lastModifiedBy>Damien Francois SAGRILLO</cp:lastModifiedBy>
  <cp:revision>315</cp:revision>
  <dcterms:created xsi:type="dcterms:W3CDTF">2018-03-23T17:20:02Z</dcterms:created>
  <dcterms:modified xsi:type="dcterms:W3CDTF">2019-04-02T13:56:33Z</dcterms:modified>
</cp:coreProperties>
</file>