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7" r:id="rId2"/>
    <p:sldId id="260" r:id="rId3"/>
    <p:sldId id="262" r:id="rId4"/>
    <p:sldId id="261" r:id="rId5"/>
    <p:sldId id="264" r:id="rId6"/>
    <p:sldId id="265" r:id="rId7"/>
    <p:sldId id="267" r:id="rId8"/>
    <p:sldId id="268"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olha VYSOTSKAYA" initials="VV" lastIdx="17" clrIdx="0">
    <p:extLst/>
  </p:cmAuthor>
  <p:cmAuthor id="2" name="Volha VYSOTSKAYA" initials="" lastIdx="2" clrIdx="1"/>
  <p:cmAuthor id="3" name="Eryica Secretariat" initials="ES [14]" lastIdx="1" clrIdx="2"/>
  <p:cmAuthor id="4" name="Anonymous" initials="AN" lastIdx="5"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04E"/>
    <a:srgbClr val="E66E0E"/>
    <a:srgbClr val="F895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71"/>
    <p:restoredTop sz="85108" autoAdjust="0"/>
  </p:normalViewPr>
  <p:slideViewPr>
    <p:cSldViewPr snapToGrid="0" snapToObjects="1">
      <p:cViewPr varScale="1">
        <p:scale>
          <a:sx n="94" d="100"/>
          <a:sy n="94" d="100"/>
        </p:scale>
        <p:origin x="168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2AF8D3-4FDD-C943-9ECF-2BE10E70FFB7}" type="datetimeFigureOut">
              <a:rPr lang="en-US" smtClean="0"/>
              <a:t>3/9/18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EE098F-FC1D-C44B-8000-81ED0B883F18}" type="slidenum">
              <a:rPr lang="en-US" smtClean="0"/>
              <a:t>‹#›</a:t>
            </a:fld>
            <a:endParaRPr lang="en-US"/>
          </a:p>
        </p:txBody>
      </p:sp>
    </p:spTree>
    <p:extLst>
      <p:ext uri="{BB962C8B-B14F-4D97-AF65-F5344CB8AC3E}">
        <p14:creationId xmlns:p14="http://schemas.microsoft.com/office/powerpoint/2010/main" val="314262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63788A-4C3A-8543-8DF7-449B9C50175C}" type="datetimeFigureOut">
              <a:rPr lang="en-US" smtClean="0"/>
              <a:t>3/9/18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B8139C-97D0-D447-953A-82CD9C0BF8AD}" type="slidenum">
              <a:rPr lang="en-US" smtClean="0"/>
              <a:t>‹#›</a:t>
            </a:fld>
            <a:endParaRPr lang="en-US"/>
          </a:p>
        </p:txBody>
      </p:sp>
    </p:spTree>
    <p:extLst>
      <p:ext uri="{BB962C8B-B14F-4D97-AF65-F5344CB8AC3E}">
        <p14:creationId xmlns:p14="http://schemas.microsoft.com/office/powerpoint/2010/main" val="404607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tandfonline.com/author/Carling,+J%C3%B8rgen"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tandfonline.com/author/Collins,+Franci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4BAA189-6B59-49D0-A9A2-0F4004753977}" type="slidenum">
              <a:rPr lang="de-DE" smtClean="0"/>
              <a:t>1</a:t>
            </a:fld>
            <a:endParaRPr lang="de-DE"/>
          </a:p>
        </p:txBody>
      </p:sp>
    </p:spTree>
    <p:extLst>
      <p:ext uri="{BB962C8B-B14F-4D97-AF65-F5344CB8AC3E}">
        <p14:creationId xmlns:p14="http://schemas.microsoft.com/office/powerpoint/2010/main" val="4132223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While in the case of Nicolas we find a looser impact of situational constraints (due to a more secure socio-economic background in the country of origin regarding the interlacement of agentic orientations and structure), </a:t>
            </a:r>
            <a:r>
              <a:rPr lang="en-GB" sz="1200" kern="1200" dirty="0" err="1">
                <a:solidFill>
                  <a:schemeClr val="tx1"/>
                </a:solidFill>
                <a:effectLst/>
                <a:latin typeface="+mn-lt"/>
                <a:ea typeface="+mn-ea"/>
                <a:cs typeface="+mn-cs"/>
              </a:rPr>
              <a:t>Nika</a:t>
            </a:r>
            <a:r>
              <a:rPr lang="en-GB" sz="1200" kern="1200" dirty="0">
                <a:solidFill>
                  <a:schemeClr val="tx1"/>
                </a:solidFill>
                <a:effectLst/>
                <a:latin typeface="+mn-lt"/>
                <a:ea typeface="+mn-ea"/>
                <a:cs typeface="+mn-cs"/>
              </a:rPr>
              <a:t> represents the other side of the continuum. In the case of Greta, we find various possible ways of interlacing agentic orientations and their change through the mobility process.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Carling and Collins dully noted that “migration theory needs to account for the multiplex componentry of migration, the way it is situated in imaginative geographies, emotional valences, social relations and obligations and politics and power relations, as well as in economic imperatives and the brute realities of displacement. (</a:t>
            </a:r>
            <a:r>
              <a:rPr lang="en-GB" sz="1200" u="none" strike="noStrike" kern="1200" dirty="0">
                <a:solidFill>
                  <a:schemeClr val="tx1"/>
                </a:solidFill>
                <a:effectLst/>
                <a:latin typeface="+mn-lt"/>
                <a:ea typeface="+mn-ea"/>
                <a:cs typeface="+mn-cs"/>
                <a:hlinkClick r:id="rId3"/>
              </a:rPr>
              <a:t>Carling</a:t>
            </a:r>
            <a:r>
              <a:rPr lang="en-GB" sz="1200" kern="1200" dirty="0">
                <a:solidFill>
                  <a:schemeClr val="tx1"/>
                </a:solidFill>
                <a:effectLst/>
                <a:latin typeface="+mn-lt"/>
                <a:ea typeface="+mn-ea"/>
                <a:cs typeface="+mn-cs"/>
              </a:rPr>
              <a:t>  and </a:t>
            </a:r>
            <a:r>
              <a:rPr lang="en-GB" sz="1200" u="none" strike="noStrike" kern="1200" dirty="0">
                <a:solidFill>
                  <a:schemeClr val="tx1"/>
                </a:solidFill>
                <a:effectLst/>
                <a:latin typeface="+mn-lt"/>
                <a:ea typeface="+mn-ea"/>
                <a:cs typeface="+mn-cs"/>
                <a:hlinkClick r:id="rId4"/>
              </a:rPr>
              <a:t>Collins</a:t>
            </a:r>
            <a:r>
              <a:rPr lang="en-GB" sz="1200" kern="1200" dirty="0">
                <a:solidFill>
                  <a:schemeClr val="tx1"/>
                </a:solidFill>
                <a:effectLst/>
                <a:latin typeface="+mn-lt"/>
                <a:ea typeface="+mn-ea"/>
                <a:cs typeface="+mn-cs"/>
              </a:rPr>
              <a:t> 2017,  3). To this, our analysis adds calling for the need to account for embeddedness of individuals in various social environments together with account for the changing nature of migration  process along individuals’ biographies across places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B8139C-97D0-D447-953A-82CD9C0BF8AD}" type="slidenum">
              <a:rPr lang="en-US" smtClean="0"/>
              <a:t>10</a:t>
            </a:fld>
            <a:endParaRPr lang="en-US"/>
          </a:p>
        </p:txBody>
      </p:sp>
    </p:spTree>
    <p:extLst>
      <p:ext uri="{BB962C8B-B14F-4D97-AF65-F5344CB8AC3E}">
        <p14:creationId xmlns:p14="http://schemas.microsoft.com/office/powerpoint/2010/main" val="25779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B8139C-97D0-D447-953A-82CD9C0BF8AD}" type="slidenum">
              <a:rPr lang="en-US" smtClean="0"/>
              <a:t>2</a:t>
            </a:fld>
            <a:endParaRPr lang="en-US"/>
          </a:p>
        </p:txBody>
      </p:sp>
    </p:spTree>
    <p:extLst>
      <p:ext uri="{BB962C8B-B14F-4D97-AF65-F5344CB8AC3E}">
        <p14:creationId xmlns:p14="http://schemas.microsoft.com/office/powerpoint/2010/main" val="2331751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the following theoretical reflections have marked a turn towards a more </a:t>
            </a:r>
            <a:r>
              <a:rPr lang="en-GB" sz="1200" i="1" kern="1200" dirty="0">
                <a:solidFill>
                  <a:schemeClr val="tx1"/>
                </a:solidFill>
                <a:effectLst/>
                <a:latin typeface="+mn-lt"/>
                <a:ea typeface="+mn-ea"/>
                <a:cs typeface="+mn-cs"/>
              </a:rPr>
              <a:t>relational socio-ecological </a:t>
            </a:r>
            <a:r>
              <a:rPr lang="en-GB" sz="1200" kern="1200" dirty="0">
                <a:solidFill>
                  <a:schemeClr val="tx1"/>
                </a:solidFill>
                <a:effectLst/>
                <a:latin typeface="+mn-lt"/>
                <a:ea typeface="+mn-ea"/>
                <a:cs typeface="+mn-cs"/>
              </a:rPr>
              <a:t>perspective in social research (</a:t>
            </a:r>
            <a:r>
              <a:rPr lang="en-GB" sz="1200" kern="1200" dirty="0" err="1">
                <a:solidFill>
                  <a:schemeClr val="tx1"/>
                </a:solidFill>
                <a:effectLst/>
                <a:latin typeface="+mn-lt"/>
                <a:ea typeface="+mn-ea"/>
                <a:cs typeface="+mn-cs"/>
              </a:rPr>
              <a:t>Emirbayer</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Mische</a:t>
            </a:r>
            <a:r>
              <a:rPr lang="en-GB" sz="1200" kern="1200" dirty="0">
                <a:solidFill>
                  <a:schemeClr val="tx1"/>
                </a:solidFill>
                <a:effectLst/>
                <a:latin typeface="+mn-lt"/>
                <a:ea typeface="+mn-ea"/>
                <a:cs typeface="+mn-cs"/>
              </a:rPr>
              <a:t> 1998, </a:t>
            </a:r>
            <a:r>
              <a:rPr lang="en-GB" sz="1200" kern="1200" dirty="0" err="1">
                <a:solidFill>
                  <a:schemeClr val="tx1"/>
                </a:solidFill>
                <a:effectLst/>
                <a:latin typeface="+mn-lt"/>
                <a:ea typeface="+mn-ea"/>
                <a:cs typeface="+mn-cs"/>
              </a:rPr>
              <a:t>Emirbayer</a:t>
            </a:r>
            <a:r>
              <a:rPr lang="en-GB" sz="1200" kern="1200" dirty="0">
                <a:solidFill>
                  <a:schemeClr val="tx1"/>
                </a:solidFill>
                <a:effectLst/>
                <a:latin typeface="+mn-lt"/>
                <a:ea typeface="+mn-ea"/>
                <a:cs typeface="+mn-cs"/>
              </a:rPr>
              <a:t> and Goodwin 1994, Barnes 2000, </a:t>
            </a:r>
            <a:r>
              <a:rPr lang="en-GB" sz="1200" kern="1200" dirty="0" err="1">
                <a:solidFill>
                  <a:schemeClr val="tx1"/>
                </a:solidFill>
                <a:effectLst/>
                <a:latin typeface="+mn-lt"/>
                <a:ea typeface="+mn-ea"/>
                <a:cs typeface="+mn-cs"/>
              </a:rPr>
              <a:t>Depelteau</a:t>
            </a:r>
            <a:r>
              <a:rPr lang="en-GB" sz="1200" kern="1200" dirty="0">
                <a:solidFill>
                  <a:schemeClr val="tx1"/>
                </a:solidFill>
                <a:effectLst/>
                <a:latin typeface="+mn-lt"/>
                <a:ea typeface="+mn-ea"/>
                <a:cs typeface="+mn-cs"/>
              </a:rPr>
              <a:t> 2013, Powell 2013) </a:t>
            </a:r>
            <a:endParaRPr lang="en-US" dirty="0"/>
          </a:p>
        </p:txBody>
      </p:sp>
      <p:sp>
        <p:nvSpPr>
          <p:cNvPr id="4" name="Slide Number Placeholder 3"/>
          <p:cNvSpPr>
            <a:spLocks noGrp="1"/>
          </p:cNvSpPr>
          <p:nvPr>
            <p:ph type="sldNum" sz="quarter" idx="10"/>
          </p:nvPr>
        </p:nvSpPr>
        <p:spPr/>
        <p:txBody>
          <a:bodyPr/>
          <a:lstStyle/>
          <a:p>
            <a:fld id="{83B8139C-97D0-D447-953A-82CD9C0BF8AD}" type="slidenum">
              <a:rPr lang="en-US" smtClean="0"/>
              <a:t>3</a:t>
            </a:fld>
            <a:endParaRPr lang="en-US"/>
          </a:p>
        </p:txBody>
      </p:sp>
    </p:spTree>
    <p:extLst>
      <p:ext uri="{BB962C8B-B14F-4D97-AF65-F5344CB8AC3E}">
        <p14:creationId xmlns:p14="http://schemas.microsoft.com/office/powerpoint/2010/main" val="3244667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their concept of agency is developed foremost theoretically, we further proceed and show how it can inspire the analysis of qualitative, narrative data in mobility research by focussing on the situation of young people going abroad for employment and the way they retrospectively give meaning to the decision process of going abroad. We will thus try to explore what it means to analyse agency from a relational perspective and to emphasise its embeddedness within the social context in which a person is involved</a:t>
            </a:r>
            <a:r>
              <a:rPr lang="en-US" dirty="0">
                <a:effectLst/>
              </a:rPr>
              <a:t> </a:t>
            </a:r>
            <a:endParaRPr lang="en-US" dirty="0"/>
          </a:p>
        </p:txBody>
      </p:sp>
      <p:sp>
        <p:nvSpPr>
          <p:cNvPr id="4" name="Slide Number Placeholder 3"/>
          <p:cNvSpPr>
            <a:spLocks noGrp="1"/>
          </p:cNvSpPr>
          <p:nvPr>
            <p:ph type="sldNum" sz="quarter" idx="10"/>
          </p:nvPr>
        </p:nvSpPr>
        <p:spPr/>
        <p:txBody>
          <a:bodyPr/>
          <a:lstStyle/>
          <a:p>
            <a:fld id="{83B8139C-97D0-D447-953A-82CD9C0BF8AD}" type="slidenum">
              <a:rPr lang="en-US" smtClean="0"/>
              <a:t>4</a:t>
            </a:fld>
            <a:endParaRPr lang="en-US"/>
          </a:p>
        </p:txBody>
      </p:sp>
    </p:spTree>
    <p:extLst>
      <p:ext uri="{BB962C8B-B14F-4D97-AF65-F5344CB8AC3E}">
        <p14:creationId xmlns:p14="http://schemas.microsoft.com/office/powerpoint/2010/main" val="177710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B8139C-97D0-D447-953A-82CD9C0BF8AD}" type="slidenum">
              <a:rPr lang="en-US" smtClean="0"/>
              <a:t>5</a:t>
            </a:fld>
            <a:endParaRPr lang="en-US"/>
          </a:p>
        </p:txBody>
      </p:sp>
    </p:spTree>
    <p:extLst>
      <p:ext uri="{BB962C8B-B14F-4D97-AF65-F5344CB8AC3E}">
        <p14:creationId xmlns:p14="http://schemas.microsoft.com/office/powerpoint/2010/main" val="2267605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26 years old</a:t>
            </a:r>
          </a:p>
          <a:p>
            <a:r>
              <a:rPr lang="en-US" dirty="0"/>
              <a:t>Married – 2 children</a:t>
            </a:r>
          </a:p>
          <a:p>
            <a:r>
              <a:rPr lang="en-US" dirty="0"/>
              <a:t>Iceland – Norway</a:t>
            </a:r>
          </a:p>
          <a:p>
            <a:r>
              <a:rPr lang="en-US" dirty="0"/>
              <a:t>Dreams and ambitions vs socio-economic hardships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err="1">
                <a:solidFill>
                  <a:schemeClr val="tx1"/>
                </a:solidFill>
                <a:effectLst/>
                <a:latin typeface="+mn-lt"/>
                <a:ea typeface="+mn-ea"/>
                <a:cs typeface="+mn-cs"/>
              </a:rPr>
              <a:t>Nika’s</a:t>
            </a:r>
            <a:r>
              <a:rPr lang="en-GB" sz="1200" kern="1200" dirty="0">
                <a:solidFill>
                  <a:schemeClr val="tx1"/>
                </a:solidFill>
                <a:effectLst/>
                <a:latin typeface="+mn-lt"/>
                <a:ea typeface="+mn-ea"/>
                <a:cs typeface="+mn-cs"/>
              </a:rPr>
              <a:t> case shows how habitual orientations are put in question by certain life circumstances, and how habit-based action grows to be viewed as an obstacle to advancing in the country of origin. However, in connection with the image of a better future, she projects ways of maintaining </a:t>
            </a:r>
            <a:r>
              <a:rPr lang="en-GB" sz="1200" kern="1200" dirty="0" err="1">
                <a:solidFill>
                  <a:schemeClr val="tx1"/>
                </a:solidFill>
                <a:effectLst/>
                <a:latin typeface="+mn-lt"/>
                <a:ea typeface="+mn-ea"/>
                <a:cs typeface="+mn-cs"/>
              </a:rPr>
              <a:t>habitualised</a:t>
            </a:r>
            <a:r>
              <a:rPr lang="en-GB" sz="1200" kern="1200" dirty="0">
                <a:solidFill>
                  <a:schemeClr val="tx1"/>
                </a:solidFill>
                <a:effectLst/>
                <a:latin typeface="+mn-lt"/>
                <a:ea typeface="+mn-ea"/>
                <a:cs typeface="+mn-cs"/>
              </a:rPr>
              <a:t> economic- and security-oriented expectancies; the judgmental dimension is embedded in this interlinkage of the two orientations.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B8139C-97D0-D447-953A-82CD9C0BF8AD}" type="slidenum">
              <a:rPr lang="en-US" smtClean="0"/>
              <a:t>6</a:t>
            </a:fld>
            <a:endParaRPr lang="en-US"/>
          </a:p>
        </p:txBody>
      </p:sp>
    </p:spTree>
    <p:extLst>
      <p:ext uri="{BB962C8B-B14F-4D97-AF65-F5344CB8AC3E}">
        <p14:creationId xmlns:p14="http://schemas.microsoft.com/office/powerpoint/2010/main" val="25779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Young, </a:t>
            </a:r>
          </a:p>
          <a:p>
            <a:r>
              <a:rPr lang="en-US" dirty="0"/>
              <a:t>Late 20s</a:t>
            </a:r>
          </a:p>
          <a:p>
            <a:r>
              <a:rPr lang="en-US" dirty="0"/>
              <a:t>From </a:t>
            </a:r>
            <a:r>
              <a:rPr lang="en-US" dirty="0" err="1"/>
              <a:t>luxemoburg</a:t>
            </a:r>
            <a:endParaRPr lang="en-US" dirty="0"/>
          </a:p>
          <a:p>
            <a:r>
              <a:rPr lang="en-US" dirty="0"/>
              <a:t>Has a broad mobility experience</a:t>
            </a:r>
          </a:p>
          <a:p>
            <a:r>
              <a:rPr lang="en-US" dirty="0"/>
              <a:t>Ba- funs studies with friends</a:t>
            </a:r>
          </a:p>
          <a:p>
            <a:r>
              <a:rPr lang="en-US" dirty="0"/>
              <a:t> Ma – serious study, driven by professional interests </a:t>
            </a:r>
          </a:p>
          <a:p>
            <a:endParaRPr lang="en-US" dirty="0"/>
          </a:p>
          <a:p>
            <a:r>
              <a:rPr lang="en-US" dirty="0"/>
              <a:t>Open and not fixed to plans</a:t>
            </a:r>
          </a:p>
          <a:p>
            <a:r>
              <a:rPr lang="en-US" dirty="0"/>
              <a:t>Rich cultural capital ( languages)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 What we may see in the passage is how Nicolas grabs an opportunity to become mobile again; on the one hand, he emphasises a lack of constraints, or aspects that might hinder his mobility, such as, for instance, a personal relationship. On the other hand, it is his habitual routine of being mobile that leads him to his first job, continuing a life he is used to: i.e. being on his own, away from his parents and independent.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I: Thus, mobility opportunities and related obstacles are primarily seen from an individualistic point of view rather than from the historical situation in which he lives. Nicolas’ vulnerability regarding the outcome of the job-related, cross-border mobility is, with respect to </a:t>
            </a:r>
            <a:r>
              <a:rPr lang="en-GB" sz="1200" kern="1200" dirty="0" err="1">
                <a:solidFill>
                  <a:schemeClr val="tx1"/>
                </a:solidFill>
                <a:effectLst/>
                <a:latin typeface="+mn-lt"/>
                <a:ea typeface="+mn-ea"/>
                <a:cs typeface="+mn-cs"/>
              </a:rPr>
              <a:t>Nika</a:t>
            </a:r>
            <a:r>
              <a:rPr lang="en-GB" sz="1200" kern="1200" dirty="0">
                <a:solidFill>
                  <a:schemeClr val="tx1"/>
                </a:solidFill>
                <a:effectLst/>
                <a:latin typeface="+mn-lt"/>
                <a:ea typeface="+mn-ea"/>
                <a:cs typeface="+mn-cs"/>
              </a:rPr>
              <a:t> and Greta, comparatively low.</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B8139C-97D0-D447-953A-82CD9C0BF8AD}" type="slidenum">
              <a:rPr lang="en-US" smtClean="0"/>
              <a:t>7</a:t>
            </a:fld>
            <a:endParaRPr lang="en-US"/>
          </a:p>
        </p:txBody>
      </p:sp>
    </p:spTree>
    <p:extLst>
      <p:ext uri="{BB962C8B-B14F-4D97-AF65-F5344CB8AC3E}">
        <p14:creationId xmlns:p14="http://schemas.microsoft.com/office/powerpoint/2010/main" val="1571804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Mid 20s</a:t>
            </a:r>
          </a:p>
          <a:p>
            <a:r>
              <a:rPr lang="en-US" dirty="0" err="1"/>
              <a:t>Grece</a:t>
            </a:r>
            <a:endParaRPr lang="en-US" dirty="0"/>
          </a:p>
          <a:p>
            <a:r>
              <a:rPr lang="en-US" dirty="0"/>
              <a:t> </a:t>
            </a:r>
          </a:p>
          <a:p>
            <a:r>
              <a:rPr lang="en-GB" sz="1200" kern="1200" dirty="0">
                <a:solidFill>
                  <a:schemeClr val="tx1"/>
                </a:solidFill>
                <a:effectLst/>
                <a:latin typeface="+mn-lt"/>
                <a:ea typeface="+mn-ea"/>
                <a:cs typeface="+mn-cs"/>
              </a:rPr>
              <a:t>unlike them, she has a certain vision for her future to live in the UK, which she plans to realise by moving to Luxembourg. Throughout her interview, we see how Greta’s decision to come to Luxembourg was conscious and informed, unlike the many young people who come having little information about the country, when she says: “ Yes, then my final destination is [city A in the UK], but to get there, I feel that I should have more experiences in what I do ... to go there (00:05:45)”.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B8139C-97D0-D447-953A-82CD9C0BF8AD}" type="slidenum">
              <a:rPr lang="en-US" smtClean="0"/>
              <a:t>8</a:t>
            </a:fld>
            <a:endParaRPr lang="en-US"/>
          </a:p>
        </p:txBody>
      </p:sp>
    </p:spTree>
    <p:extLst>
      <p:ext uri="{BB962C8B-B14F-4D97-AF65-F5344CB8AC3E}">
        <p14:creationId xmlns:p14="http://schemas.microsoft.com/office/powerpoint/2010/main" val="1045548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t>
            </a:r>
            <a:r>
              <a:rPr lang="en-GB" sz="1200" kern="1200" dirty="0">
                <a:solidFill>
                  <a:schemeClr val="tx1"/>
                </a:solidFill>
                <a:effectLst/>
                <a:latin typeface="+mn-lt"/>
                <a:ea typeface="+mn-ea"/>
                <a:cs typeface="+mn-cs"/>
              </a:rPr>
              <a:t> When describing the process of becoming mobile, she characterises her life as driven by many dreams and goals on the one hand, but with difficulties related to socio-economic security on the other. The dominant frames of reference in her life are ‘realising goals’, ‘happiness’ with the quality of everyday life, and the ‘prevention of insecurity’</a:t>
            </a:r>
            <a:r>
              <a:rPr lang="en-US" dirty="0">
                <a:effectLst/>
              </a:rPr>
              <a:t>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NN</a:t>
            </a:r>
            <a:r>
              <a:rPr lang="en-GB" sz="1200" kern="1200" dirty="0">
                <a:solidFill>
                  <a:schemeClr val="tx1"/>
                </a:solidFill>
                <a:effectLst/>
                <a:latin typeface="+mn-lt"/>
                <a:ea typeface="+mn-ea"/>
                <a:cs typeface="+mn-cs"/>
              </a:rPr>
              <a:t>Comparing to the case of </a:t>
            </a:r>
            <a:r>
              <a:rPr lang="en-GB" sz="1200" kern="1200" dirty="0" err="1">
                <a:solidFill>
                  <a:schemeClr val="tx1"/>
                </a:solidFill>
                <a:effectLst/>
                <a:latin typeface="+mn-lt"/>
                <a:ea typeface="+mn-ea"/>
                <a:cs typeface="+mn-cs"/>
              </a:rPr>
              <a:t>Nika</a:t>
            </a:r>
            <a:r>
              <a:rPr lang="en-GB" sz="1200" kern="1200" dirty="0">
                <a:solidFill>
                  <a:schemeClr val="tx1"/>
                </a:solidFill>
                <a:effectLst/>
                <a:latin typeface="+mn-lt"/>
                <a:ea typeface="+mn-ea"/>
                <a:cs typeface="+mn-cs"/>
              </a:rPr>
              <a:t>, Nicolas is open and has not fixed his plans either in his present nor his future. His cultural capital (language skills) as well as his mobility experience allow him to be flexible without facing any hindrances to mobility.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 : unlike them, she has a certain vision for her future to live in the UK, which she plans to realise by moving to Luxembourg</a:t>
            </a:r>
            <a:r>
              <a:rPr lang="en-US" dirty="0">
                <a:effectLst/>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B8139C-97D0-D447-953A-82CD9C0BF8AD}" type="slidenum">
              <a:rPr lang="en-US" smtClean="0"/>
              <a:t>9</a:t>
            </a:fld>
            <a:endParaRPr lang="en-US"/>
          </a:p>
        </p:txBody>
      </p:sp>
    </p:spTree>
    <p:extLst>
      <p:ext uri="{BB962C8B-B14F-4D97-AF65-F5344CB8AC3E}">
        <p14:creationId xmlns:p14="http://schemas.microsoft.com/office/powerpoint/2010/main" val="25779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DFEC-9E2B-D544-91DC-5E5603D5E1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9A728A-DFD2-F840-A588-8897E695D5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3DD4D6-E6E3-0947-9140-02E7A63B8C9F}"/>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5" name="Footer Placeholder 4">
            <a:extLst>
              <a:ext uri="{FF2B5EF4-FFF2-40B4-BE49-F238E27FC236}">
                <a16:creationId xmlns:a16="http://schemas.microsoft.com/office/drawing/2014/main" id="{A866465B-3935-8746-AF5E-917ABF274D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933D90-077D-2548-8186-CB3622F94492}"/>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261563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1572D-8022-694D-97EB-8EC2932FEA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AD7FD7-016C-3948-A830-44A1BCFF6E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CB21C-6E24-C44C-A23E-CE82D9AD5612}"/>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5" name="Footer Placeholder 4">
            <a:extLst>
              <a:ext uri="{FF2B5EF4-FFF2-40B4-BE49-F238E27FC236}">
                <a16:creationId xmlns:a16="http://schemas.microsoft.com/office/drawing/2014/main" id="{6741514A-ED8C-C347-8D74-B4F539C3A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CBCDE-985D-D643-9E6C-6DD62A803E30}"/>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2187516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719FB5-FC70-7C48-BE24-485618B33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61DF6A-D847-C84D-ACE5-0A4E15CEC4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BBB496-A14C-EA48-9E28-E2EF3A708ECB}"/>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5" name="Footer Placeholder 4">
            <a:extLst>
              <a:ext uri="{FF2B5EF4-FFF2-40B4-BE49-F238E27FC236}">
                <a16:creationId xmlns:a16="http://schemas.microsoft.com/office/drawing/2014/main" id="{3D582755-6F9E-624B-BB61-237A5EAFA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AD459-7D40-704E-8B59-4CD39EC26961}"/>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1518282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2800"/>
              <a:t>Title Text</a:t>
            </a:r>
          </a:p>
        </p:txBody>
      </p:sp>
      <p:sp>
        <p:nvSpPr>
          <p:cNvPr id="19" name="Shape 19"/>
          <p:cNvSpPr>
            <a:spLocks noGrp="1"/>
          </p:cNvSpPr>
          <p:nvPr>
            <p:ph type="body" idx="1"/>
          </p:nvPr>
        </p:nvSpPr>
        <p:spPr>
          <a:prstGeom prst="rect">
            <a:avLst/>
          </a:prstGeom>
        </p:spPr>
        <p:txBody>
          <a:bodyPr/>
          <a:lstStyle/>
          <a:p>
            <a:pPr lvl="0">
              <a:defRPr sz="1800"/>
            </a:pPr>
            <a:r>
              <a:rPr sz="2500"/>
              <a:t>Body Level One</a:t>
            </a:r>
          </a:p>
          <a:p>
            <a:pPr lvl="1">
              <a:defRPr sz="1800"/>
            </a:pPr>
            <a:r>
              <a:rPr sz="2500"/>
              <a:t>Body Level Two</a:t>
            </a:r>
          </a:p>
          <a:p>
            <a:pPr lvl="2">
              <a:defRPr sz="1800"/>
            </a:pPr>
            <a:r>
              <a:rPr sz="2500"/>
              <a:t>Body Level Three</a:t>
            </a:r>
          </a:p>
          <a:p>
            <a:pPr lvl="3">
              <a:defRPr sz="1800"/>
            </a:pPr>
            <a:r>
              <a:rPr sz="2500"/>
              <a:t>Body Level Four</a:t>
            </a:r>
          </a:p>
          <a:p>
            <a:pPr lvl="4">
              <a:defRPr sz="1800"/>
            </a:pPr>
            <a:r>
              <a:rPr sz="2500"/>
              <a:t>Body Level Five</a:t>
            </a:r>
          </a:p>
        </p:txBody>
      </p:sp>
    </p:spTree>
    <p:extLst>
      <p:ext uri="{BB962C8B-B14F-4D97-AF65-F5344CB8AC3E}">
        <p14:creationId xmlns:p14="http://schemas.microsoft.com/office/powerpoint/2010/main" val="28365403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568B-81B5-804D-8E73-8E58C970EC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8C7B73-865D-2F45-A552-DBF4BE88C7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804F3A-93F5-7C40-B50D-3E3E484931EE}"/>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5" name="Footer Placeholder 4">
            <a:extLst>
              <a:ext uri="{FF2B5EF4-FFF2-40B4-BE49-F238E27FC236}">
                <a16:creationId xmlns:a16="http://schemas.microsoft.com/office/drawing/2014/main" id="{E24A1061-D222-9C4C-BBDF-596B71693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51541-FEE1-6840-B4E9-40CAB2F3D3B1}"/>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177801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94FC-2121-964F-A9FE-BB801D7DF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0390CC-089A-E64C-A6D9-C6E59654D2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ED42B3-13A8-5244-BA36-87AAC779FAF3}"/>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5" name="Footer Placeholder 4">
            <a:extLst>
              <a:ext uri="{FF2B5EF4-FFF2-40B4-BE49-F238E27FC236}">
                <a16:creationId xmlns:a16="http://schemas.microsoft.com/office/drawing/2014/main" id="{41037AC2-EED5-CF48-9728-D904BAC33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D0BCD-3E4A-A944-83C0-ADB2A8F3B262}"/>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120258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4AEA-6389-FD46-B73B-98954322A2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A5C97E-094B-DE43-90D7-F220F57E3E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32A33F-907C-074F-A75A-9F1D0D7B3F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7274E2-701B-D34B-8729-9132E8301367}"/>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6" name="Footer Placeholder 5">
            <a:extLst>
              <a:ext uri="{FF2B5EF4-FFF2-40B4-BE49-F238E27FC236}">
                <a16:creationId xmlns:a16="http://schemas.microsoft.com/office/drawing/2014/main" id="{B28881C4-2B71-584F-871F-5C66657E0C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A32E9A-95A8-5448-865C-F338BD0036C5}"/>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124772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0E9B-3125-7F43-BB4D-41D732A8A4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6915ED-6F6D-644B-94A1-CB76DFCE1D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069AB2-F244-E64F-9A08-9109AE5199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5A2098-6791-CC4B-8929-E398090C00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FE2CD6-C6D0-2849-943F-21EFC76043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69859E-049E-4C4C-8D97-6CE2BE8FD4BC}"/>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8" name="Footer Placeholder 7">
            <a:extLst>
              <a:ext uri="{FF2B5EF4-FFF2-40B4-BE49-F238E27FC236}">
                <a16:creationId xmlns:a16="http://schemas.microsoft.com/office/drawing/2014/main" id="{C84645F5-F115-674B-985D-FB7FCF7A97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7625F1-020E-C248-AE99-5A18480B8205}"/>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2380224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7964-9E18-1F4A-AF80-E5E14E79F3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1294AD-246A-8647-B14F-8832EE0FF36E}"/>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4" name="Footer Placeholder 3">
            <a:extLst>
              <a:ext uri="{FF2B5EF4-FFF2-40B4-BE49-F238E27FC236}">
                <a16:creationId xmlns:a16="http://schemas.microsoft.com/office/drawing/2014/main" id="{88A00CB1-74C8-3E42-856E-122824BE11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6FF53-F76B-9E48-90E0-C26DC48DEB7F}"/>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117259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0EF1BC-49EA-6A4F-92CB-AD0673958405}"/>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3" name="Footer Placeholder 2">
            <a:extLst>
              <a:ext uri="{FF2B5EF4-FFF2-40B4-BE49-F238E27FC236}">
                <a16:creationId xmlns:a16="http://schemas.microsoft.com/office/drawing/2014/main" id="{8A3C277F-33F4-6B46-887D-6FB11DCD3D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97A6CA-767B-F74F-9C8B-0123918AD51E}"/>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107070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83B5C-6060-884A-A7BE-8E964463B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E6C780-D947-7149-8B72-1A1BD025F2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6C0C2-9E4D-674C-9E68-600C1EEDC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A39455-E9C6-584A-A890-336B8A51D08D}"/>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6" name="Footer Placeholder 5">
            <a:extLst>
              <a:ext uri="{FF2B5EF4-FFF2-40B4-BE49-F238E27FC236}">
                <a16:creationId xmlns:a16="http://schemas.microsoft.com/office/drawing/2014/main" id="{FB70E06C-798E-7841-B4AC-67A4FC99FD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028C2-FCC1-E340-9F1C-62C3980D8B6B}"/>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2259850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0E57-E274-2249-AEC9-DEBF1DB85D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49065-255D-904D-97F6-917C3475C3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A2FD17-2F17-4247-8220-1A9CF27E1A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3058C6-475A-714B-A4A3-B50FD9D93E77}"/>
              </a:ext>
            </a:extLst>
          </p:cNvPr>
          <p:cNvSpPr>
            <a:spLocks noGrp="1"/>
          </p:cNvSpPr>
          <p:nvPr>
            <p:ph type="dt" sz="half" idx="10"/>
          </p:nvPr>
        </p:nvSpPr>
        <p:spPr/>
        <p:txBody>
          <a:bodyPr/>
          <a:lstStyle/>
          <a:p>
            <a:fld id="{80642BE0-5735-AF46-8F81-1C75869A095C}" type="datetimeFigureOut">
              <a:rPr lang="en-US" smtClean="0"/>
              <a:t>3/9/18</a:t>
            </a:fld>
            <a:endParaRPr lang="en-US"/>
          </a:p>
        </p:txBody>
      </p:sp>
      <p:sp>
        <p:nvSpPr>
          <p:cNvPr id="6" name="Footer Placeholder 5">
            <a:extLst>
              <a:ext uri="{FF2B5EF4-FFF2-40B4-BE49-F238E27FC236}">
                <a16:creationId xmlns:a16="http://schemas.microsoft.com/office/drawing/2014/main" id="{D4726A7D-AB23-914A-BD3E-E168DCAB4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CEA754-F6C7-2D44-A607-3FC4EB9C0FAD}"/>
              </a:ext>
            </a:extLst>
          </p:cNvPr>
          <p:cNvSpPr>
            <a:spLocks noGrp="1"/>
          </p:cNvSpPr>
          <p:nvPr>
            <p:ph type="sldNum" sz="quarter" idx="12"/>
          </p:nvPr>
        </p:nvSpPr>
        <p:spPr/>
        <p:txBody>
          <a:bodyPr/>
          <a:lstStyle/>
          <a:p>
            <a:fld id="{2231C6A2-6B95-294F-9C1A-5DD04055A971}" type="slidenum">
              <a:rPr lang="en-US" smtClean="0"/>
              <a:t>‹#›</a:t>
            </a:fld>
            <a:endParaRPr lang="en-US"/>
          </a:p>
        </p:txBody>
      </p:sp>
    </p:spTree>
    <p:extLst>
      <p:ext uri="{BB962C8B-B14F-4D97-AF65-F5344CB8AC3E}">
        <p14:creationId xmlns:p14="http://schemas.microsoft.com/office/powerpoint/2010/main" val="349138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3A976D-A05C-3D4D-AF90-F3953D8B7E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FC4A65-5F39-7F48-865F-E1A3155CAC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70F9CE-1736-4C47-BFE9-6AD75B4DCF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42BE0-5735-AF46-8F81-1C75869A095C}" type="datetimeFigureOut">
              <a:rPr lang="en-US" smtClean="0"/>
              <a:t>3/9/18</a:t>
            </a:fld>
            <a:endParaRPr lang="en-US"/>
          </a:p>
        </p:txBody>
      </p:sp>
      <p:sp>
        <p:nvSpPr>
          <p:cNvPr id="5" name="Footer Placeholder 4">
            <a:extLst>
              <a:ext uri="{FF2B5EF4-FFF2-40B4-BE49-F238E27FC236}">
                <a16:creationId xmlns:a16="http://schemas.microsoft.com/office/drawing/2014/main" id="{B16520CE-ECAB-D04C-8980-E7C0D681B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B9775B-F8D9-F148-864A-2400F4AB7F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1C6A2-6B95-294F-9C1A-5DD04055A971}" type="slidenum">
              <a:rPr lang="en-US" smtClean="0"/>
              <a:t>‹#›</a:t>
            </a:fld>
            <a:endParaRPr lang="en-US"/>
          </a:p>
        </p:txBody>
      </p:sp>
    </p:spTree>
    <p:extLst>
      <p:ext uri="{BB962C8B-B14F-4D97-AF65-F5344CB8AC3E}">
        <p14:creationId xmlns:p14="http://schemas.microsoft.com/office/powerpoint/2010/main" val="99080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2999656" y="4581128"/>
            <a:ext cx="3015202" cy="1195972"/>
          </a:xfrm>
          <a:prstGeom prst="rect">
            <a:avLst/>
          </a:prstGeom>
          <a:noFill/>
          <a:ln>
            <a:noFill/>
          </a:ln>
          <a:effectLst/>
          <a:extLst>
            <a:ext uri="{909E8E84-426E-40dd-AFC4-6F175D3DCCD1}">
              <a14:hiddenFill xmlns:a14="http://schemas.microsoft.com/office/drawing/2010/main" xmlns="">
                <a:solidFill>
                  <a:srgbClr val="592296"/>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32" tIns="45716" rIns="91432" bIns="45716"/>
          <a:lstStyle>
            <a:lvl1pPr marL="342900" indent="-342900" algn="l">
              <a:spcAft>
                <a:spcPct val="0"/>
              </a:spcAft>
              <a:buClr>
                <a:srgbClr val="592296"/>
              </a:buClr>
              <a:buFont typeface="Monotype Sorts" charset="2"/>
              <a:defRPr sz="2000">
                <a:solidFill>
                  <a:schemeClr val="tx1"/>
                </a:solidFill>
                <a:latin typeface="Arial" charset="0"/>
              </a:defRPr>
            </a:lvl1pPr>
            <a:lvl2pPr marL="190500" algn="l">
              <a:spcAft>
                <a:spcPct val="0"/>
              </a:spcAft>
              <a:buClr>
                <a:srgbClr val="9AC925"/>
              </a:buClr>
              <a:buFont typeface="Arial" charset="0"/>
              <a:buChar char="•"/>
              <a:defRPr sz="2000">
                <a:solidFill>
                  <a:schemeClr val="tx1"/>
                </a:solidFill>
                <a:latin typeface="Arial" charset="0"/>
              </a:defRPr>
            </a:lvl2pPr>
            <a:lvl3pPr marL="1143000" indent="-228600" algn="l">
              <a:spcAft>
                <a:spcPct val="0"/>
              </a:spcAft>
              <a:buClr>
                <a:srgbClr val="9AC925"/>
              </a:buClr>
              <a:buChar char="§"/>
              <a:defRPr>
                <a:solidFill>
                  <a:schemeClr val="tx1"/>
                </a:solidFill>
                <a:latin typeface="Arial" charset="0"/>
              </a:defRPr>
            </a:lvl3pPr>
            <a:lvl4pPr marL="1600200" indent="-228600" algn="l">
              <a:spcBef>
                <a:spcPct val="20000"/>
              </a:spcBef>
              <a:spcAft>
                <a:spcPct val="0"/>
              </a:spcAft>
              <a:buClr>
                <a:srgbClr val="9AC925"/>
              </a:buClr>
              <a:buFont typeface="Arial" charset="0"/>
              <a:buChar char="•"/>
              <a:defRPr sz="2000">
                <a:solidFill>
                  <a:schemeClr val="tx1"/>
                </a:solidFill>
                <a:latin typeface="Arial" charset="0"/>
              </a:defRPr>
            </a:lvl4pPr>
            <a:lvl5pPr marL="2057400" indent="-228600" algn="l">
              <a:spcBef>
                <a:spcPct val="20000"/>
              </a:spcBef>
              <a:spcAft>
                <a:spcPct val="0"/>
              </a:spcAft>
              <a:buClr>
                <a:srgbClr val="9AC925"/>
              </a:buClr>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9pPr>
          </a:lstStyle>
          <a:p>
            <a:pPr lvl="1" algn="ctr">
              <a:spcBef>
                <a:spcPct val="0"/>
              </a:spcBef>
              <a:spcAft>
                <a:spcPts val="600"/>
              </a:spcAft>
              <a:buClr>
                <a:srgbClr val="C2BEC6"/>
              </a:buClr>
              <a:buNone/>
            </a:pPr>
            <a:endParaRPr lang="en-US" altLang="de-DE" sz="1800" dirty="0">
              <a:latin typeface="Cambria" panose="02040503050406030204" pitchFamily="18" charset="0"/>
            </a:endParaRPr>
          </a:p>
          <a:p>
            <a:pPr lvl="1">
              <a:spcBef>
                <a:spcPct val="0"/>
              </a:spcBef>
              <a:spcAft>
                <a:spcPts val="600"/>
              </a:spcAft>
              <a:buClr>
                <a:srgbClr val="C2BEC6"/>
              </a:buClr>
              <a:buNone/>
            </a:pPr>
            <a:br>
              <a:rPr lang="en-US" altLang="de-DE" sz="1200" dirty="0"/>
            </a:br>
            <a:endParaRPr lang="en-US" altLang="de-DE" sz="1200" dirty="0"/>
          </a:p>
        </p:txBody>
      </p:sp>
      <p:sp>
        <p:nvSpPr>
          <p:cNvPr id="2" name="Titel 1"/>
          <p:cNvSpPr>
            <a:spLocks noGrp="1"/>
          </p:cNvSpPr>
          <p:nvPr>
            <p:ph type="ctrTitle"/>
          </p:nvPr>
        </p:nvSpPr>
        <p:spPr>
          <a:xfrm>
            <a:off x="3212493" y="3082038"/>
            <a:ext cx="7925344" cy="2016224"/>
          </a:xfrm>
        </p:spPr>
        <p:txBody>
          <a:bodyPr>
            <a:noAutofit/>
          </a:bodyPr>
          <a:lstStyle/>
          <a:p>
            <a:pPr algn="r">
              <a:spcAft>
                <a:spcPts val="300"/>
              </a:spcAft>
            </a:pPr>
            <a:br>
              <a:rPr lang="de-DE" sz="3000" dirty="0">
                <a:solidFill>
                  <a:srgbClr val="172559"/>
                </a:solidFill>
                <a:latin typeface="Cambria" panose="02040503050406030204" pitchFamily="18" charset="0"/>
              </a:rPr>
            </a:br>
            <a:br>
              <a:rPr lang="de-DE" sz="3000" dirty="0">
                <a:solidFill>
                  <a:srgbClr val="172559"/>
                </a:solidFill>
                <a:latin typeface="Cambria" panose="02040503050406030204" pitchFamily="18" charset="0"/>
              </a:rPr>
            </a:br>
            <a:br>
              <a:rPr lang="de-DE" sz="3000" dirty="0">
                <a:solidFill>
                  <a:srgbClr val="172559"/>
                </a:solidFill>
                <a:latin typeface="Cambria" panose="02040503050406030204" pitchFamily="18" charset="0"/>
              </a:rPr>
            </a:br>
            <a:br>
              <a:rPr lang="en-US" sz="3200" dirty="0"/>
            </a:br>
            <a:br>
              <a:rPr lang="de-DE" sz="3000" dirty="0">
                <a:solidFill>
                  <a:srgbClr val="172559"/>
                </a:solidFill>
                <a:latin typeface="Cambria" panose="02040503050406030204" pitchFamily="18" charset="0"/>
              </a:rPr>
            </a:br>
            <a:r>
              <a:rPr lang="fr-CH" sz="2000" dirty="0">
                <a:solidFill>
                  <a:srgbClr val="16204E"/>
                </a:solidFill>
                <a:latin typeface="Cambria"/>
                <a:cs typeface="Cambria"/>
              </a:rPr>
              <a:t>Volha Vysotskaya </a:t>
            </a:r>
            <a:br>
              <a:rPr lang="fr-CH" sz="2000" dirty="0">
                <a:solidFill>
                  <a:srgbClr val="16204E"/>
                </a:solidFill>
                <a:latin typeface="Cambria"/>
                <a:cs typeface="Cambria"/>
              </a:rPr>
            </a:br>
            <a:r>
              <a:rPr lang="fr-CH" sz="2000" dirty="0">
                <a:solidFill>
                  <a:srgbClr val="16204E"/>
                </a:solidFill>
                <a:latin typeface="Cambria"/>
                <a:cs typeface="Cambria"/>
              </a:rPr>
              <a:t>Jan Skrobanek</a:t>
            </a:r>
            <a:br>
              <a:rPr lang="fr-CH" sz="2000" dirty="0">
                <a:solidFill>
                  <a:srgbClr val="16204E"/>
                </a:solidFill>
                <a:latin typeface="Cambria"/>
                <a:cs typeface="Cambria"/>
              </a:rPr>
            </a:br>
            <a:r>
              <a:rPr lang="fr-CH" sz="2000" dirty="0">
                <a:solidFill>
                  <a:srgbClr val="16204E"/>
                </a:solidFill>
                <a:latin typeface="Cambria"/>
                <a:cs typeface="Cambria"/>
              </a:rPr>
              <a:t>Ute Karl </a:t>
            </a:r>
            <a:endParaRPr lang="de-DE" sz="2000" dirty="0">
              <a:solidFill>
                <a:srgbClr val="16204E"/>
              </a:solidFill>
              <a:latin typeface="Cambria" panose="02040503050406030204" pitchFamily="18" charset="0"/>
            </a:endParaRPr>
          </a:p>
        </p:txBody>
      </p:sp>
      <p:pic>
        <p:nvPicPr>
          <p:cNvPr id="2050" name="Picture 2" descr="N:\Horizon_Projekte\MOVE_VB_UT_5040_Karl_UL\Proposal\4_Logo\Move-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2493" y="218227"/>
            <a:ext cx="2685952" cy="98498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tel 1"/>
          <p:cNvSpPr txBox="1">
            <a:spLocks/>
          </p:cNvSpPr>
          <p:nvPr/>
        </p:nvSpPr>
        <p:spPr>
          <a:xfrm>
            <a:off x="2999656" y="3782191"/>
            <a:ext cx="7772400"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300"/>
              </a:spcAft>
            </a:pPr>
            <a:br>
              <a:rPr lang="de-DE" sz="3000" dirty="0">
                <a:solidFill>
                  <a:srgbClr val="172559"/>
                </a:solidFill>
                <a:latin typeface="Cambria" panose="02040503050406030204" pitchFamily="18" charset="0"/>
              </a:rPr>
            </a:br>
            <a:endParaRPr lang="de-DE" sz="2500" dirty="0">
              <a:latin typeface="Cambria" panose="02040503050406030204" pitchFamily="18" charset="0"/>
            </a:endParaRPr>
          </a:p>
        </p:txBody>
      </p:sp>
      <p:pic>
        <p:nvPicPr>
          <p:cNvPr id="7" name="Picture 2" descr="http://wwwde.uni.lu/var/storage/images/snt/research/apsia/events/vvsw_2013/uni/711097-1-fre-FR/un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52384" y="6021289"/>
            <a:ext cx="720080" cy="64523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3"/>
          <p:cNvSpPr txBox="1">
            <a:spLocks noChangeArrowheads="1"/>
          </p:cNvSpPr>
          <p:nvPr/>
        </p:nvSpPr>
        <p:spPr bwMode="auto">
          <a:xfrm>
            <a:off x="4665836" y="4450190"/>
            <a:ext cx="5688632" cy="1296144"/>
          </a:xfrm>
          <a:prstGeom prst="rect">
            <a:avLst/>
          </a:prstGeom>
          <a:noFill/>
          <a:ln>
            <a:noFill/>
          </a:ln>
          <a:effectLst/>
          <a:extLst>
            <a:ext uri="{909E8E84-426E-40dd-AFC4-6F175D3DCCD1}">
              <a14:hiddenFill xmlns:a14="http://schemas.microsoft.com/office/drawing/2010/main" xmlns="">
                <a:solidFill>
                  <a:srgbClr val="592296"/>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32" tIns="45716" rIns="91432" bIns="45716"/>
          <a:lstStyle>
            <a:lvl1pPr marL="342900" indent="-342900" algn="l">
              <a:spcAft>
                <a:spcPct val="0"/>
              </a:spcAft>
              <a:buClr>
                <a:srgbClr val="592296"/>
              </a:buClr>
              <a:buFont typeface="Monotype Sorts" charset="2"/>
              <a:defRPr sz="2000">
                <a:solidFill>
                  <a:schemeClr val="tx1"/>
                </a:solidFill>
                <a:latin typeface="Arial" charset="0"/>
              </a:defRPr>
            </a:lvl1pPr>
            <a:lvl2pPr marL="190500" algn="l">
              <a:spcAft>
                <a:spcPct val="0"/>
              </a:spcAft>
              <a:buClr>
                <a:srgbClr val="9AC925"/>
              </a:buClr>
              <a:buFont typeface="Arial" charset="0"/>
              <a:buChar char="•"/>
              <a:defRPr sz="2000">
                <a:solidFill>
                  <a:schemeClr val="tx1"/>
                </a:solidFill>
                <a:latin typeface="Arial" charset="0"/>
              </a:defRPr>
            </a:lvl2pPr>
            <a:lvl3pPr marL="1143000" indent="-228600" algn="l">
              <a:spcAft>
                <a:spcPct val="0"/>
              </a:spcAft>
              <a:buClr>
                <a:srgbClr val="9AC925"/>
              </a:buClr>
              <a:buChar char="§"/>
              <a:defRPr>
                <a:solidFill>
                  <a:schemeClr val="tx1"/>
                </a:solidFill>
                <a:latin typeface="Arial" charset="0"/>
              </a:defRPr>
            </a:lvl3pPr>
            <a:lvl4pPr marL="1600200" indent="-228600" algn="l">
              <a:spcBef>
                <a:spcPct val="20000"/>
              </a:spcBef>
              <a:spcAft>
                <a:spcPct val="0"/>
              </a:spcAft>
              <a:buClr>
                <a:srgbClr val="9AC925"/>
              </a:buClr>
              <a:buFont typeface="Arial" charset="0"/>
              <a:buChar char="•"/>
              <a:defRPr sz="2000">
                <a:solidFill>
                  <a:schemeClr val="tx1"/>
                </a:solidFill>
                <a:latin typeface="Arial" charset="0"/>
              </a:defRPr>
            </a:lvl4pPr>
            <a:lvl5pPr marL="2057400" indent="-228600" algn="l">
              <a:spcBef>
                <a:spcPct val="20000"/>
              </a:spcBef>
              <a:spcAft>
                <a:spcPct val="0"/>
              </a:spcAft>
              <a:buClr>
                <a:srgbClr val="9AC925"/>
              </a:buClr>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Clr>
                <a:srgbClr val="9AC925"/>
              </a:buClr>
              <a:buFont typeface="Arial" charset="0"/>
              <a:buChar char="•"/>
              <a:defRPr sz="2000">
                <a:solidFill>
                  <a:schemeClr val="tx1"/>
                </a:solidFill>
                <a:latin typeface="Arial" charset="0"/>
              </a:defRPr>
            </a:lvl9pPr>
          </a:lstStyle>
          <a:p>
            <a:pPr lvl="1">
              <a:spcBef>
                <a:spcPct val="0"/>
              </a:spcBef>
              <a:spcAft>
                <a:spcPts val="600"/>
              </a:spcAft>
              <a:buClr>
                <a:srgbClr val="C2BEC6"/>
              </a:buClr>
              <a:buNone/>
            </a:pPr>
            <a:endParaRPr lang="en-US" altLang="de-DE" dirty="0">
              <a:latin typeface="Cambria"/>
              <a:cs typeface="Cambria"/>
            </a:endParaRPr>
          </a:p>
          <a:p>
            <a:pPr lvl="1">
              <a:spcBef>
                <a:spcPct val="0"/>
              </a:spcBef>
              <a:spcAft>
                <a:spcPts val="600"/>
              </a:spcAft>
              <a:buClr>
                <a:srgbClr val="C2BEC6"/>
              </a:buClr>
              <a:buNone/>
            </a:pPr>
            <a:endParaRPr lang="en-US" altLang="de-DE" dirty="0">
              <a:solidFill>
                <a:srgbClr val="172559"/>
              </a:solidFill>
              <a:latin typeface="Cambria"/>
              <a:cs typeface="Cambria"/>
            </a:endParaRPr>
          </a:p>
          <a:p>
            <a:pPr lvl="1">
              <a:spcBef>
                <a:spcPct val="0"/>
              </a:spcBef>
              <a:spcAft>
                <a:spcPts val="600"/>
              </a:spcAft>
              <a:buClr>
                <a:srgbClr val="C2BEC6"/>
              </a:buClr>
              <a:buNone/>
            </a:pPr>
            <a:endParaRPr lang="en-US" altLang="de-DE" sz="1000" dirty="0">
              <a:solidFill>
                <a:srgbClr val="172559"/>
              </a:solidFill>
              <a:latin typeface="Cambria"/>
              <a:cs typeface="Cambria"/>
            </a:endParaRPr>
          </a:p>
          <a:p>
            <a:pPr lvl="1">
              <a:spcBef>
                <a:spcPct val="0"/>
              </a:spcBef>
              <a:spcAft>
                <a:spcPts val="600"/>
              </a:spcAft>
              <a:buClr>
                <a:srgbClr val="C2BEC6"/>
              </a:buClr>
              <a:buNone/>
            </a:pPr>
            <a:br>
              <a:rPr lang="en-US" altLang="de-DE" sz="1200" dirty="0">
                <a:solidFill>
                  <a:srgbClr val="172559"/>
                </a:solidFill>
              </a:rPr>
            </a:br>
            <a:endParaRPr lang="en-US" altLang="de-DE" sz="1200" dirty="0">
              <a:solidFill>
                <a:srgbClr val="172559"/>
              </a:solidFill>
            </a:endParaRPr>
          </a:p>
          <a:p>
            <a:pPr lvl="1">
              <a:spcBef>
                <a:spcPct val="0"/>
              </a:spcBef>
              <a:spcAft>
                <a:spcPts val="600"/>
              </a:spcAft>
              <a:buClr>
                <a:srgbClr val="C2BEC6"/>
              </a:buClr>
              <a:buNone/>
            </a:pPr>
            <a:endParaRPr lang="en-US" altLang="de-DE" sz="1200" dirty="0"/>
          </a:p>
          <a:p>
            <a:pPr lvl="1">
              <a:spcBef>
                <a:spcPct val="0"/>
              </a:spcBef>
              <a:spcAft>
                <a:spcPts val="600"/>
              </a:spcAft>
              <a:buClr>
                <a:srgbClr val="C2BEC6"/>
              </a:buClr>
              <a:buNone/>
            </a:pPr>
            <a:endParaRPr lang="en-US" altLang="de-DE" sz="1800" dirty="0"/>
          </a:p>
        </p:txBody>
      </p:sp>
      <p:sp>
        <p:nvSpPr>
          <p:cNvPr id="11" name="Shape 35"/>
          <p:cNvSpPr/>
          <p:nvPr/>
        </p:nvSpPr>
        <p:spPr>
          <a:xfrm>
            <a:off x="1979895" y="9220121"/>
            <a:ext cx="12093013" cy="65659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defTabSz="457200">
              <a:defRPr sz="1800"/>
            </a:pPr>
            <a:endParaRPr sz="3600" dirty="0">
              <a:solidFill>
                <a:srgbClr val="111847"/>
              </a:solidFill>
              <a:latin typeface="Cambria"/>
              <a:ea typeface="Cambria"/>
              <a:cs typeface="Cambria"/>
              <a:sym typeface="Cambria"/>
            </a:endParaRPr>
          </a:p>
        </p:txBody>
      </p:sp>
      <p:sp>
        <p:nvSpPr>
          <p:cNvPr id="12" name="Shape 35"/>
          <p:cNvSpPr/>
          <p:nvPr/>
        </p:nvSpPr>
        <p:spPr>
          <a:xfrm>
            <a:off x="2132295" y="9372521"/>
            <a:ext cx="12093013" cy="65659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defTabSz="457200">
              <a:defRPr sz="1800"/>
            </a:pPr>
            <a:endParaRPr sz="3600" dirty="0">
              <a:solidFill>
                <a:srgbClr val="111847"/>
              </a:solidFill>
              <a:latin typeface="Cambria"/>
              <a:ea typeface="Cambria"/>
              <a:cs typeface="Cambria"/>
              <a:sym typeface="Cambria"/>
            </a:endParaRPr>
          </a:p>
        </p:txBody>
      </p:sp>
      <p:sp>
        <p:nvSpPr>
          <p:cNvPr id="13" name="Shape 35"/>
          <p:cNvSpPr/>
          <p:nvPr/>
        </p:nvSpPr>
        <p:spPr>
          <a:xfrm>
            <a:off x="2711624" y="6106374"/>
            <a:ext cx="7020272" cy="748923"/>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defTabSz="457200">
              <a:defRPr sz="1800"/>
            </a:pPr>
            <a:r>
              <a:rPr sz="1400" dirty="0">
                <a:solidFill>
                  <a:srgbClr val="172559"/>
                </a:solidFill>
                <a:latin typeface="Cambria"/>
                <a:ea typeface="Cambria"/>
                <a:cs typeface="Cambria"/>
                <a:sym typeface="Cambria"/>
              </a:rPr>
              <a:t>The research from the MOVE project leading to these results has received funding from Horizon 2020 under Grant Agreement N° 649263. </a:t>
            </a:r>
            <a:br>
              <a:rPr sz="1400" dirty="0">
                <a:solidFill>
                  <a:srgbClr val="172559"/>
                </a:solidFill>
                <a:latin typeface="Cambria"/>
                <a:ea typeface="Cambria"/>
                <a:cs typeface="Cambria"/>
                <a:sym typeface="Cambria"/>
              </a:rPr>
            </a:br>
            <a:endParaRPr sz="1400" dirty="0">
              <a:solidFill>
                <a:srgbClr val="172559"/>
              </a:solidFill>
              <a:latin typeface="Cambria"/>
              <a:ea typeface="Cambria"/>
              <a:cs typeface="Cambria"/>
              <a:sym typeface="Cambria"/>
            </a:endParaRPr>
          </a:p>
        </p:txBody>
      </p:sp>
      <p:pic>
        <p:nvPicPr>
          <p:cNvPr id="14" name="pasted-image.pdf"/>
          <p:cNvPicPr/>
          <p:nvPr/>
        </p:nvPicPr>
        <p:blipFill>
          <a:blip r:embed="rId5">
            <a:extLst/>
          </a:blip>
          <a:stretch>
            <a:fillRect/>
          </a:stretch>
        </p:blipFill>
        <p:spPr>
          <a:xfrm>
            <a:off x="1919536" y="6165304"/>
            <a:ext cx="720080" cy="432048"/>
          </a:xfrm>
          <a:prstGeom prst="rect">
            <a:avLst/>
          </a:prstGeom>
          <a:ln w="12700">
            <a:miter lim="400000"/>
          </a:ln>
        </p:spPr>
      </p:pic>
      <p:sp>
        <p:nvSpPr>
          <p:cNvPr id="15" name="Titel 1"/>
          <p:cNvSpPr txBox="1">
            <a:spLocks/>
          </p:cNvSpPr>
          <p:nvPr/>
        </p:nvSpPr>
        <p:spPr>
          <a:xfrm>
            <a:off x="2855719" y="5088302"/>
            <a:ext cx="8282118" cy="201622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spcAft>
                <a:spcPts val="300"/>
              </a:spcAft>
            </a:pPr>
            <a:endParaRPr lang="fr-CH" sz="1800" dirty="0">
              <a:solidFill>
                <a:srgbClr val="172559"/>
              </a:solidFill>
              <a:latin typeface="Cambria"/>
              <a:cs typeface="Cambria"/>
            </a:endParaRPr>
          </a:p>
          <a:p>
            <a:pPr algn="r">
              <a:spcAft>
                <a:spcPts val="300"/>
              </a:spcAft>
            </a:pPr>
            <a:r>
              <a:rPr lang="fr-CH" sz="1800" dirty="0">
                <a:solidFill>
                  <a:srgbClr val="172559"/>
                </a:solidFill>
                <a:latin typeface="Cambria"/>
                <a:cs typeface="Cambria"/>
              </a:rPr>
              <a:t>Final MOVE Conference</a:t>
            </a:r>
          </a:p>
          <a:p>
            <a:pPr algn="r">
              <a:spcAft>
                <a:spcPts val="300"/>
              </a:spcAft>
            </a:pPr>
            <a:r>
              <a:rPr lang="fr-CH" sz="1800" dirty="0">
                <a:solidFill>
                  <a:srgbClr val="172559"/>
                </a:solidFill>
                <a:latin typeface="Cambria"/>
                <a:cs typeface="Cambria"/>
              </a:rPr>
              <a:t>Luxembourg</a:t>
            </a:r>
          </a:p>
          <a:p>
            <a:pPr algn="r">
              <a:spcAft>
                <a:spcPts val="300"/>
              </a:spcAft>
            </a:pPr>
            <a:r>
              <a:rPr lang="fr-CH" sz="1800" dirty="0">
                <a:solidFill>
                  <a:srgbClr val="172559"/>
                </a:solidFill>
                <a:latin typeface="Cambria"/>
                <a:cs typeface="Cambria"/>
              </a:rPr>
              <a:t>9 March 2018</a:t>
            </a:r>
          </a:p>
          <a:p>
            <a:pPr algn="r">
              <a:spcAft>
                <a:spcPts val="300"/>
              </a:spcAft>
            </a:pPr>
            <a:r>
              <a:rPr lang="en-US" sz="1800" dirty="0">
                <a:solidFill>
                  <a:srgbClr val="172559"/>
                </a:solidFill>
                <a:latin typeface="Cambria"/>
                <a:cs typeface="Cambria"/>
              </a:rPr>
              <a:t> </a:t>
            </a:r>
            <a:endParaRPr lang="fr-CH" sz="3600" dirty="0">
              <a:solidFill>
                <a:srgbClr val="172559"/>
              </a:solidFill>
              <a:latin typeface="Cambria"/>
              <a:cs typeface="Cambria"/>
            </a:endParaRPr>
          </a:p>
          <a:p>
            <a:pPr algn="l">
              <a:spcAft>
                <a:spcPts val="300"/>
              </a:spcAft>
            </a:pPr>
            <a:endParaRPr lang="fr-CH" sz="3600" dirty="0">
              <a:solidFill>
                <a:srgbClr val="172559"/>
              </a:solidFill>
              <a:latin typeface="Cambria"/>
              <a:cs typeface="Cambria"/>
            </a:endParaRPr>
          </a:p>
          <a:p>
            <a:pPr algn="l">
              <a:spcAft>
                <a:spcPts val="300"/>
              </a:spcAft>
            </a:pPr>
            <a:endParaRPr lang="de-DE" sz="1800" dirty="0">
              <a:solidFill>
                <a:srgbClr val="172559"/>
              </a:solidFill>
              <a:latin typeface="Cambria"/>
              <a:cs typeface="Cambria"/>
            </a:endParaRPr>
          </a:p>
        </p:txBody>
      </p:sp>
      <p:sp>
        <p:nvSpPr>
          <p:cNvPr id="4" name="Rectangle 3"/>
          <p:cNvSpPr/>
          <p:nvPr/>
        </p:nvSpPr>
        <p:spPr>
          <a:xfrm>
            <a:off x="1191842" y="2483362"/>
            <a:ext cx="9413206" cy="892552"/>
          </a:xfrm>
          <a:prstGeom prst="rect">
            <a:avLst/>
          </a:prstGeom>
        </p:spPr>
        <p:txBody>
          <a:bodyPr wrap="square">
            <a:spAutoFit/>
          </a:bodyPr>
          <a:lstStyle/>
          <a:p>
            <a:r>
              <a:rPr lang="en-US" sz="2600" b="1" dirty="0">
                <a:solidFill>
                  <a:srgbClr val="172559"/>
                </a:solidFill>
                <a:latin typeface="Cambria"/>
              </a:rPr>
              <a:t>Young people on the move: agency in the context of young people’s cross-border mobility experiences for work</a:t>
            </a:r>
          </a:p>
        </p:txBody>
      </p:sp>
      <p:sp>
        <p:nvSpPr>
          <p:cNvPr id="3" name="Rectangle 2">
            <a:extLst>
              <a:ext uri="{FF2B5EF4-FFF2-40B4-BE49-F238E27FC236}">
                <a16:creationId xmlns:a16="http://schemas.microsoft.com/office/drawing/2014/main" id="{ADFEF9B5-B925-404C-8BA6-EACB6E1A1D28}"/>
              </a:ext>
            </a:extLst>
          </p:cNvPr>
          <p:cNvSpPr/>
          <p:nvPr/>
        </p:nvSpPr>
        <p:spPr>
          <a:xfrm>
            <a:off x="1048523" y="1203216"/>
            <a:ext cx="9932669" cy="369332"/>
          </a:xfrm>
          <a:prstGeom prst="rect">
            <a:avLst/>
          </a:prstGeom>
        </p:spPr>
        <p:txBody>
          <a:bodyPr wrap="square">
            <a:spAutoFit/>
          </a:bodyPr>
          <a:lstStyle/>
          <a:p>
            <a:r>
              <a:rPr lang="en-US" b="1" dirty="0">
                <a:solidFill>
                  <a:srgbClr val="172559"/>
                </a:solidFill>
                <a:latin typeface="Cambria"/>
              </a:rPr>
              <a:t>Mapping mobility – pathways, institutions and structural effects of youth mobility in Europe </a:t>
            </a:r>
          </a:p>
        </p:txBody>
      </p:sp>
    </p:spTree>
    <p:extLst>
      <p:ext uri="{BB962C8B-B14F-4D97-AF65-F5344CB8AC3E}">
        <p14:creationId xmlns:p14="http://schemas.microsoft.com/office/powerpoint/2010/main" val="144756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562550" y="297636"/>
            <a:ext cx="10382954" cy="1052736"/>
          </a:xfrm>
          <a:prstGeom prst="rect">
            <a:avLst/>
          </a:prstGeom>
        </p:spPr>
        <p:txBody>
          <a:bodyPr>
            <a:normAutofit/>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Discussion</a:t>
            </a:r>
          </a:p>
        </p:txBody>
      </p:sp>
      <p:sp>
        <p:nvSpPr>
          <p:cNvPr id="38" name="Shape 38"/>
          <p:cNvSpPr>
            <a:spLocks noGrp="1"/>
          </p:cNvSpPr>
          <p:nvPr>
            <p:ph type="body" idx="1"/>
          </p:nvPr>
        </p:nvSpPr>
        <p:spPr>
          <a:xfrm>
            <a:off x="797719" y="1350372"/>
            <a:ext cx="9940789" cy="4013959"/>
          </a:xfrm>
          <a:prstGeom prst="rect">
            <a:avLst/>
          </a:prstGeom>
          <a:ln>
            <a:noFill/>
          </a:ln>
        </p:spPr>
        <p:txBody>
          <a:bodyPr>
            <a:normAutofit/>
          </a:bodyPr>
          <a:lstStyle/>
          <a:p>
            <a:pPr marL="55686" indent="207555" defTabSz="128583">
              <a:lnSpc>
                <a:spcPct val="70000"/>
              </a:lnSpc>
              <a:spcBef>
                <a:spcPts val="1687"/>
              </a:spcBef>
              <a:defRPr sz="1800"/>
            </a:pPr>
            <a:endParaRPr lang="en-GB" sz="1800" dirty="0"/>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
        <p:nvSpPr>
          <p:cNvPr id="5" name="Shape 37"/>
          <p:cNvSpPr txBox="1">
            <a:spLocks/>
          </p:cNvSpPr>
          <p:nvPr/>
        </p:nvSpPr>
        <p:spPr>
          <a:xfrm>
            <a:off x="1095950" y="1350372"/>
            <a:ext cx="8125738" cy="2070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300"/>
                </a:solidFill>
                <a:latin typeface="Cambria"/>
                <a:ea typeface="Cambria"/>
                <a:cs typeface="Cambria"/>
                <a:sym typeface="Cambria"/>
              </a:defRPr>
            </a:lvl1pPr>
          </a:lstStyle>
          <a:p>
            <a:pPr algn="ctr"/>
            <a:endParaRPr lang="en-US" sz="3600" dirty="0">
              <a:solidFill>
                <a:srgbClr val="F79505"/>
              </a:solidFill>
            </a:endParaRPr>
          </a:p>
        </p:txBody>
      </p:sp>
      <p:sp>
        <p:nvSpPr>
          <p:cNvPr id="2" name="TextBox 1">
            <a:extLst>
              <a:ext uri="{FF2B5EF4-FFF2-40B4-BE49-F238E27FC236}">
                <a16:creationId xmlns:a16="http://schemas.microsoft.com/office/drawing/2014/main" id="{C362A52C-3C83-2D44-A8DF-45C9A7BEA9A4}"/>
              </a:ext>
            </a:extLst>
          </p:cNvPr>
          <p:cNvSpPr txBox="1"/>
          <p:nvPr/>
        </p:nvSpPr>
        <p:spPr>
          <a:xfrm>
            <a:off x="818830" y="1119116"/>
            <a:ext cx="10617993" cy="6017032"/>
          </a:xfrm>
          <a:prstGeom prst="rect">
            <a:avLst/>
          </a:prstGeom>
          <a:noFill/>
        </p:spPr>
        <p:txBody>
          <a:bodyPr wrap="square" rtlCol="0">
            <a:spAutoFit/>
          </a:bodyPr>
          <a:lstStyle/>
          <a:p>
            <a:r>
              <a:rPr lang="en-US" dirty="0">
                <a:solidFill>
                  <a:srgbClr val="16204E"/>
                </a:solidFill>
                <a:latin typeface="Cambria" panose="02040503050406030204" pitchFamily="18" charset="0"/>
              </a:rPr>
              <a:t>Analysis shows: Interlacement of  </a:t>
            </a:r>
            <a:r>
              <a:rPr lang="en-GB" b="1" dirty="0">
                <a:solidFill>
                  <a:srgbClr val="16204E"/>
                </a:solidFill>
                <a:latin typeface="Cambria" panose="02040503050406030204" pitchFamily="18" charset="0"/>
              </a:rPr>
              <a:t>habit, imagination, and judgement </a:t>
            </a:r>
            <a:r>
              <a:rPr lang="en-GB" dirty="0">
                <a:solidFill>
                  <a:srgbClr val="16204E"/>
                </a:solidFill>
                <a:latin typeface="Cambria" panose="02040503050406030204" pitchFamily="18" charset="0"/>
              </a:rPr>
              <a:t>in a particular (historical) situation in which the young live</a:t>
            </a:r>
            <a:r>
              <a:rPr lang="en-US" dirty="0">
                <a:solidFill>
                  <a:srgbClr val="16204E"/>
                </a:solidFill>
                <a:latin typeface="Cambria" panose="02040503050406030204" pitchFamily="18" charset="0"/>
              </a:rPr>
              <a:t> </a:t>
            </a:r>
          </a:p>
          <a:p>
            <a:pPr marL="285750" indent="-285750">
              <a:buFont typeface="Arial"/>
              <a:buChar char="•"/>
            </a:pPr>
            <a:r>
              <a:rPr lang="en-US" dirty="0">
                <a:solidFill>
                  <a:srgbClr val="16204E"/>
                </a:solidFill>
                <a:latin typeface="Cambria" panose="02040503050406030204" pitchFamily="18" charset="0"/>
              </a:rPr>
              <a:t>Nicolas: </a:t>
            </a:r>
            <a:r>
              <a:rPr lang="en-GB" dirty="0">
                <a:solidFill>
                  <a:srgbClr val="16204E"/>
                </a:solidFill>
                <a:latin typeface="Cambria" panose="02040503050406030204" pitchFamily="18" charset="0"/>
              </a:rPr>
              <a:t>looser  impact of situational constraints </a:t>
            </a:r>
          </a:p>
          <a:p>
            <a:pPr marL="285750" indent="-285750">
              <a:buFont typeface="Arial"/>
              <a:buChar char="•"/>
            </a:pPr>
            <a:r>
              <a:rPr lang="en-GB" dirty="0" err="1">
                <a:solidFill>
                  <a:srgbClr val="16204E"/>
                </a:solidFill>
                <a:latin typeface="Cambria" panose="02040503050406030204" pitchFamily="18" charset="0"/>
              </a:rPr>
              <a:t>Nika</a:t>
            </a:r>
            <a:r>
              <a:rPr lang="en-GB" dirty="0">
                <a:solidFill>
                  <a:srgbClr val="16204E"/>
                </a:solidFill>
                <a:latin typeface="Cambria" panose="02040503050406030204" pitchFamily="18" charset="0"/>
              </a:rPr>
              <a:t>: tight impact of situational constraints</a:t>
            </a:r>
          </a:p>
          <a:p>
            <a:pPr marL="285750" indent="-285750">
              <a:buFont typeface="Arial"/>
              <a:buChar char="•"/>
            </a:pPr>
            <a:r>
              <a:rPr lang="en-GB" dirty="0">
                <a:solidFill>
                  <a:srgbClr val="16204E"/>
                </a:solidFill>
                <a:latin typeface="Cambria" panose="02040503050406030204" pitchFamily="18" charset="0"/>
              </a:rPr>
              <a:t>Greta: possible ways of interlacing agentic orientations and their change through the mobility process</a:t>
            </a:r>
          </a:p>
          <a:p>
            <a:endParaRPr lang="en-GB" dirty="0">
              <a:solidFill>
                <a:srgbClr val="16204E"/>
              </a:solidFill>
              <a:latin typeface="Cambria" panose="02040503050406030204" pitchFamily="18" charset="0"/>
            </a:endParaRPr>
          </a:p>
          <a:p>
            <a:pPr algn="ctr"/>
            <a:r>
              <a:rPr lang="en-GB" sz="2500" b="1" dirty="0">
                <a:solidFill>
                  <a:srgbClr val="E66E0E"/>
                </a:solidFill>
                <a:latin typeface="Cambria" panose="02040503050406030204" pitchFamily="18" charset="0"/>
                <a:sym typeface="Cambria"/>
              </a:rPr>
              <a:t>Some conclusions of agency through temporal dimensions</a:t>
            </a:r>
          </a:p>
          <a:p>
            <a:endParaRPr lang="en-GB" dirty="0">
              <a:solidFill>
                <a:srgbClr val="16204E"/>
              </a:solidFill>
              <a:latin typeface="Cambria" panose="02040503050406030204" pitchFamily="18" charset="0"/>
            </a:endParaRPr>
          </a:p>
          <a:p>
            <a:pPr marL="285750" indent="-285750">
              <a:buFont typeface="Arial" panose="020B0604020202020204" pitchFamily="34" charset="0"/>
              <a:buChar char="•"/>
            </a:pPr>
            <a:r>
              <a:rPr lang="en-GB" dirty="0">
                <a:solidFill>
                  <a:srgbClr val="16204E"/>
                </a:solidFill>
                <a:latin typeface="Cambria" panose="02040503050406030204" pitchFamily="18" charset="0"/>
                <a:ea typeface="Yu Mincho"/>
                <a:cs typeface="Times New Roman" panose="02020603050405020304" pitchFamily="18" charset="0"/>
              </a:rPr>
              <a:t>Young people base the habitual, imaginative and judgemental dimensions of agentic orientations in the socio-economic conditions</a:t>
            </a:r>
          </a:p>
          <a:p>
            <a:pPr marL="285750" indent="-285750">
              <a:buFont typeface="Arial" panose="020B0604020202020204" pitchFamily="34" charset="0"/>
              <a:buChar char="•"/>
            </a:pPr>
            <a:r>
              <a:rPr lang="nb-NO" dirty="0">
                <a:solidFill>
                  <a:srgbClr val="16204E"/>
                </a:solidFill>
                <a:latin typeface="Cambria" panose="02040503050406030204" pitchFamily="18" charset="0"/>
              </a:rPr>
              <a:t>Young </a:t>
            </a:r>
            <a:r>
              <a:rPr lang="nb-NO" dirty="0" err="1">
                <a:solidFill>
                  <a:srgbClr val="16204E"/>
                </a:solidFill>
                <a:latin typeface="Cambria" panose="02040503050406030204" pitchFamily="18" charset="0"/>
              </a:rPr>
              <a:t>take</a:t>
            </a:r>
            <a:r>
              <a:rPr lang="nb-NO" dirty="0">
                <a:solidFill>
                  <a:srgbClr val="16204E"/>
                </a:solidFill>
                <a:latin typeface="Cambria" panose="02040503050406030204" pitchFamily="18" charset="0"/>
              </a:rPr>
              <a:t> </a:t>
            </a:r>
            <a:r>
              <a:rPr lang="en-GB" dirty="0">
                <a:solidFill>
                  <a:srgbClr val="16204E"/>
                </a:solidFill>
                <a:latin typeface="Cambria" panose="02040503050406030204" pitchFamily="18" charset="0"/>
                <a:ea typeface="Yu Mincho"/>
                <a:cs typeface="Times New Roman" panose="02020603050405020304" pitchFamily="18" charset="0"/>
              </a:rPr>
              <a:t>other aspects of the opportunity structures into consideration (lifestyle opportunities)</a:t>
            </a:r>
          </a:p>
          <a:p>
            <a:pPr marL="285750" indent="-285750">
              <a:buFont typeface="Arial" panose="020B0604020202020204" pitchFamily="34" charset="0"/>
              <a:buChar char="•"/>
            </a:pPr>
            <a:r>
              <a:rPr lang="en-GB" dirty="0">
                <a:solidFill>
                  <a:srgbClr val="16204E"/>
                </a:solidFill>
                <a:latin typeface="Cambria" panose="02040503050406030204" pitchFamily="18" charset="0"/>
              </a:rPr>
              <a:t>Some young permanently oscillate between their agentic actions, situational constraints</a:t>
            </a:r>
          </a:p>
          <a:p>
            <a:pPr marL="285750" indent="-285750">
              <a:buFont typeface="Arial" panose="020B0604020202020204" pitchFamily="34" charset="0"/>
              <a:buChar char="•"/>
            </a:pPr>
            <a:r>
              <a:rPr lang="en-GB" dirty="0">
                <a:solidFill>
                  <a:srgbClr val="16204E"/>
                </a:solidFill>
                <a:latin typeface="Cambria" panose="02040503050406030204" pitchFamily="18" charset="0"/>
              </a:rPr>
              <a:t>Others appear more flexible, experimental, or “enfranchised” to manoeuvre</a:t>
            </a:r>
          </a:p>
          <a:p>
            <a:pPr marL="285750" indent="-285750">
              <a:buFont typeface="Arial" panose="020B0604020202020204" pitchFamily="34" charset="0"/>
              <a:buChar char="•"/>
            </a:pPr>
            <a:r>
              <a:rPr lang="en-GB" dirty="0">
                <a:solidFill>
                  <a:srgbClr val="16204E"/>
                </a:solidFill>
                <a:latin typeface="Cambria" panose="02040503050406030204" pitchFamily="18" charset="0"/>
              </a:rPr>
              <a:t>Hence: </a:t>
            </a:r>
          </a:p>
          <a:p>
            <a:pPr marL="1200150" lvl="2" indent="-285750">
              <a:buFont typeface="Wingdings" panose="05000000000000000000" pitchFamily="2" charset="2"/>
              <a:buChar char="q"/>
            </a:pPr>
            <a:r>
              <a:rPr lang="en-GB" dirty="0">
                <a:solidFill>
                  <a:srgbClr val="16204E"/>
                </a:solidFill>
                <a:latin typeface="Cambria" panose="02040503050406030204" pitchFamily="18" charset="0"/>
              </a:rPr>
              <a:t>continuum of action from a stronger link to structural constraints to a more situational-individualised perception</a:t>
            </a:r>
          </a:p>
          <a:p>
            <a:pPr marL="1200150" lvl="2" indent="-285750">
              <a:buFont typeface="Wingdings" panose="05000000000000000000" pitchFamily="2" charset="2"/>
              <a:buChar char="q"/>
            </a:pPr>
            <a:r>
              <a:rPr lang="en-GB" dirty="0">
                <a:solidFill>
                  <a:srgbClr val="16204E"/>
                </a:solidFill>
                <a:latin typeface="Cambria" panose="02040503050406030204" pitchFamily="18" charset="0"/>
              </a:rPr>
              <a:t>interlacement of habit, imagination, judgement in a concrete (historical) situation for, during or after mobility</a:t>
            </a:r>
          </a:p>
          <a:p>
            <a:pPr marL="1200150" lvl="2" indent="-285750">
              <a:buFont typeface="Wingdings" panose="05000000000000000000" pitchFamily="2" charset="2"/>
              <a:buChar char="q"/>
            </a:pPr>
            <a:r>
              <a:rPr lang="en-GB" dirty="0">
                <a:solidFill>
                  <a:srgbClr val="16204E"/>
                </a:solidFill>
                <a:latin typeface="Cambria" panose="02040503050406030204" pitchFamily="18" charset="0"/>
              </a:rPr>
              <a:t>argument demonstrates the empirical fruitfulness of the concept of </a:t>
            </a:r>
            <a:r>
              <a:rPr lang="en-GB" dirty="0" err="1">
                <a:solidFill>
                  <a:srgbClr val="16204E"/>
                </a:solidFill>
                <a:latin typeface="Cambria" panose="02040503050406030204" pitchFamily="18" charset="0"/>
              </a:rPr>
              <a:t>Emirbayer</a:t>
            </a:r>
            <a:r>
              <a:rPr lang="en-GB" dirty="0">
                <a:solidFill>
                  <a:srgbClr val="16204E"/>
                </a:solidFill>
                <a:latin typeface="Cambria" panose="02040503050406030204" pitchFamily="18" charset="0"/>
              </a:rPr>
              <a:t> and </a:t>
            </a:r>
            <a:r>
              <a:rPr lang="en-GB" dirty="0" err="1">
                <a:solidFill>
                  <a:srgbClr val="16204E"/>
                </a:solidFill>
                <a:latin typeface="Cambria" panose="02040503050406030204" pitchFamily="18" charset="0"/>
              </a:rPr>
              <a:t>Mische</a:t>
            </a:r>
            <a:endParaRPr lang="en-GB" dirty="0">
              <a:solidFill>
                <a:srgbClr val="16204E"/>
              </a:solidFill>
              <a:latin typeface="Cambria" panose="02040503050406030204" pitchFamily="18" charset="0"/>
            </a:endParaRPr>
          </a:p>
          <a:p>
            <a:endParaRPr lang="en-US" dirty="0"/>
          </a:p>
          <a:p>
            <a:endParaRPr lang="en-US" dirty="0"/>
          </a:p>
        </p:txBody>
      </p:sp>
    </p:spTree>
    <p:extLst>
      <p:ext uri="{BB962C8B-B14F-4D97-AF65-F5344CB8AC3E}">
        <p14:creationId xmlns:p14="http://schemas.microsoft.com/office/powerpoint/2010/main" val="47275901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 name="Shape 37"/>
          <p:cNvSpPr>
            <a:spLocks noGrp="1"/>
          </p:cNvSpPr>
          <p:nvPr>
            <p:ph type="title"/>
          </p:nvPr>
        </p:nvSpPr>
        <p:spPr>
          <a:xfrm>
            <a:off x="562550" y="297636"/>
            <a:ext cx="8125738" cy="1052736"/>
          </a:xfrm>
          <a:prstGeom prst="rect">
            <a:avLst/>
          </a:prstGeom>
        </p:spPr>
        <p:txBody>
          <a:bodyPr>
            <a:normAutofit fontScale="90000"/>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How is agency </a:t>
            </a:r>
            <a:r>
              <a:rPr lang="en-US" sz="3600" dirty="0" err="1">
                <a:solidFill>
                  <a:srgbClr val="F79505"/>
                </a:solidFill>
              </a:rPr>
              <a:t>conceptualised</a:t>
            </a:r>
            <a:r>
              <a:rPr lang="en-US" sz="3600" dirty="0">
                <a:solidFill>
                  <a:srgbClr val="F79505"/>
                </a:solidFill>
              </a:rPr>
              <a:t> theoretically</a:t>
            </a:r>
          </a:p>
        </p:txBody>
      </p:sp>
      <p:sp>
        <p:nvSpPr>
          <p:cNvPr id="38" name="Shape 38"/>
          <p:cNvSpPr>
            <a:spLocks noGrp="1"/>
          </p:cNvSpPr>
          <p:nvPr>
            <p:ph type="body" idx="1"/>
          </p:nvPr>
        </p:nvSpPr>
        <p:spPr>
          <a:xfrm>
            <a:off x="797719" y="1350373"/>
            <a:ext cx="10543571" cy="5064076"/>
          </a:xfrm>
          <a:prstGeom prst="rect">
            <a:avLst/>
          </a:prstGeom>
          <a:ln>
            <a:noFill/>
          </a:ln>
        </p:spPr>
        <p:txBody>
          <a:bodyPr>
            <a:normAutofit fontScale="70000" lnSpcReduction="20000"/>
          </a:bodyPr>
          <a:lstStyle/>
          <a:p>
            <a:pPr marL="55686" indent="0" defTabSz="128583">
              <a:lnSpc>
                <a:spcPct val="70000"/>
              </a:lnSpc>
              <a:spcBef>
                <a:spcPts val="1687"/>
              </a:spcBef>
              <a:buNone/>
              <a:defRPr sz="1800"/>
            </a:pPr>
            <a:r>
              <a:rPr lang="en-GB" sz="2900" dirty="0">
                <a:solidFill>
                  <a:srgbClr val="16204E"/>
                </a:solidFill>
                <a:latin typeface="Cambria" panose="02040503050406030204" pitchFamily="18" charset="0"/>
                <a:ea typeface="Cambria"/>
                <a:cs typeface="Cambria"/>
                <a:sym typeface="Cambria"/>
              </a:rPr>
              <a:t>Classical’ stands</a:t>
            </a:r>
            <a:endParaRPr lang="en-GB" sz="2600" dirty="0">
              <a:solidFill>
                <a:srgbClr val="16204E"/>
              </a:solidFill>
              <a:latin typeface="Cambria" panose="02040503050406030204" pitchFamily="18" charset="0"/>
              <a:ea typeface="Cambria"/>
              <a:cs typeface="Cambria"/>
              <a:sym typeface="Cambria"/>
            </a:endParaRPr>
          </a:p>
          <a:p>
            <a:pPr marL="1427286" lvl="3" indent="207555" defTabSz="128583">
              <a:lnSpc>
                <a:spcPct val="120000"/>
              </a:lnSpc>
              <a:spcBef>
                <a:spcPts val="0"/>
              </a:spcBef>
              <a:defRPr sz="1800"/>
            </a:pPr>
            <a:r>
              <a:rPr lang="en-GB" sz="2600" dirty="0">
                <a:solidFill>
                  <a:srgbClr val="16204E"/>
                </a:solidFill>
                <a:latin typeface="Cambria" panose="02040503050406030204" pitchFamily="18" charset="0"/>
              </a:rPr>
              <a:t>Structured social action based on desires and norms (Parsons 1937)</a:t>
            </a:r>
          </a:p>
          <a:p>
            <a:pPr marL="1427286" lvl="3" indent="207555" defTabSz="128583">
              <a:lnSpc>
                <a:spcPct val="120000"/>
              </a:lnSpc>
              <a:spcBef>
                <a:spcPts val="0"/>
              </a:spcBef>
              <a:defRPr sz="1800"/>
            </a:pPr>
            <a:r>
              <a:rPr lang="en-GB" sz="2600" dirty="0">
                <a:solidFill>
                  <a:srgbClr val="16204E"/>
                </a:solidFill>
                <a:latin typeface="Cambria" panose="02040503050406030204" pitchFamily="18" charset="0"/>
              </a:rPr>
              <a:t>Social action based on decision-making under constraints (Coleman 1994; Hoang 2011)</a:t>
            </a:r>
          </a:p>
          <a:p>
            <a:pPr marL="1427286" lvl="3" indent="207555" defTabSz="128583">
              <a:lnSpc>
                <a:spcPct val="120000"/>
              </a:lnSpc>
              <a:spcBef>
                <a:spcPts val="0"/>
              </a:spcBef>
              <a:defRPr sz="1800"/>
            </a:pPr>
            <a:r>
              <a:rPr lang="en-GB" sz="2600" dirty="0">
                <a:solidFill>
                  <a:srgbClr val="16204E"/>
                </a:solidFill>
                <a:latin typeface="Cambria" panose="02040503050406030204" pitchFamily="18" charset="0"/>
              </a:rPr>
              <a:t>Shared sense of action based on collective accomplishment (Loyal &amp; Barns 2000) </a:t>
            </a:r>
          </a:p>
          <a:p>
            <a:pPr marL="1427286" lvl="3" indent="207555" defTabSz="128583">
              <a:lnSpc>
                <a:spcPct val="120000"/>
              </a:lnSpc>
              <a:spcBef>
                <a:spcPts val="0"/>
              </a:spcBef>
              <a:defRPr sz="1800"/>
            </a:pPr>
            <a:r>
              <a:rPr lang="en-GB" sz="2600" dirty="0">
                <a:solidFill>
                  <a:srgbClr val="16204E"/>
                </a:solidFill>
                <a:latin typeface="Cambria" panose="02040503050406030204" pitchFamily="18" charset="0"/>
              </a:rPr>
              <a:t>Choice to change (de Haas 2010, van </a:t>
            </a:r>
            <a:r>
              <a:rPr lang="en-GB" sz="2600" dirty="0" err="1">
                <a:solidFill>
                  <a:srgbClr val="16204E"/>
                </a:solidFill>
                <a:latin typeface="Cambria" panose="02040503050406030204" pitchFamily="18" charset="0"/>
              </a:rPr>
              <a:t>Houte</a:t>
            </a:r>
            <a:r>
              <a:rPr lang="en-GB" sz="2600" dirty="0">
                <a:solidFill>
                  <a:srgbClr val="16204E"/>
                </a:solidFill>
                <a:latin typeface="Cambria" panose="02040503050406030204" pitchFamily="18" charset="0"/>
              </a:rPr>
              <a:t> 2016) </a:t>
            </a:r>
          </a:p>
          <a:p>
            <a:pPr marL="55686" indent="0" defTabSz="128583">
              <a:lnSpc>
                <a:spcPct val="120000"/>
              </a:lnSpc>
              <a:spcBef>
                <a:spcPts val="0"/>
              </a:spcBef>
              <a:buNone/>
              <a:defRPr sz="1800"/>
            </a:pPr>
            <a:endParaRPr lang="en-GB" sz="2600" dirty="0">
              <a:latin typeface="Cambria" panose="02040503050406030204" pitchFamily="18" charset="0"/>
            </a:endParaRPr>
          </a:p>
          <a:p>
            <a:pPr marL="55686" indent="0" defTabSz="128583">
              <a:lnSpc>
                <a:spcPct val="120000"/>
              </a:lnSpc>
              <a:spcBef>
                <a:spcPts val="0"/>
              </a:spcBef>
              <a:buNone/>
              <a:defRPr sz="1800"/>
            </a:pPr>
            <a:r>
              <a:rPr lang="en-GB" sz="3400" dirty="0">
                <a:solidFill>
                  <a:schemeClr val="accent1">
                    <a:lumMod val="75000"/>
                  </a:schemeClr>
                </a:solidFill>
                <a:latin typeface="Cambria" panose="02040503050406030204" pitchFamily="18" charset="0"/>
              </a:rPr>
              <a:t>											</a:t>
            </a:r>
            <a:r>
              <a:rPr lang="en-GB" sz="5100" b="1" dirty="0">
                <a:solidFill>
                  <a:srgbClr val="F79505"/>
                </a:solidFill>
                <a:latin typeface="Cambria"/>
                <a:sym typeface="Cambria"/>
              </a:rPr>
              <a:t>Dilemma: predictability versus openness </a:t>
            </a:r>
          </a:p>
          <a:p>
            <a:pPr marL="55686" indent="0" defTabSz="128583">
              <a:lnSpc>
                <a:spcPct val="120000"/>
              </a:lnSpc>
              <a:spcBef>
                <a:spcPts val="0"/>
              </a:spcBef>
              <a:buNone/>
              <a:defRPr sz="1800"/>
            </a:pPr>
            <a:endParaRPr lang="en-GB" sz="2600" dirty="0">
              <a:latin typeface="Cambria" panose="02040503050406030204" pitchFamily="18" charset="0"/>
            </a:endParaRPr>
          </a:p>
          <a:p>
            <a:pPr marL="55686" indent="0" defTabSz="128583">
              <a:lnSpc>
                <a:spcPct val="120000"/>
              </a:lnSpc>
              <a:spcBef>
                <a:spcPts val="0"/>
              </a:spcBef>
              <a:buNone/>
              <a:defRPr sz="1800"/>
            </a:pPr>
            <a:r>
              <a:rPr lang="en-GB" sz="2900" dirty="0">
                <a:solidFill>
                  <a:srgbClr val="16204E"/>
                </a:solidFill>
                <a:latin typeface="Cambria" panose="02040503050406030204" pitchFamily="18" charset="0"/>
              </a:rPr>
              <a:t>Other lines (mainly socio-psychological)</a:t>
            </a:r>
          </a:p>
          <a:p>
            <a:pPr lvl="3">
              <a:lnSpc>
                <a:spcPct val="120000"/>
              </a:lnSpc>
              <a:spcBef>
                <a:spcPts val="0"/>
              </a:spcBef>
            </a:pPr>
            <a:r>
              <a:rPr lang="en-GB" altLang="nb-NO" sz="2600" dirty="0">
                <a:solidFill>
                  <a:srgbClr val="16204E"/>
                </a:solidFill>
                <a:latin typeface="Cambria" panose="02040503050406030204" pitchFamily="18" charset="0"/>
              </a:rPr>
              <a:t>capabilities” (Sen, 1985: 169),</a:t>
            </a:r>
          </a:p>
          <a:p>
            <a:pPr lvl="3">
              <a:lnSpc>
                <a:spcPct val="120000"/>
              </a:lnSpc>
              <a:spcBef>
                <a:spcPts val="0"/>
              </a:spcBef>
            </a:pPr>
            <a:r>
              <a:rPr lang="en-GB" sz="2600" dirty="0">
                <a:solidFill>
                  <a:srgbClr val="16204E"/>
                </a:solidFill>
                <a:latin typeface="Cambria" panose="02040503050406030204" pitchFamily="18" charset="0"/>
              </a:rPr>
              <a:t>“intrapersonal empowerment” (Bolton &amp; Brookings, 1998)</a:t>
            </a:r>
            <a:r>
              <a:rPr lang="en-GB" altLang="nb-NO" sz="2600" dirty="0">
                <a:solidFill>
                  <a:srgbClr val="16204E"/>
                </a:solidFill>
                <a:latin typeface="Cambria" panose="02040503050406030204" pitchFamily="18" charset="0"/>
              </a:rPr>
              <a:t> </a:t>
            </a:r>
          </a:p>
          <a:p>
            <a:pPr lvl="3">
              <a:lnSpc>
                <a:spcPct val="120000"/>
              </a:lnSpc>
              <a:spcBef>
                <a:spcPts val="0"/>
              </a:spcBef>
            </a:pPr>
            <a:r>
              <a:rPr lang="en-GB" altLang="nb-NO" sz="2600" dirty="0">
                <a:solidFill>
                  <a:srgbClr val="16204E"/>
                </a:solidFill>
                <a:latin typeface="Cambria" panose="02040503050406030204" pitchFamily="18" charset="0"/>
              </a:rPr>
              <a:t>“freedom” (Alexander, 1992), </a:t>
            </a:r>
          </a:p>
          <a:p>
            <a:pPr lvl="3">
              <a:lnSpc>
                <a:spcPct val="120000"/>
              </a:lnSpc>
              <a:spcBef>
                <a:spcPts val="0"/>
              </a:spcBef>
            </a:pPr>
            <a:r>
              <a:rPr lang="en-GB" altLang="nb-NO" sz="2600" dirty="0">
                <a:solidFill>
                  <a:srgbClr val="16204E"/>
                </a:solidFill>
                <a:latin typeface="Cambria" panose="02040503050406030204" pitchFamily="18" charset="0"/>
              </a:rPr>
              <a:t>“self-efficacy” (</a:t>
            </a:r>
            <a:r>
              <a:rPr lang="en-GB" sz="2600" dirty="0" err="1">
                <a:solidFill>
                  <a:srgbClr val="16204E"/>
                </a:solidFill>
                <a:latin typeface="Cambria" panose="02040503050406030204" pitchFamily="18" charset="0"/>
                <a:ea typeface="ＭＳ Ｐゴシック" pitchFamily="-65" charset="-128"/>
              </a:rPr>
              <a:t>Schwarzer</a:t>
            </a:r>
            <a:r>
              <a:rPr lang="en-GB" sz="2600" dirty="0">
                <a:solidFill>
                  <a:srgbClr val="16204E"/>
                </a:solidFill>
                <a:latin typeface="Cambria" panose="02040503050406030204" pitchFamily="18" charset="0"/>
                <a:ea typeface="ＭＳ Ｐゴシック" pitchFamily="-65" charset="-128"/>
              </a:rPr>
              <a:t> &amp; Jerusalem, 1995; </a:t>
            </a:r>
            <a:r>
              <a:rPr lang="en-GB" altLang="nb-NO" sz="2600" dirty="0">
                <a:solidFill>
                  <a:srgbClr val="16204E"/>
                </a:solidFill>
                <a:latin typeface="Cambria" panose="02040503050406030204" pitchFamily="18" charset="0"/>
              </a:rPr>
              <a:t>Bandura, 1995), </a:t>
            </a:r>
          </a:p>
          <a:p>
            <a:pPr lvl="3">
              <a:lnSpc>
                <a:spcPct val="120000"/>
              </a:lnSpc>
              <a:spcBef>
                <a:spcPts val="0"/>
              </a:spcBef>
            </a:pPr>
            <a:r>
              <a:rPr lang="en-GB" altLang="nb-NO" sz="2600" dirty="0">
                <a:solidFill>
                  <a:srgbClr val="16204E"/>
                </a:solidFill>
                <a:latin typeface="Cambria" panose="02040503050406030204" pitchFamily="18" charset="0"/>
              </a:rPr>
              <a:t>“</a:t>
            </a:r>
            <a:r>
              <a:rPr lang="en-GB" altLang="nb-NO" sz="2600" dirty="0" err="1">
                <a:solidFill>
                  <a:srgbClr val="16204E"/>
                </a:solidFill>
                <a:latin typeface="Cambria" panose="02040503050406030204" pitchFamily="18" charset="0"/>
              </a:rPr>
              <a:t>planfulness</a:t>
            </a:r>
            <a:r>
              <a:rPr lang="en-GB" altLang="nb-NO" sz="2600" dirty="0">
                <a:solidFill>
                  <a:srgbClr val="16204E"/>
                </a:solidFill>
                <a:latin typeface="Cambria" panose="02040503050406030204" pitchFamily="18" charset="0"/>
              </a:rPr>
              <a:t>” and “optimism” (</a:t>
            </a:r>
            <a:r>
              <a:rPr lang="en-GB" altLang="nb-NO" sz="2600" dirty="0" err="1">
                <a:solidFill>
                  <a:srgbClr val="16204E"/>
                </a:solidFill>
                <a:latin typeface="Cambria" panose="02040503050406030204" pitchFamily="18" charset="0"/>
              </a:rPr>
              <a:t>Hitlin</a:t>
            </a:r>
            <a:r>
              <a:rPr lang="en-GB" altLang="nb-NO" sz="2600" dirty="0">
                <a:solidFill>
                  <a:srgbClr val="16204E"/>
                </a:solidFill>
                <a:latin typeface="Cambria" panose="02040503050406030204" pitchFamily="18" charset="0"/>
              </a:rPr>
              <a:t> &amp; Elder 2007: 47)</a:t>
            </a:r>
          </a:p>
          <a:p>
            <a:pPr lvl="3">
              <a:lnSpc>
                <a:spcPct val="120000"/>
              </a:lnSpc>
              <a:spcBef>
                <a:spcPts val="0"/>
              </a:spcBef>
            </a:pPr>
            <a:r>
              <a:rPr lang="en-GB" altLang="nb-NO" sz="2600" dirty="0">
                <a:solidFill>
                  <a:srgbClr val="16204E"/>
                </a:solidFill>
                <a:latin typeface="Cambria" panose="02040503050406030204" pitchFamily="18" charset="0"/>
              </a:rPr>
              <a:t>“mastery”, “personal control” and “perceived life chances” (</a:t>
            </a:r>
            <a:r>
              <a:rPr lang="en-GB" altLang="nb-NO" sz="2600" dirty="0" err="1">
                <a:solidFill>
                  <a:srgbClr val="16204E"/>
                </a:solidFill>
                <a:latin typeface="Cambria" panose="02040503050406030204" pitchFamily="18" charset="0"/>
              </a:rPr>
              <a:t>Hitlin</a:t>
            </a:r>
            <a:r>
              <a:rPr lang="en-GB" altLang="nb-NO" sz="2600" dirty="0">
                <a:solidFill>
                  <a:srgbClr val="16204E"/>
                </a:solidFill>
                <a:latin typeface="Cambria" panose="02040503050406030204" pitchFamily="18" charset="0"/>
              </a:rPr>
              <a:t> &amp; Kirkpatrick Johnson 2015: 1443-1444)</a:t>
            </a:r>
            <a:endParaRPr lang="en-GB" dirty="0">
              <a:solidFill>
                <a:srgbClr val="16204E"/>
              </a:solidFill>
              <a:latin typeface="Cambria" panose="02040503050406030204" pitchFamily="18" charset="0"/>
              <a:ea typeface="Cambria"/>
              <a:cs typeface="Cambria"/>
              <a:sym typeface="Cambria"/>
            </a:endParaRPr>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Tree>
    <p:extLst>
      <p:ext uri="{BB962C8B-B14F-4D97-AF65-F5344CB8AC3E}">
        <p14:creationId xmlns:p14="http://schemas.microsoft.com/office/powerpoint/2010/main" val="385601669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797719" y="-7164"/>
            <a:ext cx="8125738" cy="1052736"/>
          </a:xfrm>
          <a:prstGeom prst="rect">
            <a:avLst/>
          </a:prstGeom>
        </p:spPr>
        <p:txBody>
          <a:bodyPr>
            <a:normAutofit/>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State of art: Agency</a:t>
            </a:r>
          </a:p>
        </p:txBody>
      </p:sp>
      <p:sp>
        <p:nvSpPr>
          <p:cNvPr id="38" name="Shape 38"/>
          <p:cNvSpPr>
            <a:spLocks noGrp="1"/>
          </p:cNvSpPr>
          <p:nvPr>
            <p:ph type="body" idx="1"/>
          </p:nvPr>
        </p:nvSpPr>
        <p:spPr>
          <a:xfrm>
            <a:off x="797719" y="1350372"/>
            <a:ext cx="9940789" cy="4013959"/>
          </a:xfrm>
          <a:prstGeom prst="rect">
            <a:avLst/>
          </a:prstGeom>
          <a:ln>
            <a:noFill/>
          </a:ln>
        </p:spPr>
        <p:txBody>
          <a:bodyPr>
            <a:normAutofit/>
          </a:bodyPr>
          <a:lstStyle/>
          <a:p>
            <a:pPr marL="55686" indent="207555" defTabSz="128583">
              <a:lnSpc>
                <a:spcPct val="70000"/>
              </a:lnSpc>
              <a:spcBef>
                <a:spcPts val="1687"/>
              </a:spcBef>
              <a:defRPr sz="1800"/>
            </a:pPr>
            <a:endParaRPr lang="en-GB" sz="1800" dirty="0"/>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graphicFrame>
        <p:nvGraphicFramePr>
          <p:cNvPr id="2" name="Table 1"/>
          <p:cNvGraphicFramePr>
            <a:graphicFrameLocks noGrp="1"/>
          </p:cNvGraphicFramePr>
          <p:nvPr>
            <p:extLst>
              <p:ext uri="{D42A27DB-BD31-4B8C-83A1-F6EECF244321}">
                <p14:modId xmlns:p14="http://schemas.microsoft.com/office/powerpoint/2010/main" val="859491505"/>
              </p:ext>
            </p:extLst>
          </p:nvPr>
        </p:nvGraphicFramePr>
        <p:xfrm>
          <a:off x="693718" y="876300"/>
          <a:ext cx="11099828" cy="5820772"/>
        </p:xfrm>
        <a:graphic>
          <a:graphicData uri="http://schemas.openxmlformats.org/drawingml/2006/table">
            <a:tbl>
              <a:tblPr firstRow="1" bandRow="1">
                <a:tableStyleId>{5C22544A-7EE6-4342-B048-85BDC9FD1C3A}</a:tableStyleId>
              </a:tblPr>
              <a:tblGrid>
                <a:gridCol w="2921028">
                  <a:extLst>
                    <a:ext uri="{9D8B030D-6E8A-4147-A177-3AD203B41FA5}">
                      <a16:colId xmlns:a16="http://schemas.microsoft.com/office/drawing/2014/main" val="20000"/>
                    </a:ext>
                  </a:extLst>
                </a:gridCol>
                <a:gridCol w="3318317">
                  <a:extLst>
                    <a:ext uri="{9D8B030D-6E8A-4147-A177-3AD203B41FA5}">
                      <a16:colId xmlns:a16="http://schemas.microsoft.com/office/drawing/2014/main" val="20001"/>
                    </a:ext>
                  </a:extLst>
                </a:gridCol>
                <a:gridCol w="4860483">
                  <a:extLst>
                    <a:ext uri="{9D8B030D-6E8A-4147-A177-3AD203B41FA5}">
                      <a16:colId xmlns:a16="http://schemas.microsoft.com/office/drawing/2014/main" val="20002"/>
                    </a:ext>
                  </a:extLst>
                </a:gridCol>
              </a:tblGrid>
              <a:tr h="415652">
                <a:tc>
                  <a:txBody>
                    <a:bodyPr/>
                    <a:lstStyle/>
                    <a:p>
                      <a:pPr algn="ctr"/>
                      <a:r>
                        <a:rPr lang="en-US" sz="1600" dirty="0">
                          <a:solidFill>
                            <a:srgbClr val="16204E"/>
                          </a:solidFill>
                          <a:latin typeface="Cambria"/>
                          <a:cs typeface="Cambria"/>
                        </a:rPr>
                        <a:t>Bourdieu</a:t>
                      </a:r>
                    </a:p>
                  </a:txBody>
                  <a:tcPr>
                    <a:solidFill>
                      <a:schemeClr val="accent2">
                        <a:lumMod val="20000"/>
                        <a:lumOff val="80000"/>
                      </a:schemeClr>
                    </a:solidFill>
                  </a:tcPr>
                </a:tc>
                <a:tc>
                  <a:txBody>
                    <a:bodyPr/>
                    <a:lstStyle/>
                    <a:p>
                      <a:pPr algn="ctr"/>
                      <a:r>
                        <a:rPr lang="en-US" sz="1600" dirty="0">
                          <a:solidFill>
                            <a:srgbClr val="16204E"/>
                          </a:solidFill>
                          <a:latin typeface="Cambria"/>
                          <a:cs typeface="Cambria"/>
                        </a:rPr>
                        <a:t>Giddens</a:t>
                      </a:r>
                    </a:p>
                  </a:txBody>
                  <a:tcPr>
                    <a:solidFill>
                      <a:schemeClr val="accent2">
                        <a:lumMod val="20000"/>
                        <a:lumOff val="80000"/>
                      </a:schemeClr>
                    </a:solidFill>
                  </a:tcPr>
                </a:tc>
                <a:tc>
                  <a:txBody>
                    <a:bodyPr/>
                    <a:lstStyle/>
                    <a:p>
                      <a:pPr algn="ctr"/>
                      <a:r>
                        <a:rPr lang="en-US" sz="1600" dirty="0" err="1">
                          <a:solidFill>
                            <a:srgbClr val="16204E"/>
                          </a:solidFill>
                          <a:latin typeface="Cambria"/>
                          <a:cs typeface="Cambria"/>
                        </a:rPr>
                        <a:t>Emirbayer</a:t>
                      </a:r>
                      <a:r>
                        <a:rPr lang="en-US" sz="1600" dirty="0">
                          <a:solidFill>
                            <a:srgbClr val="16204E"/>
                          </a:solidFill>
                          <a:latin typeface="Cambria"/>
                          <a:cs typeface="Cambria"/>
                        </a:rPr>
                        <a:t> and </a:t>
                      </a:r>
                      <a:r>
                        <a:rPr lang="en-US" sz="1600" dirty="0" err="1">
                          <a:solidFill>
                            <a:srgbClr val="16204E"/>
                          </a:solidFill>
                          <a:latin typeface="Cambria"/>
                          <a:cs typeface="Cambria"/>
                        </a:rPr>
                        <a:t>Mische</a:t>
                      </a:r>
                      <a:endParaRPr lang="en-US" sz="1600" dirty="0">
                        <a:solidFill>
                          <a:srgbClr val="16204E"/>
                        </a:solidFill>
                        <a:latin typeface="Cambria"/>
                        <a:cs typeface="Cambria"/>
                      </a:endParaRPr>
                    </a:p>
                  </a:txBody>
                  <a:tcPr>
                    <a:solidFill>
                      <a:schemeClr val="accent2">
                        <a:lumMod val="20000"/>
                        <a:lumOff val="80000"/>
                      </a:schemeClr>
                    </a:solidFill>
                  </a:tcPr>
                </a:tc>
                <a:extLst>
                  <a:ext uri="{0D108BD9-81ED-4DB2-BD59-A6C34878D82A}">
                    <a16:rowId xmlns:a16="http://schemas.microsoft.com/office/drawing/2014/main" val="10000"/>
                  </a:ext>
                </a:extLst>
              </a:tr>
              <a:tr h="370840">
                <a:tc gridSpan="2">
                  <a:txBody>
                    <a:bodyPr/>
                    <a:lstStyle/>
                    <a:p>
                      <a:pPr algn="ctr"/>
                      <a:r>
                        <a:rPr lang="en-GB" sz="1600" kern="1200" dirty="0">
                          <a:solidFill>
                            <a:srgbClr val="16204E"/>
                          </a:solidFill>
                          <a:effectLst/>
                          <a:latin typeface="Cambria"/>
                          <a:ea typeface="+mn-ea"/>
                          <a:cs typeface="Cambria"/>
                        </a:rPr>
                        <a:t>capture notions of free will, choice and volitional  action</a:t>
                      </a:r>
                      <a:r>
                        <a:rPr lang="en-US" sz="1600" dirty="0">
                          <a:solidFill>
                            <a:srgbClr val="16204E"/>
                          </a:solidFill>
                          <a:effectLst/>
                          <a:latin typeface="Cambria"/>
                          <a:cs typeface="Cambria"/>
                        </a:rPr>
                        <a:t> </a:t>
                      </a:r>
                    </a:p>
                    <a:p>
                      <a:pPr algn="ctr"/>
                      <a:r>
                        <a:rPr lang="en-US" sz="1600" dirty="0">
                          <a:solidFill>
                            <a:srgbClr val="16204E"/>
                          </a:solidFill>
                          <a:effectLst/>
                          <a:latin typeface="Cambria"/>
                          <a:cs typeface="Cambria"/>
                        </a:rPr>
                        <a:t>agency is always with structure</a:t>
                      </a:r>
                      <a:endParaRPr lang="en-US" sz="1600" dirty="0">
                        <a:solidFill>
                          <a:srgbClr val="16204E"/>
                        </a:solidFill>
                        <a:latin typeface="Cambria"/>
                        <a:cs typeface="Cambria"/>
                      </a:endParaRPr>
                    </a:p>
                  </a:txBody>
                  <a:tcPr>
                    <a:solidFill>
                      <a:schemeClr val="accent2">
                        <a:lumMod val="20000"/>
                        <a:lumOff val="80000"/>
                      </a:schemeClr>
                    </a:solidFill>
                  </a:tcPr>
                </a:tc>
                <a:tc hMerge="1">
                  <a:txBody>
                    <a:bodyPr/>
                    <a:lstStyle/>
                    <a:p>
                      <a:endParaRPr lang="en-US"/>
                    </a:p>
                  </a:txBody>
                  <a:tcPr/>
                </a:tc>
                <a:tc>
                  <a:txBody>
                    <a:bodyPr/>
                    <a:lstStyle/>
                    <a:p>
                      <a:r>
                        <a:rPr lang="en-US" sz="1600" dirty="0">
                          <a:solidFill>
                            <a:srgbClr val="16204E"/>
                          </a:solidFill>
                          <a:latin typeface="Cambria"/>
                          <a:cs typeface="Cambria"/>
                        </a:rPr>
                        <a:t>agency is in everything</a:t>
                      </a:r>
                    </a:p>
                    <a:p>
                      <a:r>
                        <a:rPr lang="en-US" sz="1600" dirty="0">
                          <a:solidFill>
                            <a:srgbClr val="16204E"/>
                          </a:solidFill>
                          <a:latin typeface="Cambria"/>
                          <a:cs typeface="Cambria"/>
                        </a:rPr>
                        <a:t>emphasis on temporal dimension</a:t>
                      </a:r>
                      <a:r>
                        <a:rPr lang="en-US" sz="1600" baseline="0" dirty="0">
                          <a:solidFill>
                            <a:srgbClr val="16204E"/>
                          </a:solidFill>
                          <a:latin typeface="Cambria"/>
                          <a:cs typeface="Cambria"/>
                        </a:rPr>
                        <a:t> </a:t>
                      </a:r>
                      <a:endParaRPr lang="en-US" sz="1600" dirty="0">
                        <a:solidFill>
                          <a:srgbClr val="16204E"/>
                        </a:solidFill>
                        <a:latin typeface="Cambria"/>
                        <a:cs typeface="Cambria"/>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rgbClr val="16204E"/>
                          </a:solidFill>
                          <a:effectLst/>
                          <a:latin typeface="Cambria"/>
                          <a:ea typeface="+mn-ea"/>
                          <a:cs typeface="Cambria"/>
                        </a:rPr>
                        <a:t>3 changing agentic orientations </a:t>
                      </a:r>
                      <a:r>
                        <a:rPr lang="fr-CH" sz="1600" kern="1200" dirty="0">
                          <a:solidFill>
                            <a:srgbClr val="16204E"/>
                          </a:solidFill>
                          <a:effectLst/>
                          <a:latin typeface="Cambria"/>
                          <a:ea typeface="+mn-ea"/>
                          <a:cs typeface="Cambria"/>
                        </a:rPr>
                        <a:t>of agency</a:t>
                      </a:r>
                    </a:p>
                    <a:p>
                      <a:endParaRPr lang="en-US" sz="1600" dirty="0">
                        <a:solidFill>
                          <a:srgbClr val="16204E"/>
                        </a:solidFill>
                        <a:latin typeface="Cambria"/>
                        <a:cs typeface="Cambria"/>
                      </a:endParaRPr>
                    </a:p>
                  </a:txBody>
                  <a:tcPr>
                    <a:solidFill>
                      <a:schemeClr val="accent2">
                        <a:lumMod val="20000"/>
                        <a:lumOff val="80000"/>
                      </a:schemeClr>
                    </a:solidFill>
                  </a:tcPr>
                </a:tc>
                <a:extLst>
                  <a:ext uri="{0D108BD9-81ED-4DB2-BD59-A6C34878D82A}">
                    <a16:rowId xmlns:a16="http://schemas.microsoft.com/office/drawing/2014/main" val="10001"/>
                  </a:ext>
                </a:extLst>
              </a:tr>
              <a:tr h="370840">
                <a:tc gridSpan="2">
                  <a:txBody>
                    <a:bodyPr/>
                    <a:lstStyle/>
                    <a:p>
                      <a:pPr algn="ctr"/>
                      <a:r>
                        <a:rPr lang="en-US" sz="1600" dirty="0">
                          <a:solidFill>
                            <a:srgbClr val="16204E"/>
                          </a:solidFill>
                          <a:latin typeface="Cambria"/>
                          <a:cs typeface="Cambria"/>
                        </a:rPr>
                        <a:t>A and S</a:t>
                      </a:r>
                      <a:r>
                        <a:rPr lang="en-US" sz="1600" baseline="0" dirty="0">
                          <a:solidFill>
                            <a:srgbClr val="16204E"/>
                          </a:solidFill>
                          <a:latin typeface="Cambria"/>
                          <a:cs typeface="Cambria"/>
                        </a:rPr>
                        <a:t> are linked differently </a:t>
                      </a:r>
                      <a:endParaRPr lang="en-US" sz="1600" dirty="0">
                        <a:solidFill>
                          <a:srgbClr val="16204E"/>
                        </a:solidFill>
                        <a:latin typeface="Cambria"/>
                        <a:cs typeface="Cambria"/>
                      </a:endParaRPr>
                    </a:p>
                  </a:txBody>
                  <a:tcPr>
                    <a:solidFill>
                      <a:schemeClr val="accent2">
                        <a:lumMod val="20000"/>
                        <a:lumOff val="80000"/>
                      </a:schemeClr>
                    </a:solidFill>
                  </a:tcPr>
                </a:tc>
                <a:tc hMerge="1">
                  <a:txBody>
                    <a:bodyPr/>
                    <a:lstStyle/>
                    <a:p>
                      <a:endParaRPr lang="en-US" dirty="0"/>
                    </a:p>
                  </a:txBody>
                  <a:tcPr/>
                </a:tc>
                <a:tc>
                  <a:txBody>
                    <a:bodyPr/>
                    <a:lstStyle/>
                    <a:p>
                      <a:endParaRPr lang="en-US" sz="1600" dirty="0">
                        <a:solidFill>
                          <a:srgbClr val="16204E"/>
                        </a:solidFill>
                        <a:latin typeface="Cambria"/>
                        <a:cs typeface="Cambria"/>
                      </a:endParaRPr>
                    </a:p>
                  </a:txBody>
                  <a:tcPr>
                    <a:solidFill>
                      <a:schemeClr val="accent2">
                        <a:lumMod val="20000"/>
                        <a:lumOff val="80000"/>
                      </a:schemeClr>
                    </a:solidFill>
                  </a:tcPr>
                </a:tc>
                <a:extLst>
                  <a:ext uri="{0D108BD9-81ED-4DB2-BD59-A6C34878D82A}">
                    <a16:rowId xmlns:a16="http://schemas.microsoft.com/office/drawing/2014/main" val="10002"/>
                  </a:ext>
                </a:extLst>
              </a:tr>
              <a:tr h="370840">
                <a:tc>
                  <a:txBody>
                    <a:bodyPr/>
                    <a:lstStyle/>
                    <a:p>
                      <a:pPr marL="285750" indent="-285750">
                        <a:buFont typeface="Arial"/>
                        <a:buChar char="•"/>
                      </a:pPr>
                      <a:r>
                        <a:rPr lang="en-US" sz="1600" dirty="0">
                          <a:solidFill>
                            <a:srgbClr val="16204E"/>
                          </a:solidFill>
                          <a:latin typeface="Cambria"/>
                          <a:cs typeface="Cambria"/>
                        </a:rPr>
                        <a:t>agency</a:t>
                      </a:r>
                      <a:r>
                        <a:rPr lang="en-US" sz="1600" baseline="0" dirty="0">
                          <a:solidFill>
                            <a:srgbClr val="16204E"/>
                          </a:solidFill>
                          <a:latin typeface="Cambria"/>
                          <a:cs typeface="Cambria"/>
                        </a:rPr>
                        <a:t> in habitus</a:t>
                      </a:r>
                    </a:p>
                    <a:p>
                      <a:pPr marL="285750" indent="-285750">
                        <a:buFont typeface="Arial"/>
                        <a:buChar char="•"/>
                      </a:pPr>
                      <a:r>
                        <a:rPr lang="en-GB" sz="1600" kern="1200" dirty="0">
                          <a:solidFill>
                            <a:srgbClr val="16204E"/>
                          </a:solidFill>
                          <a:effectLst/>
                          <a:latin typeface="Cambria"/>
                          <a:ea typeface="+mn-ea"/>
                          <a:cs typeface="Cambria"/>
                        </a:rPr>
                        <a:t>all persons have the</a:t>
                      </a:r>
                    </a:p>
                    <a:p>
                      <a:pPr marL="0" indent="0">
                        <a:buFont typeface="Arial"/>
                        <a:buNone/>
                      </a:pPr>
                      <a:r>
                        <a:rPr lang="en-GB" sz="1600" kern="1200" dirty="0">
                          <a:solidFill>
                            <a:srgbClr val="16204E"/>
                          </a:solidFill>
                          <a:effectLst/>
                          <a:latin typeface="Cambria"/>
                          <a:ea typeface="+mn-ea"/>
                          <a:cs typeface="Cambria"/>
                        </a:rPr>
                        <a:t>capacity of agency to “actively make the social world</a:t>
                      </a:r>
                      <a:r>
                        <a:rPr lang="en-US" sz="1600" dirty="0">
                          <a:solidFill>
                            <a:srgbClr val="16204E"/>
                          </a:solidFill>
                          <a:effectLst/>
                          <a:latin typeface="Cambria"/>
                          <a:cs typeface="Cambria"/>
                        </a:rPr>
                        <a:t> “</a:t>
                      </a:r>
                      <a:endParaRPr lang="en-US" sz="1600" dirty="0">
                        <a:solidFill>
                          <a:srgbClr val="16204E"/>
                        </a:solidFill>
                        <a:latin typeface="Cambria"/>
                        <a:cs typeface="Cambria"/>
                      </a:endParaRPr>
                    </a:p>
                  </a:txBody>
                  <a:tcPr>
                    <a:solidFill>
                      <a:schemeClr val="accent2">
                        <a:lumMod val="20000"/>
                        <a:lumOff val="80000"/>
                      </a:schemeClr>
                    </a:solidFill>
                  </a:tcPr>
                </a:tc>
                <a:tc>
                  <a:txBody>
                    <a:bodyPr/>
                    <a:lstStyle/>
                    <a:p>
                      <a:pPr marL="285750" indent="-285750">
                        <a:buFont typeface="Arial"/>
                        <a:buChar char="•"/>
                      </a:pPr>
                      <a:r>
                        <a:rPr lang="en-US" sz="1600" dirty="0">
                          <a:solidFill>
                            <a:srgbClr val="16204E"/>
                          </a:solidFill>
                          <a:effectLst/>
                          <a:latin typeface="Cambria"/>
                          <a:cs typeface="Cambria"/>
                        </a:rPr>
                        <a:t>agency</a:t>
                      </a:r>
                      <a:r>
                        <a:rPr lang="en-US" sz="1600" baseline="0" dirty="0">
                          <a:solidFill>
                            <a:srgbClr val="16204E"/>
                          </a:solidFill>
                          <a:effectLst/>
                          <a:latin typeface="Cambria"/>
                          <a:cs typeface="Cambria"/>
                        </a:rPr>
                        <a:t> is only </a:t>
                      </a:r>
                      <a:r>
                        <a:rPr lang="en-GB" sz="1600" b="1" kern="1200" dirty="0">
                          <a:solidFill>
                            <a:srgbClr val="16204E"/>
                          </a:solidFill>
                          <a:effectLst/>
                          <a:latin typeface="Cambria"/>
                          <a:ea typeface="+mn-ea"/>
                          <a:cs typeface="Cambria"/>
                        </a:rPr>
                        <a:t>conscious </a:t>
                      </a:r>
                      <a:r>
                        <a:rPr lang="en-GB" sz="1600" kern="1200" dirty="0">
                          <a:solidFill>
                            <a:srgbClr val="16204E"/>
                          </a:solidFill>
                          <a:effectLst/>
                          <a:latin typeface="Cambria"/>
                          <a:ea typeface="+mn-ea"/>
                          <a:cs typeface="Cambria"/>
                        </a:rPr>
                        <a:t>understanding of a person’s perception of the situation</a:t>
                      </a:r>
                      <a:r>
                        <a:rPr lang="en-US" sz="1600" dirty="0">
                          <a:solidFill>
                            <a:srgbClr val="16204E"/>
                          </a:solidFill>
                          <a:effectLst/>
                          <a:latin typeface="Cambria"/>
                          <a:cs typeface="Cambria"/>
                        </a:rPr>
                        <a:t> </a:t>
                      </a:r>
                    </a:p>
                    <a:p>
                      <a:pPr marL="285750" indent="-285750">
                        <a:buFont typeface="Arial"/>
                        <a:buChar char="•"/>
                      </a:pPr>
                      <a:r>
                        <a:rPr lang="en-GB" sz="1600" kern="1200" dirty="0">
                          <a:solidFill>
                            <a:srgbClr val="16204E"/>
                          </a:solidFill>
                          <a:effectLst/>
                          <a:latin typeface="Cambria"/>
                          <a:ea typeface="+mn-ea"/>
                          <a:cs typeface="Cambria"/>
                        </a:rPr>
                        <a:t>structure and agency are conceptualised as mutually constitutive</a:t>
                      </a:r>
                      <a:r>
                        <a:rPr lang="en-US" sz="1600" dirty="0">
                          <a:solidFill>
                            <a:srgbClr val="16204E"/>
                          </a:solidFill>
                          <a:effectLst/>
                          <a:latin typeface="Cambria"/>
                          <a:cs typeface="Cambria"/>
                        </a:rPr>
                        <a:t> </a:t>
                      </a:r>
                    </a:p>
                    <a:p>
                      <a:pPr marL="285750" indent="-285750">
                        <a:buFont typeface="Arial"/>
                        <a:buChar char="•"/>
                      </a:pPr>
                      <a:r>
                        <a:rPr lang="en-GB" sz="1600" kern="1200" dirty="0">
                          <a:solidFill>
                            <a:srgbClr val="16204E"/>
                          </a:solidFill>
                          <a:effectLst/>
                          <a:latin typeface="Cambria"/>
                          <a:ea typeface="+mn-ea"/>
                          <a:cs typeface="Cambria"/>
                        </a:rPr>
                        <a:t>to ‘make a difference’, to exercise of power</a:t>
                      </a:r>
                      <a:r>
                        <a:rPr lang="en-US" sz="1600" dirty="0">
                          <a:solidFill>
                            <a:srgbClr val="16204E"/>
                          </a:solidFill>
                          <a:effectLst/>
                          <a:latin typeface="Cambria"/>
                          <a:cs typeface="Cambria"/>
                        </a:rPr>
                        <a:t> </a:t>
                      </a:r>
                      <a:endParaRPr lang="en-US" sz="1600" dirty="0">
                        <a:solidFill>
                          <a:srgbClr val="16204E"/>
                        </a:solidFill>
                        <a:latin typeface="Cambria"/>
                        <a:cs typeface="Cambria"/>
                      </a:endParaRPr>
                    </a:p>
                  </a:txBody>
                  <a:tcPr>
                    <a:solidFill>
                      <a:schemeClr val="accent2">
                        <a:lumMod val="20000"/>
                        <a:lumOff val="80000"/>
                      </a:schemeClr>
                    </a:solidFill>
                  </a:tcPr>
                </a:tc>
                <a:tc>
                  <a:txBody>
                    <a:bodyPr/>
                    <a:lstStyle/>
                    <a:p>
                      <a:pPr marL="285750" indent="-285750">
                        <a:buFont typeface="Arial"/>
                        <a:buChar char="•"/>
                      </a:pPr>
                      <a:r>
                        <a:rPr lang="en-GB" sz="1600" i="1" kern="1200" dirty="0">
                          <a:solidFill>
                            <a:srgbClr val="16204E"/>
                          </a:solidFill>
                          <a:effectLst/>
                          <a:latin typeface="Cambria"/>
                          <a:ea typeface="+mn-ea"/>
                          <a:cs typeface="Cambria"/>
                        </a:rPr>
                        <a:t>iterational dimension</a:t>
                      </a:r>
                      <a:r>
                        <a:rPr lang="en-GB" sz="1600" kern="1200" dirty="0">
                          <a:solidFill>
                            <a:srgbClr val="16204E"/>
                          </a:solidFill>
                          <a:effectLst/>
                          <a:latin typeface="Cambria"/>
                          <a:ea typeface="+mn-ea"/>
                          <a:cs typeface="Cambria"/>
                        </a:rPr>
                        <a:t> (based on </a:t>
                      </a:r>
                      <a:r>
                        <a:rPr lang="en-GB" sz="1600" b="1" i="1" kern="1200" dirty="0">
                          <a:solidFill>
                            <a:srgbClr val="16204E"/>
                          </a:solidFill>
                          <a:effectLst/>
                          <a:latin typeface="Cambria"/>
                          <a:ea typeface="+mn-ea"/>
                          <a:cs typeface="Cambria"/>
                        </a:rPr>
                        <a:t>habits </a:t>
                      </a:r>
                      <a:r>
                        <a:rPr lang="en-GB" sz="1600" kern="1200" dirty="0">
                          <a:solidFill>
                            <a:srgbClr val="16204E"/>
                          </a:solidFill>
                          <a:effectLst/>
                          <a:latin typeface="Cambria"/>
                          <a:ea typeface="+mn-ea"/>
                          <a:cs typeface="Cambria"/>
                        </a:rPr>
                        <a:t>and </a:t>
                      </a:r>
                      <a:r>
                        <a:rPr lang="en-GB" sz="1600" i="1" kern="1200" dirty="0">
                          <a:solidFill>
                            <a:srgbClr val="16204E"/>
                          </a:solidFill>
                          <a:effectLst/>
                          <a:latin typeface="Cambria"/>
                          <a:ea typeface="+mn-ea"/>
                          <a:cs typeface="Cambria"/>
                        </a:rPr>
                        <a:t>schemas</a:t>
                      </a:r>
                      <a:r>
                        <a:rPr lang="en-US" sz="1600" dirty="0">
                          <a:solidFill>
                            <a:srgbClr val="16204E"/>
                          </a:solidFill>
                          <a:effectLst/>
                          <a:latin typeface="Cambria"/>
                          <a:cs typeface="Cambria"/>
                        </a:rPr>
                        <a:t> )</a:t>
                      </a:r>
                    </a:p>
                    <a:p>
                      <a:pPr marL="285750" indent="-285750">
                        <a:buFont typeface="Arial"/>
                        <a:buChar char="•"/>
                      </a:pPr>
                      <a:r>
                        <a:rPr lang="en-GB" sz="1600" i="1" kern="1200" dirty="0">
                          <a:solidFill>
                            <a:srgbClr val="16204E"/>
                          </a:solidFill>
                          <a:effectLst/>
                          <a:latin typeface="Cambria"/>
                          <a:ea typeface="+mn-ea"/>
                          <a:cs typeface="Cambria"/>
                        </a:rPr>
                        <a:t>projective</a:t>
                      </a:r>
                      <a:r>
                        <a:rPr lang="en-US" sz="1600" dirty="0">
                          <a:solidFill>
                            <a:srgbClr val="16204E"/>
                          </a:solidFill>
                          <a:effectLst/>
                          <a:latin typeface="Cambria"/>
                          <a:cs typeface="Cambria"/>
                        </a:rPr>
                        <a:t> </a:t>
                      </a:r>
                      <a:r>
                        <a:rPr lang="en-GB" sz="1600" kern="1200" dirty="0">
                          <a:solidFill>
                            <a:srgbClr val="16204E"/>
                          </a:solidFill>
                          <a:effectLst/>
                          <a:latin typeface="Cambria"/>
                          <a:ea typeface="+mn-ea"/>
                          <a:cs typeface="Cambria"/>
                        </a:rPr>
                        <a:t>towards the future, </a:t>
                      </a:r>
                      <a:r>
                        <a:rPr lang="en-GB" sz="1600" b="1" i="1" kern="1200" dirty="0">
                          <a:solidFill>
                            <a:srgbClr val="16204E"/>
                          </a:solidFill>
                          <a:effectLst/>
                          <a:latin typeface="Cambria"/>
                          <a:ea typeface="+mn-ea"/>
                          <a:cs typeface="Cambria"/>
                        </a:rPr>
                        <a:t>imagination</a:t>
                      </a:r>
                      <a:r>
                        <a:rPr lang="en-US" sz="1600" b="1" dirty="0">
                          <a:solidFill>
                            <a:srgbClr val="16204E"/>
                          </a:solidFill>
                          <a:effectLst/>
                          <a:latin typeface="Cambria"/>
                          <a:cs typeface="Cambria"/>
                        </a:rPr>
                        <a:t> </a:t>
                      </a:r>
                    </a:p>
                    <a:p>
                      <a:pPr marL="285750" indent="-285750">
                        <a:buFont typeface="Arial"/>
                        <a:buChar char="•"/>
                      </a:pPr>
                      <a:r>
                        <a:rPr lang="en-GB" sz="1600" i="1" kern="1200" dirty="0">
                          <a:solidFill>
                            <a:srgbClr val="16204E"/>
                          </a:solidFill>
                          <a:effectLst/>
                          <a:latin typeface="Cambria"/>
                          <a:ea typeface="+mn-ea"/>
                          <a:cs typeface="Cambria"/>
                        </a:rPr>
                        <a:t>practical-evaluative dimension</a:t>
                      </a:r>
                      <a:r>
                        <a:rPr lang="en-GB" sz="1600" kern="1200" dirty="0">
                          <a:solidFill>
                            <a:srgbClr val="16204E"/>
                          </a:solidFill>
                          <a:effectLst/>
                          <a:latin typeface="Cambria"/>
                          <a:ea typeface="+mn-ea"/>
                          <a:cs typeface="Cambria"/>
                        </a:rPr>
                        <a:t> -possibilities of the actual situation</a:t>
                      </a:r>
                      <a:r>
                        <a:rPr lang="en-US" sz="1600" dirty="0">
                          <a:solidFill>
                            <a:srgbClr val="16204E"/>
                          </a:solidFill>
                          <a:effectLst/>
                          <a:latin typeface="Cambria"/>
                          <a:cs typeface="Cambria"/>
                        </a:rPr>
                        <a:t> , </a:t>
                      </a:r>
                      <a:r>
                        <a:rPr lang="fr-CH" sz="1600" b="1" dirty="0">
                          <a:solidFill>
                            <a:srgbClr val="16204E"/>
                          </a:solidFill>
                          <a:effectLst/>
                          <a:latin typeface="Cambria"/>
                          <a:cs typeface="Cambria"/>
                        </a:rPr>
                        <a:t>judgement</a:t>
                      </a:r>
                      <a:endParaRPr lang="en-US" sz="1600" b="1" dirty="0">
                        <a:solidFill>
                          <a:srgbClr val="16204E"/>
                        </a:solidFill>
                        <a:latin typeface="Cambria"/>
                        <a:cs typeface="Cambria"/>
                      </a:endParaRPr>
                    </a:p>
                  </a:txBody>
                  <a:tcPr>
                    <a:solidFill>
                      <a:schemeClr val="accent2">
                        <a:lumMod val="20000"/>
                        <a:lumOff val="80000"/>
                      </a:schemeClr>
                    </a:solidFill>
                  </a:tcPr>
                </a:tc>
                <a:extLst>
                  <a:ext uri="{0D108BD9-81ED-4DB2-BD59-A6C34878D82A}">
                    <a16:rowId xmlns:a16="http://schemas.microsoft.com/office/drawing/2014/main" val="10003"/>
                  </a:ext>
                </a:extLst>
              </a:tr>
              <a:tr h="370840">
                <a:tc>
                  <a:txBody>
                    <a:bodyPr/>
                    <a:lstStyle/>
                    <a:p>
                      <a:r>
                        <a:rPr lang="en-US" sz="1600" dirty="0">
                          <a:solidFill>
                            <a:srgbClr val="16204E"/>
                          </a:solidFill>
                          <a:latin typeface="Cambria"/>
                          <a:cs typeface="Cambria"/>
                        </a:rPr>
                        <a:t>agency is dominated by structure and </a:t>
                      </a:r>
                      <a:r>
                        <a:rPr lang="en-GB" sz="1600" kern="1200" dirty="0">
                          <a:solidFill>
                            <a:srgbClr val="16204E"/>
                          </a:solidFill>
                          <a:effectLst/>
                          <a:latin typeface="Cambria"/>
                          <a:ea typeface="+mn-ea"/>
                          <a:cs typeface="Cambria"/>
                        </a:rPr>
                        <a:t>the embodiment of the habitus</a:t>
                      </a:r>
                      <a:r>
                        <a:rPr lang="en-US" sz="1600" dirty="0">
                          <a:solidFill>
                            <a:srgbClr val="16204E"/>
                          </a:solidFill>
                          <a:effectLst/>
                          <a:latin typeface="Cambria"/>
                          <a:cs typeface="Cambria"/>
                        </a:rPr>
                        <a:t> </a:t>
                      </a:r>
                      <a:endParaRPr lang="en-US" sz="1600" dirty="0">
                        <a:solidFill>
                          <a:srgbClr val="16204E"/>
                        </a:solidFill>
                        <a:latin typeface="Cambria"/>
                        <a:cs typeface="Cambria"/>
                      </a:endParaRPr>
                    </a:p>
                  </a:txBody>
                  <a:tcPr>
                    <a:solidFill>
                      <a:schemeClr val="accent2">
                        <a:lumMod val="20000"/>
                        <a:lumOff val="80000"/>
                      </a:schemeClr>
                    </a:solidFill>
                  </a:tcPr>
                </a:tc>
                <a:tc>
                  <a:txBody>
                    <a:bodyPr/>
                    <a:lstStyle/>
                    <a:p>
                      <a:r>
                        <a:rPr lang="en-US" sz="1600" dirty="0">
                          <a:solidFill>
                            <a:srgbClr val="16204E"/>
                          </a:solidFill>
                          <a:latin typeface="Cambria"/>
                          <a:cs typeface="Cambria"/>
                        </a:rPr>
                        <a:t>link A/S is romantic ( Collins (1992)</a:t>
                      </a:r>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rgbClr val="16204E"/>
                          </a:solidFill>
                          <a:effectLst/>
                          <a:latin typeface="Cambria"/>
                          <a:ea typeface="+mn-ea"/>
                          <a:cs typeface="Cambria"/>
                        </a:rPr>
                        <a:t>agency as “social and relational … since  agency centres around the engagement by actors of the different contextual components that constitute their own structured yet flexible social universes” (</a:t>
                      </a:r>
                      <a:r>
                        <a:rPr lang="en-GB" sz="1600" kern="1200" dirty="0" err="1">
                          <a:solidFill>
                            <a:srgbClr val="16204E"/>
                          </a:solidFill>
                          <a:effectLst/>
                          <a:latin typeface="Cambria"/>
                          <a:ea typeface="+mn-ea"/>
                          <a:cs typeface="Cambria"/>
                        </a:rPr>
                        <a:t>Emirbayer</a:t>
                      </a:r>
                      <a:r>
                        <a:rPr lang="en-GB" sz="1600" kern="1200" dirty="0">
                          <a:solidFill>
                            <a:srgbClr val="16204E"/>
                          </a:solidFill>
                          <a:effectLst/>
                          <a:latin typeface="Cambria"/>
                          <a:ea typeface="+mn-ea"/>
                          <a:cs typeface="Cambria"/>
                        </a:rPr>
                        <a:t> and </a:t>
                      </a:r>
                      <a:r>
                        <a:rPr lang="en-GB" sz="1600" kern="1200" dirty="0" err="1">
                          <a:solidFill>
                            <a:srgbClr val="16204E"/>
                          </a:solidFill>
                          <a:effectLst/>
                          <a:latin typeface="Cambria"/>
                          <a:ea typeface="+mn-ea"/>
                          <a:cs typeface="Cambria"/>
                        </a:rPr>
                        <a:t>Mische</a:t>
                      </a:r>
                      <a:r>
                        <a:rPr lang="en-GB" sz="1600" kern="1200" dirty="0">
                          <a:solidFill>
                            <a:srgbClr val="16204E"/>
                          </a:solidFill>
                          <a:effectLst/>
                          <a:latin typeface="Cambria"/>
                          <a:ea typeface="+mn-ea"/>
                          <a:cs typeface="Cambria"/>
                        </a:rPr>
                        <a:t> 1998, 973)</a:t>
                      </a:r>
                      <a:r>
                        <a:rPr lang="en-US" sz="1600" dirty="0">
                          <a:solidFill>
                            <a:srgbClr val="16204E"/>
                          </a:solidFill>
                          <a:effectLst/>
                          <a:latin typeface="Cambria"/>
                          <a:cs typeface="Cambria"/>
                        </a:rPr>
                        <a:t> </a:t>
                      </a:r>
                      <a:endParaRPr lang="en-US" sz="1600" dirty="0">
                        <a:solidFill>
                          <a:srgbClr val="16204E"/>
                        </a:solidFill>
                        <a:latin typeface="Cambria"/>
                        <a:cs typeface="Cambria"/>
                      </a:endParaRPr>
                    </a:p>
                    <a:p>
                      <a:endParaRPr lang="en-US" sz="1600" dirty="0">
                        <a:solidFill>
                          <a:srgbClr val="16204E"/>
                        </a:solidFill>
                        <a:latin typeface="Cambria"/>
                        <a:cs typeface="Cambria"/>
                      </a:endParaRPr>
                    </a:p>
                  </a:txBody>
                  <a:tcPr>
                    <a:solidFill>
                      <a:schemeClr val="accent2">
                        <a:lumMod val="20000"/>
                        <a:lumOff val="80000"/>
                      </a:schemeClr>
                    </a:solidFill>
                  </a:tcPr>
                </a:tc>
                <a:extLst>
                  <a:ext uri="{0D108BD9-81ED-4DB2-BD59-A6C34878D82A}">
                    <a16:rowId xmlns:a16="http://schemas.microsoft.com/office/drawing/2014/main" val="10004"/>
                  </a:ext>
                </a:extLst>
              </a:tr>
              <a:tr h="370840">
                <a:tc gridSpan="2">
                  <a:txBody>
                    <a:bodyPr/>
                    <a:lstStyle/>
                    <a:p>
                      <a:pPr algn="ctr"/>
                      <a:r>
                        <a:rPr lang="en-US" sz="1600" dirty="0">
                          <a:solidFill>
                            <a:srgbClr val="16204E"/>
                          </a:solidFill>
                          <a:latin typeface="Cambria"/>
                          <a:cs typeface="Cambria"/>
                        </a:rPr>
                        <a:t>do not show how A/S are interrelated</a:t>
                      </a:r>
                    </a:p>
                  </a:txBody>
                  <a:tcPr>
                    <a:solidFill>
                      <a:schemeClr val="accent2">
                        <a:lumMod val="20000"/>
                        <a:lumOff val="80000"/>
                      </a:schemeClr>
                    </a:solidFill>
                  </a:tcPr>
                </a:tc>
                <a:tc hMerge="1">
                  <a:txBody>
                    <a:bodyPr/>
                    <a:lstStyle/>
                    <a:p>
                      <a:endParaRPr lang="en-US"/>
                    </a:p>
                  </a:txBody>
                  <a:tcPr/>
                </a:tc>
                <a:tc>
                  <a:txBody>
                    <a:bodyPr/>
                    <a:lstStyle/>
                    <a:p>
                      <a:endParaRPr lang="en-US" sz="1600" dirty="0">
                        <a:solidFill>
                          <a:srgbClr val="16204E"/>
                        </a:solidFill>
                        <a:latin typeface="Cambria"/>
                        <a:cs typeface="Cambria"/>
                      </a:endParaRPr>
                    </a:p>
                  </a:txBody>
                  <a:tcPr>
                    <a:solidFill>
                      <a:schemeClr val="accent2">
                        <a:lumMod val="20000"/>
                        <a:lumOff val="80000"/>
                      </a:schemeClr>
                    </a:solidFill>
                  </a:tcPr>
                </a:tc>
                <a:extLst>
                  <a:ext uri="{0D108BD9-81ED-4DB2-BD59-A6C34878D82A}">
                    <a16:rowId xmlns:a16="http://schemas.microsoft.com/office/drawing/2014/main" val="10005"/>
                  </a:ext>
                </a:extLst>
              </a:tr>
            </a:tbl>
          </a:graphicData>
        </a:graphic>
      </p:graphicFrame>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Tree>
    <p:extLst>
      <p:ext uri="{BB962C8B-B14F-4D97-AF65-F5344CB8AC3E}">
        <p14:creationId xmlns:p14="http://schemas.microsoft.com/office/powerpoint/2010/main" val="12913674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562550" y="297636"/>
            <a:ext cx="8125738" cy="1052736"/>
          </a:xfrm>
          <a:prstGeom prst="rect">
            <a:avLst/>
          </a:prstGeom>
        </p:spPr>
        <p:txBody>
          <a:bodyPr>
            <a:normAutofit/>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Point of departure</a:t>
            </a:r>
          </a:p>
        </p:txBody>
      </p:sp>
      <p:sp>
        <p:nvSpPr>
          <p:cNvPr id="38" name="Shape 38"/>
          <p:cNvSpPr>
            <a:spLocks noGrp="1"/>
          </p:cNvSpPr>
          <p:nvPr>
            <p:ph type="body" idx="1"/>
          </p:nvPr>
        </p:nvSpPr>
        <p:spPr>
          <a:xfrm>
            <a:off x="797719" y="1350372"/>
            <a:ext cx="9940789" cy="4013959"/>
          </a:xfrm>
          <a:prstGeom prst="rect">
            <a:avLst/>
          </a:prstGeom>
          <a:ln>
            <a:noFill/>
          </a:ln>
        </p:spPr>
        <p:txBody>
          <a:bodyPr>
            <a:normAutofit lnSpcReduction="10000"/>
          </a:bodyPr>
          <a:lstStyle/>
          <a:p>
            <a:pPr marL="55686" indent="207555" defTabSz="128583">
              <a:lnSpc>
                <a:spcPct val="100000"/>
              </a:lnSpc>
              <a:spcBef>
                <a:spcPts val="1687"/>
              </a:spcBef>
              <a:defRPr sz="1800"/>
            </a:pPr>
            <a:r>
              <a:rPr lang="fr-CH" sz="1800" dirty="0">
                <a:solidFill>
                  <a:srgbClr val="16204E"/>
                </a:solidFill>
                <a:latin typeface="Cambria"/>
                <a:ea typeface="Cambria"/>
                <a:cs typeface="Cambria"/>
                <a:sym typeface="Cambria"/>
              </a:rPr>
              <a:t>to </a:t>
            </a:r>
            <a:r>
              <a:rPr lang="fr-CH" sz="1800" dirty="0" err="1">
                <a:solidFill>
                  <a:srgbClr val="16204E"/>
                </a:solidFill>
                <a:latin typeface="Cambria"/>
                <a:ea typeface="Cambria"/>
                <a:cs typeface="Cambria"/>
                <a:sym typeface="Cambria"/>
              </a:rPr>
              <a:t>understand</a:t>
            </a:r>
            <a:r>
              <a:rPr lang="fr-CH" sz="1800" dirty="0">
                <a:solidFill>
                  <a:srgbClr val="16204E"/>
                </a:solidFill>
                <a:latin typeface="Cambria"/>
                <a:ea typeface="Cambria"/>
                <a:cs typeface="Cambria"/>
                <a:sym typeface="Cambria"/>
              </a:rPr>
              <a:t> </a:t>
            </a:r>
            <a:r>
              <a:rPr lang="fr-CH" sz="1800" dirty="0" err="1">
                <a:solidFill>
                  <a:srgbClr val="16204E"/>
                </a:solidFill>
                <a:latin typeface="Cambria"/>
                <a:ea typeface="Cambria"/>
                <a:cs typeface="Cambria"/>
                <a:sym typeface="Cambria"/>
              </a:rPr>
              <a:t>mobility</a:t>
            </a:r>
            <a:r>
              <a:rPr lang="fr-CH" sz="1800" dirty="0">
                <a:solidFill>
                  <a:srgbClr val="16204E"/>
                </a:solidFill>
                <a:latin typeface="Cambria"/>
                <a:ea typeface="Cambria"/>
                <a:cs typeface="Cambria"/>
                <a:sym typeface="Cambria"/>
              </a:rPr>
              <a:t> by </a:t>
            </a:r>
            <a:r>
              <a:rPr lang="fr-CH" sz="1800" dirty="0" err="1">
                <a:solidFill>
                  <a:srgbClr val="16204E"/>
                </a:solidFill>
                <a:latin typeface="Cambria"/>
                <a:ea typeface="Cambria"/>
                <a:cs typeface="Cambria"/>
                <a:sym typeface="Cambria"/>
              </a:rPr>
              <a:t>including</a:t>
            </a:r>
            <a:r>
              <a:rPr lang="fr-CH" sz="1800" dirty="0">
                <a:solidFill>
                  <a:srgbClr val="16204E"/>
                </a:solidFill>
                <a:latin typeface="Cambria"/>
                <a:ea typeface="Cambria"/>
                <a:cs typeface="Cambria"/>
                <a:sym typeface="Cambria"/>
              </a:rPr>
              <a:t> temporal dimension in </a:t>
            </a:r>
            <a:r>
              <a:rPr lang="fr-CH" sz="1800" dirty="0" err="1">
                <a:solidFill>
                  <a:srgbClr val="16204E"/>
                </a:solidFill>
                <a:latin typeface="Cambria"/>
                <a:ea typeface="Cambria"/>
                <a:cs typeface="Cambria"/>
                <a:sym typeface="Cambria"/>
              </a:rPr>
              <a:t>mobility</a:t>
            </a:r>
            <a:r>
              <a:rPr lang="fr-CH" sz="1800" dirty="0">
                <a:solidFill>
                  <a:srgbClr val="16204E"/>
                </a:solidFill>
                <a:latin typeface="Cambria"/>
                <a:ea typeface="Cambria"/>
                <a:cs typeface="Cambria"/>
                <a:sym typeface="Cambria"/>
              </a:rPr>
              <a:t>: </a:t>
            </a:r>
            <a:r>
              <a:rPr lang="en-GB" sz="1800" dirty="0">
                <a:solidFill>
                  <a:srgbClr val="16204E"/>
                </a:solidFill>
                <a:latin typeface="Cambria"/>
                <a:cs typeface="Cambria"/>
              </a:rPr>
              <a:t>three dimensions of habit, imagination, and judgement (HIJ</a:t>
            </a:r>
            <a:r>
              <a:rPr lang="en-US" sz="1800" dirty="0">
                <a:solidFill>
                  <a:srgbClr val="16204E"/>
                </a:solidFill>
                <a:latin typeface="Cambria"/>
                <a:cs typeface="Cambria"/>
              </a:rPr>
              <a:t>)</a:t>
            </a:r>
          </a:p>
          <a:p>
            <a:pPr marL="55686" indent="207555" defTabSz="128583">
              <a:lnSpc>
                <a:spcPct val="100000"/>
              </a:lnSpc>
              <a:spcBef>
                <a:spcPts val="1687"/>
              </a:spcBef>
              <a:defRPr sz="1800"/>
            </a:pPr>
            <a:r>
              <a:rPr lang="en-GB" sz="1800" dirty="0">
                <a:solidFill>
                  <a:srgbClr val="16204E"/>
                </a:solidFill>
                <a:latin typeface="Cambria"/>
                <a:cs typeface="Cambria"/>
              </a:rPr>
              <a:t>temporal-relational contexts support particular agentic orientations” (</a:t>
            </a:r>
            <a:r>
              <a:rPr lang="en-GB" sz="1800" dirty="0" err="1">
                <a:solidFill>
                  <a:srgbClr val="16204E"/>
                </a:solidFill>
                <a:latin typeface="Cambria"/>
                <a:cs typeface="Cambria"/>
              </a:rPr>
              <a:t>Emirbayer</a:t>
            </a:r>
            <a:r>
              <a:rPr lang="en-GB" sz="1800" dirty="0">
                <a:solidFill>
                  <a:srgbClr val="16204E"/>
                </a:solidFill>
                <a:latin typeface="Cambria"/>
                <a:cs typeface="Cambria"/>
              </a:rPr>
              <a:t> and </a:t>
            </a:r>
            <a:r>
              <a:rPr lang="en-GB" sz="1800" dirty="0" err="1">
                <a:solidFill>
                  <a:srgbClr val="16204E"/>
                </a:solidFill>
                <a:latin typeface="Cambria"/>
                <a:cs typeface="Cambria"/>
              </a:rPr>
              <a:t>Mische</a:t>
            </a:r>
            <a:r>
              <a:rPr lang="en-GB" sz="1800" dirty="0">
                <a:solidFill>
                  <a:srgbClr val="16204E"/>
                </a:solidFill>
                <a:latin typeface="Cambria"/>
                <a:cs typeface="Cambria"/>
              </a:rPr>
              <a:t> 1998, 1004)</a:t>
            </a:r>
            <a:r>
              <a:rPr lang="en-US" sz="1800" dirty="0">
                <a:solidFill>
                  <a:srgbClr val="16204E"/>
                </a:solidFill>
                <a:latin typeface="Cambria"/>
                <a:cs typeface="Cambria"/>
              </a:rPr>
              <a:t> </a:t>
            </a:r>
          </a:p>
          <a:p>
            <a:pPr marL="55686" indent="207555" defTabSz="128583">
              <a:lnSpc>
                <a:spcPct val="100000"/>
              </a:lnSpc>
              <a:spcBef>
                <a:spcPts val="1687"/>
              </a:spcBef>
              <a:defRPr sz="1800"/>
            </a:pPr>
            <a:r>
              <a:rPr lang="en-GB" sz="1800" dirty="0">
                <a:solidFill>
                  <a:srgbClr val="16204E"/>
                </a:solidFill>
                <a:latin typeface="Cambria"/>
                <a:cs typeface="Cambria"/>
              </a:rPr>
              <a:t>different patterns of the interlacement of habit, imagination, judgement, and a concrete (historical) situation can be identified in situations of mobility</a:t>
            </a:r>
            <a:r>
              <a:rPr lang="en-US" sz="1800" dirty="0">
                <a:solidFill>
                  <a:srgbClr val="16204E"/>
                </a:solidFill>
                <a:latin typeface="Cambria"/>
                <a:cs typeface="Cambria"/>
              </a:rPr>
              <a:t> </a:t>
            </a:r>
          </a:p>
          <a:p>
            <a:pPr marL="55686" indent="0" defTabSz="128583">
              <a:lnSpc>
                <a:spcPct val="70000"/>
              </a:lnSpc>
              <a:spcBef>
                <a:spcPts val="1687"/>
              </a:spcBef>
              <a:buNone/>
              <a:defRPr sz="1800"/>
            </a:pPr>
            <a:endParaRPr lang="en-GB" sz="1800" dirty="0"/>
          </a:p>
          <a:p>
            <a:pPr marL="55686" indent="207555" defTabSz="128583">
              <a:lnSpc>
                <a:spcPct val="70000"/>
              </a:lnSpc>
              <a:spcBef>
                <a:spcPts val="1687"/>
              </a:spcBef>
              <a:defRPr sz="1800"/>
            </a:pPr>
            <a:endParaRPr lang="en-GB" sz="1800" dirty="0"/>
          </a:p>
          <a:p>
            <a:pPr marL="55686" indent="207555" defTabSz="128583">
              <a:lnSpc>
                <a:spcPct val="100000"/>
              </a:lnSpc>
              <a:spcBef>
                <a:spcPts val="1687"/>
              </a:spcBef>
              <a:defRPr sz="1800"/>
            </a:pPr>
            <a:r>
              <a:rPr lang="en-GB" sz="1800" dirty="0">
                <a:solidFill>
                  <a:srgbClr val="16204E"/>
                </a:solidFill>
                <a:latin typeface="Cambria"/>
                <a:cs typeface="Cambria"/>
              </a:rPr>
              <a:t>elaborate on the possibilities to practically reconstruct agency within migration studies by analysing how young people speak retrospectively about the process of moving abroad for work- and employment-related purposes</a:t>
            </a:r>
            <a:r>
              <a:rPr lang="en-US" dirty="0">
                <a:solidFill>
                  <a:srgbClr val="16204E"/>
                </a:solidFill>
                <a:latin typeface="Cambria"/>
                <a:cs typeface="Cambria"/>
              </a:rPr>
              <a:t> </a:t>
            </a:r>
            <a:endParaRPr lang="en-GB" sz="1800" dirty="0">
              <a:solidFill>
                <a:srgbClr val="16204E"/>
              </a:solidFill>
              <a:latin typeface="Cambria"/>
              <a:cs typeface="Cambria"/>
            </a:endParaRPr>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
        <p:nvSpPr>
          <p:cNvPr id="5" name="Shape 37"/>
          <p:cNvSpPr txBox="1">
            <a:spLocks/>
          </p:cNvSpPr>
          <p:nvPr/>
        </p:nvSpPr>
        <p:spPr>
          <a:xfrm>
            <a:off x="981650" y="3262272"/>
            <a:ext cx="6206550" cy="10527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300"/>
                </a:solidFill>
                <a:latin typeface="Cambria"/>
                <a:ea typeface="Cambria"/>
                <a:cs typeface="Cambria"/>
                <a:sym typeface="Cambria"/>
              </a:defRPr>
            </a:lvl1pPr>
          </a:lstStyle>
          <a:p>
            <a:pPr algn="ctr"/>
            <a:r>
              <a:rPr lang="en-US" sz="3600" dirty="0">
                <a:solidFill>
                  <a:srgbClr val="F79505"/>
                </a:solidFill>
              </a:rPr>
              <a:t>Research aim </a:t>
            </a:r>
          </a:p>
        </p:txBody>
      </p:sp>
    </p:spTree>
    <p:extLst>
      <p:ext uri="{BB962C8B-B14F-4D97-AF65-F5344CB8AC3E}">
        <p14:creationId xmlns:p14="http://schemas.microsoft.com/office/powerpoint/2010/main" val="227618135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562550" y="297636"/>
            <a:ext cx="8125738" cy="1052736"/>
          </a:xfrm>
          <a:prstGeom prst="rect">
            <a:avLst/>
          </a:prstGeom>
        </p:spPr>
        <p:txBody>
          <a:bodyPr>
            <a:normAutofit/>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Data and Methods </a:t>
            </a:r>
          </a:p>
        </p:txBody>
      </p:sp>
      <p:sp>
        <p:nvSpPr>
          <p:cNvPr id="38" name="Shape 38"/>
          <p:cNvSpPr>
            <a:spLocks noGrp="1"/>
          </p:cNvSpPr>
          <p:nvPr>
            <p:ph type="body" idx="1"/>
          </p:nvPr>
        </p:nvSpPr>
        <p:spPr>
          <a:xfrm>
            <a:off x="797719" y="1350372"/>
            <a:ext cx="9940789" cy="5228228"/>
          </a:xfrm>
          <a:prstGeom prst="rect">
            <a:avLst/>
          </a:prstGeom>
          <a:ln>
            <a:noFill/>
          </a:ln>
        </p:spPr>
        <p:txBody>
          <a:bodyPr>
            <a:normAutofit/>
          </a:bodyPr>
          <a:lstStyle/>
          <a:p>
            <a:pPr marL="55686" indent="207555" defTabSz="128583">
              <a:lnSpc>
                <a:spcPct val="80000"/>
              </a:lnSpc>
              <a:spcBef>
                <a:spcPts val="1687"/>
              </a:spcBef>
              <a:defRPr sz="1800"/>
            </a:pPr>
            <a:r>
              <a:rPr lang="en-GB" sz="1800" dirty="0">
                <a:solidFill>
                  <a:srgbClr val="16204E"/>
                </a:solidFill>
                <a:latin typeface="Cambria"/>
                <a:ea typeface="Cambria"/>
                <a:cs typeface="Cambria"/>
                <a:sym typeface="Cambria"/>
              </a:rPr>
              <a:t>Grounded theory</a:t>
            </a:r>
          </a:p>
          <a:p>
            <a:pPr marL="55686" indent="207555" defTabSz="128583">
              <a:lnSpc>
                <a:spcPct val="80000"/>
              </a:lnSpc>
              <a:spcBef>
                <a:spcPts val="1687"/>
              </a:spcBef>
              <a:defRPr sz="1800"/>
            </a:pPr>
            <a:r>
              <a:rPr lang="en-GB" sz="1800" dirty="0">
                <a:solidFill>
                  <a:srgbClr val="16204E"/>
                </a:solidFill>
                <a:latin typeface="Cambria"/>
                <a:cs typeface="Cambria"/>
              </a:rPr>
              <a:t>Agency as a sensitising </a:t>
            </a:r>
            <a:r>
              <a:rPr lang="en-GB" sz="1800" dirty="0" err="1">
                <a:solidFill>
                  <a:srgbClr val="16204E"/>
                </a:solidFill>
                <a:latin typeface="Cambria"/>
                <a:cs typeface="Cambria"/>
              </a:rPr>
              <a:t>conc</a:t>
            </a:r>
            <a:r>
              <a:rPr lang="en-US" sz="1800" dirty="0" err="1">
                <a:solidFill>
                  <a:srgbClr val="16204E"/>
                </a:solidFill>
                <a:latin typeface="Cambria"/>
                <a:cs typeface="Cambria"/>
              </a:rPr>
              <a:t>ept</a:t>
            </a:r>
            <a:endParaRPr lang="en-US" sz="1800" dirty="0">
              <a:solidFill>
                <a:srgbClr val="16204E"/>
              </a:solidFill>
              <a:latin typeface="Cambria"/>
              <a:cs typeface="Cambria"/>
            </a:endParaRPr>
          </a:p>
          <a:p>
            <a:pPr marL="55686" indent="207555" defTabSz="128583">
              <a:lnSpc>
                <a:spcPct val="80000"/>
              </a:lnSpc>
              <a:spcBef>
                <a:spcPts val="1687"/>
              </a:spcBef>
              <a:defRPr sz="1800"/>
            </a:pPr>
            <a:r>
              <a:rPr lang="en-US" sz="1800" dirty="0">
                <a:solidFill>
                  <a:srgbClr val="16204E"/>
                </a:solidFill>
                <a:latin typeface="Cambria"/>
                <a:cs typeface="Cambria"/>
              </a:rPr>
              <a:t>R</a:t>
            </a:r>
            <a:r>
              <a:rPr lang="en-GB" sz="1800" dirty="0" err="1">
                <a:solidFill>
                  <a:srgbClr val="16204E"/>
                </a:solidFill>
                <a:latin typeface="Cambria"/>
                <a:cs typeface="Cambria"/>
              </a:rPr>
              <a:t>econstruction</a:t>
            </a:r>
            <a:r>
              <a:rPr lang="en-GB" sz="1800" dirty="0">
                <a:solidFill>
                  <a:srgbClr val="16204E"/>
                </a:solidFill>
                <a:latin typeface="Cambria"/>
                <a:cs typeface="Cambria"/>
              </a:rPr>
              <a:t> of the the interlacement of habit, imagination, and judgement in and with a concrete (historical) situation</a:t>
            </a:r>
            <a:r>
              <a:rPr lang="en-US" sz="1800" dirty="0">
                <a:solidFill>
                  <a:srgbClr val="16204E"/>
                </a:solidFill>
                <a:latin typeface="Cambria"/>
                <a:cs typeface="Cambria"/>
              </a:rPr>
              <a:t> </a:t>
            </a:r>
          </a:p>
          <a:p>
            <a:pPr marL="55686" indent="0" defTabSz="128583">
              <a:lnSpc>
                <a:spcPct val="80000"/>
              </a:lnSpc>
              <a:spcBef>
                <a:spcPts val="1687"/>
              </a:spcBef>
              <a:buNone/>
              <a:defRPr sz="1800"/>
            </a:pPr>
            <a:endParaRPr lang="en-US" sz="1800" dirty="0">
              <a:solidFill>
                <a:srgbClr val="16204E"/>
              </a:solidFill>
              <a:latin typeface="Cambria"/>
              <a:cs typeface="Cambria"/>
            </a:endParaRPr>
          </a:p>
          <a:p>
            <a:pPr marL="55686" indent="207555" defTabSz="128583">
              <a:lnSpc>
                <a:spcPct val="50000"/>
              </a:lnSpc>
              <a:spcBef>
                <a:spcPts val="1687"/>
              </a:spcBef>
              <a:defRPr sz="1800"/>
            </a:pPr>
            <a:r>
              <a:rPr lang="en-GB" sz="1800" dirty="0">
                <a:solidFill>
                  <a:srgbClr val="16204E"/>
                </a:solidFill>
                <a:latin typeface="Cambria"/>
                <a:cs typeface="Cambria"/>
              </a:rPr>
              <a:t>Employment mobility</a:t>
            </a:r>
          </a:p>
          <a:p>
            <a:pPr marL="55686" indent="207555" defTabSz="128583">
              <a:lnSpc>
                <a:spcPct val="50000"/>
              </a:lnSpc>
              <a:spcBef>
                <a:spcPts val="1687"/>
              </a:spcBef>
              <a:defRPr sz="1800"/>
            </a:pPr>
            <a:r>
              <a:rPr lang="en-GB" sz="1800" dirty="0">
                <a:solidFill>
                  <a:srgbClr val="16204E"/>
                </a:solidFill>
                <a:latin typeface="Cambria"/>
                <a:cs typeface="Cambria"/>
              </a:rPr>
              <a:t>Young people between 18 and 29 years old</a:t>
            </a:r>
          </a:p>
          <a:p>
            <a:pPr marL="55686" indent="207555" defTabSz="128583">
              <a:lnSpc>
                <a:spcPct val="50000"/>
              </a:lnSpc>
              <a:spcBef>
                <a:spcPts val="1687"/>
              </a:spcBef>
              <a:defRPr sz="1800"/>
            </a:pPr>
            <a:r>
              <a:rPr lang="en-GB" sz="1800" dirty="0">
                <a:solidFill>
                  <a:srgbClr val="16204E"/>
                </a:solidFill>
                <a:latin typeface="Cambria"/>
                <a:cs typeface="Cambria"/>
              </a:rPr>
              <a:t>Various skills, male, female, mostly single</a:t>
            </a:r>
          </a:p>
          <a:p>
            <a:pPr marL="55686" indent="0" defTabSz="128583">
              <a:lnSpc>
                <a:spcPct val="120000"/>
              </a:lnSpc>
              <a:spcBef>
                <a:spcPts val="1687"/>
              </a:spcBef>
              <a:buNone/>
              <a:defRPr sz="1800"/>
            </a:pPr>
            <a:r>
              <a:rPr lang="en-GB" sz="1800" dirty="0">
                <a:solidFill>
                  <a:srgbClr val="E66E0E"/>
                </a:solidFill>
                <a:latin typeface="Cambria"/>
                <a:cs typeface="Cambria"/>
              </a:rPr>
              <a:t>3 cases from the data corpus: 3 different patterns of the interlacement of agentic orientations</a:t>
            </a:r>
          </a:p>
          <a:p>
            <a:pPr marL="341436" indent="-285750" defTabSz="128583">
              <a:lnSpc>
                <a:spcPct val="50000"/>
              </a:lnSpc>
              <a:spcBef>
                <a:spcPts val="1687"/>
              </a:spcBef>
              <a:defRPr sz="1800"/>
            </a:pPr>
            <a:r>
              <a:rPr lang="en-GB" sz="1800" dirty="0" err="1">
                <a:solidFill>
                  <a:srgbClr val="16204E"/>
                </a:solidFill>
                <a:latin typeface="Cambria"/>
                <a:cs typeface="Cambria"/>
              </a:rPr>
              <a:t>Nika</a:t>
            </a:r>
            <a:r>
              <a:rPr lang="en-GB" sz="1800" dirty="0">
                <a:solidFill>
                  <a:srgbClr val="16204E"/>
                </a:solidFill>
                <a:latin typeface="Cambria"/>
                <a:cs typeface="Cambria"/>
              </a:rPr>
              <a:t> from Iceland </a:t>
            </a:r>
            <a:r>
              <a:rPr lang="en-US" dirty="0">
                <a:solidFill>
                  <a:srgbClr val="16204E"/>
                </a:solidFill>
                <a:latin typeface="Cambria"/>
                <a:cs typeface="Cambria"/>
              </a:rPr>
              <a:t> </a:t>
            </a:r>
          </a:p>
          <a:p>
            <a:pPr marL="341436" indent="-285750" defTabSz="128583">
              <a:lnSpc>
                <a:spcPct val="50000"/>
              </a:lnSpc>
              <a:spcBef>
                <a:spcPts val="1687"/>
              </a:spcBef>
              <a:defRPr sz="1800"/>
            </a:pPr>
            <a:r>
              <a:rPr lang="en-GB" sz="1800" dirty="0">
                <a:solidFill>
                  <a:srgbClr val="16204E"/>
                </a:solidFill>
                <a:latin typeface="Cambria"/>
                <a:cs typeface="Cambria"/>
              </a:rPr>
              <a:t>Greta from Greece</a:t>
            </a:r>
            <a:r>
              <a:rPr lang="en-US" dirty="0">
                <a:solidFill>
                  <a:srgbClr val="16204E"/>
                </a:solidFill>
                <a:latin typeface="Cambria"/>
                <a:cs typeface="Cambria"/>
              </a:rPr>
              <a:t> </a:t>
            </a:r>
          </a:p>
          <a:p>
            <a:pPr marL="341436" indent="-285750" defTabSz="128583">
              <a:lnSpc>
                <a:spcPct val="50000"/>
              </a:lnSpc>
              <a:spcBef>
                <a:spcPts val="1687"/>
              </a:spcBef>
              <a:defRPr sz="1800"/>
            </a:pPr>
            <a:r>
              <a:rPr lang="en-GB" sz="1800" dirty="0">
                <a:solidFill>
                  <a:srgbClr val="16204E"/>
                </a:solidFill>
                <a:latin typeface="Cambria"/>
                <a:cs typeface="Cambria"/>
              </a:rPr>
              <a:t>Nicolas from Luxembourg </a:t>
            </a:r>
            <a:endParaRPr lang="en-US" sz="1800" dirty="0">
              <a:solidFill>
                <a:srgbClr val="16204E"/>
              </a:solidFill>
              <a:latin typeface="Cambria"/>
              <a:cs typeface="Cambria"/>
            </a:endParaRPr>
          </a:p>
          <a:p>
            <a:pPr marL="55686" indent="207555" defTabSz="128583">
              <a:lnSpc>
                <a:spcPct val="100000"/>
              </a:lnSpc>
              <a:spcBef>
                <a:spcPts val="1687"/>
              </a:spcBef>
              <a:defRPr sz="1800"/>
            </a:pPr>
            <a:endParaRPr lang="en-GB" sz="1800" dirty="0">
              <a:solidFill>
                <a:srgbClr val="16204E"/>
              </a:solidFill>
              <a:latin typeface="Cambria"/>
              <a:cs typeface="Cambria"/>
            </a:endParaRPr>
          </a:p>
          <a:p>
            <a:pPr marL="55686" indent="0" defTabSz="128583">
              <a:lnSpc>
                <a:spcPct val="100000"/>
              </a:lnSpc>
              <a:spcBef>
                <a:spcPts val="1687"/>
              </a:spcBef>
              <a:buNone/>
              <a:defRPr sz="1800"/>
            </a:pPr>
            <a:endParaRPr lang="en-GB" sz="1800" dirty="0">
              <a:solidFill>
                <a:srgbClr val="16204E"/>
              </a:solidFill>
              <a:latin typeface="Cambria"/>
              <a:ea typeface="Cambria"/>
              <a:cs typeface="Cambria"/>
              <a:sym typeface="Cambria"/>
            </a:endParaRPr>
          </a:p>
        </p:txBody>
      </p:sp>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
        <p:nvSpPr>
          <p:cNvPr id="5" name="Shape 37"/>
          <p:cNvSpPr txBox="1">
            <a:spLocks/>
          </p:cNvSpPr>
          <p:nvPr/>
        </p:nvSpPr>
        <p:spPr>
          <a:xfrm>
            <a:off x="1095950" y="2367736"/>
            <a:ext cx="8125738" cy="10527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300"/>
                </a:solidFill>
                <a:latin typeface="Cambria"/>
                <a:ea typeface="Cambria"/>
                <a:cs typeface="Cambria"/>
                <a:sym typeface="Cambria"/>
              </a:defRPr>
            </a:lvl1pPr>
          </a:lstStyle>
          <a:p>
            <a:pPr algn="ctr"/>
            <a:endParaRPr lang="en-US" sz="3600" dirty="0">
              <a:solidFill>
                <a:srgbClr val="F79505"/>
              </a:solidFill>
            </a:endParaRPr>
          </a:p>
        </p:txBody>
      </p:sp>
    </p:spTree>
    <p:extLst>
      <p:ext uri="{BB962C8B-B14F-4D97-AF65-F5344CB8AC3E}">
        <p14:creationId xmlns:p14="http://schemas.microsoft.com/office/powerpoint/2010/main" val="4347835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576198" y="38329"/>
            <a:ext cx="8809074" cy="1052736"/>
          </a:xfrm>
          <a:prstGeom prst="rect">
            <a:avLst/>
          </a:prstGeom>
        </p:spPr>
        <p:txBody>
          <a:bodyPr>
            <a:normAutofit fontScale="90000"/>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Case 1: </a:t>
            </a:r>
            <a:r>
              <a:rPr lang="en-US" sz="3600" dirty="0" err="1">
                <a:solidFill>
                  <a:srgbClr val="F79505"/>
                </a:solidFill>
              </a:rPr>
              <a:t>Nika</a:t>
            </a:r>
            <a:br>
              <a:rPr lang="en-US" sz="3600" dirty="0">
                <a:solidFill>
                  <a:srgbClr val="F79505"/>
                </a:solidFill>
              </a:rPr>
            </a:br>
            <a:r>
              <a:rPr lang="en-GB" sz="1800" i="1" dirty="0"/>
              <a:t>Challenges in going on with the </a:t>
            </a:r>
            <a:r>
              <a:rPr lang="en-GB" sz="1800" i="1" dirty="0" err="1"/>
              <a:t>habitualised</a:t>
            </a:r>
            <a:r>
              <a:rPr lang="en-GB" sz="1800" i="1" dirty="0"/>
              <a:t> while imagining a better future </a:t>
            </a:r>
            <a:br>
              <a:rPr lang="en-US" sz="1800" dirty="0"/>
            </a:br>
            <a:endParaRPr lang="en-US" sz="1800" dirty="0">
              <a:solidFill>
                <a:srgbClr val="F79505"/>
              </a:solidFill>
            </a:endParaRPr>
          </a:p>
        </p:txBody>
      </p:sp>
      <p:sp>
        <p:nvSpPr>
          <p:cNvPr id="38" name="Shape 38"/>
          <p:cNvSpPr>
            <a:spLocks noGrp="1"/>
          </p:cNvSpPr>
          <p:nvPr>
            <p:ph type="body" idx="1"/>
          </p:nvPr>
        </p:nvSpPr>
        <p:spPr>
          <a:xfrm>
            <a:off x="797719" y="1350372"/>
            <a:ext cx="9940789" cy="4013959"/>
          </a:xfrm>
          <a:prstGeom prst="rect">
            <a:avLst/>
          </a:prstGeom>
          <a:ln>
            <a:noFill/>
          </a:ln>
        </p:spPr>
        <p:txBody>
          <a:bodyPr>
            <a:normAutofit/>
          </a:bodyPr>
          <a:lstStyle/>
          <a:p>
            <a:pPr marL="55686" indent="207555" defTabSz="128583">
              <a:lnSpc>
                <a:spcPct val="70000"/>
              </a:lnSpc>
              <a:spcBef>
                <a:spcPts val="1687"/>
              </a:spcBef>
              <a:defRPr sz="1800"/>
            </a:pPr>
            <a:endParaRPr lang="en-GB" sz="1800" dirty="0"/>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
        <p:nvSpPr>
          <p:cNvPr id="5" name="Shape 37"/>
          <p:cNvSpPr txBox="1">
            <a:spLocks/>
          </p:cNvSpPr>
          <p:nvPr/>
        </p:nvSpPr>
        <p:spPr>
          <a:xfrm>
            <a:off x="1095950" y="2367736"/>
            <a:ext cx="8125738" cy="10527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300"/>
                </a:solidFill>
                <a:latin typeface="Cambria"/>
                <a:ea typeface="Cambria"/>
                <a:cs typeface="Cambria"/>
                <a:sym typeface="Cambria"/>
              </a:defRPr>
            </a:lvl1pPr>
          </a:lstStyle>
          <a:p>
            <a:pPr algn="ctr"/>
            <a:endParaRPr lang="en-US" sz="3600" dirty="0">
              <a:solidFill>
                <a:srgbClr val="F79505"/>
              </a:solidFill>
            </a:endParaRPr>
          </a:p>
        </p:txBody>
      </p:sp>
      <p:graphicFrame>
        <p:nvGraphicFramePr>
          <p:cNvPr id="3" name="Table 2">
            <a:extLst>
              <a:ext uri="{FF2B5EF4-FFF2-40B4-BE49-F238E27FC236}">
                <a16:creationId xmlns:a16="http://schemas.microsoft.com/office/drawing/2014/main" id="{4DE9154B-95C8-3A42-B10E-AE765964B9B5}"/>
              </a:ext>
            </a:extLst>
          </p:cNvPr>
          <p:cNvGraphicFramePr>
            <a:graphicFrameLocks noGrp="1"/>
          </p:cNvGraphicFramePr>
          <p:nvPr>
            <p:extLst>
              <p:ext uri="{D42A27DB-BD31-4B8C-83A1-F6EECF244321}">
                <p14:modId xmlns:p14="http://schemas.microsoft.com/office/powerpoint/2010/main" val="1646800026"/>
              </p:ext>
            </p:extLst>
          </p:nvPr>
        </p:nvGraphicFramePr>
        <p:xfrm>
          <a:off x="429173" y="967415"/>
          <a:ext cx="11403436" cy="5665396"/>
        </p:xfrm>
        <a:graphic>
          <a:graphicData uri="http://schemas.openxmlformats.org/drawingml/2006/table">
            <a:tbl>
              <a:tblPr firstRow="1" bandRow="1">
                <a:tableStyleId>{5C22544A-7EE6-4342-B048-85BDC9FD1C3A}</a:tableStyleId>
              </a:tblPr>
              <a:tblGrid>
                <a:gridCol w="1232378">
                  <a:extLst>
                    <a:ext uri="{9D8B030D-6E8A-4147-A177-3AD203B41FA5}">
                      <a16:colId xmlns:a16="http://schemas.microsoft.com/office/drawing/2014/main" val="3745457890"/>
                    </a:ext>
                  </a:extLst>
                </a:gridCol>
                <a:gridCol w="4889374">
                  <a:extLst>
                    <a:ext uri="{9D8B030D-6E8A-4147-A177-3AD203B41FA5}">
                      <a16:colId xmlns:a16="http://schemas.microsoft.com/office/drawing/2014/main" val="3708000914"/>
                    </a:ext>
                  </a:extLst>
                </a:gridCol>
                <a:gridCol w="5281684">
                  <a:extLst>
                    <a:ext uri="{9D8B030D-6E8A-4147-A177-3AD203B41FA5}">
                      <a16:colId xmlns:a16="http://schemas.microsoft.com/office/drawing/2014/main" val="3165992703"/>
                    </a:ext>
                  </a:extLst>
                </a:gridCol>
              </a:tblGrid>
              <a:tr h="1836828">
                <a:tc>
                  <a:txBody>
                    <a:bodyPr/>
                    <a:lstStyle/>
                    <a:p>
                      <a:r>
                        <a:rPr lang="en-US" sz="1200" b="1" dirty="0">
                          <a:solidFill>
                            <a:srgbClr val="16204E"/>
                          </a:solidFill>
                          <a:latin typeface="Cambria" panose="02040503050406030204" pitchFamily="18" charset="0"/>
                        </a:rPr>
                        <a:t>habit</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no previous mobility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16204E"/>
                          </a:solidFill>
                          <a:effectLst/>
                          <a:latin typeface="Cambria" panose="02040503050406030204" pitchFamily="18" charset="0"/>
                          <a:ea typeface="+mn-ea"/>
                          <a:cs typeface="+mn-cs"/>
                        </a:rPr>
                        <a:t>habitual orientations: security, economic wellbeing,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1"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When I was going home from work, and I was paid I called my husband and said now we have to go. It was very little paid, so it is not easy (in Iceland), it is very expensive, you cannot save money to buy a house or apartment and the salary is not good</a:t>
                      </a:r>
                      <a:endParaRPr lang="en-US" sz="1400" b="0" i="1" dirty="0">
                        <a:solidFill>
                          <a:srgbClr val="16204E"/>
                        </a:solidFill>
                        <a:latin typeface="Cambria" panose="02040503050406030204" pitchFamily="18" charset="0"/>
                      </a:endParaRPr>
                    </a:p>
                    <a:p>
                      <a:r>
                        <a:rPr lang="en-GB" sz="1400" b="0" kern="1200" dirty="0">
                          <a:solidFill>
                            <a:srgbClr val="16204E"/>
                          </a:solidFill>
                          <a:effectLst/>
                          <a:latin typeface="Cambria" panose="02040503050406030204" pitchFamily="18" charset="0"/>
                          <a:ea typeface="+mn-ea"/>
                          <a:cs typeface="+mn-cs"/>
                        </a:rPr>
                        <a:t>and wealth</a:t>
                      </a:r>
                      <a:r>
                        <a:rPr lang="en-US" sz="1400" b="0" dirty="0">
                          <a:solidFill>
                            <a:srgbClr val="16204E"/>
                          </a:solidFill>
                          <a:effectLst/>
                          <a:latin typeface="Cambria" panose="02040503050406030204" pitchFamily="18" charset="0"/>
                        </a:rPr>
                        <a:t> </a:t>
                      </a:r>
                      <a:endParaRPr lang="en-US" sz="1400" b="0"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rgbClr val="16204E"/>
                          </a:solidFill>
                          <a:effectLst/>
                          <a:latin typeface="Cambria" panose="02040503050406030204" pitchFamily="18" charset="0"/>
                          <a:ea typeface="+mn-ea"/>
                          <a:cs typeface="+mn-cs"/>
                        </a:rPr>
                        <a:t>habitual development caused by the emergence of a “mobility option</a:t>
                      </a:r>
                      <a:r>
                        <a:rPr lang="en-US" sz="1400" b="0" kern="1200" dirty="0">
                          <a:solidFill>
                            <a:srgbClr val="16204E"/>
                          </a:solidFill>
                          <a:effectLst/>
                          <a:latin typeface="Cambria" panose="020405030504060302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1"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Then I started to think about how we can make the life easier for our children, better salaries, try to do new things</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extLst>
                  <a:ext uri="{0D108BD9-81ED-4DB2-BD59-A6C34878D82A}">
                    <a16:rowId xmlns:a16="http://schemas.microsoft.com/office/drawing/2014/main" val="2012271941"/>
                  </a:ext>
                </a:extLst>
              </a:tr>
              <a:tr h="2032235">
                <a:tc>
                  <a:txBody>
                    <a:bodyPr/>
                    <a:lstStyle/>
                    <a:p>
                      <a:r>
                        <a:rPr lang="en-US" sz="1200" b="1" dirty="0">
                          <a:solidFill>
                            <a:srgbClr val="16204E"/>
                          </a:solidFill>
                          <a:latin typeface="Cambria" panose="02040503050406030204" pitchFamily="18" charset="0"/>
                        </a:rPr>
                        <a:t>imagination</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optimistic of future through mobility</a:t>
                      </a:r>
                    </a:p>
                    <a:p>
                      <a:endParaRPr lang="en-GB" sz="1400" b="0"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16204E"/>
                          </a:solidFill>
                          <a:effectLst/>
                          <a:latin typeface="Cambria" panose="02040503050406030204" pitchFamily="18" charset="0"/>
                          <a:ea typeface="+mn-ea"/>
                          <a:cs typeface="+mn-cs"/>
                        </a:rPr>
                        <a:t>Future is linked with habitual orientations regarding her and her family’s socio-economic (in)security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1"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I thought it will be easier in Norway, I suppose to get to the places we want to be faster, we can save up money here, and we can maybe build the house, this is his [husband] dream</a:t>
                      </a:r>
                      <a:endParaRPr lang="en-US" sz="1400" b="0" i="1" dirty="0">
                        <a:solidFill>
                          <a:srgbClr val="16204E"/>
                        </a:solidFill>
                        <a:latin typeface="Cambria" panose="02040503050406030204" pitchFamily="18" charset="0"/>
                      </a:endParaRPr>
                    </a:p>
                    <a:p>
                      <a:r>
                        <a:rPr lang="en-US" sz="1400" b="0" dirty="0">
                          <a:solidFill>
                            <a:srgbClr val="16204E"/>
                          </a:solidFill>
                          <a:effectLst/>
                          <a:latin typeface="Cambria" panose="02040503050406030204" pitchFamily="18" charset="0"/>
                        </a:rPr>
                        <a:t> </a:t>
                      </a:r>
                      <a:endParaRPr lang="en-US" sz="1400" b="0"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open to future and positive outcome</a:t>
                      </a:r>
                    </a:p>
                    <a:p>
                      <a:endParaRPr lang="en-US" sz="1400" b="0" dirty="0">
                        <a:solidFill>
                          <a:srgbClr val="16204E"/>
                        </a:solidFill>
                        <a:latin typeface="Cambria" panose="02040503050406030204" pitchFamily="18" charset="0"/>
                      </a:endParaRPr>
                    </a:p>
                    <a:p>
                      <a:r>
                        <a:rPr lang="en-GB" sz="1400" b="0" i="1" kern="1200" dirty="0">
                          <a:solidFill>
                            <a:srgbClr val="16204E"/>
                          </a:solidFill>
                          <a:effectLst/>
                          <a:latin typeface="Cambria" panose="02040503050406030204" pitchFamily="18" charset="0"/>
                          <a:ea typeface="+mn-ea"/>
                          <a:cs typeface="+mn-cs"/>
                        </a:rPr>
                        <a:t>Norway] gives me the feeling to think about the future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extLst>
                  <a:ext uri="{0D108BD9-81ED-4DB2-BD59-A6C34878D82A}">
                    <a16:rowId xmlns:a16="http://schemas.microsoft.com/office/drawing/2014/main" val="166310783"/>
                  </a:ext>
                </a:extLst>
              </a:tr>
              <a:tr h="1796333">
                <a:tc>
                  <a:txBody>
                    <a:bodyPr/>
                    <a:lstStyle/>
                    <a:p>
                      <a:r>
                        <a:rPr lang="en-US" sz="1200" b="1" dirty="0">
                          <a:solidFill>
                            <a:srgbClr val="16204E"/>
                          </a:solidFill>
                          <a:latin typeface="Cambria" panose="02040503050406030204" pitchFamily="18" charset="0"/>
                        </a:rPr>
                        <a:t>judgement</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mobility frame: negative view on her chances vs.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16204E"/>
                          </a:solidFill>
                          <a:latin typeface="Cambria" panose="02040503050406030204" pitchFamily="18" charset="0"/>
                        </a:rPr>
                        <a:t>an attractive alternative elsewhere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rgbClr val="16204E"/>
                        </a:solidFill>
                        <a:latin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16204E"/>
                          </a:solidFill>
                          <a:latin typeface="Cambria" panose="02040503050406030204" pitchFamily="18" charset="0"/>
                        </a:rPr>
                        <a:t> </a:t>
                      </a:r>
                      <a:r>
                        <a:rPr lang="en-GB" sz="1400" b="0" i="1" kern="1200" dirty="0">
                          <a:solidFill>
                            <a:srgbClr val="16204E"/>
                          </a:solidFill>
                          <a:effectLst/>
                          <a:latin typeface="Cambria" panose="02040503050406030204" pitchFamily="18" charset="0"/>
                          <a:ea typeface="+mn-ea"/>
                          <a:cs typeface="+mn-cs"/>
                        </a:rPr>
                        <a:t>So, I called him [her husband] and said we had to move </a:t>
                      </a:r>
                      <a:endParaRPr lang="en-US" sz="1400" b="0" i="1" dirty="0">
                        <a:solidFill>
                          <a:srgbClr val="16204E"/>
                        </a:solidFill>
                        <a:latin typeface="Cambria" panose="02040503050406030204" pitchFamily="18" charset="0"/>
                      </a:endParaRPr>
                    </a:p>
                    <a:p>
                      <a:endParaRPr lang="en-US" sz="1400" b="0"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rgbClr val="16204E"/>
                          </a:solidFill>
                          <a:effectLst/>
                          <a:latin typeface="Cambria" panose="02040503050406030204" pitchFamily="18" charset="0"/>
                          <a:ea typeface="+mn-ea"/>
                          <a:cs typeface="+mn-cs"/>
                        </a:rPr>
                        <a:t>connection between her own situational interpretation and a collective imagination of the situation</a:t>
                      </a:r>
                      <a:r>
                        <a:rPr lang="en-US" sz="1400" b="0" dirty="0">
                          <a:solidFill>
                            <a:srgbClr val="16204E"/>
                          </a:solidFill>
                          <a:effectLst/>
                          <a:latin typeface="Cambria" panose="02040503050406030204" pitchFamily="18" charset="0"/>
                        </a:rPr>
                        <a:t> </a:t>
                      </a:r>
                      <a:endParaRPr lang="en-US" sz="1400" b="0" dirty="0">
                        <a:solidFill>
                          <a:srgbClr val="16204E"/>
                        </a:solidFill>
                        <a:latin typeface="Cambria" panose="02040503050406030204" pitchFamily="18" charset="0"/>
                      </a:endParaRPr>
                    </a:p>
                    <a:p>
                      <a:endParaRPr lang="en-GB" sz="1400" b="0" i="1" kern="1200" dirty="0">
                        <a:solidFill>
                          <a:srgbClr val="16204E"/>
                        </a:solidFill>
                        <a:effectLst/>
                        <a:latin typeface="Cambria" panose="02040503050406030204" pitchFamily="18" charset="0"/>
                        <a:ea typeface="+mn-ea"/>
                        <a:cs typeface="+mn-cs"/>
                      </a:endParaRPr>
                    </a:p>
                    <a:p>
                      <a:r>
                        <a:rPr lang="en-GB" sz="1400" b="0" i="1" kern="1200" dirty="0">
                          <a:solidFill>
                            <a:srgbClr val="16204E"/>
                          </a:solidFill>
                          <a:effectLst/>
                          <a:latin typeface="Cambria" panose="02040503050406030204" pitchFamily="18" charset="0"/>
                          <a:ea typeface="+mn-ea"/>
                          <a:cs typeface="+mn-cs"/>
                        </a:rPr>
                        <a:t>In Iceland, we always think about the future, we were nervous about everything, what will happen, is this going to be fine, but now we have started to learn a bit more just take one day in time and then see how it goes </a:t>
                      </a:r>
                    </a:p>
                  </a:txBody>
                  <a:tcPr>
                    <a:solidFill>
                      <a:schemeClr val="accent1">
                        <a:lumMod val="20000"/>
                        <a:lumOff val="80000"/>
                      </a:schemeClr>
                    </a:solidFill>
                  </a:tcPr>
                </a:tc>
                <a:extLst>
                  <a:ext uri="{0D108BD9-81ED-4DB2-BD59-A6C34878D82A}">
                    <a16:rowId xmlns:a16="http://schemas.microsoft.com/office/drawing/2014/main" val="1353864069"/>
                  </a:ext>
                </a:extLst>
              </a:tr>
            </a:tbl>
          </a:graphicData>
        </a:graphic>
      </p:graphicFrame>
    </p:spTree>
    <p:extLst>
      <p:ext uri="{BB962C8B-B14F-4D97-AF65-F5344CB8AC3E}">
        <p14:creationId xmlns:p14="http://schemas.microsoft.com/office/powerpoint/2010/main" val="316690405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576198" y="81891"/>
            <a:ext cx="8645490" cy="1009173"/>
          </a:xfrm>
          <a:prstGeom prst="rect">
            <a:avLst/>
          </a:prstGeom>
        </p:spPr>
        <p:txBody>
          <a:bodyPr>
            <a:normAutofit fontScale="90000"/>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Case 1: Nicolas </a:t>
            </a:r>
            <a:br>
              <a:rPr lang="en-US" sz="3600" dirty="0">
                <a:solidFill>
                  <a:srgbClr val="F79505"/>
                </a:solidFill>
              </a:rPr>
            </a:br>
            <a:r>
              <a:rPr lang="en-GB" sz="2000" i="1" dirty="0"/>
              <a:t>Why not be mobile? Living in the present and being open to opportunities coming to your life</a:t>
            </a:r>
            <a:br>
              <a:rPr lang="en-US" sz="2000" dirty="0"/>
            </a:br>
            <a:endParaRPr lang="en-US" sz="2000" dirty="0">
              <a:solidFill>
                <a:srgbClr val="F79505"/>
              </a:solidFill>
            </a:endParaRPr>
          </a:p>
        </p:txBody>
      </p:sp>
      <p:sp>
        <p:nvSpPr>
          <p:cNvPr id="38" name="Shape 38"/>
          <p:cNvSpPr>
            <a:spLocks noGrp="1"/>
          </p:cNvSpPr>
          <p:nvPr>
            <p:ph type="body" idx="1"/>
          </p:nvPr>
        </p:nvSpPr>
        <p:spPr>
          <a:xfrm>
            <a:off x="797719" y="1350372"/>
            <a:ext cx="9940789" cy="4013959"/>
          </a:xfrm>
          <a:prstGeom prst="rect">
            <a:avLst/>
          </a:prstGeom>
          <a:ln>
            <a:noFill/>
          </a:ln>
        </p:spPr>
        <p:txBody>
          <a:bodyPr>
            <a:normAutofit/>
          </a:bodyPr>
          <a:lstStyle/>
          <a:p>
            <a:pPr marL="55686" indent="207555" defTabSz="128583">
              <a:lnSpc>
                <a:spcPct val="70000"/>
              </a:lnSpc>
              <a:spcBef>
                <a:spcPts val="1687"/>
              </a:spcBef>
              <a:defRPr sz="1800"/>
            </a:pPr>
            <a:endParaRPr lang="en-GB" sz="1800" dirty="0"/>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
        <p:nvSpPr>
          <p:cNvPr id="5" name="Shape 37"/>
          <p:cNvSpPr txBox="1">
            <a:spLocks/>
          </p:cNvSpPr>
          <p:nvPr/>
        </p:nvSpPr>
        <p:spPr>
          <a:xfrm>
            <a:off x="1095950" y="2367736"/>
            <a:ext cx="8125738" cy="10527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300"/>
                </a:solidFill>
                <a:latin typeface="Cambria"/>
                <a:ea typeface="Cambria"/>
                <a:cs typeface="Cambria"/>
                <a:sym typeface="Cambria"/>
              </a:defRPr>
            </a:lvl1pPr>
          </a:lstStyle>
          <a:p>
            <a:pPr algn="ctr"/>
            <a:endParaRPr lang="en-US" sz="3600" dirty="0">
              <a:solidFill>
                <a:srgbClr val="F79505"/>
              </a:solidFill>
            </a:endParaRPr>
          </a:p>
        </p:txBody>
      </p:sp>
      <p:graphicFrame>
        <p:nvGraphicFramePr>
          <p:cNvPr id="3" name="Table 2">
            <a:extLst>
              <a:ext uri="{FF2B5EF4-FFF2-40B4-BE49-F238E27FC236}">
                <a16:creationId xmlns:a16="http://schemas.microsoft.com/office/drawing/2014/main" id="{4DE9154B-95C8-3A42-B10E-AE765964B9B5}"/>
              </a:ext>
            </a:extLst>
          </p:cNvPr>
          <p:cNvGraphicFramePr>
            <a:graphicFrameLocks noGrp="1"/>
          </p:cNvGraphicFramePr>
          <p:nvPr>
            <p:extLst>
              <p:ext uri="{D42A27DB-BD31-4B8C-83A1-F6EECF244321}">
                <p14:modId xmlns:p14="http://schemas.microsoft.com/office/powerpoint/2010/main" val="3721139626"/>
              </p:ext>
            </p:extLst>
          </p:nvPr>
        </p:nvGraphicFramePr>
        <p:xfrm>
          <a:off x="429173" y="967415"/>
          <a:ext cx="11403436" cy="5608320"/>
        </p:xfrm>
        <a:graphic>
          <a:graphicData uri="http://schemas.openxmlformats.org/drawingml/2006/table">
            <a:tbl>
              <a:tblPr firstRow="1" bandRow="1">
                <a:tableStyleId>{5C22544A-7EE6-4342-B048-85BDC9FD1C3A}</a:tableStyleId>
              </a:tblPr>
              <a:tblGrid>
                <a:gridCol w="1232378">
                  <a:extLst>
                    <a:ext uri="{9D8B030D-6E8A-4147-A177-3AD203B41FA5}">
                      <a16:colId xmlns:a16="http://schemas.microsoft.com/office/drawing/2014/main" val="3745457890"/>
                    </a:ext>
                  </a:extLst>
                </a:gridCol>
                <a:gridCol w="4889374">
                  <a:extLst>
                    <a:ext uri="{9D8B030D-6E8A-4147-A177-3AD203B41FA5}">
                      <a16:colId xmlns:a16="http://schemas.microsoft.com/office/drawing/2014/main" val="3708000914"/>
                    </a:ext>
                  </a:extLst>
                </a:gridCol>
                <a:gridCol w="5281684">
                  <a:extLst>
                    <a:ext uri="{9D8B030D-6E8A-4147-A177-3AD203B41FA5}">
                      <a16:colId xmlns:a16="http://schemas.microsoft.com/office/drawing/2014/main" val="3165992703"/>
                    </a:ext>
                  </a:extLst>
                </a:gridCol>
              </a:tblGrid>
              <a:tr h="1836828">
                <a:tc>
                  <a:txBody>
                    <a:bodyPr/>
                    <a:lstStyle/>
                    <a:p>
                      <a:r>
                        <a:rPr lang="en-US" sz="1200" b="1" dirty="0">
                          <a:solidFill>
                            <a:srgbClr val="16204E"/>
                          </a:solidFill>
                          <a:latin typeface="Cambria" panose="02040503050406030204" pitchFamily="18" charset="0"/>
                        </a:rPr>
                        <a:t>habit</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mobility as routine, curiosity driven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16204E"/>
                          </a:solidFill>
                          <a:effectLst/>
                          <a:latin typeface="Cambria" panose="02040503050406030204" pitchFamily="18" charset="0"/>
                          <a:ea typeface="+mn-ea"/>
                          <a:cs typeface="+mn-cs"/>
                        </a:rPr>
                        <a:t>habitual orientations: flexibility, independence, mobility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Yes, I was looking [for a job] but that was difficult here in Luxembourg, also because I went back to live with my parents, and now I have been living alone for so long. </a:t>
                      </a:r>
                      <a:r>
                        <a:rPr lang="en-GB" sz="1400" b="0" i="1" kern="1200" dirty="0" err="1">
                          <a:solidFill>
                            <a:srgbClr val="16204E"/>
                          </a:solidFill>
                          <a:effectLst/>
                          <a:latin typeface="Cambria" panose="02040503050406030204" pitchFamily="18" charset="0"/>
                          <a:ea typeface="+mn-ea"/>
                          <a:cs typeface="+mn-cs"/>
                        </a:rPr>
                        <a:t>So.</a:t>
                      </a:r>
                      <a:r>
                        <a:rPr lang="en-GB" sz="1400" b="0" i="1" kern="1200" dirty="0">
                          <a:solidFill>
                            <a:srgbClr val="16204E"/>
                          </a:solidFill>
                          <a:effectLst/>
                          <a:latin typeface="Cambria" panose="02040503050406030204" pitchFamily="18" charset="0"/>
                          <a:ea typeface="+mn-ea"/>
                          <a:cs typeface="+mn-cs"/>
                        </a:rPr>
                        <a:t>.. after seven years of living alone, going back to your parents’ place is not like the best thing for you to happen if you like living a little bit more free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rgbClr val="16204E"/>
                          </a:solidFill>
                          <a:effectLst/>
                          <a:latin typeface="Cambria" panose="02040503050406030204" pitchFamily="18" charset="0"/>
                          <a:ea typeface="+mn-ea"/>
                          <a:cs typeface="+mn-cs"/>
                        </a:rPr>
                        <a:t>decision to look for other opportunities that fit his habitual practices—of being mobile</a:t>
                      </a:r>
                      <a:r>
                        <a:rPr lang="en-US" sz="1400" b="0" dirty="0">
                          <a:solidFill>
                            <a:srgbClr val="16204E"/>
                          </a:solidFill>
                          <a:effectLst/>
                          <a:latin typeface="Cambria" panose="02040503050406030204"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b="0" i="1"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Absolutely, I would absolutely call it transition year, [that year] for me was coming back from University, looking for a job, couldn't find one, being back with my parents. So when the opportunity came to go to [town A in Germany] I was like OK, I will be living by myself again (00:07:25)</a:t>
                      </a:r>
                      <a:r>
                        <a:rPr lang="en-US" sz="1400" b="0" i="1" dirty="0">
                          <a:solidFill>
                            <a:srgbClr val="16204E"/>
                          </a:solidFill>
                          <a:effectLst/>
                          <a:latin typeface="Cambria" panose="02040503050406030204" pitchFamily="18" charset="0"/>
                        </a:rPr>
                        <a:t>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extLst>
                  <a:ext uri="{0D108BD9-81ED-4DB2-BD59-A6C34878D82A}">
                    <a16:rowId xmlns:a16="http://schemas.microsoft.com/office/drawing/2014/main" val="2012271941"/>
                  </a:ext>
                </a:extLst>
              </a:tr>
              <a:tr h="1633848">
                <a:tc>
                  <a:txBody>
                    <a:bodyPr/>
                    <a:lstStyle/>
                    <a:p>
                      <a:r>
                        <a:rPr lang="en-US" sz="1200" b="1" dirty="0">
                          <a:solidFill>
                            <a:srgbClr val="16204E"/>
                          </a:solidFill>
                          <a:latin typeface="Cambria" panose="02040503050406030204" pitchFamily="18" charset="0"/>
                        </a:rPr>
                        <a:t>imagination</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staying open to future</a:t>
                      </a:r>
                    </a:p>
                    <a:p>
                      <a:endParaRPr lang="en-GB" sz="1400" b="0"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16204E"/>
                          </a:solidFill>
                          <a:effectLst/>
                          <a:latin typeface="Cambria" panose="02040503050406030204" pitchFamily="18" charset="0"/>
                          <a:ea typeface="+mn-ea"/>
                          <a:cs typeface="+mn-cs"/>
                        </a:rPr>
                        <a:t>No job at home vs. doing uncommon mobility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1"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95% of the people I know of my friends live in Luxembourg...I , I am the only one who is living abroad, and, friends are calling me: when are you coming back, when are you coming back, you know? </a:t>
                      </a:r>
                      <a:r>
                        <a:rPr lang="en-US" sz="1400" b="0" i="1" dirty="0">
                          <a:solidFill>
                            <a:srgbClr val="16204E"/>
                          </a:solidFill>
                          <a:effectLst/>
                          <a:latin typeface="Cambria" panose="02040503050406030204" pitchFamily="18" charset="0"/>
                        </a:rPr>
                        <a:t>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no fixed priorities</a:t>
                      </a:r>
                    </a:p>
                    <a:p>
                      <a:pPr marL="285750" indent="-285750">
                        <a:buFont typeface="Arial" panose="020B0604020202020204" pitchFamily="34" charset="0"/>
                        <a:buChar char="•"/>
                      </a:pPr>
                      <a:endParaRPr lang="en-US" sz="1400" b="0" dirty="0">
                        <a:solidFill>
                          <a:srgbClr val="16204E"/>
                        </a:solidFill>
                        <a:latin typeface="Cambria" panose="02040503050406030204" pitchFamily="18" charset="0"/>
                      </a:endParaRPr>
                    </a:p>
                    <a:p>
                      <a:r>
                        <a:rPr lang="en-GB" sz="1400" b="0" kern="1200" dirty="0">
                          <a:solidFill>
                            <a:srgbClr val="16204E"/>
                          </a:solidFill>
                          <a:effectLst/>
                          <a:latin typeface="Cambria" panose="02040503050406030204" pitchFamily="18" charset="0"/>
                          <a:ea typeface="+mn-ea"/>
                          <a:cs typeface="+mn-cs"/>
                        </a:rPr>
                        <a:t>open towards the social environment and enjoying the life opportunities </a:t>
                      </a:r>
                    </a:p>
                    <a:p>
                      <a:endParaRPr lang="en-GB" sz="1400" b="0" i="1" kern="1200" dirty="0">
                        <a:solidFill>
                          <a:srgbClr val="16204E"/>
                        </a:solidFill>
                        <a:effectLst/>
                        <a:latin typeface="Cambria" panose="02040503050406030204" pitchFamily="18" charset="0"/>
                        <a:ea typeface="+mn-ea"/>
                        <a:cs typeface="+mn-cs"/>
                      </a:endParaRPr>
                    </a:p>
                    <a:p>
                      <a:r>
                        <a:rPr lang="en-GB" sz="1400" b="0" i="1" kern="1200" dirty="0">
                          <a:solidFill>
                            <a:srgbClr val="16204E"/>
                          </a:solidFill>
                          <a:effectLst/>
                          <a:latin typeface="Cambria" panose="02040503050406030204" pitchFamily="18" charset="0"/>
                          <a:ea typeface="+mn-ea"/>
                          <a:cs typeface="+mn-cs"/>
                        </a:rPr>
                        <a:t>I was not really </a:t>
                      </a:r>
                      <a:r>
                        <a:rPr lang="en-GB" sz="1400" b="0" i="1" kern="1200" dirty="0" err="1">
                          <a:solidFill>
                            <a:srgbClr val="16204E"/>
                          </a:solidFill>
                          <a:effectLst/>
                          <a:latin typeface="Cambria" panose="02040503050406030204" pitchFamily="18" charset="0"/>
                          <a:ea typeface="+mn-ea"/>
                          <a:cs typeface="+mn-cs"/>
                        </a:rPr>
                        <a:t>uhm</a:t>
                      </a:r>
                      <a:r>
                        <a:rPr lang="en-GB" sz="1400" b="0" i="1" kern="1200" dirty="0">
                          <a:solidFill>
                            <a:srgbClr val="16204E"/>
                          </a:solidFill>
                          <a:effectLst/>
                          <a:latin typeface="Cambria" panose="02040503050406030204" pitchFamily="18" charset="0"/>
                          <a:ea typeface="+mn-ea"/>
                          <a:cs typeface="+mn-cs"/>
                        </a:rPr>
                        <a:t>, looking for it but when it came, I, because I was not opposed to it, I was like: Why not?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extLst>
                  <a:ext uri="{0D108BD9-81ED-4DB2-BD59-A6C34878D82A}">
                    <a16:rowId xmlns:a16="http://schemas.microsoft.com/office/drawing/2014/main" val="166310783"/>
                  </a:ext>
                </a:extLst>
              </a:tr>
              <a:tr h="1796333">
                <a:tc>
                  <a:txBody>
                    <a:bodyPr/>
                    <a:lstStyle/>
                    <a:p>
                      <a:r>
                        <a:rPr lang="en-US" sz="1200" b="1" dirty="0">
                          <a:solidFill>
                            <a:srgbClr val="16204E"/>
                          </a:solidFill>
                          <a:latin typeface="Cambria" panose="02040503050406030204" pitchFamily="18" charset="0"/>
                        </a:rPr>
                        <a:t>judgement</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mobility driven by </a:t>
                      </a:r>
                      <a:r>
                        <a:rPr lang="en-GB" sz="1400" kern="1200" dirty="0">
                          <a:solidFill>
                            <a:srgbClr val="16204E"/>
                          </a:solidFill>
                          <a:effectLst/>
                          <a:latin typeface="Cambria" panose="02040503050406030204" pitchFamily="18" charset="0"/>
                          <a:ea typeface="+mn-ea"/>
                          <a:cs typeface="+mn-cs"/>
                        </a:rPr>
                        <a:t>opportunity, rather than of structural constraints</a:t>
                      </a:r>
                      <a:r>
                        <a:rPr lang="en-US" sz="1400" dirty="0">
                          <a:solidFill>
                            <a:srgbClr val="16204E"/>
                          </a:solidFill>
                          <a:effectLst/>
                          <a:latin typeface="Cambria" panose="02040503050406030204" pitchFamily="18" charset="0"/>
                        </a:rPr>
                        <a:t> </a:t>
                      </a:r>
                      <a:endParaRPr lang="en-US" sz="1400" b="0" dirty="0">
                        <a:solidFill>
                          <a:srgbClr val="16204E"/>
                        </a:solidFill>
                        <a:latin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rgbClr val="16204E"/>
                        </a:solidFill>
                        <a:latin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16204E"/>
                          </a:solidFill>
                          <a:latin typeface="Cambria" panose="02040503050406030204" pitchFamily="18" charset="0"/>
                        </a:rPr>
                        <a:t> … </a:t>
                      </a:r>
                      <a:r>
                        <a:rPr lang="en-GB" sz="1400" i="1" kern="1200" dirty="0">
                          <a:solidFill>
                            <a:srgbClr val="16204E"/>
                          </a:solidFill>
                          <a:effectLst/>
                          <a:latin typeface="Cambria" panose="02040503050406030204" pitchFamily="18" charset="0"/>
                          <a:ea typeface="+mn-ea"/>
                          <a:cs typeface="+mn-cs"/>
                        </a:rPr>
                        <a:t>getting my first job in a really nice town, there was nothing that, that could have kept me at that moment. I had no girlfriend </a:t>
                      </a:r>
                      <a:endParaRPr lang="en-US" sz="1400" b="0" i="1" dirty="0">
                        <a:solidFill>
                          <a:srgbClr val="16204E"/>
                        </a:solidFill>
                        <a:latin typeface="Cambria" panose="02040503050406030204" pitchFamily="18" charset="0"/>
                      </a:endParaRPr>
                    </a:p>
                    <a:p>
                      <a:endParaRPr lang="en-US" sz="1400" b="0"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rgbClr val="16204E"/>
                          </a:solidFill>
                          <a:effectLst/>
                          <a:latin typeface="Cambria" panose="02040503050406030204" pitchFamily="18" charset="0"/>
                          <a:ea typeface="+mn-ea"/>
                          <a:cs typeface="+mn-cs"/>
                        </a:rPr>
                        <a:t>cultural capital gained and gained mobility experience allow him to adapt to anywhere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i="1" kern="1200" dirty="0">
                          <a:solidFill>
                            <a:srgbClr val="16204E"/>
                          </a:solidFill>
                          <a:effectLst/>
                          <a:latin typeface="Cambria" panose="02040503050406030204" pitchFamily="18" charset="0"/>
                          <a:ea typeface="+mn-ea"/>
                          <a:cs typeface="+mn-cs"/>
                        </a:rPr>
                        <a:t>I never had like really problems to adapt to a place… So, I was used to that and, I mean in terms of culture yes there are some differences, but it is not like going to, I don't know, China or going to Africa. It is still European, so it is not like, really being in a very different world, you know? Of course, it is different but it is not like, you cannot adapt </a:t>
                      </a:r>
                      <a:endParaRPr lang="en-GB" sz="1400" b="0" i="1" kern="1200" dirty="0">
                        <a:solidFill>
                          <a:srgbClr val="16204E"/>
                        </a:solidFill>
                        <a:effectLst/>
                        <a:latin typeface="Cambria" panose="02040503050406030204" pitchFamily="18" charset="0"/>
                        <a:ea typeface="+mn-ea"/>
                        <a:cs typeface="+mn-cs"/>
                      </a:endParaRPr>
                    </a:p>
                  </a:txBody>
                  <a:tcPr>
                    <a:solidFill>
                      <a:schemeClr val="accent1">
                        <a:lumMod val="20000"/>
                        <a:lumOff val="80000"/>
                      </a:schemeClr>
                    </a:solidFill>
                  </a:tcPr>
                </a:tc>
                <a:extLst>
                  <a:ext uri="{0D108BD9-81ED-4DB2-BD59-A6C34878D82A}">
                    <a16:rowId xmlns:a16="http://schemas.microsoft.com/office/drawing/2014/main" val="1353864069"/>
                  </a:ext>
                </a:extLst>
              </a:tr>
            </a:tbl>
          </a:graphicData>
        </a:graphic>
      </p:graphicFrame>
    </p:spTree>
    <p:extLst>
      <p:ext uri="{BB962C8B-B14F-4D97-AF65-F5344CB8AC3E}">
        <p14:creationId xmlns:p14="http://schemas.microsoft.com/office/powerpoint/2010/main" val="11686507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576198" y="81891"/>
            <a:ext cx="8645490" cy="1009173"/>
          </a:xfrm>
          <a:prstGeom prst="rect">
            <a:avLst/>
          </a:prstGeom>
        </p:spPr>
        <p:txBody>
          <a:bodyPr>
            <a:normAutofit fontScale="90000"/>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Case 1: Greta </a:t>
            </a:r>
            <a:br>
              <a:rPr lang="en-US" sz="3600" dirty="0">
                <a:solidFill>
                  <a:srgbClr val="F79505"/>
                </a:solidFill>
              </a:rPr>
            </a:br>
            <a:r>
              <a:rPr lang="en-GB" sz="2000" i="1" dirty="0"/>
              <a:t>Step by step towards realising life objectives in mobility</a:t>
            </a:r>
            <a:r>
              <a:rPr lang="en-US" sz="2000" dirty="0"/>
              <a:t> </a:t>
            </a:r>
            <a:br>
              <a:rPr lang="en-US" sz="2000" dirty="0"/>
            </a:br>
            <a:endParaRPr lang="en-US" sz="2000" dirty="0">
              <a:solidFill>
                <a:srgbClr val="F79505"/>
              </a:solidFill>
            </a:endParaRPr>
          </a:p>
        </p:txBody>
      </p:sp>
      <p:sp>
        <p:nvSpPr>
          <p:cNvPr id="38" name="Shape 38"/>
          <p:cNvSpPr>
            <a:spLocks noGrp="1"/>
          </p:cNvSpPr>
          <p:nvPr>
            <p:ph type="body" idx="1"/>
          </p:nvPr>
        </p:nvSpPr>
        <p:spPr>
          <a:xfrm>
            <a:off x="797719" y="1350372"/>
            <a:ext cx="9940789" cy="4013959"/>
          </a:xfrm>
          <a:prstGeom prst="rect">
            <a:avLst/>
          </a:prstGeom>
          <a:ln>
            <a:noFill/>
          </a:ln>
        </p:spPr>
        <p:txBody>
          <a:bodyPr>
            <a:normAutofit/>
          </a:bodyPr>
          <a:lstStyle/>
          <a:p>
            <a:pPr marL="55686" indent="207555" defTabSz="128583">
              <a:lnSpc>
                <a:spcPct val="70000"/>
              </a:lnSpc>
              <a:spcBef>
                <a:spcPts val="1687"/>
              </a:spcBef>
              <a:defRPr sz="1800"/>
            </a:pPr>
            <a:endParaRPr lang="en-GB" sz="1800" dirty="0"/>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sp>
        <p:nvSpPr>
          <p:cNvPr id="5" name="Shape 37"/>
          <p:cNvSpPr txBox="1">
            <a:spLocks/>
          </p:cNvSpPr>
          <p:nvPr/>
        </p:nvSpPr>
        <p:spPr>
          <a:xfrm>
            <a:off x="1095950" y="2367736"/>
            <a:ext cx="8125738" cy="10527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300"/>
                </a:solidFill>
                <a:latin typeface="Cambria"/>
                <a:ea typeface="Cambria"/>
                <a:cs typeface="Cambria"/>
                <a:sym typeface="Cambria"/>
              </a:defRPr>
            </a:lvl1pPr>
          </a:lstStyle>
          <a:p>
            <a:pPr algn="ctr"/>
            <a:endParaRPr lang="en-US" sz="3600" dirty="0">
              <a:solidFill>
                <a:srgbClr val="F79505"/>
              </a:solidFill>
            </a:endParaRPr>
          </a:p>
        </p:txBody>
      </p:sp>
      <p:graphicFrame>
        <p:nvGraphicFramePr>
          <p:cNvPr id="3" name="Table 2">
            <a:extLst>
              <a:ext uri="{FF2B5EF4-FFF2-40B4-BE49-F238E27FC236}">
                <a16:creationId xmlns:a16="http://schemas.microsoft.com/office/drawing/2014/main" id="{4DE9154B-95C8-3A42-B10E-AE765964B9B5}"/>
              </a:ext>
            </a:extLst>
          </p:cNvPr>
          <p:cNvGraphicFramePr>
            <a:graphicFrameLocks noGrp="1"/>
          </p:cNvGraphicFramePr>
          <p:nvPr>
            <p:extLst>
              <p:ext uri="{D42A27DB-BD31-4B8C-83A1-F6EECF244321}">
                <p14:modId xmlns:p14="http://schemas.microsoft.com/office/powerpoint/2010/main" val="1679929234"/>
              </p:ext>
            </p:extLst>
          </p:nvPr>
        </p:nvGraphicFramePr>
        <p:xfrm>
          <a:off x="286603" y="903763"/>
          <a:ext cx="11518709" cy="5954237"/>
        </p:xfrm>
        <a:graphic>
          <a:graphicData uri="http://schemas.openxmlformats.org/drawingml/2006/table">
            <a:tbl>
              <a:tblPr firstRow="1" bandRow="1">
                <a:tableStyleId>{5C22544A-7EE6-4342-B048-85BDC9FD1C3A}</a:tableStyleId>
              </a:tblPr>
              <a:tblGrid>
                <a:gridCol w="1244835">
                  <a:extLst>
                    <a:ext uri="{9D8B030D-6E8A-4147-A177-3AD203B41FA5}">
                      <a16:colId xmlns:a16="http://schemas.microsoft.com/office/drawing/2014/main" val="3745457890"/>
                    </a:ext>
                  </a:extLst>
                </a:gridCol>
                <a:gridCol w="4938799">
                  <a:extLst>
                    <a:ext uri="{9D8B030D-6E8A-4147-A177-3AD203B41FA5}">
                      <a16:colId xmlns:a16="http://schemas.microsoft.com/office/drawing/2014/main" val="3708000914"/>
                    </a:ext>
                  </a:extLst>
                </a:gridCol>
                <a:gridCol w="5335075">
                  <a:extLst>
                    <a:ext uri="{9D8B030D-6E8A-4147-A177-3AD203B41FA5}">
                      <a16:colId xmlns:a16="http://schemas.microsoft.com/office/drawing/2014/main" val="3165992703"/>
                    </a:ext>
                  </a:extLst>
                </a:gridCol>
              </a:tblGrid>
              <a:tr h="1717517">
                <a:tc>
                  <a:txBody>
                    <a:bodyPr/>
                    <a:lstStyle/>
                    <a:p>
                      <a:r>
                        <a:rPr lang="en-US" sz="1200" b="1" dirty="0">
                          <a:solidFill>
                            <a:srgbClr val="16204E"/>
                          </a:solidFill>
                          <a:latin typeface="Cambria" panose="02040503050406030204" pitchFamily="18" charset="0"/>
                        </a:rPr>
                        <a:t>habit</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socio economic situation vs. determines to come to the UK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16204E"/>
                          </a:solidFill>
                          <a:effectLst/>
                          <a:latin typeface="Cambria" panose="02040503050406030204" pitchFamily="18" charset="0"/>
                          <a:ea typeface="+mn-ea"/>
                          <a:cs typeface="+mn-cs"/>
                        </a:rPr>
                        <a:t>habitual orientations: flexibility, independence, mobility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No, the thing is, I mean, the way things are in Greece right now, everybody is …looking around, and depending on the languages you speak, ...you're a bit limited if you don't go for England, then … your next option are international countries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kern="1200" dirty="0">
                          <a:solidFill>
                            <a:srgbClr val="16204E"/>
                          </a:solidFill>
                          <a:effectLst/>
                          <a:latin typeface="Cambria" panose="02040503050406030204" pitchFamily="18" charset="0"/>
                          <a:ea typeface="+mn-ea"/>
                          <a:cs typeface="+mn-cs"/>
                        </a:rPr>
                        <a:t>decision to look for other opportunities that fit his habitual practices—of being mobile</a:t>
                      </a:r>
                      <a:r>
                        <a:rPr lang="en-US" sz="1400" b="0" dirty="0">
                          <a:solidFill>
                            <a:srgbClr val="16204E"/>
                          </a:solidFill>
                          <a:effectLst/>
                          <a:latin typeface="Cambria" panose="02040503050406030204"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b="0" i="1"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1" kern="1200" dirty="0">
                          <a:solidFill>
                            <a:srgbClr val="16204E"/>
                          </a:solidFill>
                          <a:effectLst/>
                          <a:latin typeface="Cambria" panose="02040503050406030204" pitchFamily="18" charset="0"/>
                          <a:ea typeface="+mn-ea"/>
                          <a:cs typeface="+mn-cs"/>
                        </a:rPr>
                        <a:t>I think that  for Greek people, what makes sense, is to move to [city A in the UK] because  most people do a Master in [city A in the UK],  the next step is to find somewhere to work there and stay, and due to language barriers of course you're more comfortably moving in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extLst>
                  <a:ext uri="{0D108BD9-81ED-4DB2-BD59-A6C34878D82A}">
                    <a16:rowId xmlns:a16="http://schemas.microsoft.com/office/drawing/2014/main" val="2012271941"/>
                  </a:ext>
                </a:extLst>
              </a:tr>
              <a:tr h="2191611">
                <a:tc>
                  <a:txBody>
                    <a:bodyPr/>
                    <a:lstStyle/>
                    <a:p>
                      <a:r>
                        <a:rPr lang="en-US" sz="1200" b="1" dirty="0">
                          <a:solidFill>
                            <a:srgbClr val="16204E"/>
                          </a:solidFill>
                          <a:latin typeface="Cambria" panose="02040503050406030204" pitchFamily="18" charset="0"/>
                        </a:rPr>
                        <a:t>imagination</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400" b="0" dirty="0">
                          <a:solidFill>
                            <a:srgbClr val="16204E"/>
                          </a:solidFill>
                          <a:latin typeface="Cambria" panose="02040503050406030204" pitchFamily="18" charset="0"/>
                        </a:rPr>
                        <a:t>present mobility phase is imagined from the viewpoint of her future , ( UK)</a:t>
                      </a:r>
                    </a:p>
                    <a:p>
                      <a:endParaRPr lang="en-GB" sz="1400" b="0" kern="1200" dirty="0">
                        <a:solidFill>
                          <a:srgbClr val="16204E"/>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kern="1200" dirty="0">
                          <a:solidFill>
                            <a:srgbClr val="16204E"/>
                          </a:solidFill>
                          <a:effectLst/>
                          <a:latin typeface="Cambria" panose="02040503050406030204" pitchFamily="18" charset="0"/>
                          <a:ea typeface="+mn-ea"/>
                          <a:cs typeface="+mn-cs"/>
                        </a:rPr>
                        <a:t>In, in [city A in the UK], you're one of a million. There the demand is quite high, so you might ... be able to find something, but it's </a:t>
                      </a:r>
                      <a:r>
                        <a:rPr lang="en-GB" sz="1400" i="1" kern="1200" dirty="0" err="1">
                          <a:solidFill>
                            <a:srgbClr val="16204E"/>
                          </a:solidFill>
                          <a:effectLst/>
                          <a:latin typeface="Cambria" panose="02040503050406030204" pitchFamily="18" charset="0"/>
                          <a:ea typeface="+mn-ea"/>
                          <a:cs typeface="+mn-cs"/>
                        </a:rPr>
                        <a:t>gonna</a:t>
                      </a:r>
                      <a:r>
                        <a:rPr lang="en-GB" sz="1400" i="1" kern="1200" dirty="0">
                          <a:solidFill>
                            <a:srgbClr val="16204E"/>
                          </a:solidFill>
                          <a:effectLst/>
                          <a:latin typeface="Cambria" panose="02040503050406030204" pitchFamily="18" charset="0"/>
                          <a:ea typeface="+mn-ea"/>
                          <a:cs typeface="+mn-cs"/>
                        </a:rPr>
                        <a:t> be ... very ... entry, entry level, so you will start by distributing coffees, and eh we already had some experience in Greece, so it was just easier to go, it's the second-best choice, because you can come through, eh with English. Any other destination would be more difficult</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GB" sz="1400" kern="1200" dirty="0">
                          <a:solidFill>
                            <a:srgbClr val="16204E"/>
                          </a:solidFill>
                          <a:effectLst/>
                          <a:latin typeface="Cambria" panose="02040503050406030204" pitchFamily="18" charset="0"/>
                          <a:ea typeface="+mn-ea"/>
                          <a:cs typeface="+mn-cs"/>
                        </a:rPr>
                        <a:t>habitual and judgement orientation towards the move to Luxembourg is strongly rooted in her projection on the UK. </a:t>
                      </a:r>
                    </a:p>
                    <a:p>
                      <a:pPr marL="285750" indent="-285750">
                        <a:buFont typeface="Arial" panose="020B0604020202020204" pitchFamily="34" charset="0"/>
                        <a:buChar char="•"/>
                      </a:pPr>
                      <a:r>
                        <a:rPr lang="en-GB" sz="1400" b="0" kern="1200" dirty="0">
                          <a:solidFill>
                            <a:srgbClr val="16204E"/>
                          </a:solidFill>
                          <a:effectLst/>
                          <a:latin typeface="Cambria" panose="02040503050406030204" pitchFamily="18" charset="0"/>
                          <a:ea typeface="+mn-ea"/>
                          <a:cs typeface="+mn-cs"/>
                        </a:rPr>
                        <a:t>Her current mobility phase is temporary</a:t>
                      </a:r>
                    </a:p>
                    <a:p>
                      <a:pPr marL="285750" indent="-285750">
                        <a:buFont typeface="Arial" panose="020B0604020202020204" pitchFamily="34" charset="0"/>
                        <a:buChar char="•"/>
                      </a:pPr>
                      <a:endParaRPr lang="en-US" sz="1400" b="0" dirty="0">
                        <a:solidFill>
                          <a:srgbClr val="16204E"/>
                        </a:solidFill>
                        <a:latin typeface="Cambria" panose="02040503050406030204" pitchFamily="18" charset="0"/>
                      </a:endParaRPr>
                    </a:p>
                    <a:p>
                      <a:r>
                        <a:rPr lang="en-GB" sz="1400" i="1" kern="1200" dirty="0">
                          <a:solidFill>
                            <a:srgbClr val="16204E"/>
                          </a:solidFill>
                          <a:effectLst/>
                          <a:latin typeface="Cambria" panose="02040503050406030204" pitchFamily="18" charset="0"/>
                          <a:ea typeface="+mn-ea"/>
                          <a:cs typeface="+mn-cs"/>
                        </a:rPr>
                        <a:t>Again, I ... will think at my first eh initial thought, but, I say that I have [city A in the UK] in mind, but that's like eh … five, six, seven year, plan …when I moved here, I, I felt like it was for more than eh, a year. but eh one year later, I feel happy with myself, you did a year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extLst>
                  <a:ext uri="{0D108BD9-81ED-4DB2-BD59-A6C34878D82A}">
                    <a16:rowId xmlns:a16="http://schemas.microsoft.com/office/drawing/2014/main" val="166310783"/>
                  </a:ext>
                </a:extLst>
              </a:tr>
              <a:tr h="1981457">
                <a:tc>
                  <a:txBody>
                    <a:bodyPr/>
                    <a:lstStyle/>
                    <a:p>
                      <a:r>
                        <a:rPr lang="en-US" sz="1200" b="1" dirty="0">
                          <a:solidFill>
                            <a:srgbClr val="16204E"/>
                          </a:solidFill>
                          <a:latin typeface="Cambria" panose="02040503050406030204" pitchFamily="18" charset="0"/>
                        </a:rPr>
                        <a:t>judgement</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GB" sz="1400" kern="1200" dirty="0">
                          <a:solidFill>
                            <a:schemeClr val="dk1"/>
                          </a:solidFill>
                          <a:effectLst/>
                          <a:latin typeface="Cambria" panose="02040503050406030204" pitchFamily="18" charset="0"/>
                          <a:ea typeface="+mn-ea"/>
                          <a:cs typeface="+mn-cs"/>
                        </a:rPr>
                        <a:t>professional life to her own present situation, her age, her capabilities in the country of origin</a:t>
                      </a:r>
                      <a:r>
                        <a:rPr lang="en-US" sz="1400" dirty="0">
                          <a:effectLst/>
                          <a:latin typeface="Cambria" panose="02040503050406030204" pitchFamily="18" charset="0"/>
                        </a:rPr>
                        <a:t> vs. </a:t>
                      </a:r>
                      <a:r>
                        <a:rPr lang="en-GB" sz="1400" kern="1200" dirty="0">
                          <a:solidFill>
                            <a:schemeClr val="dk1"/>
                          </a:solidFill>
                          <a:effectLst/>
                          <a:latin typeface="Cambria" panose="02040503050406030204" pitchFamily="18" charset="0"/>
                          <a:ea typeface="+mn-ea"/>
                          <a:cs typeface="+mn-cs"/>
                        </a:rPr>
                        <a:t>open-minded towards future due to an unfamiliar environment in the new destination</a:t>
                      </a:r>
                    </a:p>
                    <a:p>
                      <a:pPr marL="0" indent="0">
                        <a:buFont typeface="Arial" panose="020B0604020202020204" pitchFamily="34" charset="0"/>
                        <a:buNone/>
                      </a:pPr>
                      <a:endParaRPr lang="en-GB" sz="1400" kern="1200" dirty="0">
                        <a:solidFill>
                          <a:schemeClr val="dk1"/>
                        </a:solidFill>
                        <a:effectLst/>
                        <a:latin typeface="Cambria" panose="02040503050406030204" pitchFamily="18" charset="0"/>
                        <a:ea typeface="+mn-ea"/>
                        <a:cs typeface="+mn-cs"/>
                      </a:endParaRPr>
                    </a:p>
                    <a:p>
                      <a:pPr marL="0" indent="0">
                        <a:buFont typeface="Arial" panose="020B0604020202020204" pitchFamily="34" charset="0"/>
                        <a:buNone/>
                      </a:pPr>
                      <a:r>
                        <a:rPr lang="en-GB" sz="1400" i="1" kern="1200" dirty="0">
                          <a:solidFill>
                            <a:schemeClr val="dk1"/>
                          </a:solidFill>
                          <a:effectLst/>
                          <a:latin typeface="Cambria" panose="02040503050406030204" pitchFamily="18" charset="0"/>
                          <a:ea typeface="+mn-ea"/>
                          <a:cs typeface="+mn-cs"/>
                        </a:rPr>
                        <a:t>I knew that I won't make the change a lot of times so I thought, that if I don't do it now, I will, I will do it more reluctantly, at 30, so if it fails, it's okay I can always go back or find something else, but eh for now, it felt good</a:t>
                      </a:r>
                      <a:r>
                        <a:rPr lang="en-US" sz="1400" i="1" dirty="0">
                          <a:effectLst/>
                          <a:latin typeface="Cambria" panose="02040503050406030204" pitchFamily="18" charset="0"/>
                        </a:rPr>
                        <a:t> </a:t>
                      </a:r>
                      <a:endParaRPr lang="en-US" sz="1400" b="0" i="1"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Cambria" panose="02040503050406030204" pitchFamily="18" charset="0"/>
                          <a:ea typeface="+mn-ea"/>
                          <a:cs typeface="+mn-cs"/>
                        </a:rPr>
                        <a:t>linking social environment to her personal character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kern="1200" dirty="0">
                        <a:solidFill>
                          <a:schemeClr val="dk1"/>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i="1" kern="1200" dirty="0">
                          <a:solidFill>
                            <a:schemeClr val="dk1"/>
                          </a:solidFill>
                          <a:effectLst/>
                          <a:latin typeface="Cambria" panose="02040503050406030204" pitchFamily="18" charset="0"/>
                          <a:ea typeface="+mn-ea"/>
                          <a:cs typeface="+mn-cs"/>
                        </a:rPr>
                        <a:t>I was really straightened in the office, and and I heard a colleague was actually moving to Luxembourg and I started saying to myself, like, why don't you do it? Why don't you even try, I mean this is how it is here, it's not </a:t>
                      </a:r>
                      <a:r>
                        <a:rPr lang="en-GB" sz="1400" i="1" kern="1200" dirty="0" err="1">
                          <a:solidFill>
                            <a:schemeClr val="dk1"/>
                          </a:solidFill>
                          <a:effectLst/>
                          <a:latin typeface="Cambria" panose="02040503050406030204" pitchFamily="18" charset="0"/>
                          <a:ea typeface="+mn-ea"/>
                          <a:cs typeface="+mn-cs"/>
                        </a:rPr>
                        <a:t>gonna</a:t>
                      </a:r>
                      <a:r>
                        <a:rPr lang="en-GB" sz="1400" i="1" kern="1200" dirty="0">
                          <a:solidFill>
                            <a:schemeClr val="dk1"/>
                          </a:solidFill>
                          <a:effectLst/>
                          <a:latin typeface="Cambria" panose="02040503050406030204" pitchFamily="18" charset="0"/>
                          <a:ea typeface="+mn-ea"/>
                          <a:cs typeface="+mn-cs"/>
                        </a:rPr>
                        <a:t> change, so you need to make a change, and this is</a:t>
                      </a:r>
                      <a:endParaRPr lang="en-GB" sz="1400" b="0" i="1" kern="1200" dirty="0">
                        <a:solidFill>
                          <a:srgbClr val="16204E"/>
                        </a:solidFill>
                        <a:effectLst/>
                        <a:latin typeface="Cambria" panose="02040503050406030204" pitchFamily="18" charset="0"/>
                        <a:ea typeface="+mn-ea"/>
                        <a:cs typeface="+mn-cs"/>
                      </a:endParaRPr>
                    </a:p>
                  </a:txBody>
                  <a:tcPr>
                    <a:solidFill>
                      <a:schemeClr val="accent1">
                        <a:lumMod val="20000"/>
                        <a:lumOff val="80000"/>
                      </a:schemeClr>
                    </a:solidFill>
                  </a:tcPr>
                </a:tc>
                <a:extLst>
                  <a:ext uri="{0D108BD9-81ED-4DB2-BD59-A6C34878D82A}">
                    <a16:rowId xmlns:a16="http://schemas.microsoft.com/office/drawing/2014/main" val="1353864069"/>
                  </a:ext>
                </a:extLst>
              </a:tr>
            </a:tbl>
          </a:graphicData>
        </a:graphic>
      </p:graphicFrame>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Tree>
    <p:extLst>
      <p:ext uri="{BB962C8B-B14F-4D97-AF65-F5344CB8AC3E}">
        <p14:creationId xmlns:p14="http://schemas.microsoft.com/office/powerpoint/2010/main" val="245046932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576197" y="-80741"/>
            <a:ext cx="10683205" cy="1052736"/>
          </a:xfrm>
          <a:prstGeom prst="rect">
            <a:avLst/>
          </a:prstGeom>
        </p:spPr>
        <p:txBody>
          <a:bodyPr>
            <a:normAutofit/>
          </a:bodyPr>
          <a:lstStyle>
            <a:lvl1pPr>
              <a:defRPr b="1">
                <a:solidFill>
                  <a:srgbClr val="FF9300"/>
                </a:solidFill>
                <a:latin typeface="Cambria"/>
                <a:ea typeface="Cambria"/>
                <a:cs typeface="Cambria"/>
                <a:sym typeface="Cambria"/>
              </a:defRPr>
            </a:lvl1pPr>
          </a:lstStyle>
          <a:p>
            <a:pPr algn="ctr"/>
            <a:r>
              <a:rPr lang="en-US" sz="3600" dirty="0">
                <a:solidFill>
                  <a:srgbClr val="F79505"/>
                </a:solidFill>
              </a:rPr>
              <a:t>Analysis</a:t>
            </a:r>
          </a:p>
        </p:txBody>
      </p:sp>
      <p:sp>
        <p:nvSpPr>
          <p:cNvPr id="38" name="Shape 38"/>
          <p:cNvSpPr>
            <a:spLocks noGrp="1"/>
          </p:cNvSpPr>
          <p:nvPr>
            <p:ph type="body" idx="1"/>
          </p:nvPr>
        </p:nvSpPr>
        <p:spPr>
          <a:xfrm>
            <a:off x="797719" y="1350372"/>
            <a:ext cx="9940789" cy="4013959"/>
          </a:xfrm>
          <a:prstGeom prst="rect">
            <a:avLst/>
          </a:prstGeom>
          <a:ln>
            <a:noFill/>
          </a:ln>
        </p:spPr>
        <p:txBody>
          <a:bodyPr>
            <a:normAutofit/>
          </a:bodyPr>
          <a:lstStyle/>
          <a:p>
            <a:pPr marL="55686" indent="207555" defTabSz="128583">
              <a:lnSpc>
                <a:spcPct val="70000"/>
              </a:lnSpc>
              <a:spcBef>
                <a:spcPts val="1687"/>
              </a:spcBef>
              <a:defRPr sz="1800"/>
            </a:pPr>
            <a:endParaRPr lang="en-GB" sz="1800" dirty="0"/>
          </a:p>
          <a:p>
            <a:pPr marL="55686" indent="207555" defTabSz="128583">
              <a:lnSpc>
                <a:spcPct val="70000"/>
              </a:lnSpc>
              <a:spcBef>
                <a:spcPts val="1687"/>
              </a:spcBef>
              <a:defRPr sz="1800"/>
            </a:pPr>
            <a:endParaRPr lang="en-GB" sz="1800" dirty="0">
              <a:solidFill>
                <a:srgbClr val="FF9300"/>
              </a:solidFill>
              <a:latin typeface="Cambria"/>
              <a:ea typeface="Cambria"/>
              <a:cs typeface="Cambria"/>
              <a:sym typeface="Cambria"/>
            </a:endParaRPr>
          </a:p>
        </p:txBody>
      </p:sp>
      <p:pic>
        <p:nvPicPr>
          <p:cNvPr id="6" name="Picture 5"/>
          <p:cNvPicPr>
            <a:picLocks noChangeAspect="1"/>
          </p:cNvPicPr>
          <p:nvPr/>
        </p:nvPicPr>
        <p:blipFill>
          <a:blip r:embed="rId3"/>
          <a:stretch>
            <a:fillRect/>
          </a:stretch>
        </p:blipFill>
        <p:spPr>
          <a:xfrm>
            <a:off x="9385272" y="297636"/>
            <a:ext cx="2182065" cy="669779"/>
          </a:xfrm>
          <a:prstGeom prst="rect">
            <a:avLst/>
          </a:prstGeom>
        </p:spPr>
      </p:pic>
      <p:sp>
        <p:nvSpPr>
          <p:cNvPr id="5" name="Shape 37"/>
          <p:cNvSpPr txBox="1">
            <a:spLocks/>
          </p:cNvSpPr>
          <p:nvPr/>
        </p:nvSpPr>
        <p:spPr>
          <a:xfrm>
            <a:off x="1095950" y="2367736"/>
            <a:ext cx="8125738" cy="10527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FF9300"/>
                </a:solidFill>
                <a:latin typeface="Cambria"/>
                <a:ea typeface="Cambria"/>
                <a:cs typeface="Cambria"/>
                <a:sym typeface="Cambria"/>
              </a:defRPr>
            </a:lvl1pPr>
          </a:lstStyle>
          <a:p>
            <a:pPr algn="ctr"/>
            <a:endParaRPr lang="en-US" sz="3600" dirty="0">
              <a:solidFill>
                <a:srgbClr val="F79505"/>
              </a:solidFill>
            </a:endParaRPr>
          </a:p>
        </p:txBody>
      </p:sp>
      <p:graphicFrame>
        <p:nvGraphicFramePr>
          <p:cNvPr id="3" name="Table 2">
            <a:extLst>
              <a:ext uri="{FF2B5EF4-FFF2-40B4-BE49-F238E27FC236}">
                <a16:creationId xmlns:a16="http://schemas.microsoft.com/office/drawing/2014/main" id="{F9AC9E15-2E55-784B-A0BA-7A16E95EDC3E}"/>
              </a:ext>
            </a:extLst>
          </p:cNvPr>
          <p:cNvGraphicFramePr>
            <a:graphicFrameLocks noGrp="1"/>
          </p:cNvGraphicFramePr>
          <p:nvPr>
            <p:extLst>
              <p:ext uri="{D42A27DB-BD31-4B8C-83A1-F6EECF244321}">
                <p14:modId xmlns:p14="http://schemas.microsoft.com/office/powerpoint/2010/main" val="2112509689"/>
              </p:ext>
            </p:extLst>
          </p:nvPr>
        </p:nvGraphicFramePr>
        <p:xfrm>
          <a:off x="409434" y="967415"/>
          <a:ext cx="11464118" cy="5030040"/>
        </p:xfrm>
        <a:graphic>
          <a:graphicData uri="http://schemas.openxmlformats.org/drawingml/2006/table">
            <a:tbl>
              <a:tblPr firstRow="1" bandRow="1">
                <a:tableStyleId>{5C22544A-7EE6-4342-B048-85BDC9FD1C3A}</a:tableStyleId>
              </a:tblPr>
              <a:tblGrid>
                <a:gridCol w="1228297">
                  <a:extLst>
                    <a:ext uri="{9D8B030D-6E8A-4147-A177-3AD203B41FA5}">
                      <a16:colId xmlns:a16="http://schemas.microsoft.com/office/drawing/2014/main" val="2008042155"/>
                    </a:ext>
                  </a:extLst>
                </a:gridCol>
                <a:gridCol w="3057099">
                  <a:extLst>
                    <a:ext uri="{9D8B030D-6E8A-4147-A177-3AD203B41FA5}">
                      <a16:colId xmlns:a16="http://schemas.microsoft.com/office/drawing/2014/main" val="588886226"/>
                    </a:ext>
                  </a:extLst>
                </a:gridCol>
                <a:gridCol w="3312238">
                  <a:extLst>
                    <a:ext uri="{9D8B030D-6E8A-4147-A177-3AD203B41FA5}">
                      <a16:colId xmlns:a16="http://schemas.microsoft.com/office/drawing/2014/main" val="785382564"/>
                    </a:ext>
                  </a:extLst>
                </a:gridCol>
                <a:gridCol w="3866484">
                  <a:extLst>
                    <a:ext uri="{9D8B030D-6E8A-4147-A177-3AD203B41FA5}">
                      <a16:colId xmlns:a16="http://schemas.microsoft.com/office/drawing/2014/main" val="120059835"/>
                    </a:ext>
                  </a:extLst>
                </a:gridCol>
              </a:tblGrid>
              <a:tr h="168501">
                <a:tc>
                  <a:txBody>
                    <a:bodyPr/>
                    <a:lstStyle/>
                    <a:p>
                      <a:endParaRPr lang="en-US" sz="1400" b="1"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6204E"/>
                          </a:solidFill>
                          <a:latin typeface="Cambria"/>
                          <a:cs typeface="Cambria"/>
                        </a:rPr>
                        <a:t>Case 1.      </a:t>
                      </a:r>
                      <a:r>
                        <a:rPr lang="en-US" sz="1800" dirty="0" err="1">
                          <a:solidFill>
                            <a:srgbClr val="16204E"/>
                          </a:solidFill>
                          <a:latin typeface="Cambria"/>
                          <a:cs typeface="Cambria"/>
                        </a:rPr>
                        <a:t>Nika</a:t>
                      </a:r>
                      <a:endParaRPr lang="en-US" sz="1800" dirty="0">
                        <a:solidFill>
                          <a:srgbClr val="16204E"/>
                        </a:solidFill>
                        <a:latin typeface="Cambria"/>
                        <a:cs typeface="Cambria"/>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6204E"/>
                          </a:solidFill>
                          <a:latin typeface="Cambria"/>
                          <a:cs typeface="Cambria"/>
                        </a:rPr>
                        <a:t>Case 2.    </a:t>
                      </a:r>
                      <a:r>
                        <a:rPr lang="en-US" sz="1800" dirty="0">
                          <a:solidFill>
                            <a:srgbClr val="16204E"/>
                          </a:solidFill>
                          <a:latin typeface="Cambria"/>
                          <a:cs typeface="Cambria"/>
                        </a:rPr>
                        <a:t>Nikolas</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6204E"/>
                          </a:solidFill>
                          <a:latin typeface="Cambria"/>
                          <a:cs typeface="Cambria"/>
                        </a:rPr>
                        <a:t>Case 3.     </a:t>
                      </a:r>
                      <a:r>
                        <a:rPr lang="en-US" sz="1800" dirty="0">
                          <a:solidFill>
                            <a:srgbClr val="16204E"/>
                          </a:solidFill>
                          <a:latin typeface="Cambria"/>
                          <a:cs typeface="Cambria"/>
                        </a:rPr>
                        <a:t>Greta</a:t>
                      </a:r>
                    </a:p>
                  </a:txBody>
                  <a:tcPr>
                    <a:solidFill>
                      <a:schemeClr val="accent1">
                        <a:lumMod val="20000"/>
                        <a:lumOff val="80000"/>
                      </a:schemeClr>
                    </a:solidFill>
                  </a:tcPr>
                </a:tc>
                <a:extLst>
                  <a:ext uri="{0D108BD9-81ED-4DB2-BD59-A6C34878D82A}">
                    <a16:rowId xmlns:a16="http://schemas.microsoft.com/office/drawing/2014/main" val="2640625821"/>
                  </a:ext>
                </a:extLst>
              </a:tr>
              <a:tr h="463408">
                <a:tc>
                  <a:txBody>
                    <a:bodyPr/>
                    <a:lstStyle/>
                    <a:p>
                      <a:endParaRPr lang="en-US" sz="1400" b="1"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rgbClr val="E66E0E"/>
                          </a:solidFill>
                          <a:latin typeface="Cambria"/>
                          <a:cs typeface="Cambria"/>
                        </a:rPr>
                        <a:t>Challenges in going on with the </a:t>
                      </a:r>
                      <a:r>
                        <a:rPr lang="en-GB" sz="1800" b="0" i="0" dirty="0" err="1">
                          <a:solidFill>
                            <a:srgbClr val="E66E0E"/>
                          </a:solidFill>
                          <a:latin typeface="Cambria"/>
                          <a:cs typeface="Cambria"/>
                        </a:rPr>
                        <a:t>habitualised</a:t>
                      </a:r>
                      <a:r>
                        <a:rPr lang="en-GB" sz="1800" b="0" i="0" dirty="0">
                          <a:solidFill>
                            <a:srgbClr val="E66E0E"/>
                          </a:solidFill>
                          <a:latin typeface="Cambria"/>
                          <a:cs typeface="Cambria"/>
                        </a:rPr>
                        <a:t> while imagining a better future </a:t>
                      </a:r>
                      <a:endParaRPr lang="en-US" sz="1800" b="0" i="0" dirty="0">
                        <a:solidFill>
                          <a:srgbClr val="E66E0E"/>
                        </a:solidFill>
                        <a:latin typeface="Cambria"/>
                        <a:cs typeface="Cambria"/>
                      </a:endParaRPr>
                    </a:p>
                    <a:p>
                      <a:endParaRPr lang="en-US" sz="1800" b="0" i="0" dirty="0">
                        <a:solidFill>
                          <a:srgbClr val="16204E"/>
                        </a:solidFill>
                        <a:latin typeface="Cambria"/>
                        <a:cs typeface="Cambria"/>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rgbClr val="E66E0E"/>
                          </a:solidFill>
                          <a:latin typeface="Cambria"/>
                          <a:cs typeface="Cambria"/>
                        </a:rPr>
                        <a:t>Why not be mobile? Living in the present and being open to opportunities coming to your life</a:t>
                      </a:r>
                      <a:endParaRPr lang="en-US" sz="1800" b="0" i="0" dirty="0">
                        <a:solidFill>
                          <a:srgbClr val="E66E0E"/>
                        </a:solidFill>
                        <a:latin typeface="Cambria"/>
                        <a:cs typeface="Cambria"/>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rgbClr val="E66E0E"/>
                          </a:solidFill>
                          <a:latin typeface="Cambria"/>
                          <a:cs typeface="Cambria"/>
                        </a:rPr>
                        <a:t>Step by step towards realising life objectives in mobility</a:t>
                      </a:r>
                      <a:r>
                        <a:rPr lang="en-US" sz="1800" b="0" i="0" dirty="0">
                          <a:solidFill>
                            <a:srgbClr val="E66E0E"/>
                          </a:solidFill>
                          <a:latin typeface="Cambria"/>
                          <a:cs typeface="Cambria"/>
                        </a:rPr>
                        <a:t> </a:t>
                      </a:r>
                    </a:p>
                    <a:p>
                      <a:endParaRPr lang="en-US" sz="1800" b="0" i="0" dirty="0">
                        <a:solidFill>
                          <a:srgbClr val="16204E"/>
                        </a:solidFill>
                        <a:latin typeface="Cambria"/>
                        <a:cs typeface="Cambria"/>
                      </a:endParaRPr>
                    </a:p>
                  </a:txBody>
                  <a:tcPr>
                    <a:solidFill>
                      <a:schemeClr val="accent1">
                        <a:lumMod val="20000"/>
                        <a:lumOff val="80000"/>
                      </a:schemeClr>
                    </a:solidFill>
                  </a:tcPr>
                </a:tc>
                <a:extLst>
                  <a:ext uri="{0D108BD9-81ED-4DB2-BD59-A6C34878D82A}">
                    <a16:rowId xmlns:a16="http://schemas.microsoft.com/office/drawing/2014/main" val="1813674449"/>
                  </a:ext>
                </a:extLst>
              </a:tr>
              <a:tr h="810964">
                <a:tc>
                  <a:txBody>
                    <a:bodyPr/>
                    <a:lstStyle/>
                    <a:p>
                      <a:r>
                        <a:rPr lang="en-US" sz="1400" b="1" dirty="0">
                          <a:solidFill>
                            <a:srgbClr val="16204E"/>
                          </a:solidFill>
                          <a:latin typeface="Cambria" panose="02040503050406030204" pitchFamily="18" charset="0"/>
                        </a:rPr>
                        <a:t>habit</a:t>
                      </a: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security orientation</a:t>
                      </a: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flexibility and adaptability</a:t>
                      </a: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determination and planning</a:t>
                      </a:r>
                    </a:p>
                  </a:txBody>
                  <a:tcPr>
                    <a:solidFill>
                      <a:schemeClr val="accent1">
                        <a:lumMod val="20000"/>
                        <a:lumOff val="80000"/>
                      </a:schemeClr>
                    </a:solidFill>
                  </a:tcPr>
                </a:tc>
                <a:extLst>
                  <a:ext uri="{0D108BD9-81ED-4DB2-BD59-A6C34878D82A}">
                    <a16:rowId xmlns:a16="http://schemas.microsoft.com/office/drawing/2014/main" val="962747715"/>
                  </a:ext>
                </a:extLst>
              </a:tr>
              <a:tr h="1158520">
                <a:tc>
                  <a:txBody>
                    <a:bodyPr/>
                    <a:lstStyle/>
                    <a:p>
                      <a:r>
                        <a:rPr lang="en-US" sz="1400" b="1" dirty="0">
                          <a:solidFill>
                            <a:srgbClr val="16204E"/>
                          </a:solidFill>
                          <a:latin typeface="Cambria" panose="02040503050406030204" pitchFamily="18" charset="0"/>
                        </a:rPr>
                        <a:t>imagination</a:t>
                      </a: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aspirations and hope for the future in the new country</a:t>
                      </a: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determination for plan </a:t>
                      </a:r>
                      <a:r>
                        <a:rPr lang="en-US" sz="1800" dirty="0" err="1">
                          <a:solidFill>
                            <a:srgbClr val="16204E"/>
                          </a:solidFill>
                          <a:latin typeface="Cambria" panose="02040503050406030204" pitchFamily="18" charset="0"/>
                        </a:rPr>
                        <a:t>realisation</a:t>
                      </a:r>
                      <a:endParaRPr lang="en-US" sz="1800" dirty="0">
                        <a:solidFill>
                          <a:srgbClr val="16204E"/>
                        </a:solidFill>
                        <a:latin typeface="Cambria" panose="02040503050406030204" pitchFamily="18" charset="0"/>
                      </a:endParaRP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why not –keeping open and flexible</a:t>
                      </a:r>
                    </a:p>
                  </a:txBody>
                  <a:tcPr>
                    <a:solidFill>
                      <a:schemeClr val="accent1">
                        <a:lumMod val="20000"/>
                        <a:lumOff val="80000"/>
                      </a:schemeClr>
                    </a:solidFill>
                  </a:tcPr>
                </a:tc>
                <a:extLst>
                  <a:ext uri="{0D108BD9-81ED-4DB2-BD59-A6C34878D82A}">
                    <a16:rowId xmlns:a16="http://schemas.microsoft.com/office/drawing/2014/main" val="567863012"/>
                  </a:ext>
                </a:extLst>
              </a:tr>
              <a:tr h="1506076">
                <a:tc>
                  <a:txBody>
                    <a:bodyPr/>
                    <a:lstStyle/>
                    <a:p>
                      <a:r>
                        <a:rPr lang="en-US" sz="1400" b="1" dirty="0">
                          <a:solidFill>
                            <a:srgbClr val="16204E"/>
                          </a:solidFill>
                          <a:latin typeface="Cambria" panose="02040503050406030204" pitchFamily="18" charset="0"/>
                        </a:rPr>
                        <a:t>judgement</a:t>
                      </a: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strong evaluation of the environment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16204E"/>
                          </a:solidFill>
                          <a:latin typeface="Cambria" panose="02040503050406030204" pitchFamily="18" charset="0"/>
                        </a:rPr>
                        <a:t>adjustment environment to own objectives</a:t>
                      </a:r>
                    </a:p>
                  </a:txBody>
                  <a:tcPr>
                    <a:solidFill>
                      <a:schemeClr val="accent1">
                        <a:lumMod val="20000"/>
                        <a:lumOff val="80000"/>
                      </a:schemeClr>
                    </a:solidFill>
                  </a:tcPr>
                </a:tc>
                <a:tc>
                  <a:txBody>
                    <a:bodyPr/>
                    <a:lstStyle/>
                    <a:p>
                      <a:r>
                        <a:rPr lang="en-US" sz="1800" dirty="0">
                          <a:solidFill>
                            <a:srgbClr val="16204E"/>
                          </a:solidFill>
                          <a:latin typeface="Cambria" panose="02040503050406030204" pitchFamily="18" charset="0"/>
                        </a:rPr>
                        <a:t>opportunity over constraints</a:t>
                      </a:r>
                    </a:p>
                  </a:txBody>
                  <a:tcPr>
                    <a:solidFill>
                      <a:schemeClr val="accent1">
                        <a:lumMod val="20000"/>
                        <a:lumOff val="80000"/>
                      </a:schemeClr>
                    </a:solidFill>
                  </a:tcPr>
                </a:tc>
                <a:extLst>
                  <a:ext uri="{0D108BD9-81ED-4DB2-BD59-A6C34878D82A}">
                    <a16:rowId xmlns:a16="http://schemas.microsoft.com/office/drawing/2014/main" val="1648976162"/>
                  </a:ext>
                </a:extLst>
              </a:tr>
            </a:tbl>
          </a:graphicData>
        </a:graphic>
      </p:graphicFrame>
    </p:spTree>
    <p:extLst>
      <p:ext uri="{BB962C8B-B14F-4D97-AF65-F5344CB8AC3E}">
        <p14:creationId xmlns:p14="http://schemas.microsoft.com/office/powerpoint/2010/main" val="280007257"/>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441</TotalTime>
  <Words>2819</Words>
  <Application>Microsoft Macintosh PowerPoint</Application>
  <PresentationFormat>Widescreen</PresentationFormat>
  <Paragraphs>231</Paragraphs>
  <Slides>10</Slides>
  <Notes>10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Ｐゴシック</vt:lpstr>
      <vt:lpstr>Yu Mincho</vt:lpstr>
      <vt:lpstr>Arial</vt:lpstr>
      <vt:lpstr>Calibri</vt:lpstr>
      <vt:lpstr>Calibri Light</vt:lpstr>
      <vt:lpstr>Cambria</vt:lpstr>
      <vt:lpstr>Times New Roman</vt:lpstr>
      <vt:lpstr>Wingdings</vt:lpstr>
      <vt:lpstr>Office Theme</vt:lpstr>
      <vt:lpstr>     Volha Vysotskaya  Jan Skrobanek Ute Karl </vt:lpstr>
      <vt:lpstr>How is agency conceptualised theoretically</vt:lpstr>
      <vt:lpstr>State of art: Agency</vt:lpstr>
      <vt:lpstr>Point of departure</vt:lpstr>
      <vt:lpstr>Data and Methods </vt:lpstr>
      <vt:lpstr>Case 1: Nika Challenges in going on with the habitualised while imagining a better future  </vt:lpstr>
      <vt:lpstr>Case 1: Nicolas  Why not be mobile? Living in the present and being open to opportunities coming to your life </vt:lpstr>
      <vt:lpstr>Case 1: Greta  Step by step towards realising life objectives in mobility  </vt:lpstr>
      <vt:lpstr>Analysis</vt:lpstr>
      <vt:lpstr>Discussion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Volha VYSOTSKAYA</dc:creator>
  <cp:lastModifiedBy>Volha VYSOTSKAYA</cp:lastModifiedBy>
  <cp:revision>114</cp:revision>
  <cp:lastPrinted>2018-03-09T07:31:40Z</cp:lastPrinted>
  <dcterms:created xsi:type="dcterms:W3CDTF">2018-03-04T09:34:37Z</dcterms:created>
  <dcterms:modified xsi:type="dcterms:W3CDTF">2018-03-09T08:57:24Z</dcterms:modified>
</cp:coreProperties>
</file>