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811" r:id="rId5"/>
    <p:sldMasterId id="2147483813" r:id="rId6"/>
    <p:sldMasterId id="2147483816" r:id="rId7"/>
    <p:sldMasterId id="2147483824" r:id="rId8"/>
    <p:sldMasterId id="2147483812" r:id="rId9"/>
  </p:sldMasterIdLst>
  <p:notesMasterIdLst>
    <p:notesMasterId r:id="rId31"/>
  </p:notesMasterIdLst>
  <p:handoutMasterIdLst>
    <p:handoutMasterId r:id="rId32"/>
  </p:handoutMasterIdLst>
  <p:sldIdLst>
    <p:sldId id="359" r:id="rId10"/>
    <p:sldId id="371" r:id="rId11"/>
    <p:sldId id="384" r:id="rId12"/>
    <p:sldId id="385" r:id="rId13"/>
    <p:sldId id="379" r:id="rId14"/>
    <p:sldId id="369" r:id="rId15"/>
    <p:sldId id="373" r:id="rId16"/>
    <p:sldId id="370" r:id="rId17"/>
    <p:sldId id="374" r:id="rId18"/>
    <p:sldId id="375" r:id="rId19"/>
    <p:sldId id="376" r:id="rId20"/>
    <p:sldId id="377" r:id="rId21"/>
    <p:sldId id="380" r:id="rId22"/>
    <p:sldId id="378" r:id="rId23"/>
    <p:sldId id="381" r:id="rId24"/>
    <p:sldId id="382" r:id="rId25"/>
    <p:sldId id="387" r:id="rId26"/>
    <p:sldId id="386" r:id="rId27"/>
    <p:sldId id="383" r:id="rId28"/>
    <p:sldId id="388" r:id="rId29"/>
    <p:sldId id="365" r:id="rId30"/>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
          <p15:clr>
            <a:srgbClr val="A4A3A4"/>
          </p15:clr>
        </p15:guide>
        <p15:guide id="2">
          <p15:clr>
            <a:srgbClr val="A4A3A4"/>
          </p15:clr>
        </p15:guide>
        <p15:guide id="3" orient="horz" pos="59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CF"/>
    <a:srgbClr val="E03400"/>
    <a:srgbClr val="5C0025"/>
    <a:srgbClr val="0FA5B0"/>
    <a:srgbClr val="FF140B"/>
    <a:srgbClr val="5C5C5C"/>
    <a:srgbClr val="406670"/>
    <a:srgbClr val="8FA175"/>
    <a:srgbClr val="65939E"/>
    <a:srgbClr val="94BA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7" autoAdjust="0"/>
    <p:restoredTop sz="94551"/>
  </p:normalViewPr>
  <p:slideViewPr>
    <p:cSldViewPr snapToGrid="0" snapToObjects="1" showGuides="1">
      <p:cViewPr>
        <p:scale>
          <a:sx n="100" d="100"/>
          <a:sy n="100" d="100"/>
        </p:scale>
        <p:origin x="432" y="-648"/>
      </p:cViewPr>
      <p:guideLst>
        <p:guide orient="horz" pos="194"/>
        <p:guide/>
        <p:guide orient="horz" pos="598"/>
      </p:guideLst>
    </p:cSldViewPr>
  </p:slideViewPr>
  <p:notesTextViewPr>
    <p:cViewPr>
      <p:scale>
        <a:sx n="100" d="100"/>
        <a:sy n="100" d="100"/>
      </p:scale>
      <p:origin x="0" y="0"/>
    </p:cViewPr>
  </p:notesTextViewPr>
  <p:sorterViewPr>
    <p:cViewPr>
      <p:scale>
        <a:sx n="120" d="100"/>
        <a:sy n="120" d="100"/>
      </p:scale>
      <p:origin x="0" y="0"/>
    </p:cViewPr>
  </p:sorterViewPr>
  <p:notesViewPr>
    <p:cSldViewPr snapToGrid="0" snapToObjects="1">
      <p:cViewPr varScale="1">
        <p:scale>
          <a:sx n="68" d="100"/>
          <a:sy n="68" d="100"/>
        </p:scale>
        <p:origin x="22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73afa5c054ba2944" providerId="LiveId" clId="{A25767C6-CC8C-4E38-829C-9A621DBABD80}"/>
    <pc:docChg chg="undo custSel modSld">
      <pc:chgData name="" userId="73afa5c054ba2944" providerId="LiveId" clId="{A25767C6-CC8C-4E38-829C-9A621DBABD80}" dt="2018-04-12T10:12:24.092" v="29" actId="1076"/>
      <pc:docMkLst>
        <pc:docMk/>
      </pc:docMkLst>
      <pc:sldChg chg="modSp">
        <pc:chgData name="" userId="73afa5c054ba2944" providerId="LiveId" clId="{A25767C6-CC8C-4E38-829C-9A621DBABD80}" dt="2018-04-12T10:12:24.092" v="29" actId="1076"/>
        <pc:sldMkLst>
          <pc:docMk/>
          <pc:sldMk cId="0" sldId="369"/>
        </pc:sldMkLst>
        <pc:spChg chg="mod">
          <ac:chgData name="" userId="73afa5c054ba2944" providerId="LiveId" clId="{A25767C6-CC8C-4E38-829C-9A621DBABD80}" dt="2018-04-12T10:12:24.092" v="29" actId="1076"/>
          <ac:spMkLst>
            <pc:docMk/>
            <pc:sldMk cId="0" sldId="369"/>
            <ac:spMk id="2" creationId="{00000000-0000-0000-0000-000000000000}"/>
          </ac:spMkLst>
        </pc:spChg>
      </pc:sldChg>
      <pc:sldChg chg="modSp">
        <pc:chgData name="" userId="73afa5c054ba2944" providerId="LiveId" clId="{A25767C6-CC8C-4E38-829C-9A621DBABD80}" dt="2018-04-12T10:12:16.524" v="27" actId="1076"/>
        <pc:sldMkLst>
          <pc:docMk/>
          <pc:sldMk cId="585556240" sldId="371"/>
        </pc:sldMkLst>
        <pc:spChg chg="mod">
          <ac:chgData name="" userId="73afa5c054ba2944" providerId="LiveId" clId="{A25767C6-CC8C-4E38-829C-9A621DBABD80}" dt="2018-04-12T10:12:09.149" v="25" actId="1076"/>
          <ac:spMkLst>
            <pc:docMk/>
            <pc:sldMk cId="585556240" sldId="371"/>
            <ac:spMk id="4" creationId="{00000000-0000-0000-0000-000000000000}"/>
          </ac:spMkLst>
        </pc:spChg>
        <pc:spChg chg="mod">
          <ac:chgData name="" userId="73afa5c054ba2944" providerId="LiveId" clId="{A25767C6-CC8C-4E38-829C-9A621DBABD80}" dt="2018-04-12T10:12:03.411" v="23" actId="14100"/>
          <ac:spMkLst>
            <pc:docMk/>
            <pc:sldMk cId="585556240" sldId="371"/>
            <ac:spMk id="6" creationId="{00000000-0000-0000-0000-000000000000}"/>
          </ac:spMkLst>
        </pc:spChg>
        <pc:picChg chg="mod">
          <ac:chgData name="" userId="73afa5c054ba2944" providerId="LiveId" clId="{A25767C6-CC8C-4E38-829C-9A621DBABD80}" dt="2018-04-12T10:12:05.955" v="24" actId="1076"/>
          <ac:picMkLst>
            <pc:docMk/>
            <pc:sldMk cId="585556240" sldId="371"/>
            <ac:picMk id="8" creationId="{00000000-0000-0000-0000-000000000000}"/>
          </ac:picMkLst>
        </pc:picChg>
        <pc:picChg chg="mod">
          <ac:chgData name="" userId="73afa5c054ba2944" providerId="LiveId" clId="{A25767C6-CC8C-4E38-829C-9A621DBABD80}" dt="2018-04-12T10:12:16.524" v="27" actId="1076"/>
          <ac:picMkLst>
            <pc:docMk/>
            <pc:sldMk cId="585556240" sldId="371"/>
            <ac:picMk id="21"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73afa5c054ba2944/Konference/Kr&#233;ta/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3afa5c054ba2944/Konference/Kr&#233;ta/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73afa5c054ba2944/Konference/Kr&#233;ta/Book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Sheet2!$F$7</c:f>
              <c:strCache>
                <c:ptCount val="1"/>
                <c:pt idx="0">
                  <c:v>Very important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Sheet2!$E$8:$E$11</c:f>
              <c:strCache>
                <c:ptCount val="4"/>
                <c:pt idx="0">
                  <c:v>2nd generation LUX (born approx. 1940-60)</c:v>
                </c:pt>
                <c:pt idx="1">
                  <c:v>3rd generation LUX (born approx. 1960-80)</c:v>
                </c:pt>
                <c:pt idx="2">
                  <c:v>2nd generation CZ (born approx. 1940-60)</c:v>
                </c:pt>
                <c:pt idx="3">
                  <c:v>3rd generation CZ (born approx. 1960-80)</c:v>
                </c:pt>
              </c:strCache>
            </c:strRef>
          </c:cat>
          <c:val>
            <c:numRef>
              <c:f>Sheet2!$F$8:$F$11</c:f>
              <c:numCache>
                <c:formatCode>General</c:formatCode>
                <c:ptCount val="4"/>
                <c:pt idx="0">
                  <c:v>25</c:v>
                </c:pt>
                <c:pt idx="1">
                  <c:v>16</c:v>
                </c:pt>
                <c:pt idx="2">
                  <c:v>27</c:v>
                </c:pt>
                <c:pt idx="3">
                  <c:v>11</c:v>
                </c:pt>
              </c:numCache>
            </c:numRef>
          </c:val>
          <c:extLst>
            <c:ext xmlns:c16="http://schemas.microsoft.com/office/drawing/2014/chart" uri="{C3380CC4-5D6E-409C-BE32-E72D297353CC}">
              <c16:uniqueId val="{00000000-3918-4CE7-815D-E7CE726273C6}"/>
            </c:ext>
          </c:extLst>
        </c:ser>
        <c:ser>
          <c:idx val="1"/>
          <c:order val="1"/>
          <c:tx>
            <c:strRef>
              <c:f>Sheet2!$G$7</c:f>
              <c:strCache>
                <c:ptCount val="1"/>
                <c:pt idx="0">
                  <c:v> Important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Sheet2!$E$8:$E$11</c:f>
              <c:strCache>
                <c:ptCount val="4"/>
                <c:pt idx="0">
                  <c:v>2nd generation LUX (born approx. 1940-60)</c:v>
                </c:pt>
                <c:pt idx="1">
                  <c:v>3rd generation LUX (born approx. 1960-80)</c:v>
                </c:pt>
                <c:pt idx="2">
                  <c:v>2nd generation CZ (born approx. 1940-60)</c:v>
                </c:pt>
                <c:pt idx="3">
                  <c:v>3rd generation CZ (born approx. 1960-80)</c:v>
                </c:pt>
              </c:strCache>
            </c:strRef>
          </c:cat>
          <c:val>
            <c:numRef>
              <c:f>Sheet2!$G$8:$G$11</c:f>
              <c:numCache>
                <c:formatCode>General</c:formatCode>
                <c:ptCount val="4"/>
                <c:pt idx="0">
                  <c:v>15</c:v>
                </c:pt>
                <c:pt idx="1">
                  <c:v>29</c:v>
                </c:pt>
                <c:pt idx="2">
                  <c:v>15</c:v>
                </c:pt>
                <c:pt idx="3">
                  <c:v>32</c:v>
                </c:pt>
              </c:numCache>
            </c:numRef>
          </c:val>
          <c:extLst>
            <c:ext xmlns:c16="http://schemas.microsoft.com/office/drawing/2014/chart" uri="{C3380CC4-5D6E-409C-BE32-E72D297353CC}">
              <c16:uniqueId val="{00000001-3918-4CE7-815D-E7CE726273C6}"/>
            </c:ext>
          </c:extLst>
        </c:ser>
        <c:ser>
          <c:idx val="2"/>
          <c:order val="2"/>
          <c:tx>
            <c:strRef>
              <c:f>Sheet2!$H$7</c:f>
              <c:strCache>
                <c:ptCount val="1"/>
                <c:pt idx="0">
                  <c:v>Not important</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Sheet2!$E$8:$E$11</c:f>
              <c:strCache>
                <c:ptCount val="4"/>
                <c:pt idx="0">
                  <c:v>2nd generation LUX (born approx. 1940-60)</c:v>
                </c:pt>
                <c:pt idx="1">
                  <c:v>3rd generation LUX (born approx. 1960-80)</c:v>
                </c:pt>
                <c:pt idx="2">
                  <c:v>2nd generation CZ (born approx. 1940-60)</c:v>
                </c:pt>
                <c:pt idx="3">
                  <c:v>3rd generation CZ (born approx. 1960-80)</c:v>
                </c:pt>
              </c:strCache>
            </c:strRef>
          </c:cat>
          <c:val>
            <c:numRef>
              <c:f>Sheet2!$H$8:$H$11</c:f>
              <c:numCache>
                <c:formatCode>General</c:formatCode>
                <c:ptCount val="4"/>
                <c:pt idx="0">
                  <c:v>10</c:v>
                </c:pt>
                <c:pt idx="1">
                  <c:v>5</c:v>
                </c:pt>
                <c:pt idx="2">
                  <c:v>8</c:v>
                </c:pt>
                <c:pt idx="3">
                  <c:v>7</c:v>
                </c:pt>
              </c:numCache>
            </c:numRef>
          </c:val>
          <c:extLst>
            <c:ext xmlns:c16="http://schemas.microsoft.com/office/drawing/2014/chart" uri="{C3380CC4-5D6E-409C-BE32-E72D297353CC}">
              <c16:uniqueId val="{00000002-3918-4CE7-815D-E7CE726273C6}"/>
            </c:ext>
          </c:extLst>
        </c:ser>
        <c:ser>
          <c:idx val="3"/>
          <c:order val="3"/>
          <c:tx>
            <c:strRef>
              <c:f>Sheet2!$I$7</c:f>
              <c:strCache>
                <c:ptCount val="1"/>
                <c:pt idx="0">
                  <c:v>No opinion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Sheet2!$E$8:$E$11</c:f>
              <c:strCache>
                <c:ptCount val="4"/>
                <c:pt idx="0">
                  <c:v>2nd generation LUX (born approx. 1940-60)</c:v>
                </c:pt>
                <c:pt idx="1">
                  <c:v>3rd generation LUX (born approx. 1960-80)</c:v>
                </c:pt>
                <c:pt idx="2">
                  <c:v>2nd generation CZ (born approx. 1940-60)</c:v>
                </c:pt>
                <c:pt idx="3">
                  <c:v>3rd generation CZ (born approx. 1960-80)</c:v>
                </c:pt>
              </c:strCache>
            </c:strRef>
          </c:cat>
          <c:val>
            <c:numRef>
              <c:f>Sheet2!$I$8:$I$11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3-3918-4CE7-815D-E7CE726273C6}"/>
            </c:ext>
          </c:extLst>
        </c:ser>
        <c:dLbls>
          <c:dLblPos val="outEnd"/>
          <c:showLegendKey val="0"/>
          <c:showVal val="1"/>
          <c:showCatName val="0"/>
          <c:showSerName val="0"/>
          <c:showPercent val="0"/>
          <c:showBubbleSize val="0"/>
        </c:dLbls>
        <c:gapWidth val="100"/>
        <c:overlap val="-24"/>
        <c:axId val="708109936"/>
        <c:axId val="708114512"/>
      </c:barChart>
      <c:catAx>
        <c:axId val="70810993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cs-CZ"/>
                  <a:t>200 respondents</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708114512"/>
        <c:crosses val="autoZero"/>
        <c:auto val="1"/>
        <c:lblAlgn val="ctr"/>
        <c:lblOffset val="100"/>
        <c:noMultiLvlLbl val="0"/>
      </c:catAx>
      <c:valAx>
        <c:axId val="7081145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cs-CZ"/>
                  <a:t>Number of respondents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7081099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Sheet2!$F$47</c:f>
              <c:strCache>
                <c:ptCount val="1"/>
                <c:pt idx="0">
                  <c:v>Yes (frequently)</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Sheet2!$E$48:$E$51</c:f>
              <c:strCache>
                <c:ptCount val="4"/>
                <c:pt idx="0">
                  <c:v>2nd LUX (born approx. 1940-60)</c:v>
                </c:pt>
                <c:pt idx="1">
                  <c:v>3rd LUX (born approx. 1960-80)</c:v>
                </c:pt>
                <c:pt idx="2">
                  <c:v>2nd CZ (born approx. 1940-60)</c:v>
                </c:pt>
                <c:pt idx="3">
                  <c:v>3rd CZ (born approx. 1960-80)</c:v>
                </c:pt>
              </c:strCache>
            </c:strRef>
          </c:cat>
          <c:val>
            <c:numRef>
              <c:f>Sheet2!$F$48:$F$51</c:f>
              <c:numCache>
                <c:formatCode>General</c:formatCode>
                <c:ptCount val="4"/>
                <c:pt idx="0">
                  <c:v>15</c:v>
                </c:pt>
                <c:pt idx="1">
                  <c:v>30</c:v>
                </c:pt>
                <c:pt idx="2">
                  <c:v>12</c:v>
                </c:pt>
                <c:pt idx="3">
                  <c:v>32</c:v>
                </c:pt>
              </c:numCache>
            </c:numRef>
          </c:val>
          <c:extLst>
            <c:ext xmlns:c16="http://schemas.microsoft.com/office/drawing/2014/chart" uri="{C3380CC4-5D6E-409C-BE32-E72D297353CC}">
              <c16:uniqueId val="{00000000-AA40-4CAA-9FCE-5BB342C641BA}"/>
            </c:ext>
          </c:extLst>
        </c:ser>
        <c:ser>
          <c:idx val="1"/>
          <c:order val="1"/>
          <c:tx>
            <c:strRef>
              <c:f>Sheet2!$G$47</c:f>
              <c:strCache>
                <c:ptCount val="1"/>
                <c:pt idx="0">
                  <c:v>Sometimes (services, holidays)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Sheet2!$E$48:$E$51</c:f>
              <c:strCache>
                <c:ptCount val="4"/>
                <c:pt idx="0">
                  <c:v>2nd LUX (born approx. 1940-60)</c:v>
                </c:pt>
                <c:pt idx="1">
                  <c:v>3rd LUX (born approx. 1960-80)</c:v>
                </c:pt>
                <c:pt idx="2">
                  <c:v>2nd CZ (born approx. 1940-60)</c:v>
                </c:pt>
                <c:pt idx="3">
                  <c:v>3rd CZ (born approx. 1960-80)</c:v>
                </c:pt>
              </c:strCache>
            </c:strRef>
          </c:cat>
          <c:val>
            <c:numRef>
              <c:f>Sheet2!$G$48:$G$51</c:f>
              <c:numCache>
                <c:formatCode>General</c:formatCode>
                <c:ptCount val="4"/>
                <c:pt idx="0">
                  <c:v>24</c:v>
                </c:pt>
                <c:pt idx="1">
                  <c:v>12</c:v>
                </c:pt>
                <c:pt idx="2">
                  <c:v>28</c:v>
                </c:pt>
                <c:pt idx="3">
                  <c:v>14</c:v>
                </c:pt>
              </c:numCache>
            </c:numRef>
          </c:val>
          <c:extLst>
            <c:ext xmlns:c16="http://schemas.microsoft.com/office/drawing/2014/chart" uri="{C3380CC4-5D6E-409C-BE32-E72D297353CC}">
              <c16:uniqueId val="{00000001-AA40-4CAA-9FCE-5BB342C641BA}"/>
            </c:ext>
          </c:extLst>
        </c:ser>
        <c:ser>
          <c:idx val="2"/>
          <c:order val="2"/>
          <c:tx>
            <c:strRef>
              <c:f>Sheet2!$H$47</c:f>
              <c:strCache>
                <c:ptCount val="1"/>
                <c:pt idx="0">
                  <c:v>No (never)</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Sheet2!$E$48:$E$51</c:f>
              <c:strCache>
                <c:ptCount val="4"/>
                <c:pt idx="0">
                  <c:v>2nd LUX (born approx. 1940-60)</c:v>
                </c:pt>
                <c:pt idx="1">
                  <c:v>3rd LUX (born approx. 1960-80)</c:v>
                </c:pt>
                <c:pt idx="2">
                  <c:v>2nd CZ (born approx. 1940-60)</c:v>
                </c:pt>
                <c:pt idx="3">
                  <c:v>3rd CZ (born approx. 1960-80)</c:v>
                </c:pt>
              </c:strCache>
            </c:strRef>
          </c:cat>
          <c:val>
            <c:numRef>
              <c:f>Sheet2!$H$48:$H$51</c:f>
              <c:numCache>
                <c:formatCode>General</c:formatCode>
                <c:ptCount val="4"/>
                <c:pt idx="0">
                  <c:v>11</c:v>
                </c:pt>
                <c:pt idx="1">
                  <c:v>8</c:v>
                </c:pt>
                <c:pt idx="2">
                  <c:v>10</c:v>
                </c:pt>
                <c:pt idx="3">
                  <c:v>4</c:v>
                </c:pt>
              </c:numCache>
            </c:numRef>
          </c:val>
          <c:extLst>
            <c:ext xmlns:c16="http://schemas.microsoft.com/office/drawing/2014/chart" uri="{C3380CC4-5D6E-409C-BE32-E72D297353CC}">
              <c16:uniqueId val="{00000002-AA40-4CAA-9FCE-5BB342C641BA}"/>
            </c:ext>
          </c:extLst>
        </c:ser>
        <c:ser>
          <c:idx val="3"/>
          <c:order val="3"/>
          <c:tx>
            <c:strRef>
              <c:f>Sheet2!$I$47</c:f>
              <c:strCache>
                <c:ptCount val="1"/>
                <c:pt idx="0">
                  <c:v>Other option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Sheet2!$E$48:$E$51</c:f>
              <c:strCache>
                <c:ptCount val="4"/>
                <c:pt idx="0">
                  <c:v>2nd LUX (born approx. 1940-60)</c:v>
                </c:pt>
                <c:pt idx="1">
                  <c:v>3rd LUX (born approx. 1960-80)</c:v>
                </c:pt>
                <c:pt idx="2">
                  <c:v>2nd CZ (born approx. 1940-60)</c:v>
                </c:pt>
                <c:pt idx="3">
                  <c:v>3rd CZ (born approx. 1960-80)</c:v>
                </c:pt>
              </c:strCache>
            </c:strRef>
          </c:cat>
          <c:val>
            <c:numRef>
              <c:f>Sheet2!$I$48:$I$51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3-AA40-4CAA-9FCE-5BB342C641BA}"/>
            </c:ext>
          </c:extLst>
        </c:ser>
        <c:dLbls>
          <c:dLblPos val="ctr"/>
          <c:showLegendKey val="0"/>
          <c:showVal val="1"/>
          <c:showCatName val="0"/>
          <c:showSerName val="0"/>
          <c:showPercent val="0"/>
          <c:showBubbleSize val="0"/>
        </c:dLbls>
        <c:gapWidth val="100"/>
        <c:overlap val="-24"/>
        <c:axId val="712883360"/>
        <c:axId val="712875872"/>
      </c:barChart>
      <c:catAx>
        <c:axId val="712883360"/>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cs-CZ"/>
                  <a:t>200</a:t>
                </a:r>
                <a:r>
                  <a:rPr lang="cs-CZ" baseline="0"/>
                  <a:t> respondents</a:t>
                </a:r>
                <a:endParaRPr lang="en-US"/>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712875872"/>
        <c:crosses val="autoZero"/>
        <c:auto val="1"/>
        <c:lblAlgn val="ctr"/>
        <c:lblOffset val="100"/>
        <c:noMultiLvlLbl val="0"/>
      </c:catAx>
      <c:valAx>
        <c:axId val="7128758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cs-CZ"/>
                  <a:t>Number</a:t>
                </a:r>
                <a:r>
                  <a:rPr lang="cs-CZ" baseline="0"/>
                  <a:t> of respondents</a:t>
                </a:r>
                <a:endParaRPr lang="en-US"/>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712883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Sheet1!$E$5</c:f>
              <c:strCache>
                <c:ptCount val="1"/>
                <c:pt idx="0">
                  <c:v>Symbolic designation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Sheet1!$D$6:$D$9</c:f>
              <c:strCache>
                <c:ptCount val="4"/>
                <c:pt idx="0">
                  <c:v>Mezuzah</c:v>
                </c:pt>
                <c:pt idx="1">
                  <c:v>Kippa </c:v>
                </c:pt>
                <c:pt idx="2">
                  <c:v>Tallit</c:v>
                </c:pt>
                <c:pt idx="3">
                  <c:v>Arava</c:v>
                </c:pt>
              </c:strCache>
            </c:strRef>
          </c:cat>
          <c:val>
            <c:numRef>
              <c:f>Sheet1!$E$6:$E$9</c:f>
              <c:numCache>
                <c:formatCode>General</c:formatCode>
                <c:ptCount val="4"/>
                <c:pt idx="0">
                  <c:v>85</c:v>
                </c:pt>
                <c:pt idx="1">
                  <c:v>118</c:v>
                </c:pt>
                <c:pt idx="2">
                  <c:v>68</c:v>
                </c:pt>
                <c:pt idx="3">
                  <c:v>151</c:v>
                </c:pt>
              </c:numCache>
            </c:numRef>
          </c:val>
          <c:extLst>
            <c:ext xmlns:c16="http://schemas.microsoft.com/office/drawing/2014/chart" uri="{C3380CC4-5D6E-409C-BE32-E72D297353CC}">
              <c16:uniqueId val="{00000000-F79E-4D33-A0F2-3D0F507C52E9}"/>
            </c:ext>
          </c:extLst>
        </c:ser>
        <c:ser>
          <c:idx val="1"/>
          <c:order val="1"/>
          <c:tx>
            <c:strRef>
              <c:f>Sheet1!$F$5</c:f>
              <c:strCache>
                <c:ptCount val="1"/>
                <c:pt idx="0">
                  <c:v>Religious regulation (micva)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Sheet1!$D$6:$D$9</c:f>
              <c:strCache>
                <c:ptCount val="4"/>
                <c:pt idx="0">
                  <c:v>Mezuzah</c:v>
                </c:pt>
                <c:pt idx="1">
                  <c:v>Kippa </c:v>
                </c:pt>
                <c:pt idx="2">
                  <c:v>Tallit</c:v>
                </c:pt>
                <c:pt idx="3">
                  <c:v>Arava</c:v>
                </c:pt>
              </c:strCache>
            </c:strRef>
          </c:cat>
          <c:val>
            <c:numRef>
              <c:f>Sheet1!$F$6:$F$9</c:f>
              <c:numCache>
                <c:formatCode>General</c:formatCode>
                <c:ptCount val="4"/>
                <c:pt idx="0">
                  <c:v>76</c:v>
                </c:pt>
                <c:pt idx="1">
                  <c:v>62</c:v>
                </c:pt>
                <c:pt idx="2">
                  <c:v>115</c:v>
                </c:pt>
                <c:pt idx="3">
                  <c:v>43</c:v>
                </c:pt>
              </c:numCache>
            </c:numRef>
          </c:val>
          <c:extLst>
            <c:ext xmlns:c16="http://schemas.microsoft.com/office/drawing/2014/chart" uri="{C3380CC4-5D6E-409C-BE32-E72D297353CC}">
              <c16:uniqueId val="{00000001-F79E-4D33-A0F2-3D0F507C52E9}"/>
            </c:ext>
          </c:extLst>
        </c:ser>
        <c:ser>
          <c:idx val="2"/>
          <c:order val="2"/>
          <c:tx>
            <c:strRef>
              <c:f>Sheet1!$G$5</c:f>
              <c:strCache>
                <c:ptCount val="1"/>
                <c:pt idx="0">
                  <c:v>Amulet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Sheet1!$D$6:$D$9</c:f>
              <c:strCache>
                <c:ptCount val="4"/>
                <c:pt idx="0">
                  <c:v>Mezuzah</c:v>
                </c:pt>
                <c:pt idx="1">
                  <c:v>Kippa </c:v>
                </c:pt>
                <c:pt idx="2">
                  <c:v>Tallit</c:v>
                </c:pt>
                <c:pt idx="3">
                  <c:v>Arava</c:v>
                </c:pt>
              </c:strCache>
            </c:strRef>
          </c:cat>
          <c:val>
            <c:numRef>
              <c:f>Sheet1!$G$6:$G$9</c:f>
              <c:numCache>
                <c:formatCode>General</c:formatCode>
                <c:ptCount val="4"/>
                <c:pt idx="0">
                  <c:v>39</c:v>
                </c:pt>
                <c:pt idx="1">
                  <c:v>20</c:v>
                </c:pt>
                <c:pt idx="2">
                  <c:v>17</c:v>
                </c:pt>
                <c:pt idx="3">
                  <c:v>6</c:v>
                </c:pt>
              </c:numCache>
            </c:numRef>
          </c:val>
          <c:extLst>
            <c:ext xmlns:c16="http://schemas.microsoft.com/office/drawing/2014/chart" uri="{C3380CC4-5D6E-409C-BE32-E72D297353CC}">
              <c16:uniqueId val="{00000002-F79E-4D33-A0F2-3D0F507C52E9}"/>
            </c:ext>
          </c:extLst>
        </c:ser>
        <c:dLbls>
          <c:dLblPos val="outEnd"/>
          <c:showLegendKey val="0"/>
          <c:showVal val="1"/>
          <c:showCatName val="0"/>
          <c:showSerName val="0"/>
          <c:showPercent val="0"/>
          <c:showBubbleSize val="0"/>
        </c:dLbls>
        <c:gapWidth val="100"/>
        <c:overlap val="-24"/>
        <c:axId val="85556608"/>
        <c:axId val="147432960"/>
      </c:barChart>
      <c:catAx>
        <c:axId val="8555660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cs-CZ"/>
                  <a:t>200</a:t>
                </a:r>
                <a:r>
                  <a:rPr lang="cs-CZ" baseline="0"/>
                  <a:t> respondents</a:t>
                </a:r>
                <a:endParaRPr lang="en-US"/>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147432960"/>
        <c:crosses val="autoZero"/>
        <c:auto val="1"/>
        <c:lblAlgn val="ctr"/>
        <c:lblOffset val="100"/>
        <c:noMultiLvlLbl val="0"/>
      </c:catAx>
      <c:valAx>
        <c:axId val="14743296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cs-CZ"/>
                  <a:t>Number of respondents</a:t>
                </a:r>
                <a:endParaRPr lang="en-US"/>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crossAx val="85556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lb-LU"/>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7BB2AD99-C8D0-4A84-9335-5A9B802B40CF}" type="datetimeFigureOut">
              <a:rPr lang="lb-LU" smtClean="0"/>
              <a:pPr/>
              <a:t>02.10.18</a:t>
            </a:fld>
            <a:endParaRPr lang="lb-LU"/>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lb-LU"/>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85AF1ECB-F45B-499C-B19B-FA29906B876F}" type="slidenum">
              <a:rPr lang="lb-LU" smtClean="0"/>
              <a:pPr/>
              <a:t>‹#›</a:t>
            </a:fld>
            <a:endParaRPr lang="lb-LU"/>
          </a:p>
        </p:txBody>
      </p:sp>
    </p:spTree>
    <p:extLst>
      <p:ext uri="{BB962C8B-B14F-4D97-AF65-F5344CB8AC3E}">
        <p14:creationId xmlns:p14="http://schemas.microsoft.com/office/powerpoint/2010/main" val="3229890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123A63E1-A2A2-6F4B-A381-048F498A91E8}" type="datetimeFigureOut">
              <a:rPr lang="en-US" smtClean="0"/>
              <a:pPr/>
              <a:t>10/2/2018</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EC9B461A-2F76-9B45-BD8C-695B6B1FEEA5}" type="slidenum">
              <a:rPr lang="en-US" smtClean="0"/>
              <a:pPr/>
              <a:t>‹#›</a:t>
            </a:fld>
            <a:endParaRPr lang="en-US"/>
          </a:p>
        </p:txBody>
      </p:sp>
    </p:spTree>
    <p:extLst>
      <p:ext uri="{BB962C8B-B14F-4D97-AF65-F5344CB8AC3E}">
        <p14:creationId xmlns:p14="http://schemas.microsoft.com/office/powerpoint/2010/main" val="2635265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L page 1">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12" name="Rectangle 11"/>
          <p:cNvSpPr/>
          <p:nvPr userDrawn="1"/>
        </p:nvSpPr>
        <p:spPr>
          <a:xfrm>
            <a:off x="-3772" y="241300"/>
            <a:ext cx="205478" cy="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r>
              <a:rPr lang="fr-CH" dirty="0"/>
              <a:t/>
            </a:r>
            <a:br>
              <a:rPr lang="fr-CH" dirty="0"/>
            </a:br>
            <a:endParaRPr dirty="0"/>
          </a:p>
        </p:txBody>
      </p:sp>
      <p:pic>
        <p:nvPicPr>
          <p:cNvPr id="10" name="Picture 21" descr="UNI_logo_quadri_def.pdf"/>
          <p:cNvPicPr>
            <a:picLocks noChangeAspect="1"/>
          </p:cNvPicPr>
          <p:nvPr userDrawn="1"/>
        </p:nvPicPr>
        <p:blipFill>
          <a:blip r:embed="rId2"/>
          <a:srcRect l="24471" t="27051" r="21988" b="29129"/>
          <a:stretch>
            <a:fillRect/>
          </a:stretch>
        </p:blipFill>
        <p:spPr>
          <a:xfrm>
            <a:off x="7941350" y="799858"/>
            <a:ext cx="610801" cy="499910"/>
          </a:xfrm>
          <a:prstGeom prst="rect">
            <a:avLst/>
          </a:prstGeom>
        </p:spPr>
      </p:pic>
      <p:grpSp>
        <p:nvGrpSpPr>
          <p:cNvPr id="11" name="Group 20"/>
          <p:cNvGrpSpPr/>
          <p:nvPr userDrawn="1"/>
        </p:nvGrpSpPr>
        <p:grpSpPr>
          <a:xfrm>
            <a:off x="7790625" y="692065"/>
            <a:ext cx="867600" cy="607703"/>
            <a:chOff x="6793675" y="550964"/>
            <a:chExt cx="867600" cy="607703"/>
          </a:xfrm>
        </p:grpSpPr>
        <p:grpSp>
          <p:nvGrpSpPr>
            <p:cNvPr id="14" name="Group 17"/>
            <p:cNvGrpSpPr/>
            <p:nvPr userDrawn="1"/>
          </p:nvGrpSpPr>
          <p:grpSpPr>
            <a:xfrm>
              <a:off x="6793675" y="550964"/>
              <a:ext cx="867600" cy="576072"/>
              <a:chOff x="7778187" y="681228"/>
              <a:chExt cx="900000" cy="576072"/>
            </a:xfrm>
          </p:grpSpPr>
          <p:sp>
            <p:nvSpPr>
              <p:cNvPr id="16"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17" name="Rectangle 16"/>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15"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8" name="Text Placeholder 14"/>
          <p:cNvSpPr>
            <a:spLocks noGrp="1"/>
          </p:cNvSpPr>
          <p:nvPr>
            <p:ph type="body" sz="quarter" idx="13"/>
          </p:nvPr>
        </p:nvSpPr>
        <p:spPr>
          <a:xfrm>
            <a:off x="496887" y="1800000"/>
            <a:ext cx="8136000" cy="4868863"/>
          </a:xfrm>
          <a:prstGeom prst="rect">
            <a:avLst/>
          </a:prstGeom>
        </p:spPr>
        <p:txBody>
          <a:bodyPr vert="horz" lIns="0" tIns="0" rIns="0" bIns="0"/>
          <a:lstStyle>
            <a:lvl1pPr>
              <a:buClr>
                <a:schemeClr val="accent2"/>
              </a:buClr>
              <a:buSzPct val="100000"/>
              <a:buFont typeface="Wingdings" charset="2"/>
              <a:buChar char="§"/>
              <a:defRPr/>
            </a:lvl1pPr>
            <a:lvl2pPr>
              <a:buClr>
                <a:schemeClr val="accent2"/>
              </a:buClr>
              <a:buSzPct val="100000"/>
              <a:buFont typeface="Wingdings" charset="2"/>
              <a:buChar char="§"/>
              <a:defRPr/>
            </a:lvl2pPr>
            <a:lvl3pPr>
              <a:buClr>
                <a:schemeClr val="accent2"/>
              </a:buClr>
              <a:buSzPct val="100000"/>
              <a:buFont typeface="Wingdings" charset="2"/>
              <a:buChar char="§"/>
              <a:defRPr>
                <a:solidFill>
                  <a:schemeClr val="tx1">
                    <a:lumMod val="65000"/>
                    <a:lumOff val="35000"/>
                  </a:schemeClr>
                </a:solidFill>
              </a:defRPr>
            </a:lvl3pPr>
            <a:lvl4pPr>
              <a:buClr>
                <a:schemeClr val="accent2"/>
              </a:buClr>
              <a:buSzPct val="100000"/>
              <a:buFont typeface="Wingdings" charset="2"/>
              <a:buChar char="§"/>
              <a:defRPr>
                <a:solidFill>
                  <a:schemeClr val="tx1">
                    <a:lumMod val="65000"/>
                    <a:lumOff val="35000"/>
                  </a:schemeClr>
                </a:solidFill>
              </a:defRPr>
            </a:lvl4pPr>
            <a:lvl5pPr>
              <a:buClr>
                <a:schemeClr val="accent2"/>
              </a:buClr>
              <a:buSzPct val="100000"/>
              <a:buFont typeface="Wingdings" charset="2"/>
              <a:buChar char="§"/>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LSHASE">
    <p:spTree>
      <p:nvGrpSpPr>
        <p:cNvPr id="1" name=""/>
        <p:cNvGrpSpPr/>
        <p:nvPr/>
      </p:nvGrpSpPr>
      <p:grpSpPr>
        <a:xfrm>
          <a:off x="0" y="0"/>
          <a:ext cx="0" cy="0"/>
          <a:chOff x="0" y="0"/>
          <a:chExt cx="0" cy="0"/>
        </a:xfrm>
      </p:grpSpPr>
      <p:sp>
        <p:nvSpPr>
          <p:cNvPr id="7"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8" name="Rectangle 7"/>
          <p:cNvSpPr/>
          <p:nvPr userDrawn="1"/>
        </p:nvSpPr>
        <p:spPr>
          <a:xfrm>
            <a:off x="-3772" y="241300"/>
            <a:ext cx="205478" cy="714157"/>
          </a:xfrm>
          <a:prstGeom prst="rect">
            <a:avLst/>
          </a:prstGeom>
          <a:solidFill>
            <a:srgbClr val="E03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E03400"/>
              </a:solidFill>
            </a:endParaRPr>
          </a:p>
        </p:txBody>
      </p:sp>
      <p:grpSp>
        <p:nvGrpSpPr>
          <p:cNvPr id="9" name="Group 20"/>
          <p:cNvGrpSpPr/>
          <p:nvPr userDrawn="1"/>
        </p:nvGrpSpPr>
        <p:grpSpPr>
          <a:xfrm>
            <a:off x="7790625" y="692065"/>
            <a:ext cx="867600" cy="607703"/>
            <a:chOff x="6793675" y="550964"/>
            <a:chExt cx="867600" cy="607703"/>
          </a:xfrm>
        </p:grpSpPr>
        <p:grpSp>
          <p:nvGrpSpPr>
            <p:cNvPr id="10" name="Group 17"/>
            <p:cNvGrpSpPr/>
            <p:nvPr userDrawn="1"/>
          </p:nvGrpSpPr>
          <p:grpSpPr>
            <a:xfrm>
              <a:off x="6793675" y="550964"/>
              <a:ext cx="867600" cy="576072"/>
              <a:chOff x="7778187" y="681228"/>
              <a:chExt cx="900000" cy="576072"/>
            </a:xfrm>
          </p:grpSpPr>
          <p:sp>
            <p:nvSpPr>
              <p:cNvPr id="12"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13" name="Rectangle 12"/>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11"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4"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latin typeface="Arial"/>
                <a:cs typeface="Arial"/>
              </a:defRPr>
            </a:lvl1pPr>
          </a:lstStyle>
          <a:p>
            <a:r>
              <a:rPr lang="fr-CH" dirty="0"/>
              <a:t>Click to edit Master title style</a:t>
            </a:r>
            <a:br>
              <a:rPr lang="fr-CH" dirty="0"/>
            </a:br>
            <a:r>
              <a:rPr lang="fr-CH" dirty="0"/>
              <a:t/>
            </a:r>
            <a:br>
              <a:rPr lang="fr-CH" dirty="0"/>
            </a:br>
            <a:endParaRPr dirty="0"/>
          </a:p>
        </p:txBody>
      </p:sp>
      <p:sp>
        <p:nvSpPr>
          <p:cNvPr id="15" name="Text Placeholder 14"/>
          <p:cNvSpPr>
            <a:spLocks noGrp="1"/>
          </p:cNvSpPr>
          <p:nvPr>
            <p:ph type="body" sz="quarter" idx="13"/>
          </p:nvPr>
        </p:nvSpPr>
        <p:spPr>
          <a:xfrm>
            <a:off x="496887" y="1800000"/>
            <a:ext cx="8136000" cy="4868863"/>
          </a:xfrm>
          <a:prstGeom prst="rect">
            <a:avLst/>
          </a:prstGeom>
        </p:spPr>
        <p:txBody>
          <a:bodyPr vert="horz" lIns="0" tIns="0" rIns="0" bIns="0"/>
          <a:lstStyle>
            <a:lvl1pPr marL="230400" indent="-230400">
              <a:spcBef>
                <a:spcPts val="20"/>
              </a:spcBef>
              <a:buClr>
                <a:srgbClr val="E03400"/>
              </a:buClr>
              <a:buSzPct val="100000"/>
              <a:buFont typeface="Wingdings" charset="2"/>
              <a:buChar char="§"/>
              <a:defRPr sz="2000">
                <a:solidFill>
                  <a:schemeClr val="tx1">
                    <a:lumMod val="65000"/>
                    <a:lumOff val="35000"/>
                  </a:schemeClr>
                </a:solidFill>
                <a:latin typeface="Arial"/>
                <a:cs typeface="Arial"/>
              </a:defRPr>
            </a:lvl1pPr>
            <a:lvl2pPr marL="457200" indent="-230400">
              <a:spcBef>
                <a:spcPts val="600"/>
              </a:spcBef>
              <a:buClr>
                <a:srgbClr val="E03400"/>
              </a:buClr>
              <a:buSzPct val="100000"/>
              <a:buFont typeface="Wingdings" charset="2"/>
              <a:buChar char="§"/>
              <a:defRPr sz="1800">
                <a:solidFill>
                  <a:schemeClr val="tx1">
                    <a:lumMod val="65000"/>
                    <a:lumOff val="35000"/>
                  </a:schemeClr>
                </a:solidFill>
                <a:latin typeface="Arial"/>
                <a:cs typeface="Arial"/>
              </a:defRPr>
            </a:lvl2pPr>
            <a:lvl3pPr marL="687600">
              <a:spcBef>
                <a:spcPts val="600"/>
              </a:spcBef>
              <a:buClr>
                <a:srgbClr val="E03400"/>
              </a:buClr>
              <a:buSzPct val="100000"/>
              <a:buFont typeface="Wingdings" charset="2"/>
              <a:buChar char="§"/>
              <a:defRPr sz="1800">
                <a:solidFill>
                  <a:schemeClr val="tx1">
                    <a:lumMod val="65000"/>
                    <a:lumOff val="35000"/>
                  </a:schemeClr>
                </a:solidFill>
                <a:latin typeface="Arial"/>
                <a:cs typeface="Arial"/>
              </a:defRPr>
            </a:lvl3pPr>
            <a:lvl4pPr marL="914400">
              <a:spcBef>
                <a:spcPts val="600"/>
              </a:spcBef>
              <a:buClr>
                <a:srgbClr val="E03400"/>
              </a:buClr>
              <a:buSzPct val="100000"/>
              <a:buFont typeface="Wingdings" charset="2"/>
              <a:buChar char="§"/>
              <a:defRPr sz="1800">
                <a:solidFill>
                  <a:schemeClr val="tx1">
                    <a:lumMod val="65000"/>
                    <a:lumOff val="35000"/>
                  </a:schemeClr>
                </a:solidFill>
                <a:latin typeface="Arial"/>
                <a:cs typeface="Arial"/>
              </a:defRPr>
            </a:lvl4pPr>
            <a:lvl5pPr marL="1144800">
              <a:spcBef>
                <a:spcPts val="600"/>
              </a:spcBef>
              <a:buClr>
                <a:srgbClr val="E03400"/>
              </a:buClr>
              <a:buSzPct val="100000"/>
              <a:buFont typeface="Wingdings" charset="2"/>
              <a:buChar char="§"/>
              <a:defRPr sz="1800">
                <a:solidFill>
                  <a:schemeClr val="tx1">
                    <a:lumMod val="65000"/>
                    <a:lumOff val="35000"/>
                  </a:schemeClr>
                </a:solidFill>
                <a:latin typeface="Arial"/>
                <a:cs typeface="Aria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pic>
        <p:nvPicPr>
          <p:cNvPr id="17" name="Picture 6" descr="FLSHASE_Embleme_outline_ENG_vect_white.ai"/>
          <p:cNvPicPr>
            <a:picLocks noChangeAspect="1"/>
          </p:cNvPicPr>
          <p:nvPr userDrawn="1"/>
        </p:nvPicPr>
        <p:blipFill rotWithShape="1">
          <a:blip r:embed="rId3"/>
          <a:srcRect l="25858" t="48495" r="33189" b="48289"/>
          <a:stretch/>
        </p:blipFill>
        <p:spPr>
          <a:xfrm>
            <a:off x="424906" y="950400"/>
            <a:ext cx="5136076" cy="311663"/>
          </a:xfrm>
          <a:prstGeom prst="rect">
            <a:avLst/>
          </a:prstGeom>
        </p:spPr>
      </p:pic>
    </p:spTree>
    <p:extLst>
      <p:ext uri="{BB962C8B-B14F-4D97-AF65-F5344CB8AC3E}">
        <p14:creationId xmlns:p14="http://schemas.microsoft.com/office/powerpoint/2010/main" val="19549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hapter page">
    <p:bg>
      <p:bgPr>
        <a:gradFill flip="none" rotWithShape="1">
          <a:gsLst>
            <a:gs pos="0">
              <a:schemeClr val="bg1">
                <a:tint val="80000"/>
                <a:satMod val="300000"/>
                <a:alpha val="0"/>
              </a:schemeClr>
            </a:gs>
            <a:gs pos="100000">
              <a:srgbClr val="4C79AB">
                <a:alpha val="34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Line 7"/>
          <p:cNvSpPr>
            <a:spLocks noChangeShapeType="1"/>
          </p:cNvSpPr>
          <p:nvPr userDrawn="1"/>
        </p:nvSpPr>
        <p:spPr bwMode="auto">
          <a:xfrm rot="10800000" flipH="1" flipV="1">
            <a:off x="0" y="4140200"/>
            <a:ext cx="2880000" cy="6350"/>
          </a:xfrm>
          <a:prstGeom prst="line">
            <a:avLst/>
          </a:prstGeom>
          <a:noFill/>
          <a:ln w="6350" cap="flat">
            <a:solidFill>
              <a:schemeClr val="tx1">
                <a:lumMod val="65000"/>
                <a:lumOff val="35000"/>
              </a:schemeClr>
            </a:solidFill>
            <a:prstDash val="solid"/>
            <a:miter lim="800000"/>
            <a:headEnd type="none" w="med" len="med"/>
            <a:tailEnd type="none" w="med" len="med"/>
          </a:ln>
        </p:spPr>
        <p:txBody>
          <a:bodyPr lIns="0" tIns="0" rIns="0" bIns="0">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6" name="Line 8"/>
          <p:cNvSpPr>
            <a:spLocks noChangeShapeType="1"/>
          </p:cNvSpPr>
          <p:nvPr userDrawn="1"/>
        </p:nvSpPr>
        <p:spPr bwMode="auto">
          <a:xfrm rot="10800000" flipH="1">
            <a:off x="6278915" y="4140200"/>
            <a:ext cx="2880000" cy="6350"/>
          </a:xfrm>
          <a:prstGeom prst="line">
            <a:avLst/>
          </a:prstGeom>
          <a:noFill/>
          <a:ln w="6350" cap="flat">
            <a:solidFill>
              <a:schemeClr val="tx1">
                <a:lumMod val="65000"/>
                <a:lumOff val="35000"/>
              </a:schemeClr>
            </a:solidFill>
            <a:prstDash val="solid"/>
            <a:miter lim="800000"/>
            <a:headEnd type="none" w="med" len="med"/>
            <a:tailEnd type="none" w="med" len="med"/>
          </a:ln>
        </p:spPr>
        <p:txBody>
          <a:bodyPr lIns="0" tIns="0" rIns="0" bIns="0">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3" name="Subtitle 2"/>
          <p:cNvSpPr>
            <a:spLocks noGrp="1"/>
          </p:cNvSpPr>
          <p:nvPr>
            <p:ph type="subTitle" idx="1"/>
          </p:nvPr>
        </p:nvSpPr>
        <p:spPr>
          <a:xfrm>
            <a:off x="0" y="3886200"/>
            <a:ext cx="9144000" cy="468000"/>
          </a:xfrm>
          <a:prstGeom prst="rect">
            <a:avLst/>
          </a:prstGeom>
        </p:spPr>
        <p:txBody>
          <a:bodyPr vert="horz" lIns="0" tIns="0" rIns="0" bIns="0" anchor="ctr" anchorCtr="0"/>
          <a:lstStyle>
            <a:lvl1pPr marL="0" indent="0" algn="ctr">
              <a:buNone/>
              <a:defRPr sz="2000" b="0" i="0">
                <a:solidFill>
                  <a:srgbClr val="595959"/>
                </a:solidFill>
                <a:latin typeface="Arial"/>
                <a:cs typeface="Arial"/>
              </a:defRPr>
            </a:lvl1pPr>
            <a:lvl2pPr marL="288036" indent="0" algn="ctr">
              <a:buNone/>
              <a:defRPr/>
            </a:lvl2pPr>
            <a:lvl3pPr marL="576070" indent="0" algn="ctr">
              <a:buNone/>
              <a:defRPr/>
            </a:lvl3pPr>
            <a:lvl4pPr marL="864106" indent="0" algn="ctr">
              <a:buNone/>
              <a:defRPr/>
            </a:lvl4pPr>
            <a:lvl5pPr marL="1152142" indent="0" algn="ctr">
              <a:buNone/>
              <a:defRPr/>
            </a:lvl5pPr>
            <a:lvl6pPr marL="1440177" indent="0" algn="ctr">
              <a:buNone/>
              <a:defRPr/>
            </a:lvl6pPr>
            <a:lvl7pPr marL="1728212" indent="0" algn="ctr">
              <a:buNone/>
              <a:defRPr/>
            </a:lvl7pPr>
            <a:lvl8pPr marL="2016248" indent="0" algn="ctr">
              <a:buNone/>
              <a:defRPr/>
            </a:lvl8pPr>
            <a:lvl9pPr marL="2304283" indent="0" algn="ctr">
              <a:buNone/>
              <a:defRPr/>
            </a:lvl9pPr>
          </a:lstStyle>
          <a:p>
            <a:r>
              <a:rPr lang="fr-CH" dirty="0"/>
              <a:t>Click to edit Master</a:t>
            </a:r>
            <a:endParaRPr lang="en-US" dirty="0"/>
          </a:p>
        </p:txBody>
      </p:sp>
      <p:sp>
        <p:nvSpPr>
          <p:cNvPr id="8" name="Title 1"/>
          <p:cNvSpPr>
            <a:spLocks noGrp="1"/>
          </p:cNvSpPr>
          <p:nvPr>
            <p:ph type="ctrTitle"/>
          </p:nvPr>
        </p:nvSpPr>
        <p:spPr>
          <a:xfrm>
            <a:off x="685800" y="2130028"/>
            <a:ext cx="7772400" cy="1470422"/>
          </a:xfrm>
          <a:prstGeom prst="rect">
            <a:avLst/>
          </a:prstGeom>
        </p:spPr>
        <p:txBody>
          <a:bodyPr vert="horz" lIns="57607" tIns="28804" rIns="57607" bIns="28804"/>
          <a:lstStyle>
            <a:lvl1pPr algn="ctr">
              <a:defRPr sz="3000" b="0" i="0">
                <a:solidFill>
                  <a:schemeClr val="tx1">
                    <a:lumMod val="65000"/>
                    <a:lumOff val="35000"/>
                  </a:schemeClr>
                </a:solidFill>
                <a:latin typeface="Arial"/>
                <a:cs typeface="Arial"/>
              </a:defRPr>
            </a:lvl1pPr>
          </a:lstStyle>
          <a:p>
            <a:r>
              <a:rPr lang="fr-CH" dirty="0"/>
              <a:t>Click to edit Master title style</a:t>
            </a:r>
            <a:endParaRPr lang="en-US" dirty="0"/>
          </a:p>
        </p:txBody>
      </p:sp>
      <p:sp>
        <p:nvSpPr>
          <p:cNvPr id="18"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19" name="Rectangle 18"/>
          <p:cNvSpPr/>
          <p:nvPr userDrawn="1"/>
        </p:nvSpPr>
        <p:spPr>
          <a:xfrm>
            <a:off x="0" y="1257300"/>
            <a:ext cx="915921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nvGrpSpPr>
          <p:cNvPr id="13" name="Group 20"/>
          <p:cNvGrpSpPr/>
          <p:nvPr userDrawn="1"/>
        </p:nvGrpSpPr>
        <p:grpSpPr>
          <a:xfrm>
            <a:off x="7790625" y="692065"/>
            <a:ext cx="867600" cy="607703"/>
            <a:chOff x="6793675" y="550964"/>
            <a:chExt cx="867600" cy="607703"/>
          </a:xfrm>
        </p:grpSpPr>
        <p:grpSp>
          <p:nvGrpSpPr>
            <p:cNvPr id="14" name="Group 17"/>
            <p:cNvGrpSpPr/>
            <p:nvPr userDrawn="1"/>
          </p:nvGrpSpPr>
          <p:grpSpPr>
            <a:xfrm>
              <a:off x="6793675" y="550964"/>
              <a:ext cx="867600" cy="576072"/>
              <a:chOff x="7778187" y="681228"/>
              <a:chExt cx="900000" cy="576072"/>
            </a:xfrm>
          </p:grpSpPr>
          <p:sp>
            <p:nvSpPr>
              <p:cNvPr id="16"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17" name="Rectangle 16"/>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15"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Tree>
    <p:extLst>
      <p:ext uri="{BB962C8B-B14F-4D97-AF65-F5344CB8AC3E}">
        <p14:creationId xmlns:p14="http://schemas.microsoft.com/office/powerpoint/2010/main" val="1656910730"/>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4" name="Rectangle 3"/>
          <p:cNvSpPr/>
          <p:nvPr userDrawn="1"/>
        </p:nvSpPr>
        <p:spPr>
          <a:xfrm>
            <a:off x="-3772" y="241300"/>
            <a:ext cx="205478" cy="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5" name="Group 20"/>
          <p:cNvGrpSpPr/>
          <p:nvPr userDrawn="1"/>
        </p:nvGrpSpPr>
        <p:grpSpPr>
          <a:xfrm>
            <a:off x="7790625" y="692065"/>
            <a:ext cx="867600" cy="607703"/>
            <a:chOff x="6793675" y="550964"/>
            <a:chExt cx="867600" cy="607703"/>
          </a:xfrm>
        </p:grpSpPr>
        <p:grpSp>
          <p:nvGrpSpPr>
            <p:cNvPr id="6" name="Group 17"/>
            <p:cNvGrpSpPr/>
            <p:nvPr userDrawn="1"/>
          </p:nvGrpSpPr>
          <p:grpSpPr>
            <a:xfrm>
              <a:off x="6793675" y="550964"/>
              <a:ext cx="867600" cy="576072"/>
              <a:chOff x="7778187" y="681228"/>
              <a:chExt cx="900000" cy="576072"/>
            </a:xfrm>
          </p:grpSpPr>
          <p:sp>
            <p:nvSpPr>
              <p:cNvPr id="8"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9" name="Rectangle 8"/>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7"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0" name="Text Placeholder 6"/>
          <p:cNvSpPr>
            <a:spLocks noGrp="1"/>
          </p:cNvSpPr>
          <p:nvPr>
            <p:ph type="body" sz="quarter" idx="13"/>
          </p:nvPr>
        </p:nvSpPr>
        <p:spPr>
          <a:xfrm>
            <a:off x="496887" y="1800000"/>
            <a:ext cx="8136000" cy="4868863"/>
          </a:xfrm>
          <a:prstGeom prst="rect">
            <a:avLst/>
          </a:prstGeom>
          <a:noFill/>
        </p:spPr>
        <p:txBody>
          <a:bodyPr lIns="0" tIns="0" rIns="0" bIns="0"/>
          <a:lstStyle>
            <a:lvl1pPr>
              <a:buFontTx/>
              <a:buNone/>
              <a:defRPr/>
            </a:lvl1pPr>
          </a:lstStyle>
          <a:p>
            <a:pPr marL="0" indent="0">
              <a:buNone/>
            </a:pPr>
            <a:endParaRPr lang="en-US" dirty="0"/>
          </a:p>
        </p:txBody>
      </p:sp>
      <p:sp>
        <p:nvSpPr>
          <p:cNvPr id="11"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r>
              <a:rPr lang="fr-CH" dirty="0"/>
              <a:t/>
            </a:r>
            <a:br>
              <a:rPr lang="fr-CH" dirty="0"/>
            </a:b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grpSp>
        <p:nvGrpSpPr>
          <p:cNvPr id="4" name="Group 20"/>
          <p:cNvGrpSpPr/>
          <p:nvPr userDrawn="1"/>
        </p:nvGrpSpPr>
        <p:grpSpPr>
          <a:xfrm>
            <a:off x="7790625" y="692065"/>
            <a:ext cx="867600" cy="607703"/>
            <a:chOff x="6793675" y="550964"/>
            <a:chExt cx="867600" cy="607703"/>
          </a:xfrm>
        </p:grpSpPr>
        <p:grpSp>
          <p:nvGrpSpPr>
            <p:cNvPr id="5" name="Group 17"/>
            <p:cNvGrpSpPr/>
            <p:nvPr userDrawn="1"/>
          </p:nvGrpSpPr>
          <p:grpSpPr>
            <a:xfrm>
              <a:off x="6793675" y="550964"/>
              <a:ext cx="867600" cy="576072"/>
              <a:chOff x="7778187" y="681228"/>
              <a:chExt cx="900000" cy="576072"/>
            </a:xfrm>
          </p:grpSpPr>
          <p:sp>
            <p:nvSpPr>
              <p:cNvPr id="7"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8" name="Rectangle 7"/>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6"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9" name="Rectangle 8"/>
          <p:cNvSpPr/>
          <p:nvPr userDrawn="1"/>
        </p:nvSpPr>
        <p:spPr>
          <a:xfrm>
            <a:off x="-3772" y="241300"/>
            <a:ext cx="205478" cy="714157"/>
          </a:xfrm>
          <a:prstGeom prst="rect">
            <a:avLst/>
          </a:prstGeom>
          <a:solidFill>
            <a:srgbClr val="00A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itle 1"/>
          <p:cNvSpPr>
            <a:spLocks noGrp="1"/>
          </p:cNvSpPr>
          <p:nvPr>
            <p:ph type="title" hasCustomPrompt="1"/>
          </p:nvPr>
        </p:nvSpPr>
        <p:spPr>
          <a:xfrm>
            <a:off x="498474" y="266700"/>
            <a:ext cx="5760000"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r>
              <a:rPr lang="fr-CH" dirty="0"/>
              <a:t/>
            </a:r>
            <a:br>
              <a:rPr lang="fr-CH" dirty="0"/>
            </a:br>
            <a:endParaRPr dirty="0"/>
          </a:p>
        </p:txBody>
      </p:sp>
      <p:sp>
        <p:nvSpPr>
          <p:cNvPr id="11" name="Text Placeholder 6"/>
          <p:cNvSpPr>
            <a:spLocks noGrp="1"/>
          </p:cNvSpPr>
          <p:nvPr>
            <p:ph type="body" sz="quarter" idx="13"/>
          </p:nvPr>
        </p:nvSpPr>
        <p:spPr>
          <a:xfrm>
            <a:off x="496887" y="1800000"/>
            <a:ext cx="8136000" cy="4868863"/>
          </a:xfrm>
          <a:prstGeom prst="rect">
            <a:avLst/>
          </a:prstGeom>
          <a:noFill/>
        </p:spPr>
        <p:txBody>
          <a:bodyPr lIns="0" tIns="0" rIns="0" bIns="0"/>
          <a:lstStyle>
            <a:lvl1pPr>
              <a:buFontTx/>
              <a:buNone/>
              <a:defRPr/>
            </a:lvl1pPr>
          </a:lstStyle>
          <a:p>
            <a:pPr marL="0" indent="0">
              <a:buNone/>
            </a:pPr>
            <a:endParaRPr lang="en-US" dirty="0"/>
          </a:p>
        </p:txBody>
      </p:sp>
      <p:pic>
        <p:nvPicPr>
          <p:cNvPr id="12" name="Picture 11" descr="SECURITYANDTRUSTE_Logo_White.ai"/>
          <p:cNvPicPr>
            <a:picLocks noChangeAspect="1"/>
          </p:cNvPicPr>
          <p:nvPr userDrawn="1"/>
        </p:nvPicPr>
        <p:blipFill>
          <a:blip r:embed="rId3"/>
          <a:srcRect l="27200" t="37522" r="27092" b="37057"/>
          <a:stretch>
            <a:fillRect/>
          </a:stretch>
        </p:blipFill>
        <p:spPr>
          <a:xfrm>
            <a:off x="6494556" y="263525"/>
            <a:ext cx="975563" cy="76782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pic>
        <p:nvPicPr>
          <p:cNvPr id="14" name="Picture 13" descr="LCSB_kurz_weiss_mittel.eps"/>
          <p:cNvPicPr>
            <a:picLocks noChangeAspect="1"/>
          </p:cNvPicPr>
          <p:nvPr userDrawn="1"/>
        </p:nvPicPr>
        <p:blipFill>
          <a:blip r:embed="rId2"/>
          <a:srcRect t="10349" b="762"/>
          <a:stretch>
            <a:fillRect/>
          </a:stretch>
        </p:blipFill>
        <p:spPr>
          <a:xfrm>
            <a:off x="6417224" y="190807"/>
            <a:ext cx="1041400" cy="914400"/>
          </a:xfrm>
          <a:prstGeom prst="rect">
            <a:avLst/>
          </a:prstGeom>
        </p:spPr>
      </p:pic>
      <p:grpSp>
        <p:nvGrpSpPr>
          <p:cNvPr id="2" name="Group 20"/>
          <p:cNvGrpSpPr/>
          <p:nvPr userDrawn="1"/>
        </p:nvGrpSpPr>
        <p:grpSpPr>
          <a:xfrm>
            <a:off x="7790625" y="692065"/>
            <a:ext cx="867600" cy="607703"/>
            <a:chOff x="6793675" y="550964"/>
            <a:chExt cx="867600" cy="607703"/>
          </a:xfrm>
        </p:grpSpPr>
        <p:grpSp>
          <p:nvGrpSpPr>
            <p:cNvPr id="4" name="Group 17"/>
            <p:cNvGrpSpPr/>
            <p:nvPr userDrawn="1"/>
          </p:nvGrpSpPr>
          <p:grpSpPr>
            <a:xfrm>
              <a:off x="6793675" y="550964"/>
              <a:ext cx="867600" cy="576072"/>
              <a:chOff x="7778187" y="681228"/>
              <a:chExt cx="900000" cy="576072"/>
            </a:xfrm>
          </p:grpSpPr>
          <p:sp>
            <p:nvSpPr>
              <p:cNvPr id="7"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8" name="Rectangle 7"/>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6" name="Picture 21" descr="UNI_logo_quadri_def.pdf"/>
            <p:cNvPicPr>
              <a:picLocks noChangeAspect="1"/>
            </p:cNvPicPr>
            <p:nvPr userDrawn="1"/>
          </p:nvPicPr>
          <p:blipFill>
            <a:blip r:embed="rId3"/>
            <a:srcRect l="24471" t="27051" r="21988" b="29129"/>
            <a:stretch>
              <a:fillRect/>
            </a:stretch>
          </p:blipFill>
          <p:spPr>
            <a:xfrm>
              <a:off x="6944400" y="658757"/>
              <a:ext cx="610801" cy="499910"/>
            </a:xfrm>
            <a:prstGeom prst="rect">
              <a:avLst/>
            </a:prstGeom>
          </p:spPr>
        </p:pic>
      </p:grpSp>
      <p:sp>
        <p:nvSpPr>
          <p:cNvPr id="9" name="Rectangle 8"/>
          <p:cNvSpPr/>
          <p:nvPr userDrawn="1"/>
        </p:nvSpPr>
        <p:spPr>
          <a:xfrm>
            <a:off x="-3772" y="241300"/>
            <a:ext cx="205478" cy="714157"/>
          </a:xfrm>
          <a:prstGeom prst="rect">
            <a:avLst/>
          </a:prstGeom>
          <a:solidFill>
            <a:srgbClr val="00A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itle 1"/>
          <p:cNvSpPr>
            <a:spLocks noGrp="1"/>
          </p:cNvSpPr>
          <p:nvPr>
            <p:ph type="title" hasCustomPrompt="1"/>
          </p:nvPr>
        </p:nvSpPr>
        <p:spPr>
          <a:xfrm>
            <a:off x="498474" y="266700"/>
            <a:ext cx="5760000"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r>
              <a:rPr lang="fr-CH" dirty="0"/>
              <a:t/>
            </a:r>
            <a:br>
              <a:rPr lang="fr-CH" dirty="0"/>
            </a:br>
            <a:endParaRPr dirty="0"/>
          </a:p>
        </p:txBody>
      </p:sp>
      <p:sp>
        <p:nvSpPr>
          <p:cNvPr id="11" name="Text Placeholder 6"/>
          <p:cNvSpPr>
            <a:spLocks noGrp="1"/>
          </p:cNvSpPr>
          <p:nvPr>
            <p:ph type="body" sz="quarter" idx="13"/>
          </p:nvPr>
        </p:nvSpPr>
        <p:spPr>
          <a:xfrm>
            <a:off x="496887" y="1800000"/>
            <a:ext cx="8136000" cy="4868863"/>
          </a:xfrm>
          <a:prstGeom prst="rect">
            <a:avLst/>
          </a:prstGeom>
          <a:noFill/>
        </p:spPr>
        <p:txBody>
          <a:bodyPr lIns="0" tIns="0" rIns="0" bIns="0"/>
          <a:lstStyle>
            <a:lvl1pPr>
              <a:buFontTx/>
              <a:buNone/>
              <a:defRPr/>
            </a:lvl1pPr>
          </a:lstStyle>
          <a:p>
            <a:pPr marL="0" indent="0">
              <a:buNone/>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grpSp>
        <p:nvGrpSpPr>
          <p:cNvPr id="2" name="Group 20"/>
          <p:cNvGrpSpPr/>
          <p:nvPr userDrawn="1"/>
        </p:nvGrpSpPr>
        <p:grpSpPr>
          <a:xfrm>
            <a:off x="7790625" y="692065"/>
            <a:ext cx="867600" cy="607703"/>
            <a:chOff x="6793675" y="550964"/>
            <a:chExt cx="867600" cy="607703"/>
          </a:xfrm>
        </p:grpSpPr>
        <p:grpSp>
          <p:nvGrpSpPr>
            <p:cNvPr id="4" name="Group 17"/>
            <p:cNvGrpSpPr/>
            <p:nvPr userDrawn="1"/>
          </p:nvGrpSpPr>
          <p:grpSpPr>
            <a:xfrm>
              <a:off x="6793675" y="550964"/>
              <a:ext cx="867600" cy="576072"/>
              <a:chOff x="7778187" y="681228"/>
              <a:chExt cx="900000" cy="576072"/>
            </a:xfrm>
          </p:grpSpPr>
          <p:sp>
            <p:nvSpPr>
              <p:cNvPr id="7"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8" name="Rectangle 7"/>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6"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9" name="Rectangle 8"/>
          <p:cNvSpPr/>
          <p:nvPr userDrawn="1"/>
        </p:nvSpPr>
        <p:spPr>
          <a:xfrm>
            <a:off x="-3772" y="241300"/>
            <a:ext cx="205478" cy="714157"/>
          </a:xfrm>
          <a:prstGeom prst="rect">
            <a:avLst/>
          </a:prstGeom>
          <a:solidFill>
            <a:srgbClr val="00A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itle 1"/>
          <p:cNvSpPr>
            <a:spLocks noGrp="1"/>
          </p:cNvSpPr>
          <p:nvPr>
            <p:ph type="title" hasCustomPrompt="1"/>
          </p:nvPr>
        </p:nvSpPr>
        <p:spPr>
          <a:xfrm>
            <a:off x="498474" y="266700"/>
            <a:ext cx="5760000"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r>
              <a:rPr lang="fr-CH" dirty="0"/>
              <a:t/>
            </a:r>
            <a:br>
              <a:rPr lang="fr-CH" dirty="0"/>
            </a:br>
            <a:endParaRPr dirty="0"/>
          </a:p>
        </p:txBody>
      </p:sp>
      <p:sp>
        <p:nvSpPr>
          <p:cNvPr id="11" name="Text Placeholder 6"/>
          <p:cNvSpPr>
            <a:spLocks noGrp="1"/>
          </p:cNvSpPr>
          <p:nvPr>
            <p:ph type="body" sz="quarter" idx="13"/>
          </p:nvPr>
        </p:nvSpPr>
        <p:spPr>
          <a:xfrm>
            <a:off x="496887" y="1800000"/>
            <a:ext cx="8136000" cy="4868863"/>
          </a:xfrm>
          <a:prstGeom prst="rect">
            <a:avLst/>
          </a:prstGeom>
          <a:noFill/>
        </p:spPr>
        <p:txBody>
          <a:bodyPr lIns="0" tIns="0" rIns="0" bIns="0"/>
          <a:lstStyle>
            <a:lvl1pPr>
              <a:buFontTx/>
              <a:buNone/>
              <a:defRPr/>
            </a:lvl1pPr>
          </a:lstStyle>
          <a:p>
            <a:pPr marL="0" indent="0">
              <a:buNone/>
            </a:pPr>
            <a:endParaRPr lang="en-US" dirty="0"/>
          </a:p>
        </p:txBody>
      </p:sp>
      <p:pic>
        <p:nvPicPr>
          <p:cNvPr id="14" name="Picture 13" descr="C2DH_logo_def_vect_white.ai"/>
          <p:cNvPicPr>
            <a:picLocks noChangeAspect="1"/>
          </p:cNvPicPr>
          <p:nvPr userDrawn="1"/>
        </p:nvPicPr>
        <p:blipFill>
          <a:blip r:embed="rId3"/>
          <a:srcRect l="28731" t="26371" r="20024" b="29918"/>
          <a:stretch>
            <a:fillRect/>
          </a:stretch>
        </p:blipFill>
        <p:spPr>
          <a:xfrm>
            <a:off x="6189134" y="198872"/>
            <a:ext cx="1405465" cy="9147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17" name="Picture 16" descr="2016-10-05_A7r_07365_Belval_UniLu_me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9159211" cy="6483628"/>
          </a:xfrm>
          <a:prstGeom prst="rect">
            <a:avLst/>
          </a:prstGeom>
        </p:spPr>
      </p:pic>
      <p:sp>
        <p:nvSpPr>
          <p:cNvPr id="18" name="Rectangle 2"/>
          <p:cNvSpPr>
            <a:spLocks/>
          </p:cNvSpPr>
          <p:nvPr userDrawn="1"/>
        </p:nvSpPr>
        <p:spPr bwMode="auto">
          <a:xfrm>
            <a:off x="0" y="485021"/>
            <a:ext cx="9144000" cy="1350962"/>
          </a:xfrm>
          <a:prstGeom prst="rect">
            <a:avLst/>
          </a:prstGeom>
          <a:solidFill>
            <a:srgbClr val="000000">
              <a:alpha val="29803"/>
            </a:srgbClr>
          </a:solidFill>
          <a:ln>
            <a:noFill/>
          </a:ln>
          <a:extLst>
            <a:ext uri="{91240B29-F687-4f45-9708-019B960494DF}">
              <a14:hiddenLine xmlns:mc="http://schemas.openxmlformats.org/markup-compatibility/2006" xmlns:mv="urn:schemas-microsoft-com:mac:vml" xmlns:a14="http://schemas.microsoft.com/office/drawing/2010/main" xmlns="" w="12700">
                <a:solidFill>
                  <a:srgbClr val="000000">
                    <a:alpha val="29803"/>
                  </a:srgbClr>
                </a:solidFill>
                <a:miter lim="800000"/>
                <a:headEnd/>
                <a:tailEnd/>
              </a14:hiddenLine>
            </a:ext>
          </a:extLst>
        </p:spPr>
        <p:txBody>
          <a:bodyPr lIns="0" tIns="180000" rIns="0" bIns="0" anchor="b" anchorCtr="0"/>
          <a:lstStyle/>
          <a:p>
            <a:endParaRPr lang="fr-FR"/>
          </a:p>
        </p:txBody>
      </p:sp>
      <p:grpSp>
        <p:nvGrpSpPr>
          <p:cNvPr id="8" name="Group 23"/>
          <p:cNvGrpSpPr/>
          <p:nvPr userDrawn="1"/>
        </p:nvGrpSpPr>
        <p:grpSpPr>
          <a:xfrm>
            <a:off x="7719023" y="5732426"/>
            <a:ext cx="1019412" cy="702000"/>
            <a:chOff x="7778187" y="681228"/>
            <a:chExt cx="900000" cy="576072"/>
          </a:xfrm>
        </p:grpSpPr>
        <p:sp>
          <p:nvSpPr>
            <p:cNvPr id="11" name="Rounded Rectangle 10"/>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LU"/>
            </a:p>
          </p:txBody>
        </p:sp>
        <p:sp>
          <p:nvSpPr>
            <p:cNvPr id="12" name="Rectangle 11"/>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LU"/>
            </a:p>
          </p:txBody>
        </p:sp>
      </p:grpSp>
      <p:sp>
        <p:nvSpPr>
          <p:cNvPr id="9" name="Rectangle 8"/>
          <p:cNvSpPr/>
          <p:nvPr userDrawn="1"/>
        </p:nvSpPr>
        <p:spPr>
          <a:xfrm>
            <a:off x="0" y="6434866"/>
            <a:ext cx="915921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pic>
        <p:nvPicPr>
          <p:cNvPr id="15" name="Picture 14" descr="UNI_logo_quadri_def.pdf"/>
          <p:cNvPicPr>
            <a:picLocks noChangeAspect="1"/>
          </p:cNvPicPr>
          <p:nvPr userDrawn="1"/>
        </p:nvPicPr>
        <p:blipFill>
          <a:blip r:embed="rId3"/>
          <a:srcRect l="24471" t="27051" r="21988" b="29129"/>
          <a:stretch>
            <a:fillRect/>
          </a:stretch>
        </p:blipFill>
        <p:spPr>
          <a:xfrm>
            <a:off x="7880676" y="5871628"/>
            <a:ext cx="747755" cy="612000"/>
          </a:xfrm>
          <a:prstGeom prst="rect">
            <a:avLst/>
          </a:prstGeom>
        </p:spPr>
      </p:pic>
      <p:sp>
        <p:nvSpPr>
          <p:cNvPr id="19" name="Line 3"/>
          <p:cNvSpPr>
            <a:spLocks noChangeShapeType="1"/>
          </p:cNvSpPr>
          <p:nvPr userDrawn="1"/>
        </p:nvSpPr>
        <p:spPr bwMode="auto">
          <a:xfrm rot="10800000" flipH="1">
            <a:off x="3711575" y="485021"/>
            <a:ext cx="0" cy="1350962"/>
          </a:xfrm>
          <a:prstGeom prst="line">
            <a:avLst/>
          </a:prstGeom>
          <a:noFill/>
          <a:ln w="6350">
            <a:solidFill>
              <a:srgbClr val="FFFFFF"/>
            </a:solidFill>
            <a:miter lim="800000"/>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lIns="0" tIns="0" rIns="0" bIns="0"/>
          <a:lstStyle/>
          <a:p>
            <a:endParaRPr lang="en-US"/>
          </a:p>
        </p:txBody>
      </p:sp>
      <p:sp>
        <p:nvSpPr>
          <p:cNvPr id="21" name="Rectangle 6"/>
          <p:cNvSpPr>
            <a:spLocks/>
          </p:cNvSpPr>
          <p:nvPr userDrawn="1"/>
        </p:nvSpPr>
        <p:spPr bwMode="auto">
          <a:xfrm>
            <a:off x="0" y="485021"/>
            <a:ext cx="196850" cy="1350962"/>
          </a:xfrm>
          <a:prstGeom prst="rect">
            <a:avLst/>
          </a:prstGeom>
          <a:solidFill>
            <a:srgbClr val="E03739"/>
          </a:soli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0" tIns="0" rIns="0" bIns="0"/>
          <a:lstStyle/>
          <a:p>
            <a:endParaRPr lang="fr-FR"/>
          </a:p>
        </p:txBody>
      </p:sp>
      <p:sp>
        <p:nvSpPr>
          <p:cNvPr id="23" name="Text Placeholder 22"/>
          <p:cNvSpPr>
            <a:spLocks noGrp="1"/>
          </p:cNvSpPr>
          <p:nvPr>
            <p:ph type="body" sz="quarter" idx="10"/>
          </p:nvPr>
        </p:nvSpPr>
        <p:spPr>
          <a:xfrm>
            <a:off x="3711575" y="485775"/>
            <a:ext cx="5036425" cy="677821"/>
          </a:xfrm>
          <a:prstGeom prst="rect">
            <a:avLst/>
          </a:prstGeom>
        </p:spPr>
        <p:txBody>
          <a:bodyPr vert="horz" lIns="360000" tIns="180000" rIns="0" bIns="0" anchor="b" anchorCtr="0"/>
          <a:lstStyle>
            <a:lvl1pPr algn="l">
              <a:buFontTx/>
              <a:buNone/>
              <a:defRPr sz="2000">
                <a:solidFill>
                  <a:schemeClr val="bg1"/>
                </a:solidFill>
                <a:latin typeface="+mn-lt"/>
                <a:cs typeface="Gill Sans"/>
              </a:defRPr>
            </a:lvl1pPr>
            <a:lvl2pPr>
              <a:buNone/>
              <a:defRPr/>
            </a:lvl2pPr>
          </a:lstStyle>
          <a:p>
            <a:pPr lvl="0"/>
            <a:r>
              <a:rPr lang="fr-CH" dirty="0"/>
              <a:t>Click to edit Master text styles</a:t>
            </a:r>
          </a:p>
        </p:txBody>
      </p:sp>
      <p:sp>
        <p:nvSpPr>
          <p:cNvPr id="24" name="Text Placeholder 22"/>
          <p:cNvSpPr>
            <a:spLocks noGrp="1"/>
          </p:cNvSpPr>
          <p:nvPr>
            <p:ph type="body" sz="quarter" idx="11"/>
          </p:nvPr>
        </p:nvSpPr>
        <p:spPr>
          <a:xfrm>
            <a:off x="3711574" y="1171201"/>
            <a:ext cx="5036425" cy="672387"/>
          </a:xfrm>
          <a:prstGeom prst="rect">
            <a:avLst/>
          </a:prstGeom>
        </p:spPr>
        <p:txBody>
          <a:bodyPr vert="horz" lIns="360000" tIns="72000" rIns="0" anchor="t" anchorCtr="0"/>
          <a:lstStyle>
            <a:lvl1pPr>
              <a:buFontTx/>
              <a:buNone/>
              <a:defRPr sz="1400" b="0" i="0">
                <a:solidFill>
                  <a:schemeClr val="bg1"/>
                </a:solidFill>
                <a:latin typeface="+mn-lt"/>
                <a:cs typeface="Gill Sans Light"/>
              </a:defRPr>
            </a:lvl1pPr>
            <a:lvl2pPr>
              <a:buNone/>
              <a:defRPr/>
            </a:lvl2pPr>
          </a:lstStyle>
          <a:p>
            <a:pPr lvl="0"/>
            <a:r>
              <a:rPr lang="fr-CH" dirty="0"/>
              <a:t>Click to edit Master text styles</a:t>
            </a:r>
          </a:p>
        </p:txBody>
      </p:sp>
      <p:sp>
        <p:nvSpPr>
          <p:cNvPr id="20" name="TextBox 19"/>
          <p:cNvSpPr txBox="1"/>
          <p:nvPr userDrawn="1"/>
        </p:nvSpPr>
        <p:spPr>
          <a:xfrm>
            <a:off x="196850" y="886599"/>
            <a:ext cx="3514723" cy="276999"/>
          </a:xfrm>
          <a:prstGeom prst="rect">
            <a:avLst/>
          </a:prstGeom>
          <a:noFill/>
        </p:spPr>
        <p:txBody>
          <a:bodyPr wrap="square" lIns="0" tIns="0" rIns="0" bIns="0" rtlCol="0" anchor="b" anchorCtr="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mj-lt"/>
                <a:sym typeface="Gill Sans" charset="0"/>
              </a:rPr>
              <a:t>University of Luxembourg</a:t>
            </a:r>
          </a:p>
        </p:txBody>
      </p:sp>
      <p:sp>
        <p:nvSpPr>
          <p:cNvPr id="22" name="TextBox 21"/>
          <p:cNvSpPr txBox="1"/>
          <p:nvPr userDrawn="1"/>
        </p:nvSpPr>
        <p:spPr>
          <a:xfrm>
            <a:off x="196850" y="1256164"/>
            <a:ext cx="3514723" cy="307777"/>
          </a:xfrm>
          <a:prstGeom prst="rect">
            <a:avLst/>
          </a:prstGeom>
          <a:noFill/>
        </p:spPr>
        <p:txBody>
          <a:bodyPr wrap="square" lIns="0" tIns="0" rIns="0" bIns="0" rtlCol="0" anchor="t" anchorCtr="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baseline="0" dirty="0">
                <a:solidFill>
                  <a:srgbClr val="FFFFFF"/>
                </a:solidFill>
                <a:latin typeface="+mj-lt"/>
                <a:ea typeface="ＭＳ Ｐゴシック" charset="0"/>
                <a:cs typeface="Arial"/>
              </a:rPr>
              <a:t>Multilingual. </a:t>
            </a:r>
            <a:r>
              <a:rPr lang="en-US" sz="1000" b="0" i="0" baseline="0" dirty="0" err="1">
                <a:solidFill>
                  <a:srgbClr val="FFFFFF"/>
                </a:solidFill>
                <a:latin typeface="+mj-lt"/>
                <a:ea typeface="ＭＳ Ｐゴシック" charset="0"/>
                <a:cs typeface="Arial"/>
              </a:rPr>
              <a:t>Personalised</a:t>
            </a:r>
            <a:r>
              <a:rPr lang="en-US" sz="1000" b="0" i="0" baseline="0" dirty="0">
                <a:solidFill>
                  <a:srgbClr val="FFFFFF"/>
                </a:solidFill>
                <a:latin typeface="+mj-lt"/>
                <a:ea typeface="ＭＳ Ｐゴシック" charset="0"/>
                <a:cs typeface="Arial"/>
              </a:rPr>
              <a:t>. Connected.</a:t>
            </a:r>
          </a:p>
          <a:p>
            <a:endParaRPr lang="en-US" sz="1000" b="0" i="0" baseline="0" dirty="0">
              <a:latin typeface="+mj-lt"/>
            </a:endParaRPr>
          </a:p>
        </p:txBody>
      </p:sp>
    </p:spTree>
    <p:extLst>
      <p:ext uri="{BB962C8B-B14F-4D97-AF65-F5344CB8AC3E}">
        <p14:creationId xmlns:p14="http://schemas.microsoft.com/office/powerpoint/2010/main" val="242966392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Cliquez et modifiez le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p>
        </p:txBody>
      </p:sp>
      <p:sp>
        <p:nvSpPr>
          <p:cNvPr id="4" name="Espace réservé de la date 3"/>
          <p:cNvSpPr>
            <a:spLocks noGrp="1"/>
          </p:cNvSpPr>
          <p:nvPr>
            <p:ph type="dt" sz="half" idx="10"/>
          </p:nvPr>
        </p:nvSpPr>
        <p:spPr>
          <a:xfrm>
            <a:off x="628650" y="6356351"/>
            <a:ext cx="2057400" cy="365125"/>
          </a:xfrm>
          <a:prstGeom prst="rect">
            <a:avLst/>
          </a:prstGeom>
        </p:spPr>
        <p:txBody>
          <a:bodyPr/>
          <a:lstStyle/>
          <a:p>
            <a:fld id="{01677DB8-FEEC-874B-826C-E0B63629173B}" type="datetimeFigureOut">
              <a:rPr lang="fr-FR" smtClean="0"/>
              <a:t>02/10/2018</a:t>
            </a:fld>
            <a:endParaRPr lang="fr-FR"/>
          </a:p>
        </p:txBody>
      </p:sp>
      <p:sp>
        <p:nvSpPr>
          <p:cNvPr id="5" name="Espace réservé du pied de page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1"/>
            <a:ext cx="2057400" cy="365125"/>
          </a:xfrm>
          <a:prstGeom prst="rect">
            <a:avLst/>
          </a:prstGeom>
        </p:spPr>
        <p:txBody>
          <a:bodyPr/>
          <a:lstStyle/>
          <a:p>
            <a:fld id="{D46F89D6-47CF-E14B-B76F-28D60558E41F}" type="slidenum">
              <a:rPr lang="fr-FR" smtClean="0"/>
              <a:t>‹#›</a:t>
            </a:fld>
            <a:endParaRPr lang="fr-FR"/>
          </a:p>
        </p:txBody>
      </p:sp>
    </p:spTree>
    <p:extLst>
      <p:ext uri="{BB962C8B-B14F-4D97-AF65-F5344CB8AC3E}">
        <p14:creationId xmlns:p14="http://schemas.microsoft.com/office/powerpoint/2010/main" val="210509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STC">
    <p:spTree>
      <p:nvGrpSpPr>
        <p:cNvPr id="1" name=""/>
        <p:cNvGrpSpPr/>
        <p:nvPr/>
      </p:nvGrpSpPr>
      <p:grpSpPr>
        <a:xfrm>
          <a:off x="0" y="0"/>
          <a:ext cx="0" cy="0"/>
          <a:chOff x="0" y="0"/>
          <a:chExt cx="0" cy="0"/>
        </a:xfrm>
      </p:grpSpPr>
      <p:sp>
        <p:nvSpPr>
          <p:cNvPr id="7"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8" name="Rectangle 7"/>
          <p:cNvSpPr/>
          <p:nvPr userDrawn="1"/>
        </p:nvSpPr>
        <p:spPr>
          <a:xfrm>
            <a:off x="-3772" y="241300"/>
            <a:ext cx="205478" cy="714157"/>
          </a:xfrm>
          <a:prstGeom prst="rect">
            <a:avLst/>
          </a:prstGeom>
          <a:solidFill>
            <a:srgbClr val="0FA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20"/>
          <p:cNvGrpSpPr/>
          <p:nvPr userDrawn="1"/>
        </p:nvGrpSpPr>
        <p:grpSpPr>
          <a:xfrm>
            <a:off x="7790625" y="692065"/>
            <a:ext cx="867600" cy="607703"/>
            <a:chOff x="6793675" y="550964"/>
            <a:chExt cx="867600" cy="607703"/>
          </a:xfrm>
        </p:grpSpPr>
        <p:grpSp>
          <p:nvGrpSpPr>
            <p:cNvPr id="10" name="Group 17"/>
            <p:cNvGrpSpPr/>
            <p:nvPr userDrawn="1"/>
          </p:nvGrpSpPr>
          <p:grpSpPr>
            <a:xfrm>
              <a:off x="6793675" y="550964"/>
              <a:ext cx="867600" cy="576072"/>
              <a:chOff x="7778187" y="681228"/>
              <a:chExt cx="900000" cy="576072"/>
            </a:xfrm>
          </p:grpSpPr>
          <p:sp>
            <p:nvSpPr>
              <p:cNvPr id="12"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13" name="Rectangle 12"/>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11"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4"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latin typeface="Arial"/>
                <a:cs typeface="Arial"/>
              </a:defRPr>
            </a:lvl1pPr>
          </a:lstStyle>
          <a:p>
            <a:r>
              <a:rPr lang="fr-CH" dirty="0"/>
              <a:t>Click to edit Master title style</a:t>
            </a:r>
            <a:br>
              <a:rPr lang="fr-CH" dirty="0"/>
            </a:br>
            <a:r>
              <a:rPr lang="fr-CH" dirty="0"/>
              <a:t/>
            </a:r>
            <a:br>
              <a:rPr lang="fr-CH" dirty="0"/>
            </a:br>
            <a:endParaRPr dirty="0"/>
          </a:p>
        </p:txBody>
      </p:sp>
      <p:pic>
        <p:nvPicPr>
          <p:cNvPr id="16" name="Picture 15" descr="FSTC_Embleme_outline_EN_white_vect.ai"/>
          <p:cNvPicPr>
            <a:picLocks noChangeAspect="1"/>
          </p:cNvPicPr>
          <p:nvPr userDrawn="1"/>
        </p:nvPicPr>
        <p:blipFill>
          <a:blip r:embed="rId3"/>
          <a:srcRect l="34259" t="46433" r="35648" b="51441"/>
          <a:stretch>
            <a:fillRect/>
          </a:stretch>
        </p:blipFill>
        <p:spPr>
          <a:xfrm>
            <a:off x="320541" y="991383"/>
            <a:ext cx="3922712" cy="195837"/>
          </a:xfrm>
          <a:prstGeom prst="rect">
            <a:avLst/>
          </a:prstGeom>
        </p:spPr>
      </p:pic>
      <p:sp>
        <p:nvSpPr>
          <p:cNvPr id="17" name="Text Placeholder 14"/>
          <p:cNvSpPr>
            <a:spLocks noGrp="1"/>
          </p:cNvSpPr>
          <p:nvPr>
            <p:ph type="body" sz="quarter" idx="13"/>
          </p:nvPr>
        </p:nvSpPr>
        <p:spPr>
          <a:xfrm>
            <a:off x="496887" y="1800000"/>
            <a:ext cx="8136000" cy="4868863"/>
          </a:xfrm>
          <a:prstGeom prst="rect">
            <a:avLst/>
          </a:prstGeom>
        </p:spPr>
        <p:txBody>
          <a:bodyPr vert="horz" lIns="0" tIns="0" rIns="0" bIns="0"/>
          <a:lstStyle>
            <a:lvl1pPr marL="230400" indent="-230400">
              <a:spcBef>
                <a:spcPts val="20"/>
              </a:spcBef>
              <a:buClr>
                <a:srgbClr val="0FA5B0"/>
              </a:buClr>
              <a:buSzPct val="100000"/>
              <a:buFont typeface="Wingdings" charset="2"/>
              <a:buChar char="§"/>
              <a:defRPr sz="2000">
                <a:solidFill>
                  <a:schemeClr val="tx1">
                    <a:lumMod val="65000"/>
                    <a:lumOff val="35000"/>
                  </a:schemeClr>
                </a:solidFill>
                <a:latin typeface="Arial"/>
                <a:cs typeface="Arial"/>
              </a:defRPr>
            </a:lvl1pPr>
            <a:lvl2pPr marL="457200" indent="-230400">
              <a:spcBef>
                <a:spcPts val="600"/>
              </a:spcBef>
              <a:buClr>
                <a:srgbClr val="0FA5B0"/>
              </a:buClr>
              <a:buSzPct val="100000"/>
              <a:buFont typeface="Wingdings" charset="2"/>
              <a:buChar char="§"/>
              <a:defRPr sz="1800">
                <a:solidFill>
                  <a:schemeClr val="tx1">
                    <a:lumMod val="65000"/>
                    <a:lumOff val="35000"/>
                  </a:schemeClr>
                </a:solidFill>
                <a:latin typeface="Arial"/>
                <a:cs typeface="Arial"/>
              </a:defRPr>
            </a:lvl2pPr>
            <a:lvl3pPr marL="687600">
              <a:spcBef>
                <a:spcPts val="600"/>
              </a:spcBef>
              <a:buClr>
                <a:srgbClr val="0FA5B0"/>
              </a:buClr>
              <a:buSzPct val="100000"/>
              <a:buFont typeface="Wingdings" charset="2"/>
              <a:buChar char="§"/>
              <a:defRPr sz="1800">
                <a:solidFill>
                  <a:schemeClr val="tx1">
                    <a:lumMod val="65000"/>
                    <a:lumOff val="35000"/>
                  </a:schemeClr>
                </a:solidFill>
                <a:latin typeface="Arial"/>
                <a:cs typeface="Arial"/>
              </a:defRPr>
            </a:lvl3pPr>
            <a:lvl4pPr marL="914400">
              <a:spcBef>
                <a:spcPts val="600"/>
              </a:spcBef>
              <a:buClr>
                <a:srgbClr val="0FA5B0"/>
              </a:buClr>
              <a:buSzPct val="100000"/>
              <a:buFont typeface="Wingdings" charset="2"/>
              <a:buChar char="§"/>
              <a:defRPr sz="1800">
                <a:solidFill>
                  <a:schemeClr val="tx1">
                    <a:lumMod val="65000"/>
                    <a:lumOff val="35000"/>
                  </a:schemeClr>
                </a:solidFill>
                <a:latin typeface="Arial"/>
                <a:cs typeface="Arial"/>
              </a:defRPr>
            </a:lvl4pPr>
            <a:lvl5pPr marL="1144800">
              <a:spcBef>
                <a:spcPts val="600"/>
              </a:spcBef>
              <a:buClr>
                <a:srgbClr val="0FA5B0"/>
              </a:buClr>
              <a:buSzPct val="100000"/>
              <a:buFont typeface="Wingdings" charset="2"/>
              <a:buChar char="§"/>
              <a:defRPr sz="1800">
                <a:solidFill>
                  <a:schemeClr val="tx1">
                    <a:lumMod val="65000"/>
                    <a:lumOff val="35000"/>
                  </a:schemeClr>
                </a:solidFill>
                <a:latin typeface="Arial"/>
                <a:cs typeface="Aria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DEF">
    <p:spTree>
      <p:nvGrpSpPr>
        <p:cNvPr id="1" name=""/>
        <p:cNvGrpSpPr/>
        <p:nvPr/>
      </p:nvGrpSpPr>
      <p:grpSpPr>
        <a:xfrm>
          <a:off x="0" y="0"/>
          <a:ext cx="0" cy="0"/>
          <a:chOff x="0" y="0"/>
          <a:chExt cx="0" cy="0"/>
        </a:xfrm>
      </p:grpSpPr>
      <p:sp>
        <p:nvSpPr>
          <p:cNvPr id="5" name="Rectangle 1"/>
          <p:cNvSpPr>
            <a:spLocks/>
          </p:cNvSpPr>
          <p:nvPr userDrawn="1"/>
        </p:nvSpPr>
        <p:spPr bwMode="auto">
          <a:xfrm>
            <a:off x="0" y="0"/>
            <a:ext cx="9144000" cy="1257300"/>
          </a:xfrm>
          <a:prstGeom prst="rect">
            <a:avLst/>
          </a:prstGeom>
          <a:solidFill>
            <a:schemeClr val="bg1">
              <a:lumMod val="50000"/>
              <a:alpha val="79999"/>
            </a:schemeClr>
          </a:solidFill>
          <a:ln>
            <a:noFill/>
          </a:ln>
        </p:spPr>
        <p:txBody>
          <a:bodyPr lIns="0" tIns="0" rIns="0" bIns="0"/>
          <a:lstStyle/>
          <a:p>
            <a:r>
              <a:rPr lang="fr-FR" dirty="0"/>
              <a:t>  </a:t>
            </a:r>
          </a:p>
        </p:txBody>
      </p:sp>
      <p:sp>
        <p:nvSpPr>
          <p:cNvPr id="6" name="Rectangle 5"/>
          <p:cNvSpPr/>
          <p:nvPr userDrawn="1"/>
        </p:nvSpPr>
        <p:spPr>
          <a:xfrm>
            <a:off x="-3772" y="241300"/>
            <a:ext cx="205478" cy="714157"/>
          </a:xfrm>
          <a:prstGeom prst="rect">
            <a:avLst/>
          </a:prstGeom>
          <a:solidFill>
            <a:srgbClr val="5C0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5C0025"/>
              </a:solidFill>
            </a:endParaRPr>
          </a:p>
        </p:txBody>
      </p:sp>
      <p:grpSp>
        <p:nvGrpSpPr>
          <p:cNvPr id="7" name="Group 20"/>
          <p:cNvGrpSpPr/>
          <p:nvPr userDrawn="1"/>
        </p:nvGrpSpPr>
        <p:grpSpPr>
          <a:xfrm>
            <a:off x="7790625" y="692065"/>
            <a:ext cx="867600" cy="607703"/>
            <a:chOff x="6793675" y="550964"/>
            <a:chExt cx="867600" cy="607703"/>
          </a:xfrm>
        </p:grpSpPr>
        <p:grpSp>
          <p:nvGrpSpPr>
            <p:cNvPr id="8" name="Group 17"/>
            <p:cNvGrpSpPr/>
            <p:nvPr userDrawn="1"/>
          </p:nvGrpSpPr>
          <p:grpSpPr>
            <a:xfrm>
              <a:off x="6793675" y="550964"/>
              <a:ext cx="867600" cy="576072"/>
              <a:chOff x="7778187" y="681228"/>
              <a:chExt cx="900000" cy="576072"/>
            </a:xfrm>
          </p:grpSpPr>
          <p:sp>
            <p:nvSpPr>
              <p:cNvPr id="10"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sp>
            <p:nvSpPr>
              <p:cNvPr id="11" name="Rectangle 10"/>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grpSp>
        <p:pic>
          <p:nvPicPr>
            <p:cNvPr id="9"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2" name="Title 1"/>
          <p:cNvSpPr>
            <a:spLocks noGrp="1"/>
          </p:cNvSpPr>
          <p:nvPr>
            <p:ph type="title" hasCustomPrompt="1"/>
          </p:nvPr>
        </p:nvSpPr>
        <p:spPr>
          <a:xfrm>
            <a:off x="498474" y="266700"/>
            <a:ext cx="6880226" cy="990600"/>
          </a:xfrm>
          <a:prstGeom prst="rect">
            <a:avLst/>
          </a:prstGeom>
        </p:spPr>
        <p:txBody>
          <a:bodyPr lIns="0" tIns="0" rIns="0" bIns="0" anchor="t" anchorCtr="0">
            <a:normAutofit/>
          </a:bodyPr>
          <a:lstStyle>
            <a:lvl1pPr algn="l">
              <a:defRPr sz="2000" b="1">
                <a:solidFill>
                  <a:srgbClr val="FFFFFF"/>
                </a:solidFill>
                <a:latin typeface="Arial"/>
                <a:cs typeface="Arial"/>
              </a:defRPr>
            </a:lvl1pPr>
          </a:lstStyle>
          <a:p>
            <a:r>
              <a:rPr lang="fr-CH" dirty="0"/>
              <a:t>Click to edit Master title style</a:t>
            </a:r>
            <a:br>
              <a:rPr lang="fr-CH" dirty="0"/>
            </a:br>
            <a:r>
              <a:rPr lang="fr-CH" dirty="0"/>
              <a:t/>
            </a:r>
            <a:br>
              <a:rPr lang="fr-CH" dirty="0"/>
            </a:br>
            <a:endParaRPr dirty="0"/>
          </a:p>
        </p:txBody>
      </p:sp>
      <p:sp>
        <p:nvSpPr>
          <p:cNvPr id="13" name="Text Placeholder 14"/>
          <p:cNvSpPr>
            <a:spLocks noGrp="1"/>
          </p:cNvSpPr>
          <p:nvPr>
            <p:ph type="body" sz="quarter" idx="13"/>
          </p:nvPr>
        </p:nvSpPr>
        <p:spPr>
          <a:xfrm>
            <a:off x="496887" y="1800000"/>
            <a:ext cx="8136000" cy="4868863"/>
          </a:xfrm>
          <a:prstGeom prst="rect">
            <a:avLst/>
          </a:prstGeom>
        </p:spPr>
        <p:txBody>
          <a:bodyPr vert="horz" lIns="0" tIns="0" rIns="0" bIns="0"/>
          <a:lstStyle>
            <a:lvl1pPr marL="230400" indent="-230400">
              <a:spcBef>
                <a:spcPts val="20"/>
              </a:spcBef>
              <a:buClr>
                <a:srgbClr val="5C0025"/>
              </a:buClr>
              <a:buSzPct val="100000"/>
              <a:buFont typeface="Wingdings" charset="2"/>
              <a:buChar char="§"/>
              <a:defRPr sz="2000">
                <a:solidFill>
                  <a:schemeClr val="tx1">
                    <a:lumMod val="65000"/>
                    <a:lumOff val="35000"/>
                  </a:schemeClr>
                </a:solidFill>
                <a:latin typeface="Arial"/>
                <a:cs typeface="Arial"/>
              </a:defRPr>
            </a:lvl1pPr>
            <a:lvl2pPr marL="457200" indent="-230400">
              <a:spcBef>
                <a:spcPts val="600"/>
              </a:spcBef>
              <a:buClr>
                <a:srgbClr val="5C0025"/>
              </a:buClr>
              <a:buSzPct val="100000"/>
              <a:buFont typeface="Wingdings" charset="2"/>
              <a:buChar char="§"/>
              <a:defRPr sz="1800">
                <a:solidFill>
                  <a:schemeClr val="tx1">
                    <a:lumMod val="65000"/>
                    <a:lumOff val="35000"/>
                  </a:schemeClr>
                </a:solidFill>
                <a:latin typeface="Arial"/>
                <a:cs typeface="Arial"/>
              </a:defRPr>
            </a:lvl2pPr>
            <a:lvl3pPr marL="687600">
              <a:spcBef>
                <a:spcPts val="600"/>
              </a:spcBef>
              <a:buClr>
                <a:srgbClr val="5C0025"/>
              </a:buClr>
              <a:buSzPct val="100000"/>
              <a:buFont typeface="Wingdings" charset="2"/>
              <a:buChar char="§"/>
              <a:defRPr sz="1800">
                <a:solidFill>
                  <a:schemeClr val="tx1">
                    <a:lumMod val="65000"/>
                    <a:lumOff val="35000"/>
                  </a:schemeClr>
                </a:solidFill>
                <a:latin typeface="Arial"/>
                <a:cs typeface="Arial"/>
              </a:defRPr>
            </a:lvl3pPr>
            <a:lvl4pPr marL="914400">
              <a:spcBef>
                <a:spcPts val="600"/>
              </a:spcBef>
              <a:buClr>
                <a:srgbClr val="5C0025"/>
              </a:buClr>
              <a:buSzPct val="100000"/>
              <a:buFont typeface="Wingdings" charset="2"/>
              <a:buChar char="§"/>
              <a:defRPr sz="1800">
                <a:solidFill>
                  <a:schemeClr val="tx1">
                    <a:lumMod val="65000"/>
                    <a:lumOff val="35000"/>
                  </a:schemeClr>
                </a:solidFill>
                <a:latin typeface="Arial"/>
                <a:cs typeface="Arial"/>
              </a:defRPr>
            </a:lvl4pPr>
            <a:lvl5pPr marL="1144800">
              <a:spcBef>
                <a:spcPts val="600"/>
              </a:spcBef>
              <a:buClr>
                <a:srgbClr val="5C0025"/>
              </a:buClr>
              <a:buSzPct val="100000"/>
              <a:buFont typeface="Wingdings" charset="2"/>
              <a:buChar char="§"/>
              <a:defRPr sz="1800">
                <a:solidFill>
                  <a:schemeClr val="tx1">
                    <a:lumMod val="65000"/>
                    <a:lumOff val="35000"/>
                  </a:schemeClr>
                </a:solidFill>
                <a:latin typeface="Arial"/>
                <a:cs typeface="Aria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pic>
        <p:nvPicPr>
          <p:cNvPr id="15" name="Picture 3" descr="FDEF_Embleme_outline_ENG_vect_white.ai"/>
          <p:cNvPicPr>
            <a:picLocks noChangeAspect="1"/>
          </p:cNvPicPr>
          <p:nvPr userDrawn="1"/>
        </p:nvPicPr>
        <p:blipFill rotWithShape="1">
          <a:blip r:embed="rId3"/>
          <a:srcRect l="37156" t="48295" r="38766" b="47500"/>
          <a:stretch/>
        </p:blipFill>
        <p:spPr>
          <a:xfrm>
            <a:off x="436087" y="934426"/>
            <a:ext cx="2915053" cy="393367"/>
          </a:xfrm>
          <a:prstGeom prst="rect">
            <a:avLst/>
          </a:prstGeom>
        </p:spPr>
      </p:pic>
    </p:spTree>
    <p:extLst>
      <p:ext uri="{BB962C8B-B14F-4D97-AF65-F5344CB8AC3E}">
        <p14:creationId xmlns:p14="http://schemas.microsoft.com/office/powerpoint/2010/main" val="226284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6" r:id="rId1"/>
    <p:sldLayoutId id="2147483836" r:id="rId2"/>
    <p:sldLayoutId id="2147483839" r:id="rId3"/>
    <p:sldLayoutId id="2147483841" r:id="rId4"/>
    <p:sldLayoutId id="2147483842" r:id="rId5"/>
  </p:sldLayoutIdLst>
  <p:txStyles>
    <p:titleStyle>
      <a:lvl1pPr algn="l" defTabSz="914400" rtl="0" eaLnBrk="1" latinLnBrk="0" hangingPunct="1">
        <a:spcBef>
          <a:spcPct val="0"/>
        </a:spcBef>
        <a:buNone/>
        <a:defRPr sz="3600" b="1" i="0" kern="1200">
          <a:solidFill>
            <a:schemeClr val="accent1"/>
          </a:solidFill>
          <a:latin typeface="Arial"/>
          <a:ea typeface="+mj-ea"/>
          <a:cs typeface="Arial"/>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5" r:id="rId1"/>
    <p:sldLayoutId id="214748384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1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645509"/>
      </p:ext>
    </p:extLst>
  </p:cSld>
  <p:clrMap bg1="lt1" tx1="dk1" bg2="lt2" tx2="dk2" accent1="accent1" accent2="accent2" accent3="accent3" accent4="accent4" accent5="accent5" accent6="accent6" hlink="hlink" folHlink="folHlink"/>
  <p:sldLayoutIdLst>
    <p:sldLayoutId id="214748382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05538"/>
      </p:ext>
    </p:extLst>
  </p:cSld>
  <p:clrMap bg1="lt1" tx1="dk1" bg2="lt2" tx2="dk2" accent1="accent1" accent2="accent2" accent3="accent3" accent4="accent4" accent5="accent5" accent6="accent6" hlink="hlink" folHlink="folHlink"/>
  <p:sldLayoutIdLst>
    <p:sldLayoutId id="214748383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3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96887" y="1705732"/>
            <a:ext cx="8136000" cy="4868863"/>
          </a:xfrm>
        </p:spPr>
        <p:txBody>
          <a:bodyPr/>
          <a:lstStyle/>
          <a:p>
            <a:pPr algn="ctr"/>
            <a:r>
              <a:rPr lang="en-US" dirty="0"/>
              <a:t>Perception of selected Jewish objects in second and third generation Jews (LUX+CZ)</a:t>
            </a:r>
            <a:endParaRPr lang="cs-CZ" dirty="0"/>
          </a:p>
        </p:txBody>
      </p:sp>
      <p:sp>
        <p:nvSpPr>
          <p:cNvPr id="3" name="Title 2"/>
          <p:cNvSpPr>
            <a:spLocks noGrp="1"/>
          </p:cNvSpPr>
          <p:nvPr>
            <p:ph type="title"/>
          </p:nvPr>
        </p:nvSpPr>
        <p:spPr/>
        <p:txBody>
          <a:bodyPr/>
          <a:lstStyle/>
          <a:p>
            <a:r>
              <a:rPr lang="cs-CZ" dirty="0" err="1" smtClean="0"/>
              <a:t>Graphic</a:t>
            </a:r>
            <a:r>
              <a:rPr lang="cs-CZ" dirty="0" smtClean="0"/>
              <a:t> 3</a:t>
            </a:r>
            <a:endParaRPr lang="cs-CZ" dirty="0"/>
          </a:p>
        </p:txBody>
      </p:sp>
      <p:graphicFrame>
        <p:nvGraphicFramePr>
          <p:cNvPr id="4" name="Chart 3"/>
          <p:cNvGraphicFramePr/>
          <p:nvPr>
            <p:extLst>
              <p:ext uri="{D42A27DB-BD31-4B8C-83A1-F6EECF244321}">
                <p14:modId xmlns:p14="http://schemas.microsoft.com/office/powerpoint/2010/main" val="628969691"/>
              </p:ext>
            </p:extLst>
          </p:nvPr>
        </p:nvGraphicFramePr>
        <p:xfrm>
          <a:off x="1609725" y="2812719"/>
          <a:ext cx="5924550" cy="35515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2135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342900" indent="-342900">
              <a:buFont typeface="Arial" panose="020B0604020202020204" pitchFamily="34" charset="0"/>
              <a:buChar char="•"/>
            </a:pPr>
            <a:r>
              <a:rPr lang="en-US" dirty="0" smtClean="0"/>
              <a:t>In </a:t>
            </a:r>
            <a:r>
              <a:rPr lang="en-US" dirty="0"/>
              <a:t>Czechoslovakia, a large number of parents failed to keep religious precepts alive</a:t>
            </a:r>
            <a:r>
              <a:rPr lang="en-US" dirty="0" smtClean="0"/>
              <a:t>.</a:t>
            </a:r>
            <a:endParaRPr lang="cs-CZ" dirty="0"/>
          </a:p>
          <a:p>
            <a:pPr marL="342900" indent="-342900">
              <a:buFont typeface="Arial" panose="020B0604020202020204" pitchFamily="34" charset="0"/>
              <a:buChar char="•"/>
            </a:pPr>
            <a:r>
              <a:rPr lang="cs-CZ" dirty="0" smtClean="0"/>
              <a:t>G</a:t>
            </a:r>
            <a:r>
              <a:rPr lang="en-US" dirty="0" err="1" smtClean="0"/>
              <a:t>uarded</a:t>
            </a:r>
            <a:r>
              <a:rPr lang="en-US" dirty="0" smtClean="0"/>
              <a:t> </a:t>
            </a:r>
            <a:r>
              <a:rPr lang="en-US" dirty="0"/>
              <a:t>family artefacts </a:t>
            </a:r>
            <a:r>
              <a:rPr lang="cs-CZ" dirty="0" err="1" smtClean="0"/>
              <a:t>help</a:t>
            </a:r>
            <a:r>
              <a:rPr lang="cs-CZ" dirty="0" smtClean="0"/>
              <a:t> to</a:t>
            </a:r>
            <a:r>
              <a:rPr lang="en-US" dirty="0" smtClean="0"/>
              <a:t> </a:t>
            </a:r>
            <a:r>
              <a:rPr lang="en-US" dirty="0"/>
              <a:t>retain childhood memories of their ancestors. </a:t>
            </a:r>
            <a:endParaRPr lang="cs-CZ" dirty="0"/>
          </a:p>
        </p:txBody>
      </p:sp>
      <p:sp>
        <p:nvSpPr>
          <p:cNvPr id="3" name="Title 2"/>
          <p:cNvSpPr>
            <a:spLocks noGrp="1"/>
          </p:cNvSpPr>
          <p:nvPr>
            <p:ph type="title"/>
          </p:nvPr>
        </p:nvSpPr>
        <p:spPr/>
        <p:txBody>
          <a:bodyPr/>
          <a:lstStyle/>
          <a:p>
            <a:endParaRPr lang="cs-CZ"/>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69" y="4440024"/>
            <a:ext cx="2119378" cy="18775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608" y="4525217"/>
            <a:ext cx="2459517" cy="17348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0170" y="4554992"/>
            <a:ext cx="2928238" cy="1860936"/>
          </a:xfrm>
          <a:prstGeom prst="rect">
            <a:avLst/>
          </a:prstGeom>
        </p:spPr>
      </p:pic>
    </p:spTree>
    <p:extLst>
      <p:ext uri="{BB962C8B-B14F-4D97-AF65-F5344CB8AC3E}">
        <p14:creationId xmlns:p14="http://schemas.microsoft.com/office/powerpoint/2010/main" val="230037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4800" y="1413164"/>
            <a:ext cx="8328087" cy="5255699"/>
          </a:xfrm>
        </p:spPr>
        <p:txBody>
          <a:bodyPr/>
          <a:lstStyle/>
          <a:p>
            <a:pPr marL="342900" indent="-342900">
              <a:buFont typeface="Arial" panose="020B0604020202020204" pitchFamily="34" charset="0"/>
              <a:buChar char="•"/>
            </a:pPr>
            <a:r>
              <a:rPr lang="en-US" dirty="0" smtClean="0"/>
              <a:t>For </a:t>
            </a:r>
            <a:r>
              <a:rPr lang="en-US" dirty="0"/>
              <a:t>Luxembourgish Jews this kind of object is converted into a </a:t>
            </a:r>
            <a:r>
              <a:rPr lang="en-US" i="1" dirty="0"/>
              <a:t>lieu de </a:t>
            </a:r>
            <a:r>
              <a:rPr lang="en-US" i="1" dirty="0" err="1"/>
              <a:t>mémoire</a:t>
            </a:r>
            <a:r>
              <a:rPr lang="en-US" dirty="0"/>
              <a:t> and placed into a broader </a:t>
            </a:r>
            <a:r>
              <a:rPr lang="en-US" dirty="0" smtClean="0"/>
              <a:t>context</a:t>
            </a:r>
            <a:r>
              <a:rPr lang="cs-CZ" dirty="0" smtClean="0"/>
              <a:t>.</a:t>
            </a:r>
          </a:p>
          <a:p>
            <a:pPr marL="342900" indent="-342900">
              <a:buFont typeface="Arial" panose="020B0604020202020204" pitchFamily="34" charset="0"/>
              <a:buChar char="•"/>
            </a:pPr>
            <a:r>
              <a:rPr lang="en-US" dirty="0"/>
              <a:t>Members of the third generation do not miss the tactile contact with objects belonging to their ancestors, unlike their parents. </a:t>
            </a:r>
            <a:endParaRPr lang="cs-CZ" dirty="0" smtClean="0"/>
          </a:p>
          <a:p>
            <a:pPr marL="342900" indent="-342900">
              <a:buFont typeface="Arial" panose="020B0604020202020204" pitchFamily="34" charset="0"/>
              <a:buChar char="•"/>
            </a:pPr>
            <a:r>
              <a:rPr lang="en-US" dirty="0"/>
              <a:t>Young men and women in both Luxembourg and the Czech Republic often wear accessories – rings, necklaces, earrings or bracelets.</a:t>
            </a:r>
            <a:r>
              <a:rPr lang="en-US" dirty="0" smtClean="0"/>
              <a:t> </a:t>
            </a:r>
            <a:endParaRPr lang="cs-CZ" dirty="0"/>
          </a:p>
        </p:txBody>
      </p:sp>
      <p:sp>
        <p:nvSpPr>
          <p:cNvPr id="3" name="Title 2"/>
          <p:cNvSpPr>
            <a:spLocks noGrp="1"/>
          </p:cNvSpPr>
          <p:nvPr>
            <p:ph type="title"/>
          </p:nvPr>
        </p:nvSpPr>
        <p:spPr/>
        <p:txBody>
          <a:bodyPr/>
          <a:lstStyle/>
          <a:p>
            <a:r>
              <a:rPr lang="en-US" dirty="0"/>
              <a:t>Jewish ritual items</a:t>
            </a:r>
            <a:endParaRPr lang="cs-C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87" y="4553748"/>
            <a:ext cx="2594291" cy="21151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720" y="4553747"/>
            <a:ext cx="1875424" cy="21151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8786" y="3990692"/>
            <a:ext cx="3021264" cy="2678171"/>
          </a:xfrm>
          <a:prstGeom prst="rect">
            <a:avLst/>
          </a:prstGeom>
        </p:spPr>
      </p:pic>
    </p:spTree>
    <p:extLst>
      <p:ext uri="{BB962C8B-B14F-4D97-AF65-F5344CB8AC3E}">
        <p14:creationId xmlns:p14="http://schemas.microsoft.com/office/powerpoint/2010/main" val="1480861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32509" y="1454728"/>
            <a:ext cx="8300378" cy="5214136"/>
          </a:xfrm>
        </p:spPr>
        <p:txBody>
          <a:bodyPr/>
          <a:lstStyle/>
          <a:p>
            <a:pPr marL="342900" indent="-342900">
              <a:buFont typeface="Arial" panose="020B0604020202020204" pitchFamily="34" charset="0"/>
              <a:buChar char="•"/>
            </a:pPr>
            <a:r>
              <a:rPr lang="cs-CZ" b="1" dirty="0" err="1" smtClean="0"/>
              <a:t>The</a:t>
            </a:r>
            <a:r>
              <a:rPr lang="cs-CZ" b="1" dirty="0" smtClean="0"/>
              <a:t> second </a:t>
            </a:r>
            <a:r>
              <a:rPr lang="cs-CZ" b="1" dirty="0" err="1" smtClean="0"/>
              <a:t>generation</a:t>
            </a:r>
            <a:r>
              <a:rPr lang="cs-CZ" b="1" dirty="0" smtClean="0"/>
              <a:t> </a:t>
            </a:r>
            <a:r>
              <a:rPr lang="cs-CZ" dirty="0" err="1" smtClean="0"/>
              <a:t>is</a:t>
            </a:r>
            <a:r>
              <a:rPr lang="cs-CZ" dirty="0" smtClean="0"/>
              <a:t> more </a:t>
            </a:r>
            <a:r>
              <a:rPr lang="en-US" dirty="0" smtClean="0"/>
              <a:t>attached </a:t>
            </a:r>
            <a:r>
              <a:rPr lang="en-US" dirty="0"/>
              <a:t>to ritual artefacts belonging to their ancestors </a:t>
            </a:r>
            <a:r>
              <a:rPr lang="cs-CZ" dirty="0" smtClean="0"/>
              <a:t>(</a:t>
            </a:r>
            <a:r>
              <a:rPr lang="en-US" dirty="0" smtClean="0"/>
              <a:t>who </a:t>
            </a:r>
            <a:r>
              <a:rPr lang="en-US" dirty="0"/>
              <a:t>died in the </a:t>
            </a:r>
            <a:r>
              <a:rPr lang="en-US" dirty="0" smtClean="0"/>
              <a:t>Holocaust</a:t>
            </a:r>
            <a:r>
              <a:rPr lang="cs-CZ" dirty="0" smtClean="0"/>
              <a:t>)</a:t>
            </a:r>
            <a:r>
              <a:rPr lang="en-US" dirty="0" smtClean="0"/>
              <a:t>. </a:t>
            </a:r>
            <a:endParaRPr lang="cs-CZ" dirty="0" smtClean="0"/>
          </a:p>
          <a:p>
            <a:pPr marL="342900" indent="-342900">
              <a:buFont typeface="Arial" panose="020B0604020202020204" pitchFamily="34" charset="0"/>
              <a:buChar char="•"/>
            </a:pPr>
            <a:r>
              <a:rPr lang="en-US" b="1" dirty="0" smtClean="0"/>
              <a:t>The </a:t>
            </a:r>
            <a:r>
              <a:rPr lang="en-US" b="1" dirty="0"/>
              <a:t>third generation</a:t>
            </a:r>
            <a:r>
              <a:rPr lang="en-US" dirty="0"/>
              <a:t> is interested in ritual and religious items in a more </a:t>
            </a:r>
            <a:r>
              <a:rPr lang="en-US" dirty="0" smtClean="0"/>
              <a:t>complex</a:t>
            </a:r>
            <a:r>
              <a:rPr lang="en-US" dirty="0"/>
              <a:t>, less emotional and </a:t>
            </a:r>
            <a:r>
              <a:rPr lang="en-US" dirty="0" smtClean="0"/>
              <a:t>contextualized </a:t>
            </a:r>
            <a:r>
              <a:rPr lang="en-US" dirty="0"/>
              <a:t>way</a:t>
            </a:r>
            <a:r>
              <a:rPr lang="en-US" dirty="0" smtClean="0"/>
              <a:t>.</a:t>
            </a:r>
            <a:endParaRPr lang="cs-CZ" dirty="0" smtClean="0"/>
          </a:p>
          <a:p>
            <a:pPr marL="342900" indent="-342900">
              <a:buFont typeface="Arial" panose="020B0604020202020204" pitchFamily="34" charset="0"/>
              <a:buChar char="•"/>
            </a:pPr>
            <a:r>
              <a:rPr lang="en-US" dirty="0"/>
              <a:t>The relationship with a family ritual heirloom passed on in a legitimate way is often </a:t>
            </a:r>
            <a:r>
              <a:rPr lang="en-US" dirty="0" err="1" smtClean="0"/>
              <a:t>forme</a:t>
            </a:r>
            <a:r>
              <a:rPr lang="en-US" dirty="0" smtClean="0"/>
              <a:t> </a:t>
            </a:r>
            <a:r>
              <a:rPr lang="en-US" dirty="0"/>
              <a:t>gradually and imperceptibly</a:t>
            </a:r>
            <a:r>
              <a:rPr lang="en-US" dirty="0" smtClean="0"/>
              <a:t>.</a:t>
            </a:r>
            <a:endParaRPr lang="cs-CZ" dirty="0" smtClean="0"/>
          </a:p>
          <a:p>
            <a:pPr marL="342900" indent="-342900">
              <a:buFont typeface="Arial" panose="020B0604020202020204" pitchFamily="34" charset="0"/>
              <a:buChar char="•"/>
            </a:pPr>
            <a:r>
              <a:rPr lang="en-US" dirty="0"/>
              <a:t>The second generation is also more suspicious of the origin of valuable items.</a:t>
            </a:r>
            <a:r>
              <a:rPr lang="en-US" dirty="0" smtClean="0"/>
              <a:t> </a:t>
            </a:r>
            <a:endParaRPr lang="cs-CZ" dirty="0"/>
          </a:p>
        </p:txBody>
      </p:sp>
      <p:sp>
        <p:nvSpPr>
          <p:cNvPr id="3" name="Title 2"/>
          <p:cNvSpPr>
            <a:spLocks noGrp="1"/>
          </p:cNvSpPr>
          <p:nvPr>
            <p:ph type="title"/>
          </p:nvPr>
        </p:nvSpPr>
        <p:spPr/>
        <p:txBody>
          <a:bodyPr/>
          <a:lstStyle/>
          <a:p>
            <a:r>
              <a:rPr lang="en-US" dirty="0"/>
              <a:t>Jewish ritual items</a:t>
            </a:r>
            <a:endParaRPr lang="cs-CZ" dirty="0"/>
          </a:p>
        </p:txBody>
      </p:sp>
    </p:spTree>
    <p:extLst>
      <p:ext uri="{BB962C8B-B14F-4D97-AF65-F5344CB8AC3E}">
        <p14:creationId xmlns:p14="http://schemas.microsoft.com/office/powerpoint/2010/main" val="2734279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96887" y="1550618"/>
            <a:ext cx="8136000" cy="5168837"/>
          </a:xfrm>
        </p:spPr>
        <p:txBody>
          <a:bodyPr/>
          <a:lstStyle/>
          <a:p>
            <a:pPr marL="342900" indent="-342900">
              <a:buFont typeface="Arial" panose="020B0604020202020204" pitchFamily="34" charset="0"/>
              <a:buChar char="•"/>
            </a:pPr>
            <a:r>
              <a:rPr lang="cs-CZ" dirty="0" smtClean="0"/>
              <a:t>P</a:t>
            </a:r>
            <a:r>
              <a:rPr lang="en-US" dirty="0" err="1" smtClean="0"/>
              <a:t>arents</a:t>
            </a:r>
            <a:r>
              <a:rPr lang="en-US" dirty="0" smtClean="0"/>
              <a:t> were </a:t>
            </a:r>
            <a:r>
              <a:rPr lang="en-US" dirty="0"/>
              <a:t>missing from their collection since they refused to be photographed in later life unless strictly necessary. </a:t>
            </a:r>
            <a:endParaRPr lang="cs-CZ" dirty="0" smtClean="0"/>
          </a:p>
          <a:p>
            <a:pPr marL="342900" indent="-342900">
              <a:buFont typeface="Arial" panose="020B0604020202020204" pitchFamily="34" charset="0"/>
              <a:buChar char="•"/>
            </a:pPr>
            <a:r>
              <a:rPr lang="en-US" dirty="0"/>
              <a:t>Some consider family photos as sacred objects that should not be exposed via online social platforms.</a:t>
            </a:r>
            <a:r>
              <a:rPr lang="cs-CZ" dirty="0" smtClean="0"/>
              <a:t> </a:t>
            </a:r>
          </a:p>
          <a:p>
            <a:pPr marL="342900" indent="-342900">
              <a:buFont typeface="Arial" panose="020B0604020202020204" pitchFamily="34" charset="0"/>
              <a:buChar char="•"/>
            </a:pPr>
            <a:r>
              <a:rPr lang="en-US" dirty="0"/>
              <a:t>Narrators cherished a faded and shabby photo that vividly reflected its former owners more than a photo that did not bear the scars of time. </a:t>
            </a:r>
            <a:r>
              <a:rPr lang="cs-CZ" dirty="0" smtClean="0"/>
              <a:t> </a:t>
            </a:r>
          </a:p>
          <a:p>
            <a:pPr marL="342900" indent="-342900">
              <a:buFont typeface="Arial" panose="020B0604020202020204" pitchFamily="34" charset="0"/>
              <a:buChar char="•"/>
            </a:pPr>
            <a:r>
              <a:rPr lang="en-US" dirty="0" smtClean="0"/>
              <a:t>Even </a:t>
            </a:r>
            <a:r>
              <a:rPr lang="en-US" dirty="0"/>
              <a:t>though the narrator had several ancient Jewish objects in her home, she considered them to be less interesting since she used them for everyday purposes and associated them with the contemporary cultural system</a:t>
            </a:r>
            <a:r>
              <a:rPr lang="en-US" dirty="0" smtClean="0"/>
              <a:t>.</a:t>
            </a:r>
            <a:endParaRPr lang="cs-CZ" dirty="0" smtClean="0"/>
          </a:p>
          <a:p>
            <a:pPr marL="342900" indent="-342900">
              <a:buFont typeface="Arial" panose="020B0604020202020204" pitchFamily="34" charset="0"/>
              <a:buChar char="•"/>
            </a:pPr>
            <a:r>
              <a:rPr lang="en-US" dirty="0"/>
              <a:t>In some cases photos became a part of another object (e.g. a cigarette case with a miniature on its cover or a pocket watch).</a:t>
            </a:r>
            <a:endParaRPr lang="cs-CZ" dirty="0" smtClean="0"/>
          </a:p>
          <a:p>
            <a:pPr marL="342900" indent="-342900">
              <a:buFont typeface="Arial" panose="020B0604020202020204" pitchFamily="34" charset="0"/>
              <a:buChar char="•"/>
            </a:pPr>
            <a:endParaRPr lang="cs-CZ" dirty="0"/>
          </a:p>
        </p:txBody>
      </p:sp>
      <p:sp>
        <p:nvSpPr>
          <p:cNvPr id="3" name="Title 2"/>
          <p:cNvSpPr>
            <a:spLocks noGrp="1"/>
          </p:cNvSpPr>
          <p:nvPr>
            <p:ph type="title"/>
          </p:nvPr>
        </p:nvSpPr>
        <p:spPr/>
        <p:txBody>
          <a:bodyPr/>
          <a:lstStyle/>
          <a:p>
            <a:r>
              <a:rPr lang="en-US" dirty="0"/>
              <a:t>Jewish relatives in old photographs</a:t>
            </a:r>
            <a:endParaRPr lang="cs-CZ" dirty="0"/>
          </a:p>
        </p:txBody>
      </p:sp>
    </p:spTree>
    <p:extLst>
      <p:ext uri="{BB962C8B-B14F-4D97-AF65-F5344CB8AC3E}">
        <p14:creationId xmlns:p14="http://schemas.microsoft.com/office/powerpoint/2010/main" val="1511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6051" y="1619891"/>
            <a:ext cx="8136000" cy="4868863"/>
          </a:xfrm>
        </p:spPr>
        <p:txBody>
          <a:bodyPr/>
          <a:lstStyle/>
          <a:p>
            <a:pPr marL="342900" indent="-342900">
              <a:buFont typeface="Arial" panose="020B0604020202020204" pitchFamily="34" charset="0"/>
              <a:buChar char="•"/>
            </a:pPr>
            <a:r>
              <a:rPr lang="en-US" dirty="0"/>
              <a:t>Jewish identities are not exclusive, but they are naturally multidimensional and constitute one of the components of a person’s overall identity. (</a:t>
            </a:r>
            <a:r>
              <a:rPr lang="en-US" dirty="0" err="1"/>
              <a:t>Tartakowsky</a:t>
            </a:r>
            <a:r>
              <a:rPr lang="en-US" dirty="0"/>
              <a:t> and </a:t>
            </a:r>
            <a:r>
              <a:rPr lang="en-US" dirty="0" err="1"/>
              <a:t>Dimentstein</a:t>
            </a:r>
            <a:r>
              <a:rPr lang="en-US" dirty="0"/>
              <a:t> 2017</a:t>
            </a:r>
            <a:r>
              <a:rPr lang="en-US" dirty="0" smtClean="0"/>
              <a:t>)</a:t>
            </a:r>
            <a:endParaRPr lang="cs-CZ" dirty="0" smtClean="0"/>
          </a:p>
          <a:p>
            <a:pPr marL="342900" indent="-342900">
              <a:buFont typeface="Arial" panose="020B0604020202020204" pitchFamily="34" charset="0"/>
              <a:buChar char="•"/>
            </a:pPr>
            <a:r>
              <a:rPr lang="cs-CZ" dirty="0" smtClean="0"/>
              <a:t>M</a:t>
            </a:r>
            <a:r>
              <a:rPr lang="en-US" dirty="0" err="1" smtClean="0"/>
              <a:t>aterial</a:t>
            </a:r>
            <a:r>
              <a:rPr lang="en-US" dirty="0" smtClean="0"/>
              <a:t> </a:t>
            </a:r>
            <a:r>
              <a:rPr lang="en-US" dirty="0"/>
              <a:t>artefacts consolidate a fundamentally social identity and indicate conformity with a particular society. (Wasserstein 1996</a:t>
            </a:r>
            <a:r>
              <a:rPr lang="en-US" dirty="0" smtClean="0"/>
              <a:t>)</a:t>
            </a:r>
            <a:endParaRPr lang="cs-CZ" dirty="0" smtClean="0"/>
          </a:p>
          <a:p>
            <a:pPr marL="342900" indent="-342900">
              <a:buFont typeface="Arial" panose="020B0604020202020204" pitchFamily="34" charset="0"/>
              <a:buChar char="•"/>
            </a:pPr>
            <a:r>
              <a:rPr lang="cs-CZ" dirty="0" smtClean="0"/>
              <a:t>Ex.: I</a:t>
            </a:r>
            <a:r>
              <a:rPr lang="en-US" dirty="0" err="1" smtClean="0"/>
              <a:t>nterview</a:t>
            </a:r>
            <a:r>
              <a:rPr lang="en-US" dirty="0" smtClean="0"/>
              <a:t> </a:t>
            </a:r>
            <a:r>
              <a:rPr lang="en-US" dirty="0"/>
              <a:t>with a Czech woman Michaela V. </a:t>
            </a:r>
            <a:endParaRPr lang="cs-CZ" dirty="0" smtClean="0"/>
          </a:p>
          <a:p>
            <a:pPr marL="342900" indent="-342900">
              <a:buFont typeface="Arial" panose="020B0604020202020204" pitchFamily="34" charset="0"/>
              <a:buChar char="•"/>
            </a:pPr>
            <a:r>
              <a:rPr lang="cs-CZ" dirty="0" smtClean="0"/>
              <a:t>Ex.: </a:t>
            </a:r>
            <a:r>
              <a:rPr lang="en-US" dirty="0" smtClean="0"/>
              <a:t>An </a:t>
            </a:r>
            <a:r>
              <a:rPr lang="en-US" dirty="0"/>
              <a:t>interviewee from the third generation considered her mezuzah to be her most valuable family heirloom. </a:t>
            </a:r>
            <a:endParaRPr lang="cs-CZ" dirty="0"/>
          </a:p>
        </p:txBody>
      </p:sp>
      <p:sp>
        <p:nvSpPr>
          <p:cNvPr id="3" name="Title 2"/>
          <p:cNvSpPr>
            <a:spLocks noGrp="1"/>
          </p:cNvSpPr>
          <p:nvPr>
            <p:ph type="title"/>
          </p:nvPr>
        </p:nvSpPr>
        <p:spPr/>
        <p:txBody>
          <a:bodyPr/>
          <a:lstStyle/>
          <a:p>
            <a:r>
              <a:rPr lang="en-US" dirty="0"/>
              <a:t>Jewish identity and material culture</a:t>
            </a:r>
            <a:endParaRPr lang="cs-CZ" dirty="0"/>
          </a:p>
        </p:txBody>
      </p:sp>
    </p:spTree>
    <p:extLst>
      <p:ext uri="{BB962C8B-B14F-4D97-AF65-F5344CB8AC3E}">
        <p14:creationId xmlns:p14="http://schemas.microsoft.com/office/powerpoint/2010/main" val="4225275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7091" y="1607128"/>
            <a:ext cx="8355796" cy="5061736"/>
          </a:xfrm>
        </p:spPr>
        <p:txBody>
          <a:bodyPr/>
          <a:lstStyle/>
          <a:p>
            <a:pPr marL="342900" indent="-342900">
              <a:buFont typeface="Arial" panose="020B0604020202020204" pitchFamily="34" charset="0"/>
              <a:buChar char="•"/>
            </a:pPr>
            <a:r>
              <a:rPr lang="cs-CZ" dirty="0" smtClean="0"/>
              <a:t>I</a:t>
            </a:r>
            <a:r>
              <a:rPr lang="en-US" dirty="0" err="1" smtClean="0"/>
              <a:t>nteractive</a:t>
            </a:r>
            <a:r>
              <a:rPr lang="en-US" dirty="0"/>
              <a:t>, dynamic and inspirational virtual library based on the interface of various international projects (e.g. Sephardi voices, Jewish virtual library and Yiddish </a:t>
            </a:r>
            <a:r>
              <a:rPr lang="en-US" dirty="0" smtClean="0"/>
              <a:t>sources</a:t>
            </a:r>
            <a:r>
              <a:rPr lang="cs-CZ" dirty="0" smtClean="0"/>
              <a:t>.</a:t>
            </a:r>
          </a:p>
          <a:p>
            <a:pPr marL="342900" indent="-342900">
              <a:buFont typeface="Arial" panose="020B0604020202020204" pitchFamily="34" charset="0"/>
              <a:buChar char="•"/>
            </a:pPr>
            <a:r>
              <a:rPr lang="en-US" dirty="0" smtClean="0"/>
              <a:t>Timeline </a:t>
            </a:r>
            <a:r>
              <a:rPr lang="en-US" dirty="0"/>
              <a:t>– composed of crucial milestones in Jewish modern history in Luxembourg and Czechoslovakia.</a:t>
            </a:r>
            <a:endParaRPr lang="cs-CZ" dirty="0"/>
          </a:p>
          <a:p>
            <a:pPr marL="342900" indent="-342900">
              <a:buFont typeface="Arial" panose="020B0604020202020204" pitchFamily="34" charset="0"/>
              <a:buChar char="•"/>
            </a:pPr>
            <a:r>
              <a:rPr lang="en-US" dirty="0" err="1"/>
              <a:t>Visualised</a:t>
            </a:r>
            <a:r>
              <a:rPr lang="en-US" dirty="0"/>
              <a:t> datasets of questionnaires together with a basic description.</a:t>
            </a:r>
            <a:endParaRPr lang="cs-CZ" dirty="0"/>
          </a:p>
          <a:p>
            <a:pPr marL="342900" indent="-342900">
              <a:buFont typeface="Arial" panose="020B0604020202020204" pitchFamily="34" charset="0"/>
              <a:buChar char="•"/>
            </a:pPr>
            <a:r>
              <a:rPr lang="en-US" dirty="0"/>
              <a:t>Thematically classified external </a:t>
            </a:r>
            <a:r>
              <a:rPr lang="en-US" dirty="0" smtClean="0"/>
              <a:t>links</a:t>
            </a:r>
            <a:endParaRPr lang="cs-CZ" dirty="0" smtClean="0"/>
          </a:p>
          <a:p>
            <a:pPr marL="342900" indent="-342900">
              <a:buFont typeface="Arial" panose="020B0604020202020204" pitchFamily="34" charset="0"/>
              <a:buChar char="•"/>
            </a:pPr>
            <a:r>
              <a:rPr lang="cs-CZ" dirty="0" err="1" smtClean="0"/>
              <a:t>Photo</a:t>
            </a:r>
            <a:r>
              <a:rPr lang="cs-CZ" dirty="0" smtClean="0"/>
              <a:t> </a:t>
            </a:r>
            <a:r>
              <a:rPr lang="cs-CZ" dirty="0" err="1" smtClean="0"/>
              <a:t>gallery</a:t>
            </a:r>
            <a:r>
              <a:rPr lang="cs-CZ" dirty="0" smtClean="0"/>
              <a:t> </a:t>
            </a:r>
            <a:r>
              <a:rPr lang="cs-CZ" dirty="0" err="1" smtClean="0"/>
              <a:t>of</a:t>
            </a:r>
            <a:r>
              <a:rPr lang="cs-CZ" dirty="0" smtClean="0"/>
              <a:t> </a:t>
            </a:r>
            <a:r>
              <a:rPr lang="cs-CZ" dirty="0" err="1" smtClean="0"/>
              <a:t>exposed</a:t>
            </a:r>
            <a:r>
              <a:rPr lang="cs-CZ" dirty="0" smtClean="0"/>
              <a:t> </a:t>
            </a:r>
            <a:r>
              <a:rPr lang="cs-CZ" dirty="0" err="1" smtClean="0"/>
              <a:t>artefacts</a:t>
            </a:r>
            <a:endParaRPr lang="cs-CZ" dirty="0" smtClean="0"/>
          </a:p>
          <a:p>
            <a:pPr marL="342900" indent="-342900">
              <a:buFont typeface="Arial" panose="020B0604020202020204" pitchFamily="34" charset="0"/>
              <a:buChar char="•"/>
            </a:pPr>
            <a:r>
              <a:rPr lang="en-US" dirty="0"/>
              <a:t>Regional stories based on personal narratives.</a:t>
            </a:r>
            <a:endParaRPr lang="cs-CZ" dirty="0"/>
          </a:p>
          <a:p>
            <a:pPr marL="342900" indent="-342900">
              <a:buFont typeface="Arial" panose="020B0604020202020204" pitchFamily="34" charset="0"/>
              <a:buChar char="•"/>
            </a:pPr>
            <a:endParaRPr lang="cs-CZ" dirty="0" smtClean="0"/>
          </a:p>
          <a:p>
            <a:pPr marL="342900" indent="-342900">
              <a:buFont typeface="Arial" panose="020B0604020202020204" pitchFamily="34" charset="0"/>
              <a:buChar char="•"/>
            </a:pPr>
            <a:endParaRPr lang="cs-CZ" dirty="0"/>
          </a:p>
        </p:txBody>
      </p:sp>
      <p:sp>
        <p:nvSpPr>
          <p:cNvPr id="3" name="Title 2"/>
          <p:cNvSpPr>
            <a:spLocks noGrp="1"/>
          </p:cNvSpPr>
          <p:nvPr>
            <p:ph type="title"/>
          </p:nvPr>
        </p:nvSpPr>
        <p:spPr/>
        <p:txBody>
          <a:bodyPr/>
          <a:lstStyle/>
          <a:p>
            <a:r>
              <a:rPr lang="en-US" dirty="0"/>
              <a:t>Jewish virtual gateway</a:t>
            </a:r>
            <a:endParaRPr lang="cs-CZ" dirty="0"/>
          </a:p>
        </p:txBody>
      </p:sp>
    </p:spTree>
    <p:extLst>
      <p:ext uri="{BB962C8B-B14F-4D97-AF65-F5344CB8AC3E}">
        <p14:creationId xmlns:p14="http://schemas.microsoft.com/office/powerpoint/2010/main" val="695837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cs-CZ" dirty="0"/>
          </a:p>
        </p:txBody>
      </p:sp>
      <p:sp>
        <p:nvSpPr>
          <p:cNvPr id="3" name="Title 2"/>
          <p:cNvSpPr>
            <a:spLocks noGrp="1"/>
          </p:cNvSpPr>
          <p:nvPr>
            <p:ph type="title"/>
          </p:nvPr>
        </p:nvSpPr>
        <p:spPr/>
        <p:txBody>
          <a:bodyPr/>
          <a:lstStyle/>
          <a:p>
            <a:endParaRPr lang="cs-CZ"/>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57300"/>
            <a:ext cx="9144000" cy="5143500"/>
          </a:xfrm>
          <a:prstGeom prst="rect">
            <a:avLst/>
          </a:prstGeom>
        </p:spPr>
      </p:pic>
    </p:spTree>
    <p:extLst>
      <p:ext uri="{BB962C8B-B14F-4D97-AF65-F5344CB8AC3E}">
        <p14:creationId xmlns:p14="http://schemas.microsoft.com/office/powerpoint/2010/main" val="2194724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cs-CZ" dirty="0"/>
          </a:p>
        </p:txBody>
      </p:sp>
      <p:sp>
        <p:nvSpPr>
          <p:cNvPr id="3" name="Title 2"/>
          <p:cNvSpPr>
            <a:spLocks noGrp="1"/>
          </p:cNvSpPr>
          <p:nvPr>
            <p:ph type="title"/>
          </p:nvPr>
        </p:nvSpPr>
        <p:spPr/>
        <p:txBody>
          <a:bodyPr/>
          <a:lstStyle/>
          <a:p>
            <a:endParaRPr lang="cs-CZ"/>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9144000" cy="5600699"/>
          </a:xfrm>
          <a:prstGeom prst="rect">
            <a:avLst/>
          </a:prstGeom>
        </p:spPr>
      </p:pic>
    </p:spTree>
    <p:extLst>
      <p:ext uri="{BB962C8B-B14F-4D97-AF65-F5344CB8AC3E}">
        <p14:creationId xmlns:p14="http://schemas.microsoft.com/office/powerpoint/2010/main" val="3534074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cs-CZ" dirty="0"/>
          </a:p>
        </p:txBody>
      </p:sp>
      <p:sp>
        <p:nvSpPr>
          <p:cNvPr id="3" name="Title 2"/>
          <p:cNvSpPr>
            <a:spLocks noGrp="1"/>
          </p:cNvSpPr>
          <p:nvPr>
            <p:ph type="title"/>
          </p:nvPr>
        </p:nvSpPr>
        <p:spPr/>
        <p:txBody>
          <a:bodyPr/>
          <a:lstStyle/>
          <a:p>
            <a:r>
              <a:rPr lang="en-US" dirty="0"/>
              <a:t/>
            </a:r>
            <a:br>
              <a:rPr lang="en-US" dirty="0"/>
            </a:br>
            <a:endParaRPr lang="cs-CZ"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0484"/>
            <a:ext cx="9144000" cy="5567516"/>
          </a:xfrm>
          <a:prstGeom prst="rect">
            <a:avLst/>
          </a:prstGeom>
        </p:spPr>
      </p:pic>
    </p:spTree>
    <p:extLst>
      <p:ext uri="{BB962C8B-B14F-4D97-AF65-F5344CB8AC3E}">
        <p14:creationId xmlns:p14="http://schemas.microsoft.com/office/powerpoint/2010/main" val="2776294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2"/>
          <a:stretch>
            <a:fillRect/>
          </a:stretch>
        </p:blipFill>
        <p:spPr>
          <a:xfrm>
            <a:off x="0" y="0"/>
            <a:ext cx="9144000" cy="6476499"/>
          </a:xfrm>
          <a:prstGeom prst="rect">
            <a:avLst/>
          </a:prstGeom>
        </p:spPr>
      </p:pic>
      <p:sp>
        <p:nvSpPr>
          <p:cNvPr id="4" name="Rectangle 3"/>
          <p:cNvSpPr>
            <a:spLocks/>
          </p:cNvSpPr>
          <p:nvPr/>
        </p:nvSpPr>
        <p:spPr bwMode="auto">
          <a:xfrm>
            <a:off x="15210" y="485021"/>
            <a:ext cx="9144000" cy="1350962"/>
          </a:xfrm>
          <a:prstGeom prst="rect">
            <a:avLst/>
          </a:prstGeom>
          <a:solidFill>
            <a:schemeClr val="bg1">
              <a:alpha val="75000"/>
            </a:schemeClr>
          </a:solidFill>
          <a:ln>
            <a:noFill/>
          </a:ln>
          <a:extLst/>
        </p:spPr>
        <p:txBody>
          <a:bodyPr lIns="0" tIns="180000" rIns="0" bIns="0" anchor="b" anchorCtr="0"/>
          <a:lstStyle/>
          <a:p>
            <a:endParaRPr lang="fr-FR" dirty="0"/>
          </a:p>
        </p:txBody>
      </p:sp>
      <p:sp>
        <p:nvSpPr>
          <p:cNvPr id="5" name="Rectangle 6"/>
          <p:cNvSpPr>
            <a:spLocks/>
          </p:cNvSpPr>
          <p:nvPr/>
        </p:nvSpPr>
        <p:spPr bwMode="auto">
          <a:xfrm>
            <a:off x="-1" y="485021"/>
            <a:ext cx="196851" cy="1350962"/>
          </a:xfrm>
          <a:prstGeom prst="rect">
            <a:avLst/>
          </a:prstGeom>
          <a:solidFill>
            <a:srgbClr val="E0373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fr-FR" dirty="0"/>
          </a:p>
        </p:txBody>
      </p:sp>
      <p:sp>
        <p:nvSpPr>
          <p:cNvPr id="6" name="Text Placeholder 22"/>
          <p:cNvSpPr txBox="1">
            <a:spLocks/>
          </p:cNvSpPr>
          <p:nvPr/>
        </p:nvSpPr>
        <p:spPr>
          <a:xfrm>
            <a:off x="439387" y="485021"/>
            <a:ext cx="6409774" cy="1350962"/>
          </a:xfrm>
          <a:prstGeom prst="rect">
            <a:avLst/>
          </a:prstGeom>
        </p:spPr>
        <p:txBody>
          <a:bodyPr vert="horz" lIns="360000" tIns="180000" rIns="360000" bIns="0" rtlCol="0" anchor="ctr" anchorCtr="0">
            <a:noAutofit/>
          </a:bodyPr>
          <a:lstStyle>
            <a:defPPr>
              <a:defRPr lang="en-US"/>
            </a:defPPr>
            <a:lvl1pPr marL="0" algn="l" defTabSz="914400" rtl="0" eaLnBrk="1" latinLnBrk="0" hangingPunct="1">
              <a:buFontTx/>
              <a:buNone/>
              <a:defRPr sz="2000" kern="1200">
                <a:solidFill>
                  <a:schemeClr val="bg1"/>
                </a:solidFill>
                <a:latin typeface="Gill Sans"/>
                <a:ea typeface="+mn-ea"/>
                <a:cs typeface="Gill Sans"/>
              </a:defRPr>
            </a:lvl1pPr>
            <a:lvl2pPr marL="457200" algn="l" defTabSz="914400" rtl="0" eaLnBrk="1" latinLnBrk="0" hangingPunct="1">
              <a:buNone/>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b="1" cap="small" dirty="0">
                <a:solidFill>
                  <a:schemeClr val="tx1"/>
                </a:solidFill>
              </a:rPr>
              <a:t>Transmission of collective memory and Jewish identity in postwar Jewish generations through war souvenirs</a:t>
            </a:r>
            <a:endParaRPr lang="en-US" sz="1800" dirty="0">
              <a:solidFill>
                <a:schemeClr val="tx1"/>
              </a:solidFill>
              <a:latin typeface="Arial Black" panose="020B0A04020102020204" pitchFamily="34" charset="0"/>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342" y="646748"/>
            <a:ext cx="1779271" cy="1027508"/>
          </a:xfrm>
          <a:prstGeom prst="rect">
            <a:avLst/>
          </a:prstGeom>
        </p:spPr>
      </p:pic>
      <p:grpSp>
        <p:nvGrpSpPr>
          <p:cNvPr id="15" name="Group 23"/>
          <p:cNvGrpSpPr/>
          <p:nvPr/>
        </p:nvGrpSpPr>
        <p:grpSpPr>
          <a:xfrm>
            <a:off x="7719023" y="5732426"/>
            <a:ext cx="1019412" cy="702000"/>
            <a:chOff x="7778187" y="681228"/>
            <a:chExt cx="900000" cy="576072"/>
          </a:xfrm>
        </p:grpSpPr>
        <p:sp>
          <p:nvSpPr>
            <p:cNvPr id="16" name="Rounded Rectangle 10"/>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LU" dirty="0"/>
            </a:p>
          </p:txBody>
        </p:sp>
        <p:sp>
          <p:nvSpPr>
            <p:cNvPr id="17" name="Rectangle 16"/>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LU" dirty="0"/>
            </a:p>
          </p:txBody>
        </p:sp>
      </p:grpSp>
      <p:sp>
        <p:nvSpPr>
          <p:cNvPr id="18" name="Rectangle 17"/>
          <p:cNvSpPr/>
          <p:nvPr/>
        </p:nvSpPr>
        <p:spPr>
          <a:xfrm>
            <a:off x="0" y="6434866"/>
            <a:ext cx="915921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dirty="0"/>
          </a:p>
        </p:txBody>
      </p:sp>
      <p:pic>
        <p:nvPicPr>
          <p:cNvPr id="19" name="Picture 14" descr="UNI_logo_quadri_def.pdf"/>
          <p:cNvPicPr>
            <a:picLocks noChangeAspect="1"/>
          </p:cNvPicPr>
          <p:nvPr/>
        </p:nvPicPr>
        <p:blipFill>
          <a:blip r:embed="rId4"/>
          <a:srcRect l="24471" t="27051" r="21988" b="29129"/>
          <a:stretch>
            <a:fillRect/>
          </a:stretch>
        </p:blipFill>
        <p:spPr>
          <a:xfrm>
            <a:off x="7880676" y="5871628"/>
            <a:ext cx="747755" cy="612000"/>
          </a:xfrm>
          <a:prstGeom prst="rect">
            <a:avLst/>
          </a:prstGeom>
        </p:spPr>
      </p:pic>
    </p:spTree>
    <p:extLst>
      <p:ext uri="{BB962C8B-B14F-4D97-AF65-F5344CB8AC3E}">
        <p14:creationId xmlns:p14="http://schemas.microsoft.com/office/powerpoint/2010/main" val="5855562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98474" y="1571400"/>
            <a:ext cx="8136000" cy="4868863"/>
          </a:xfrm>
        </p:spPr>
        <p:txBody>
          <a:bodyPr/>
          <a:lstStyle/>
          <a:p>
            <a:endParaRPr lang="cs-CZ" dirty="0"/>
          </a:p>
        </p:txBody>
      </p:sp>
      <p:sp>
        <p:nvSpPr>
          <p:cNvPr id="3" name="Title 2"/>
          <p:cNvSpPr>
            <a:spLocks noGrp="1"/>
          </p:cNvSpPr>
          <p:nvPr>
            <p:ph type="title"/>
          </p:nvPr>
        </p:nvSpPr>
        <p:spPr/>
        <p:txBody>
          <a:bodyPr/>
          <a:lstStyle/>
          <a:p>
            <a:endParaRPr lang="cs-CZ"/>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3974"/>
            <a:ext cx="9144001" cy="5116289"/>
          </a:xfrm>
          <a:prstGeom prst="rect">
            <a:avLst/>
          </a:prstGeom>
        </p:spPr>
      </p:pic>
    </p:spTree>
    <p:extLst>
      <p:ext uri="{BB962C8B-B14F-4D97-AF65-F5344CB8AC3E}">
        <p14:creationId xmlns:p14="http://schemas.microsoft.com/office/powerpoint/2010/main" val="2191802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147" y="446809"/>
            <a:ext cx="6880226" cy="990600"/>
          </a:xfrm>
        </p:spPr>
        <p:txBody>
          <a:bodyPr>
            <a:normAutofit/>
          </a:bodyPr>
          <a:lstStyle/>
          <a:p>
            <a:pPr algn="ctr"/>
            <a:r>
              <a:rPr lang="cs-CZ" sz="2800" dirty="0" err="1" smtClean="0">
                <a:latin typeface="Arial" charset="0"/>
              </a:rPr>
              <a:t>Thank</a:t>
            </a:r>
            <a:r>
              <a:rPr lang="cs-CZ" sz="2800" dirty="0" smtClean="0">
                <a:latin typeface="Arial" charset="0"/>
              </a:rPr>
              <a:t> </a:t>
            </a:r>
            <a:r>
              <a:rPr lang="cs-CZ" sz="2800" dirty="0" err="1" smtClean="0">
                <a:latin typeface="Arial" charset="0"/>
              </a:rPr>
              <a:t>you</a:t>
            </a:r>
            <a:r>
              <a:rPr lang="cs-CZ" sz="2800" dirty="0" smtClean="0">
                <a:latin typeface="Arial" charset="0"/>
              </a:rPr>
              <a:t> very much </a:t>
            </a:r>
            <a:r>
              <a:rPr lang="cs-CZ" sz="2800" dirty="0" err="1" smtClean="0">
                <a:latin typeface="Arial" charset="0"/>
              </a:rPr>
              <a:t>for</a:t>
            </a:r>
            <a:r>
              <a:rPr lang="cs-CZ" sz="2800" dirty="0" smtClean="0">
                <a:latin typeface="Arial" charset="0"/>
              </a:rPr>
              <a:t> </a:t>
            </a:r>
            <a:r>
              <a:rPr lang="cs-CZ" sz="2800" dirty="0" err="1" smtClean="0">
                <a:latin typeface="Arial" charset="0"/>
              </a:rPr>
              <a:t>your</a:t>
            </a:r>
            <a:r>
              <a:rPr lang="cs-CZ" sz="2800" dirty="0" smtClean="0">
                <a:latin typeface="Arial" charset="0"/>
              </a:rPr>
              <a:t> </a:t>
            </a:r>
            <a:r>
              <a:rPr lang="cs-CZ" sz="2800" dirty="0" err="1" smtClean="0">
                <a:latin typeface="Arial" charset="0"/>
              </a:rPr>
              <a:t>attention</a:t>
            </a:r>
            <a:endParaRPr lang="en-US" sz="2800" dirty="0"/>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450" y="2901633"/>
            <a:ext cx="2606012" cy="1504941"/>
          </a:xfrm>
          <a:prstGeom prst="rect">
            <a:avLst/>
          </a:prstGeom>
        </p:spPr>
      </p:pic>
      <p:sp>
        <p:nvSpPr>
          <p:cNvPr id="27" name="Rectangle 23"/>
          <p:cNvSpPr>
            <a:spLocks/>
          </p:cNvSpPr>
          <p:nvPr/>
        </p:nvSpPr>
        <p:spPr bwMode="auto">
          <a:xfrm>
            <a:off x="4609293" y="4044024"/>
            <a:ext cx="3282192" cy="430887"/>
          </a:xfrm>
          <a:prstGeom prst="rect">
            <a:avLst/>
          </a:prstGeom>
          <a:noFill/>
          <a:ln w="12700">
            <a:noFill/>
            <a:miter lim="800000"/>
            <a:headEnd/>
            <a:tailEnd/>
          </a:ln>
        </p:spPr>
        <p:txBody>
          <a:bodyPr wrap="square" lIns="0" tIns="0" rIns="0" bIns="0" anchor="ctr">
            <a:prstTxWarp prst="textNoShape">
              <a:avLst/>
            </a:prstTxWarp>
            <a:spAutoFit/>
          </a:bodyPr>
          <a:lstStyle/>
          <a:p>
            <a:pPr marL="609600" indent="-609600"/>
            <a:r>
              <a:rPr lang="en-US" sz="2800" b="1" dirty="0">
                <a:solidFill>
                  <a:srgbClr val="17A1CF"/>
                </a:solidFill>
                <a:ea typeface="Gill Sans Light" charset="0"/>
                <a:cs typeface="Gill Sans Light" charset="0"/>
              </a:rPr>
              <a:t>www.c2dh.uni.lu</a:t>
            </a:r>
            <a:endParaRPr lang="en-US" sz="1400" dirty="0">
              <a:ea typeface="Gill Sans Light" charset="0"/>
              <a:cs typeface="Gill Sans Light" charset="0"/>
            </a:endParaRPr>
          </a:p>
        </p:txBody>
      </p:sp>
      <p:pic>
        <p:nvPicPr>
          <p:cNvPr id="28" name="Imag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93" y="3500805"/>
            <a:ext cx="307186" cy="307186"/>
          </a:xfrm>
          <a:prstGeom prst="rect">
            <a:avLst/>
          </a:prstGeom>
        </p:spPr>
      </p:pic>
      <p:pic>
        <p:nvPicPr>
          <p:cNvPr id="30" name="Imag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293" y="2979676"/>
            <a:ext cx="307186" cy="307186"/>
          </a:xfrm>
          <a:prstGeom prst="rect">
            <a:avLst/>
          </a:prstGeom>
        </p:spPr>
      </p:pic>
      <p:sp>
        <p:nvSpPr>
          <p:cNvPr id="8" name="Rectangle 23"/>
          <p:cNvSpPr>
            <a:spLocks/>
          </p:cNvSpPr>
          <p:nvPr/>
        </p:nvSpPr>
        <p:spPr bwMode="auto">
          <a:xfrm>
            <a:off x="5120089" y="3002571"/>
            <a:ext cx="1641096" cy="276999"/>
          </a:xfrm>
          <a:prstGeom prst="rect">
            <a:avLst/>
          </a:prstGeom>
          <a:noFill/>
          <a:ln w="12700">
            <a:noFill/>
            <a:miter lim="800000"/>
            <a:headEnd/>
            <a:tailEnd/>
          </a:ln>
        </p:spPr>
        <p:txBody>
          <a:bodyPr wrap="square" lIns="0" tIns="0" rIns="0" bIns="0" anchor="ctr">
            <a:prstTxWarp prst="textNoShape">
              <a:avLst/>
            </a:prstTxWarp>
            <a:spAutoFit/>
          </a:bodyPr>
          <a:lstStyle/>
          <a:p>
            <a:pPr marL="609600" indent="-609600"/>
            <a:r>
              <a:rPr lang="en-US" dirty="0">
                <a:solidFill>
                  <a:schemeClr val="tx1">
                    <a:lumMod val="65000"/>
                    <a:lumOff val="35000"/>
                  </a:schemeClr>
                </a:solidFill>
                <a:ea typeface="Gill Sans Light" charset="0"/>
                <a:cs typeface="Gill Sans Light" charset="0"/>
              </a:rPr>
              <a:t>@C2DH_LU</a:t>
            </a:r>
          </a:p>
        </p:txBody>
      </p:sp>
      <p:sp>
        <p:nvSpPr>
          <p:cNvPr id="9" name="Rectangle 23"/>
          <p:cNvSpPr>
            <a:spLocks/>
          </p:cNvSpPr>
          <p:nvPr/>
        </p:nvSpPr>
        <p:spPr bwMode="auto">
          <a:xfrm>
            <a:off x="5120089" y="3515603"/>
            <a:ext cx="3940786" cy="276999"/>
          </a:xfrm>
          <a:prstGeom prst="rect">
            <a:avLst/>
          </a:prstGeom>
          <a:noFill/>
          <a:ln w="12700">
            <a:noFill/>
            <a:miter lim="800000"/>
            <a:headEnd/>
            <a:tailEnd/>
          </a:ln>
        </p:spPr>
        <p:txBody>
          <a:bodyPr wrap="square" lIns="0" tIns="0" rIns="0" bIns="0" anchor="ctr">
            <a:prstTxWarp prst="textNoShape">
              <a:avLst/>
            </a:prstTxWarp>
            <a:spAutoFit/>
          </a:bodyPr>
          <a:lstStyle/>
          <a:p>
            <a:pPr marL="609600" indent="-609600"/>
            <a:r>
              <a:rPr lang="en-US" dirty="0">
                <a:solidFill>
                  <a:schemeClr val="tx1">
                    <a:lumMod val="65000"/>
                    <a:lumOff val="35000"/>
                  </a:schemeClr>
                </a:solidFill>
                <a:ea typeface="Gill Sans Light" charset="0"/>
                <a:cs typeface="Gill Sans Light" charset="0"/>
              </a:rPr>
              <a:t>https://</a:t>
            </a:r>
            <a:r>
              <a:rPr lang="en-US" dirty="0" err="1">
                <a:solidFill>
                  <a:schemeClr val="tx1">
                    <a:lumMod val="65000"/>
                    <a:lumOff val="35000"/>
                  </a:schemeClr>
                </a:solidFill>
                <a:ea typeface="Gill Sans Light" charset="0"/>
                <a:cs typeface="Gill Sans Light" charset="0"/>
              </a:rPr>
              <a:t>www.facebook.com</a:t>
            </a:r>
            <a:r>
              <a:rPr lang="en-US" dirty="0">
                <a:solidFill>
                  <a:schemeClr val="tx1">
                    <a:lumMod val="65000"/>
                    <a:lumOff val="35000"/>
                  </a:schemeClr>
                </a:solidFill>
                <a:ea typeface="Gill Sans Light" charset="0"/>
                <a:cs typeface="Gill Sans Light" charset="0"/>
              </a:rPr>
              <a:t>/c2dh.lu/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cs-CZ" dirty="0"/>
          </a:p>
        </p:txBody>
      </p:sp>
      <p:sp>
        <p:nvSpPr>
          <p:cNvPr id="3" name="Subtitle 2"/>
          <p:cNvSpPr>
            <a:spLocks noGrp="1"/>
          </p:cNvSpPr>
          <p:nvPr>
            <p:ph type="subTitle" idx="1"/>
          </p:nvPr>
        </p:nvSpPr>
        <p:spPr/>
        <p:txBody>
          <a:bodyPr/>
          <a:lstStyle/>
          <a:p>
            <a:endParaRPr lang="cs-CZ"/>
          </a:p>
        </p:txBody>
      </p:sp>
      <p:pic>
        <p:nvPicPr>
          <p:cNvPr id="1026" name="Picture 2" descr="https://lh6.googleusercontent.com/piaO0oCLezslJEcY3xGhtskfZHdUfc2xsLhwOst0J_qrc8TVsf468n7iMd8Uw806iYkhTKCM0gmU_YU9-7yAgu-yCg-FLaseQESDajoNzBwTSne_I1xpFlWsmZXsIfzmrATxjREawM_5E05Zl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378" y="934705"/>
            <a:ext cx="4011249" cy="45051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07" y="1795426"/>
            <a:ext cx="4778044" cy="3249070"/>
          </a:xfrm>
          <a:prstGeom prst="rect">
            <a:avLst/>
          </a:prstGeom>
        </p:spPr>
      </p:pic>
    </p:spTree>
    <p:extLst>
      <p:ext uri="{BB962C8B-B14F-4D97-AF65-F5344CB8AC3E}">
        <p14:creationId xmlns:p14="http://schemas.microsoft.com/office/powerpoint/2010/main" val="1949435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cs-CZ" dirty="0"/>
          </a:p>
        </p:txBody>
      </p:sp>
      <p:sp>
        <p:nvSpPr>
          <p:cNvPr id="3" name="Subtitle 2"/>
          <p:cNvSpPr>
            <a:spLocks noGrp="1"/>
          </p:cNvSpPr>
          <p:nvPr>
            <p:ph type="subTitle" idx="1"/>
          </p:nvPr>
        </p:nvSpPr>
        <p:spPr/>
        <p:txBody>
          <a:bodyPr/>
          <a:lstStyle/>
          <a:p>
            <a:endParaRPr lang="cs-CZ"/>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6701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smtClean="0"/>
              <a:t>Allegations</a:t>
            </a:r>
            <a:r>
              <a:rPr lang="cs-CZ" dirty="0" smtClean="0"/>
              <a:t>:</a:t>
            </a:r>
            <a:endParaRPr lang="cs-CZ" dirty="0"/>
          </a:p>
        </p:txBody>
      </p:sp>
      <p:sp>
        <p:nvSpPr>
          <p:cNvPr id="3" name="Text Placeholder 2"/>
          <p:cNvSpPr>
            <a:spLocks noGrp="1"/>
          </p:cNvSpPr>
          <p:nvPr>
            <p:ph type="body" sz="quarter" idx="13"/>
          </p:nvPr>
        </p:nvSpPr>
        <p:spPr/>
        <p:txBody>
          <a:bodyPr/>
          <a:lstStyle/>
          <a:p>
            <a:pPr marL="342900" indent="-342900">
              <a:buFontTx/>
              <a:buChar char="-"/>
            </a:pPr>
            <a:r>
              <a:rPr lang="cs-CZ" b="1" dirty="0" err="1" smtClean="0"/>
              <a:t>Younger</a:t>
            </a:r>
            <a:r>
              <a:rPr lang="cs-CZ" b="1" dirty="0" smtClean="0"/>
              <a:t> </a:t>
            </a:r>
            <a:r>
              <a:rPr lang="cs-CZ" b="1" dirty="0" err="1" smtClean="0"/>
              <a:t>Jewish</a:t>
            </a:r>
            <a:r>
              <a:rPr lang="cs-CZ" b="1" dirty="0" smtClean="0"/>
              <a:t> </a:t>
            </a:r>
            <a:r>
              <a:rPr lang="cs-CZ" b="1" dirty="0" err="1" smtClean="0"/>
              <a:t>generations</a:t>
            </a:r>
            <a:r>
              <a:rPr lang="cs-CZ" b="1" dirty="0" smtClean="0"/>
              <a:t> </a:t>
            </a:r>
            <a:r>
              <a:rPr lang="en-US" b="1" dirty="0" err="1" smtClean="0"/>
              <a:t>los</a:t>
            </a:r>
            <a:r>
              <a:rPr lang="cs-CZ" b="1" dirty="0" smtClean="0"/>
              <a:t>es</a:t>
            </a:r>
            <a:r>
              <a:rPr lang="en-US" b="1" dirty="0" smtClean="0"/>
              <a:t> </a:t>
            </a:r>
            <a:r>
              <a:rPr lang="en-US" b="1" dirty="0"/>
              <a:t>its cohesion and </a:t>
            </a:r>
            <a:r>
              <a:rPr lang="en-US" b="1" dirty="0" smtClean="0"/>
              <a:t>identity</a:t>
            </a:r>
            <a:r>
              <a:rPr lang="cs-CZ" b="1" dirty="0" smtClean="0"/>
              <a:t> and </a:t>
            </a:r>
            <a:r>
              <a:rPr lang="cs-CZ" b="1" dirty="0" err="1" smtClean="0"/>
              <a:t>they</a:t>
            </a:r>
            <a:r>
              <a:rPr lang="cs-CZ" b="1" dirty="0" smtClean="0"/>
              <a:t> do not care much </a:t>
            </a:r>
            <a:r>
              <a:rPr lang="cs-CZ" b="1" dirty="0" err="1" smtClean="0"/>
              <a:t>about</a:t>
            </a:r>
            <a:r>
              <a:rPr lang="cs-CZ" b="1" dirty="0" smtClean="0"/>
              <a:t> </a:t>
            </a:r>
            <a:r>
              <a:rPr lang="cs-CZ" b="1" dirty="0" err="1" smtClean="0"/>
              <a:t>family</a:t>
            </a:r>
            <a:r>
              <a:rPr lang="cs-CZ" b="1" dirty="0" smtClean="0"/>
              <a:t> </a:t>
            </a:r>
            <a:r>
              <a:rPr lang="cs-CZ" b="1" dirty="0" err="1" smtClean="0"/>
              <a:t>heirlooms</a:t>
            </a:r>
            <a:r>
              <a:rPr lang="cs-CZ" b="1" dirty="0" smtClean="0"/>
              <a:t>.</a:t>
            </a:r>
          </a:p>
          <a:p>
            <a:pPr marL="342900" indent="-342900">
              <a:buFontTx/>
              <a:buChar char="-"/>
            </a:pPr>
            <a:r>
              <a:rPr lang="cs-CZ" b="1" dirty="0" err="1" smtClean="0"/>
              <a:t>Young</a:t>
            </a:r>
            <a:r>
              <a:rPr lang="cs-CZ" b="1" dirty="0" smtClean="0"/>
              <a:t> </a:t>
            </a:r>
            <a:r>
              <a:rPr lang="cs-CZ" b="1" dirty="0" err="1" smtClean="0"/>
              <a:t>Jews</a:t>
            </a:r>
            <a:r>
              <a:rPr lang="cs-CZ" b="1" dirty="0" smtClean="0"/>
              <a:t> </a:t>
            </a:r>
            <a:r>
              <a:rPr lang="cs-CZ" b="1" dirty="0" err="1" smtClean="0"/>
              <a:t>regard</a:t>
            </a:r>
            <a:r>
              <a:rPr lang="cs-CZ" b="1" dirty="0" smtClean="0"/>
              <a:t> </a:t>
            </a:r>
            <a:r>
              <a:rPr lang="cs-CZ" b="1" dirty="0" err="1" smtClean="0"/>
              <a:t>Jewish</a:t>
            </a:r>
            <a:r>
              <a:rPr lang="cs-CZ" b="1" dirty="0" smtClean="0"/>
              <a:t> </a:t>
            </a:r>
            <a:r>
              <a:rPr lang="cs-CZ" b="1" dirty="0" err="1" smtClean="0"/>
              <a:t>ritual</a:t>
            </a:r>
            <a:r>
              <a:rPr lang="cs-CZ" b="1" dirty="0" smtClean="0"/>
              <a:t>/</a:t>
            </a:r>
            <a:r>
              <a:rPr lang="cs-CZ" b="1" dirty="0" err="1" smtClean="0"/>
              <a:t>religious</a:t>
            </a:r>
            <a:r>
              <a:rPr lang="cs-CZ" b="1" dirty="0" smtClean="0"/>
              <a:t> </a:t>
            </a:r>
            <a:r>
              <a:rPr lang="cs-CZ" b="1" dirty="0" err="1" smtClean="0"/>
              <a:t>objects</a:t>
            </a:r>
            <a:r>
              <a:rPr lang="cs-CZ" b="1" dirty="0" smtClean="0"/>
              <a:t> </a:t>
            </a:r>
            <a:r>
              <a:rPr lang="cs-CZ" b="1" dirty="0" err="1" smtClean="0"/>
              <a:t>only</a:t>
            </a:r>
            <a:r>
              <a:rPr lang="cs-CZ" b="1" dirty="0" smtClean="0"/>
              <a:t> as </a:t>
            </a:r>
            <a:r>
              <a:rPr lang="cs-CZ" b="1" dirty="0" err="1" smtClean="0"/>
              <a:t>amulets</a:t>
            </a:r>
            <a:r>
              <a:rPr lang="cs-CZ" b="1" dirty="0" smtClean="0"/>
              <a:t>.</a:t>
            </a:r>
          </a:p>
          <a:p>
            <a:pPr marL="0" indent="0"/>
            <a:r>
              <a:rPr lang="cs-CZ" b="1" dirty="0" smtClean="0"/>
              <a:t>  </a:t>
            </a:r>
            <a:endParaRPr lang="en-US" b="1" dirty="0"/>
          </a:p>
          <a:p>
            <a:endParaRPr lang="cs-C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88" y="3864392"/>
            <a:ext cx="2047779" cy="24232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281" y="3906347"/>
            <a:ext cx="1595438" cy="23812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857" y="3864795"/>
            <a:ext cx="2792437" cy="2792437"/>
          </a:xfrm>
          <a:prstGeom prst="rect">
            <a:avLst/>
          </a:prstGeom>
        </p:spPr>
      </p:pic>
    </p:spTree>
    <p:extLst>
      <p:ext uri="{BB962C8B-B14F-4D97-AF65-F5344CB8AC3E}">
        <p14:creationId xmlns:p14="http://schemas.microsoft.com/office/powerpoint/2010/main" val="1746356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cs-CZ" dirty="0" err="1" smtClean="0"/>
              <a:t>Introduction</a:t>
            </a:r>
            <a:r>
              <a:rPr lang="cs-CZ" dirty="0" smtClean="0"/>
              <a:t>: </a:t>
            </a:r>
            <a:endParaRPr lang="en-US" dirty="0"/>
          </a:p>
        </p:txBody>
      </p:sp>
      <p:sp>
        <p:nvSpPr>
          <p:cNvPr id="2" name="Espace réservé du texte 1"/>
          <p:cNvSpPr>
            <a:spLocks noGrp="1"/>
          </p:cNvSpPr>
          <p:nvPr>
            <p:ph type="body" sz="quarter" idx="13"/>
          </p:nvPr>
        </p:nvSpPr>
        <p:spPr>
          <a:xfrm>
            <a:off x="202223" y="1434904"/>
            <a:ext cx="8739554" cy="5289453"/>
          </a:xfrm>
        </p:spPr>
        <p:txBody>
          <a:bodyPr/>
          <a:lstStyle/>
          <a:p>
            <a:pPr marL="342900" indent="-342900">
              <a:buFont typeface="Arial" panose="020B0604020202020204" pitchFamily="34" charset="0"/>
              <a:buChar char="•"/>
            </a:pPr>
            <a:r>
              <a:rPr lang="cs-CZ" dirty="0" smtClean="0"/>
              <a:t>40 </a:t>
            </a:r>
            <a:r>
              <a:rPr lang="en-US" dirty="0" smtClean="0"/>
              <a:t>testimonies </a:t>
            </a:r>
            <a:r>
              <a:rPr lang="en-US" dirty="0"/>
              <a:t>containing the life stories of Jews born in the aftermath of World War II in two countries (Czechoslovakia and Luxembourg</a:t>
            </a:r>
            <a:r>
              <a:rPr lang="en-US" dirty="0" smtClean="0"/>
              <a:t>)</a:t>
            </a:r>
            <a:endParaRPr lang="cs-CZ" dirty="0" smtClean="0"/>
          </a:p>
          <a:p>
            <a:pPr marL="342900" indent="-342900">
              <a:buFont typeface="Arial" panose="020B0604020202020204" pitchFamily="34" charset="0"/>
              <a:buChar char="•"/>
            </a:pPr>
            <a:r>
              <a:rPr lang="cs-CZ" dirty="0"/>
              <a:t>T</a:t>
            </a:r>
            <a:r>
              <a:rPr lang="en-US" dirty="0" smtClean="0"/>
              <a:t>he </a:t>
            </a:r>
            <a:r>
              <a:rPr lang="en-US" dirty="0"/>
              <a:t>importance </a:t>
            </a:r>
            <a:r>
              <a:rPr lang="en-US" dirty="0" smtClean="0"/>
              <a:t>of </a:t>
            </a:r>
            <a:r>
              <a:rPr lang="en-US" dirty="0"/>
              <a:t>small artefacts for the transmission of Jewish collective </a:t>
            </a:r>
            <a:r>
              <a:rPr lang="en-US" dirty="0" smtClean="0"/>
              <a:t>memory</a:t>
            </a:r>
            <a:r>
              <a:rPr lang="cs-CZ" dirty="0" smtClean="0"/>
              <a:t>.</a:t>
            </a:r>
          </a:p>
          <a:p>
            <a:pPr marL="342900" indent="-342900">
              <a:buFont typeface="Arial" panose="020B0604020202020204" pitchFamily="34" charset="0"/>
              <a:buChar char="•"/>
            </a:pPr>
            <a:r>
              <a:rPr lang="cs-CZ" dirty="0" smtClean="0"/>
              <a:t>I</a:t>
            </a:r>
            <a:r>
              <a:rPr lang="en-US" dirty="0" err="1" smtClean="0"/>
              <a:t>nteractive</a:t>
            </a:r>
            <a:r>
              <a:rPr lang="en-US" dirty="0" smtClean="0"/>
              <a:t> </a:t>
            </a:r>
            <a:r>
              <a:rPr lang="en-US" dirty="0"/>
              <a:t>space in which objects (sacred relics, souvenirs, mementos and locks of hair) maintain a physical continuity of resemblance</a:t>
            </a:r>
            <a:r>
              <a:rPr lang="en-US" dirty="0" smtClean="0"/>
              <a:t>.</a:t>
            </a:r>
            <a:endParaRPr lang="cs-CZ" dirty="0" smtClean="0"/>
          </a:p>
          <a:p>
            <a:pPr marL="342900" indent="-342900">
              <a:buFont typeface="Arial" panose="020B0604020202020204" pitchFamily="34" charset="0"/>
              <a:buChar char="•"/>
            </a:pPr>
            <a:endParaRPr lang="en-US" dirty="0"/>
          </a:p>
          <a:p>
            <a:pPr marL="0" indent="0"/>
            <a:r>
              <a:rPr lang="en-US" dirty="0" smtClean="0"/>
              <a:t> </a:t>
            </a:r>
            <a:endParaRPr lang="fr-F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64" r="2" b="7909"/>
          <a:stretch/>
        </p:blipFill>
        <p:spPr>
          <a:xfrm>
            <a:off x="498474" y="4079630"/>
            <a:ext cx="1902187" cy="2152196"/>
          </a:xfrm>
          <a:prstGeom prst="rect">
            <a:avLst/>
          </a:prstGeom>
          <a:ln w="31750" cap="sq">
            <a:solidFill>
              <a:srgbClr val="FFFFFF"/>
            </a:solidFill>
            <a:miter lim="800000"/>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474" y="3767270"/>
            <a:ext cx="1902187" cy="2776916"/>
          </a:xfrm>
          <a:prstGeom prst="rect">
            <a:avLst/>
          </a:prstGeom>
          <a:ln w="31750" cap="sq">
            <a:solidFill>
              <a:srgbClr val="FFFFFF"/>
            </a:solidFill>
            <a:miter lim="800000"/>
          </a:ln>
          <a:scene3d>
            <a:camera prst="orthographicFront">
              <a:rot lat="0" lon="0" rev="5400000"/>
            </a:camera>
            <a:lightRig rig="threePt" dir="t"/>
          </a:scene3d>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9563" r="-1" b="11735"/>
          <a:stretch/>
        </p:blipFill>
        <p:spPr>
          <a:xfrm>
            <a:off x="6325373" y="4054960"/>
            <a:ext cx="1902187" cy="2201536"/>
          </a:xfrm>
          <a:prstGeom prst="rect">
            <a:avLst/>
          </a:prstGeom>
          <a:ln w="31750" cap="sq">
            <a:solidFill>
              <a:srgbClr val="FFFFFF"/>
            </a:solidFill>
            <a:miter lim="800000"/>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32509" y="1551710"/>
            <a:ext cx="8300378" cy="5117154"/>
          </a:xfrm>
        </p:spPr>
        <p:txBody>
          <a:bodyPr/>
          <a:lstStyle/>
          <a:p>
            <a:pPr marL="342900" indent="-342900">
              <a:buFont typeface="Arial" panose="020B0604020202020204" pitchFamily="34" charset="0"/>
              <a:buChar char="•"/>
            </a:pPr>
            <a:r>
              <a:rPr lang="en-US" dirty="0" smtClean="0"/>
              <a:t>The </a:t>
            </a:r>
            <a:r>
              <a:rPr lang="en-US" dirty="0"/>
              <a:t>questionnaire used consists of 32 questions, </a:t>
            </a:r>
            <a:r>
              <a:rPr lang="cs-CZ" dirty="0" smtClean="0"/>
              <a:t>3</a:t>
            </a:r>
            <a:r>
              <a:rPr lang="en-US" dirty="0" smtClean="0"/>
              <a:t> </a:t>
            </a:r>
            <a:r>
              <a:rPr lang="en-US" dirty="0"/>
              <a:t>of which are dedicated to family heirlooms and ritual objects</a:t>
            </a:r>
            <a:r>
              <a:rPr lang="en-US" dirty="0" smtClean="0"/>
              <a:t>.</a:t>
            </a:r>
            <a:endParaRPr lang="cs-CZ" dirty="0" smtClean="0"/>
          </a:p>
          <a:p>
            <a:pPr marL="342900" indent="-342900">
              <a:buFont typeface="Arial" panose="020B0604020202020204" pitchFamily="34" charset="0"/>
              <a:buChar char="•"/>
            </a:pPr>
            <a:r>
              <a:rPr lang="en-US" dirty="0"/>
              <a:t>Respondents are classified into categories according to their </a:t>
            </a:r>
            <a:r>
              <a:rPr lang="en-US" dirty="0" smtClean="0"/>
              <a:t>generation</a:t>
            </a:r>
            <a:r>
              <a:rPr lang="cs-CZ" dirty="0" smtClean="0"/>
              <a:t> and place </a:t>
            </a:r>
            <a:r>
              <a:rPr lang="cs-CZ" dirty="0" err="1" smtClean="0"/>
              <a:t>of</a:t>
            </a:r>
            <a:r>
              <a:rPr lang="cs-CZ" dirty="0" smtClean="0"/>
              <a:t> </a:t>
            </a:r>
            <a:r>
              <a:rPr lang="cs-CZ" dirty="0" err="1" smtClean="0"/>
              <a:t>living</a:t>
            </a:r>
            <a:endParaRPr lang="cs-CZ" dirty="0" smtClean="0"/>
          </a:p>
          <a:p>
            <a:pPr marL="342900" indent="-342900">
              <a:buFont typeface="Arial" panose="020B0604020202020204" pitchFamily="34" charset="0"/>
              <a:buChar char="•"/>
            </a:pPr>
            <a:r>
              <a:rPr lang="en-US" dirty="0"/>
              <a:t>Respondents were given instructions to supplement each answer by lengthier comments about family artefacts.</a:t>
            </a:r>
            <a:endParaRPr lang="cs-CZ" dirty="0"/>
          </a:p>
          <a:p>
            <a:pPr marL="342900" indent="-342900">
              <a:buFont typeface="Arial" panose="020B0604020202020204" pitchFamily="34" charset="0"/>
              <a:buChar char="•"/>
            </a:pPr>
            <a:r>
              <a:rPr lang="cs-CZ" dirty="0"/>
              <a:t>1) </a:t>
            </a:r>
            <a:r>
              <a:rPr lang="en-US" dirty="0"/>
              <a:t>How important are family memories for </a:t>
            </a:r>
            <a:r>
              <a:rPr lang="en-US" dirty="0" smtClean="0"/>
              <a:t>you</a:t>
            </a:r>
            <a:r>
              <a:rPr lang="cs-CZ" dirty="0" smtClean="0"/>
              <a:t> </a:t>
            </a:r>
            <a:r>
              <a:rPr lang="en-US" dirty="0"/>
              <a:t>(photographs, letters, genealogy, ritual items, etc</a:t>
            </a:r>
            <a:r>
              <a:rPr lang="en-US" dirty="0" smtClean="0"/>
              <a:t>.)? </a:t>
            </a:r>
            <a:endParaRPr lang="cs-CZ" dirty="0"/>
          </a:p>
          <a:p>
            <a:pPr marL="342900" indent="-342900">
              <a:buFont typeface="Arial" panose="020B0604020202020204" pitchFamily="34" charset="0"/>
              <a:buChar char="•"/>
            </a:pPr>
            <a:r>
              <a:rPr lang="cs-CZ" dirty="0"/>
              <a:t>2) </a:t>
            </a:r>
            <a:r>
              <a:rPr lang="en-US" dirty="0"/>
              <a:t>What is your children' relationship to family heirlooms?</a:t>
            </a:r>
            <a:endParaRPr lang="cs-CZ" dirty="0"/>
          </a:p>
          <a:p>
            <a:pPr marL="342900" indent="-342900">
              <a:buFont typeface="Arial" panose="020B0604020202020204" pitchFamily="34" charset="0"/>
              <a:buChar char="•"/>
            </a:pPr>
            <a:r>
              <a:rPr lang="cs-CZ" dirty="0"/>
              <a:t>3)</a:t>
            </a:r>
            <a:r>
              <a:rPr lang="en-US" dirty="0"/>
              <a:t> Do you wear any visible Jewish symbols or symbols associated with the Middle East (rings, key rings, bracelets, etc</a:t>
            </a:r>
            <a:r>
              <a:rPr lang="en-US" dirty="0" smtClean="0"/>
              <a:t>.)?</a:t>
            </a:r>
            <a:endParaRPr lang="cs-CZ" dirty="0" smtClean="0"/>
          </a:p>
          <a:p>
            <a:pPr marL="342900" indent="-342900">
              <a:buFont typeface="Arial" panose="020B0604020202020204" pitchFamily="34" charset="0"/>
              <a:buChar char="•"/>
            </a:pPr>
            <a:endParaRPr lang="cs-CZ" dirty="0" smtClean="0"/>
          </a:p>
          <a:p>
            <a:pPr marL="342900" indent="-342900">
              <a:buFont typeface="Arial" panose="020B0604020202020204" pitchFamily="34" charset="0"/>
              <a:buChar char="•"/>
            </a:pPr>
            <a:endParaRPr lang="en-US" dirty="0"/>
          </a:p>
          <a:p>
            <a:pPr marL="342900" lvl="0" indent="-342900">
              <a:buFont typeface="Arial" panose="020B0604020202020204" pitchFamily="34" charset="0"/>
              <a:buChar char="•"/>
            </a:pPr>
            <a:endParaRPr lang="cs-CZ" b="1" dirty="0"/>
          </a:p>
          <a:p>
            <a:r>
              <a:rPr lang="cs-CZ" dirty="0" smtClean="0"/>
              <a:t> </a:t>
            </a:r>
            <a:endParaRPr lang="en-US" dirty="0"/>
          </a:p>
        </p:txBody>
      </p:sp>
      <p:sp>
        <p:nvSpPr>
          <p:cNvPr id="3" name="Title 2"/>
          <p:cNvSpPr>
            <a:spLocks noGrp="1"/>
          </p:cNvSpPr>
          <p:nvPr>
            <p:ph type="title"/>
          </p:nvPr>
        </p:nvSpPr>
        <p:spPr/>
        <p:txBody>
          <a:bodyPr>
            <a:normAutofit/>
          </a:bodyPr>
          <a:lstStyle/>
          <a:p>
            <a:r>
              <a:rPr lang="cs-CZ" dirty="0" err="1" smtClean="0"/>
              <a:t>Methodology</a:t>
            </a:r>
            <a:r>
              <a:rPr lang="cs-CZ" dirty="0" smtClean="0"/>
              <a:t>:</a:t>
            </a:r>
            <a:endParaRPr lang="en-US" dirty="0"/>
          </a:p>
        </p:txBody>
      </p:sp>
    </p:spTree>
    <p:extLst>
      <p:ext uri="{BB962C8B-B14F-4D97-AF65-F5344CB8AC3E}">
        <p14:creationId xmlns:p14="http://schemas.microsoft.com/office/powerpoint/2010/main" val="1052828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cs-CZ" dirty="0" err="1" smtClean="0"/>
              <a:t>Graphic</a:t>
            </a:r>
            <a:r>
              <a:rPr lang="cs-CZ" dirty="0" smtClean="0"/>
              <a:t> 1 </a:t>
            </a:r>
            <a:endParaRPr lang="en-US" dirty="0"/>
          </a:p>
        </p:txBody>
      </p:sp>
      <p:sp>
        <p:nvSpPr>
          <p:cNvPr id="5" name="Content Placeholder 2"/>
          <p:cNvSpPr txBox="1">
            <a:spLocks noGrp="1"/>
          </p:cNvSpPr>
          <p:nvPr>
            <p:ph type="body" sz="quarter" idx="13"/>
          </p:nvPr>
        </p:nvSpPr>
        <p:spPr>
          <a:xfrm>
            <a:off x="193431" y="1430723"/>
            <a:ext cx="8801100" cy="520746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solidFill>
                  <a:srgbClr val="4F5150"/>
                </a:solidFill>
                <a:cs typeface="Arial"/>
              </a:rPr>
              <a:t>How </a:t>
            </a:r>
            <a:r>
              <a:rPr lang="en-US" dirty="0">
                <a:solidFill>
                  <a:srgbClr val="4F5150"/>
                </a:solidFill>
                <a:cs typeface="Arial"/>
              </a:rPr>
              <a:t>important are family memories for you (photographs, letters, genealogy, ritual items, etc.)?</a:t>
            </a:r>
            <a:endParaRPr lang="fr-LU" dirty="0">
              <a:solidFill>
                <a:srgbClr val="4F5150"/>
              </a:solidFill>
              <a:latin typeface="Arial"/>
              <a:cs typeface="Arial"/>
            </a:endParaRPr>
          </a:p>
        </p:txBody>
      </p:sp>
      <p:graphicFrame>
        <p:nvGraphicFramePr>
          <p:cNvPr id="7" name="Chart 6"/>
          <p:cNvGraphicFramePr/>
          <p:nvPr>
            <p:extLst>
              <p:ext uri="{D42A27DB-BD31-4B8C-83A1-F6EECF244321}">
                <p14:modId xmlns:p14="http://schemas.microsoft.com/office/powerpoint/2010/main" val="2615577229"/>
              </p:ext>
            </p:extLst>
          </p:nvPr>
        </p:nvGraphicFramePr>
        <p:xfrm>
          <a:off x="1397116" y="2600443"/>
          <a:ext cx="6393730" cy="31781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3757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smtClean="0"/>
              <a:t>Graphic</a:t>
            </a:r>
            <a:r>
              <a:rPr lang="cs-CZ" dirty="0" smtClean="0"/>
              <a:t> 2</a:t>
            </a:r>
            <a:endParaRPr lang="cs-CZ" dirty="0"/>
          </a:p>
        </p:txBody>
      </p:sp>
      <p:sp>
        <p:nvSpPr>
          <p:cNvPr id="3" name="Text Placeholder 2"/>
          <p:cNvSpPr>
            <a:spLocks noGrp="1"/>
          </p:cNvSpPr>
          <p:nvPr>
            <p:ph type="body" sz="quarter" idx="13"/>
          </p:nvPr>
        </p:nvSpPr>
        <p:spPr/>
        <p:txBody>
          <a:bodyPr/>
          <a:lstStyle/>
          <a:p>
            <a:pPr marL="0" indent="0" algn="ctr">
              <a:buNone/>
            </a:pPr>
            <a:r>
              <a:rPr lang="en-US" dirty="0"/>
              <a:t>Do you wear any visible Jewish symbols or symbols associated with the Middle East (rings, key rings, bracelets, etc</a:t>
            </a:r>
            <a:r>
              <a:rPr lang="en-US" dirty="0" smtClean="0"/>
              <a:t>.)?</a:t>
            </a:r>
            <a:endParaRPr lang="cs-CZ" dirty="0" smtClean="0"/>
          </a:p>
          <a:p>
            <a:pPr marL="0" indent="0" algn="ctr">
              <a:buNone/>
            </a:pPr>
            <a:endParaRPr lang="cs-CZ" dirty="0"/>
          </a:p>
        </p:txBody>
      </p:sp>
      <p:graphicFrame>
        <p:nvGraphicFramePr>
          <p:cNvPr id="4" name="Chart 3"/>
          <p:cNvGraphicFramePr/>
          <p:nvPr>
            <p:extLst>
              <p:ext uri="{D42A27DB-BD31-4B8C-83A1-F6EECF244321}">
                <p14:modId xmlns:p14="http://schemas.microsoft.com/office/powerpoint/2010/main" val="305796311"/>
              </p:ext>
            </p:extLst>
          </p:nvPr>
        </p:nvGraphicFramePr>
        <p:xfrm>
          <a:off x="1600200" y="2700271"/>
          <a:ext cx="5943600" cy="3068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1838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ctor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ST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DEF">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LSHAS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hapt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91315580376B46A11719EE4F871FF5" ma:contentTypeVersion="2" ma:contentTypeDescription="Create a new document." ma:contentTypeScope="" ma:versionID="8854321e5d77485fd489825fc93e6ca5">
  <xsd:schema xmlns:xsd="http://www.w3.org/2001/XMLSchema" xmlns:xs="http://www.w3.org/2001/XMLSchema" xmlns:p="http://schemas.microsoft.com/office/2006/metadata/properties" xmlns:ns1="http://schemas.microsoft.com/sharepoint/v3" xmlns:ns2="a6c533f7-61db-40a9-92cc-7bf39d0de398" targetNamespace="http://schemas.microsoft.com/office/2006/metadata/properties" ma:root="true" ma:fieldsID="d4c04313973a0c9248cfae03f8c66896" ns1:_="" ns2:_="">
    <xsd:import namespace="http://schemas.microsoft.com/sharepoint/v3"/>
    <xsd:import namespace="a6c533f7-61db-40a9-92cc-7bf39d0de398"/>
    <xsd:element name="properties">
      <xsd:complexType>
        <xsd:sequence>
          <xsd:element name="documentManagement">
            <xsd:complexType>
              <xsd:all>
                <xsd:element ref="ns1:PublishingStartDate" minOccurs="0"/>
                <xsd:element ref="ns1:PublishingExpirationDate" minOccurs="0"/>
                <xsd:element ref="ns2:o606121503634f60aadbd34f286ff3d9" minOccurs="0"/>
                <xsd:element ref="ns2:TaxCatchAll" minOccurs="0"/>
                <xsd:element ref="ns2:TaxCatchAllLabel" minOccurs="0"/>
                <xsd:element ref="ns2:a60e8a9bb7a5498084be0308f3b5162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c533f7-61db-40a9-92cc-7bf39d0de398" elementFormDefault="qualified">
    <xsd:import namespace="http://schemas.microsoft.com/office/2006/documentManagement/types"/>
    <xsd:import namespace="http://schemas.microsoft.com/office/infopath/2007/PartnerControls"/>
    <xsd:element name="o606121503634f60aadbd34f286ff3d9" ma:index="10" nillable="true" ma:taxonomy="true" ma:internalName="o606121503634f60aadbd34f286ff3d9" ma:taxonomyFieldName="Document_x0020_Category" ma:displayName="Document Category" ma:default="" ma:fieldId="{86061215-0363-4f60-aadb-d34f286ff3d9}" ma:taxonomyMulti="true" ma:sspId="ceefa7fb-4336-4fa1-9d81-8bd6ad6a0761" ma:termSetId="8467628b-cc19-41c8-84de-1e197b3524fe"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88da9af2-fc06-457f-9f9b-54ea4b8c2f8e}" ma:internalName="TaxCatchAll" ma:showField="CatchAllData" ma:web="a6c533f7-61db-40a9-92cc-7bf39d0de398">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88da9af2-fc06-457f-9f9b-54ea4b8c2f8e}" ma:internalName="TaxCatchAllLabel" ma:readOnly="true" ma:showField="CatchAllDataLabel" ma:web="a6c533f7-61db-40a9-92cc-7bf39d0de398">
      <xsd:complexType>
        <xsd:complexContent>
          <xsd:extension base="dms:MultiChoiceLookup">
            <xsd:sequence>
              <xsd:element name="Value" type="dms:Lookup" maxOccurs="unbounded" minOccurs="0" nillable="true"/>
            </xsd:sequence>
          </xsd:extension>
        </xsd:complexContent>
      </xsd:complexType>
    </xsd:element>
    <xsd:element name="a60e8a9bb7a5498084be0308f3b51622" ma:index="14" nillable="true" ma:taxonomy="true" ma:internalName="a60e8a9bb7a5498084be0308f3b51622" ma:taxonomyFieldName="The_x0020_University" ma:displayName="The University" ma:default="" ma:fieldId="{a60e8a9b-b7a5-4980-84be-0308f3b51622}" ma:taxonomyMulti="true" ma:sspId="ceefa7fb-4336-4fa1-9d81-8bd6ad6a0761" ma:termSetId="d027352d-354c-4edb-9a10-0a26093ac2d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TaxCatchAll xmlns="a6c533f7-61db-40a9-92cc-7bf39d0de398"/>
    <o606121503634f60aadbd34f286ff3d9 xmlns="a6c533f7-61db-40a9-92cc-7bf39d0de398">
      <Terms xmlns="http://schemas.microsoft.com/office/infopath/2007/PartnerControls"/>
    </o606121503634f60aadbd34f286ff3d9>
    <a60e8a9bb7a5498084be0308f3b51622 xmlns="a6c533f7-61db-40a9-92cc-7bf39d0de398">
      <Terms xmlns="http://schemas.microsoft.com/office/infopath/2007/PartnerControls"/>
    </a60e8a9bb7a5498084be0308f3b51622>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A2B562-9EA8-4D58-BF81-D75E7CFA47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6c533f7-61db-40a9-92cc-7bf39d0de3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4061AB-008C-4B13-A51D-B0B618334E1E}">
  <ds:schemaRefs>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schemas.microsoft.com/sharepoint/v3"/>
    <ds:schemaRef ds:uri="http://www.w3.org/XML/1998/namespace"/>
    <ds:schemaRef ds:uri="http://schemas.microsoft.com/office/2006/documentManagement/types"/>
    <ds:schemaRef ds:uri="a6c533f7-61db-40a9-92cc-7bf39d0de398"/>
    <ds:schemaRef ds:uri="http://purl.org/dc/dcmitype/"/>
    <ds:schemaRef ds:uri="http://purl.org/dc/elements/1.1/"/>
  </ds:schemaRefs>
</ds:datastoreItem>
</file>

<file path=customXml/itemProps3.xml><?xml version="1.0" encoding="utf-8"?>
<ds:datastoreItem xmlns:ds="http://schemas.openxmlformats.org/officeDocument/2006/customXml" ds:itemID="{21A17246-69DF-4258-81C7-4881F90A00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8379</TotalTime>
  <Words>778</Words>
  <Application>Microsoft Office PowerPoint</Application>
  <PresentationFormat>On-screen Show (4:3)</PresentationFormat>
  <Paragraphs>68</Paragraphs>
  <Slides>21</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21</vt:i4>
      </vt:variant>
    </vt:vector>
  </HeadingPairs>
  <TitlesOfParts>
    <vt:vector size="34" baseType="lpstr">
      <vt:lpstr>ＭＳ Ｐゴシック</vt:lpstr>
      <vt:lpstr>Arial</vt:lpstr>
      <vt:lpstr>Arial Black</vt:lpstr>
      <vt:lpstr>Calibri</vt:lpstr>
      <vt:lpstr>Gill Sans</vt:lpstr>
      <vt:lpstr>Gill Sans Light</vt:lpstr>
      <vt:lpstr>Wingdings</vt:lpstr>
      <vt:lpstr>Rectorate</vt:lpstr>
      <vt:lpstr>Cover</vt:lpstr>
      <vt:lpstr>FSTC</vt:lpstr>
      <vt:lpstr>FDEF</vt:lpstr>
      <vt:lpstr>FLSHASE</vt:lpstr>
      <vt:lpstr>Chapter page</vt:lpstr>
      <vt:lpstr>PowerPoint Presentation</vt:lpstr>
      <vt:lpstr>PowerPoint Presentation</vt:lpstr>
      <vt:lpstr>PowerPoint Presentation</vt:lpstr>
      <vt:lpstr>PowerPoint Presentation</vt:lpstr>
      <vt:lpstr>Allegations:</vt:lpstr>
      <vt:lpstr>Introduction: </vt:lpstr>
      <vt:lpstr>Methodology:</vt:lpstr>
      <vt:lpstr>Graphic 1 </vt:lpstr>
      <vt:lpstr>Graphic 2</vt:lpstr>
      <vt:lpstr>Graphic 3</vt:lpstr>
      <vt:lpstr>PowerPoint Presentation</vt:lpstr>
      <vt:lpstr>Jewish ritual items</vt:lpstr>
      <vt:lpstr>Jewish ritual items</vt:lpstr>
      <vt:lpstr>Jewish relatives in old photographs</vt:lpstr>
      <vt:lpstr>Jewish identity and material culture</vt:lpstr>
      <vt:lpstr>Jewish virtual gateway</vt:lpstr>
      <vt:lpstr>PowerPoint Presentation</vt:lpstr>
      <vt:lpstr>PowerPoint Presentation</vt:lpstr>
      <vt:lpstr> </vt:lpstr>
      <vt:lpstr>PowerPoint Presentation</vt:lpstr>
      <vt:lpstr>Thank you very much for your attention</vt:lpstr>
    </vt:vector>
  </TitlesOfParts>
  <Company>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Luxembourg</dc:title>
  <dc:creator>Daniele Stoffel</dc:creator>
  <cp:lastModifiedBy>Jakub BRONEC</cp:lastModifiedBy>
  <cp:revision>404</cp:revision>
  <cp:lastPrinted>2015-10-21T08:58:49Z</cp:lastPrinted>
  <dcterms:created xsi:type="dcterms:W3CDTF">2017-03-13T11:22:12Z</dcterms:created>
  <dcterms:modified xsi:type="dcterms:W3CDTF">2018-10-02T10:31:03Z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Category">
    <vt:lpwstr/>
  </property>
  <property fmtid="{D5CDD505-2E9C-101B-9397-08002B2CF9AE}" pid="3" name="ContentTypeId">
    <vt:lpwstr>0x0101000D91315580376B46A11719EE4F871FF5</vt:lpwstr>
  </property>
  <property fmtid="{D5CDD505-2E9C-101B-9397-08002B2CF9AE}" pid="4" name="The University">
    <vt:lpwstr/>
  </property>
</Properties>
</file>