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87" r:id="rId3"/>
    <p:sldId id="260" r:id="rId4"/>
    <p:sldId id="261" r:id="rId5"/>
    <p:sldId id="259" r:id="rId6"/>
    <p:sldId id="262" r:id="rId7"/>
    <p:sldId id="263" r:id="rId8"/>
    <p:sldId id="264" r:id="rId9"/>
    <p:sldId id="265" r:id="rId10"/>
    <p:sldId id="266" r:id="rId11"/>
    <p:sldId id="286" r:id="rId12"/>
    <p:sldId id="270" r:id="rId13"/>
    <p:sldId id="268" r:id="rId14"/>
    <p:sldId id="288" r:id="rId15"/>
    <p:sldId id="289" r:id="rId16"/>
    <p:sldId id="271" r:id="rId17"/>
    <p:sldId id="275" r:id="rId18"/>
    <p:sldId id="290" r:id="rId19"/>
    <p:sldId id="291" r:id="rId20"/>
    <p:sldId id="292" r:id="rId21"/>
    <p:sldId id="294" r:id="rId22"/>
    <p:sldId id="295" r:id="rId23"/>
    <p:sldId id="296" r:id="rId24"/>
    <p:sldId id="297" r:id="rId25"/>
    <p:sldId id="298" r:id="rId26"/>
    <p:sldId id="299" r:id="rId27"/>
    <p:sldId id="300" r:id="rId28"/>
    <p:sldId id="302" r:id="rId29"/>
    <p:sldId id="304" r:id="rId30"/>
    <p:sldId id="2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lha VYSOTSKAYA" initials="VV" lastIdx="10" clrIdx="0">
    <p:extLst/>
  </p:cmAuthor>
  <p:cmAuthor id="2" name="Volha VYSOTSKAYA" initials="" lastIdx="2" clrIdx="1"/>
  <p:cmAuthor id="3" name="Eryica Secretariat" initials="ES [14]" lastIdx="1" clrIdx="2"/>
  <p:cmAuthor id="4" name="Sahizer SAMUK" initials="SS"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E0E"/>
    <a:srgbClr val="162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1323" autoAdjust="0"/>
  </p:normalViewPr>
  <p:slideViewPr>
    <p:cSldViewPr snapToGrid="0" snapToObjects="1">
      <p:cViewPr varScale="1">
        <p:scale>
          <a:sx n="111" d="100"/>
          <a:sy n="111" d="100"/>
        </p:scale>
        <p:origin x="-1640"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2AF8D3-4FDD-C943-9ECF-2BE10E70FFB7}" type="datetimeFigureOut">
              <a:rPr lang="en-US" smtClean="0"/>
              <a:t>25/04/18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EE098F-FC1D-C44B-8000-81ED0B883F18}" type="slidenum">
              <a:rPr lang="en-US" smtClean="0"/>
              <a:t>‹#›</a:t>
            </a:fld>
            <a:endParaRPr lang="en-US"/>
          </a:p>
        </p:txBody>
      </p:sp>
    </p:spTree>
    <p:extLst>
      <p:ext uri="{BB962C8B-B14F-4D97-AF65-F5344CB8AC3E}">
        <p14:creationId xmlns:p14="http://schemas.microsoft.com/office/powerpoint/2010/main" val="314262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3788A-4C3A-8543-8DF7-449B9C50175C}" type="datetimeFigureOut">
              <a:rPr lang="en-US" smtClean="0"/>
              <a:t>25/04/18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8139C-97D0-D447-953A-82CD9C0BF8AD}" type="slidenum">
              <a:rPr lang="en-US" smtClean="0"/>
              <a:t>‹#›</a:t>
            </a:fld>
            <a:endParaRPr lang="en-US"/>
          </a:p>
        </p:txBody>
      </p:sp>
    </p:spTree>
    <p:extLst>
      <p:ext uri="{BB962C8B-B14F-4D97-AF65-F5344CB8AC3E}">
        <p14:creationId xmlns:p14="http://schemas.microsoft.com/office/powerpoint/2010/main" val="404607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4BAA189-6B59-49D0-A9A2-0F4004753977}" type="slidenum">
              <a:rPr lang="de-DE" smtClean="0"/>
              <a:t>1</a:t>
            </a:fld>
            <a:endParaRPr lang="de-DE"/>
          </a:p>
        </p:txBody>
      </p:sp>
    </p:spTree>
    <p:extLst>
      <p:ext uri="{BB962C8B-B14F-4D97-AF65-F5344CB8AC3E}">
        <p14:creationId xmlns:p14="http://schemas.microsoft.com/office/powerpoint/2010/main" val="413222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10</a:t>
            </a:fld>
            <a:endParaRPr lang="en-US"/>
          </a:p>
        </p:txBody>
      </p:sp>
    </p:spTree>
    <p:extLst>
      <p:ext uri="{BB962C8B-B14F-4D97-AF65-F5344CB8AC3E}">
        <p14:creationId xmlns:p14="http://schemas.microsoft.com/office/powerpoint/2010/main" val="238017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11</a:t>
            </a:fld>
            <a:endParaRPr lang="en-US"/>
          </a:p>
        </p:txBody>
      </p:sp>
    </p:spTree>
    <p:extLst>
      <p:ext uri="{BB962C8B-B14F-4D97-AF65-F5344CB8AC3E}">
        <p14:creationId xmlns:p14="http://schemas.microsoft.com/office/powerpoint/2010/main" val="77361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12</a:t>
            </a:fld>
            <a:endParaRPr lang="en-US"/>
          </a:p>
        </p:txBody>
      </p:sp>
    </p:spTree>
    <p:extLst>
      <p:ext uri="{BB962C8B-B14F-4D97-AF65-F5344CB8AC3E}">
        <p14:creationId xmlns:p14="http://schemas.microsoft.com/office/powerpoint/2010/main" val="89522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3B8139C-97D0-D447-953A-82CD9C0BF8AD}" type="slidenum">
              <a:rPr lang="en-US" smtClean="0"/>
              <a:t>13</a:t>
            </a:fld>
            <a:endParaRPr lang="en-US"/>
          </a:p>
        </p:txBody>
      </p:sp>
    </p:spTree>
    <p:extLst>
      <p:ext uri="{BB962C8B-B14F-4D97-AF65-F5344CB8AC3E}">
        <p14:creationId xmlns:p14="http://schemas.microsoft.com/office/powerpoint/2010/main" val="3029387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14</a:t>
            </a:fld>
            <a:endParaRPr lang="en-US"/>
          </a:p>
        </p:txBody>
      </p:sp>
    </p:spTree>
    <p:extLst>
      <p:ext uri="{BB962C8B-B14F-4D97-AF65-F5344CB8AC3E}">
        <p14:creationId xmlns:p14="http://schemas.microsoft.com/office/powerpoint/2010/main" val="14086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15</a:t>
            </a:fld>
            <a:endParaRPr lang="en-US"/>
          </a:p>
        </p:txBody>
      </p:sp>
    </p:spTree>
    <p:extLst>
      <p:ext uri="{BB962C8B-B14F-4D97-AF65-F5344CB8AC3E}">
        <p14:creationId xmlns:p14="http://schemas.microsoft.com/office/powerpoint/2010/main" val="414501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first finding does not match the previous literature, but we have found it within our surveys. (male and female going outside for study reasons)</a:t>
            </a:r>
          </a:p>
          <a:p>
            <a:r>
              <a:rPr lang="en-US" baseline="0" dirty="0"/>
              <a:t>Males with tertiary education move less (in line with previous literature) </a:t>
            </a:r>
          </a:p>
          <a:p>
            <a:r>
              <a:rPr lang="en-US" baseline="0" dirty="0"/>
              <a:t>Women have less formal membership to associations, what does this mean? We should suggest further research on this in terms of policy implications.</a:t>
            </a:r>
          </a:p>
          <a:p>
            <a:r>
              <a:rPr lang="en-US" baseline="0" dirty="0"/>
              <a:t>Lower education levels decrease the probability of mobility studies (so educational background of the young person is very important)</a:t>
            </a:r>
            <a:endParaRPr lang="en-US" dirty="0"/>
          </a:p>
        </p:txBody>
      </p:sp>
      <p:sp>
        <p:nvSpPr>
          <p:cNvPr id="4" name="Slide Number Placeholder 3"/>
          <p:cNvSpPr>
            <a:spLocks noGrp="1"/>
          </p:cNvSpPr>
          <p:nvPr>
            <p:ph type="sldNum" sz="quarter" idx="10"/>
          </p:nvPr>
        </p:nvSpPr>
        <p:spPr/>
        <p:txBody>
          <a:bodyPr/>
          <a:lstStyle/>
          <a:p>
            <a:fld id="{BC4FD0DF-85F1-7249-9264-2B59B18BA9F4}" type="slidenum">
              <a:rPr lang="en-US" smtClean="0"/>
              <a:t>16</a:t>
            </a:fld>
            <a:endParaRPr lang="en-US"/>
          </a:p>
        </p:txBody>
      </p:sp>
    </p:spTree>
    <p:extLst>
      <p:ext uri="{BB962C8B-B14F-4D97-AF65-F5344CB8AC3E}">
        <p14:creationId xmlns:p14="http://schemas.microsoft.com/office/powerpoint/2010/main" val="1750477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Peers as mobility incubators are one of the central mobility patterns that have been identified in the qualitative analysis and show how everyday social relationships and organisations can enable youth mobility. Peer relationships are, in fact, the main context within which youth mobility is bred, induced or hampered. Friends play a significant role in the mobility of young people. Moreover, survey results show that friends play a slightly stronger role for educational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(35.3%) and are less influential for work-related mobility (30%). Furthermore, peer networks are regarded as useful sources of information on mobility. A large number of young people rely on the mobility-related information provided by friends (35.7%) as well as by social media, which are also among popular channels for identifying information (25.7%).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such, mobility does not occur spontaneously in a vacuum, but is rather rooted (embedded) in social networks. To mobile young people, peers are especially friends with mobility experience; likewise, peers are also other people (i.e. relatives, siblings, acquaintances) with previous or current mobility experience. This can also be found in the results from the quantitative survey that shows that, especially for young people in long-distance mobility, 63.2% of mobile respondents have friends who did a student exchange, 42.4% have friends who have studied abroad, and 51.4% report that their friends have recommended them to study abroad. Furthermore, peers are also influential in the decision-making process: they are of a central importance not only in generating mobility plans but also in providing an accompanying community and in creating a new form of belonging. Thus, peers are presented as a central resource in the actual process of mobility, allowing young people not only to tackle mobility but also to maintain existing forms of social belonging and create new ones as well as to enter into a dialogue with other peers.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B8139C-97D0-D447-953A-82CD9C0BF8AD}" type="slidenum">
              <a:rPr lang="en-US" smtClean="0"/>
              <a:t>17</a:t>
            </a:fld>
            <a:endParaRPr lang="en-US"/>
          </a:p>
        </p:txBody>
      </p:sp>
    </p:spTree>
    <p:extLst>
      <p:ext uri="{BB962C8B-B14F-4D97-AF65-F5344CB8AC3E}">
        <p14:creationId xmlns:p14="http://schemas.microsoft.com/office/powerpoint/2010/main" val="195627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Young people’s learning processes are closely interwoven with mobility. The preparatory stage in itself is already interpreted as a learning process. Mobility is seen, among other things, as a “huge opportunity” for young people to improve their education. Here, learning a language tops the list. Young people incorporate the language into mobility; they become mobile with the motivation to improve existing language skills or to learn a new language. Learning language is regarded as the most important motivation affecting mobility in almost half of the respondents of the survey. Furthermore, learning and improving English language skills is of a particular importance for all types of mobility; young people link English with future studies and employment opportunities. Following this objective via different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young people move to English-speaking countries and practice English as a </a:t>
            </a:r>
            <a:r>
              <a:rPr lang="en-GB" sz="1200" i="1" kern="1200" dirty="0">
                <a:solidFill>
                  <a:schemeClr val="tx1"/>
                </a:solidFill>
                <a:effectLst/>
                <a:latin typeface="+mn-lt"/>
                <a:ea typeface="+mn-ea"/>
                <a:cs typeface="+mn-cs"/>
              </a:rPr>
              <a:t>lingua franca</a:t>
            </a:r>
            <a:r>
              <a:rPr lang="en-GB" sz="1200" kern="1200" dirty="0">
                <a:solidFill>
                  <a:schemeClr val="tx1"/>
                </a:solidFill>
                <a:effectLst/>
                <a:latin typeface="+mn-lt"/>
                <a:ea typeface="+mn-ea"/>
                <a:cs typeface="+mn-cs"/>
              </a:rPr>
              <a:t> in international, globalised destinations.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the same time, language is also the main barrier to any mobility type: over one third of mobile survey participants (32.4%) emphasised a lack of sufficient language skills as a barrier to their mobility, which is also found to be the most important barrier amongst non-mobiles (42.7%).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18</a:t>
            </a:fld>
            <a:endParaRPr lang="en-US"/>
          </a:p>
        </p:txBody>
      </p:sp>
    </p:spTree>
    <p:extLst>
      <p:ext uri="{BB962C8B-B14F-4D97-AF65-F5344CB8AC3E}">
        <p14:creationId xmlns:p14="http://schemas.microsoft.com/office/powerpoint/2010/main" val="61809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young people account having learned many things, mobility is thus presented as a context in which numerous kinds of learning take place in various ways and can lead to not only language learning, but also new self-</a:t>
            </a:r>
            <a:r>
              <a:rPr lang="en-GB" sz="1200" kern="1200" dirty="0" err="1">
                <a:solidFill>
                  <a:schemeClr val="tx1"/>
                </a:solidFill>
                <a:effectLst/>
                <a:latin typeface="+mn-lt"/>
                <a:ea typeface="+mn-ea"/>
                <a:cs typeface="+mn-cs"/>
              </a:rPr>
              <a:t>positionings</a:t>
            </a:r>
            <a:r>
              <a:rPr lang="en-GB" sz="1200" kern="1200" dirty="0">
                <a:solidFill>
                  <a:schemeClr val="tx1"/>
                </a:solidFill>
                <a:effectLst/>
                <a:latin typeface="+mn-lt"/>
                <a:ea typeface="+mn-ea"/>
                <a:cs typeface="+mn-cs"/>
              </a:rPr>
              <a:t>, independence, and adaption to organisations. In this way, young mobile people connect their mobility to their wish to become independent and to “go out”. These ambitions can be framed as a specific set of youth practices. Mobility is seen as a process of becoming independent, as a chance to learn to get by and make their own way outside the framework of the family. Characteristically, this is also placed in the context of their learning history as young people. The learning effect is particularly obvious with regard to the young people themselves and their own achievements and realisations. The data shows that these practices are contextualised by most young people as relevant to their age group. The qualitative analyses provide examples of “doing youth” by individual coping strategies and by working through bureaucratic challenges. The mobility also allows young people to discover aspects of their personalities, providing a strong impetus for development in both their professional and personal lives. Qualitative data confirms that mobility is understood as a process that helps unveil new perspectives and create forms of social belonging, self-positioning and independence-seeking, all of which fall outside the realm of the familiar. Young people also emphasise the opportunities that mobility gives them to find new ways of positioning themselves in social relationships in the new destinations. All in all, mobility is presented as a context in which learning is not only possible but quite necessary. The young people do as is implicitly societally expected of them as youth: they learn something. This learning process and the possibility of “doing something else” (e.g. instead of learning in formal, institutional contexts such as schools and universities) are seen as legitimising mobility. Mobility itself is not sufficient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be called youth mobility and needs to be enriched by additional activities and processes - of learning – to be youth mobility.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that way, learning through mobility is equally important to all youth mobility types, including working mobility (i.e. employment, entrepreneurship). To them mobility allows for either improving working conditions (31.2%) or improving opportunities for personal and professional development (28.7%).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19</a:t>
            </a:fld>
            <a:endParaRPr lang="en-US"/>
          </a:p>
        </p:txBody>
      </p:sp>
    </p:spTree>
    <p:extLst>
      <p:ext uri="{BB962C8B-B14F-4D97-AF65-F5344CB8AC3E}">
        <p14:creationId xmlns:p14="http://schemas.microsoft.com/office/powerpoint/2010/main" val="342394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2</a:t>
            </a:fld>
            <a:endParaRPr lang="en-US"/>
          </a:p>
        </p:txBody>
      </p:sp>
    </p:spTree>
    <p:extLst>
      <p:ext uri="{BB962C8B-B14F-4D97-AF65-F5344CB8AC3E}">
        <p14:creationId xmlns:p14="http://schemas.microsoft.com/office/powerpoint/2010/main" val="37507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preparation and organisation of mobility are both regarded as a challenging process for young people. The hypothesis is that people are more easily mobile when they are members of a certain organisation. In order to become mobile, young people must become a member with regard to the organisation – not necessarily in the literal sense, but in the sense that they must be assigned a certain membership role, be more or less formally accepted, and prove themselves. The most basic membership is reached by obtaining membership in the category which the mobility programme addresses: in the case of pupil mobility, young people’s role would be to be mobile as schoolchildren; in the case of employment mobility, their role is to be mobile workers, etc. Young people are thus always mobile as members of an organisation, and not as single individuals. Once the youth’s fit with an organisation is achieved, if they have gained certain organisational membership/role which entitles them to doing so, they then can become mobile.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Often it is through mobility that young people need to get by one’s own. Even the preparation for mobility is based on one’s own resources. According to the survey results, rather than relying on support from organisations, young people prefer their own, more informal sources of information and use personal sources, such as Internet search engines (48.5%), friends (35.7%), and teacher recommendations (32.1%). Online communities/social networks and university websites are also popular for obtaining information on mobility (over 25%).  Relying on different sources of information and contacting mobility-related organisations varies across mobility types. While young people in education mobility tend to rely more on informal sources, i.e. teachers’ advice and search engines and less on formal channels, those in employment mobility do not rely on any formal channels: very few (over 1%) mention EURES, followed by specialising portals, employment agencies, and government websites.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20</a:t>
            </a:fld>
            <a:endParaRPr lang="en-US"/>
          </a:p>
        </p:txBody>
      </p:sp>
    </p:spTree>
    <p:extLst>
      <p:ext uri="{BB962C8B-B14F-4D97-AF65-F5344CB8AC3E}">
        <p14:creationId xmlns:p14="http://schemas.microsoft.com/office/powerpoint/2010/main" val="428035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significance of peer relations and family also indicates how strongly youth mobility is dependent on personal communities, and thereby on how these communities are integrated into youth mobility as a form of social background security and social, cultural and economic capital. These patterns are presupposed as personal enabling contexts for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Parents have a major influence on the decision-making process for young people, where over one third of young people (38.2%) reported taking their opinion and support into consideration. The results show that family support is the main source of mobility financing (46.1%) alongside private funds and savings (32.0%). Individual socioeconomic factors determine patterns of mobility or immobility: the level of education of young people and the level of education of the parents (taken as a proxy for socioeconomic status) have a positive impact on mobility. The family background (parents and grandparents) regarding mobility (having lived abroad in their lifetime) also has a positive impact, as does the age of the respondent.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Socioeconomic inequality hinders young people in the process of becoming mobile and is seen as one of the major barriers to mobility. Not all young people have the same good financial conditions to become mobile, they do not come from similar social classes, and, moreover, we found significant country differences in the major part of the analyses produced, which tends to be called the new North-South divide in Europe (</a:t>
            </a:r>
            <a:r>
              <a:rPr lang="en-GB" sz="1200" kern="1200" dirty="0" err="1">
                <a:solidFill>
                  <a:schemeClr val="tx1"/>
                </a:solidFill>
                <a:effectLst/>
                <a:latin typeface="+mn-lt"/>
                <a:ea typeface="+mn-ea"/>
                <a:cs typeface="+mn-cs"/>
              </a:rPr>
              <a:t>Landesmann</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Leitner</a:t>
            </a:r>
            <a:r>
              <a:rPr lang="en-GB" sz="1200" kern="1200" dirty="0">
                <a:solidFill>
                  <a:schemeClr val="tx1"/>
                </a:solidFill>
                <a:effectLst/>
                <a:latin typeface="+mn-lt"/>
                <a:ea typeface="+mn-ea"/>
                <a:cs typeface="+mn-cs"/>
              </a:rPr>
              <a:t>, 2015).  Lack of financial resources (21.8%) is therefore a strong barrier hindering people to becoming mobile. Lack of financing for mobility is even higher for non-mobiles (35.6%) and should be considered as a central obstacle for mobility together with insufficient language skills.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21</a:t>
            </a:fld>
            <a:endParaRPr lang="en-US"/>
          </a:p>
        </p:txBody>
      </p:sp>
    </p:spTree>
    <p:extLst>
      <p:ext uri="{BB962C8B-B14F-4D97-AF65-F5344CB8AC3E}">
        <p14:creationId xmlns:p14="http://schemas.microsoft.com/office/powerpoint/2010/main" val="3505448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First-time mobility is particularly challenging and produces a long-lasting memory, thus shaping the future of young partakers. At the same time, having done it once, young people find themselves eager to be mobile again. Their future expectations also alter: over half (54.5%) of young people who are currently mobile see further mobility in their future, it is also strongly present among young people with previous mobility experience (40%).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Financial, organisational and logistical factors also shape overlapping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qualitative analysis shows that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are combined with each other. In some cases, young people move from one place to another and once they finish one mobility type they start the next, often linking up to five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in one destination place. Examples of the overlapping of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present strategies of keeping oneself mobile against bureaucratic, legal and financial limitations of some mobility type frames under EU mobility programmes (an example of concatenation of </a:t>
            </a:r>
            <a:r>
              <a:rPr lang="en-GB" sz="1200" kern="1200" dirty="0" err="1">
                <a:solidFill>
                  <a:schemeClr val="tx1"/>
                </a:solidFill>
                <a:effectLst/>
                <a:latin typeface="+mn-lt"/>
                <a:ea typeface="+mn-ea"/>
                <a:cs typeface="+mn-cs"/>
              </a:rPr>
              <a:t>mobilities</a:t>
            </a:r>
            <a:r>
              <a:rPr lang="en-GB" sz="1200" kern="1200" dirty="0">
                <a:solidFill>
                  <a:schemeClr val="tx1"/>
                </a:solidFill>
                <a:effectLst/>
                <a:latin typeface="+mn-lt"/>
                <a:ea typeface="+mn-ea"/>
                <a:cs typeface="+mn-cs"/>
              </a:rPr>
              <a:t>: a person came to study in a Masters’ programme; she then embarked on an internship, in parallel with her study, and started volunteering work, which then led her to entrepreneurship). In other cases, moreover, young people repeat the same mobility types several times, which is common, for example in the case of voluntary service.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22</a:t>
            </a:fld>
            <a:endParaRPr lang="en-US"/>
          </a:p>
        </p:txBody>
      </p:sp>
    </p:spTree>
    <p:extLst>
      <p:ext uri="{BB962C8B-B14F-4D97-AF65-F5344CB8AC3E}">
        <p14:creationId xmlns:p14="http://schemas.microsoft.com/office/powerpoint/2010/main" val="1824632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Currently the post-2020 Multiannual Financial Framework (2021-2027) of the EU is still being under discussion. These recommendations on EU level aim to address mainly the European Commission including the different Directorate Generals (particularly Budget; Education, Youth, Sport and Culture and Employment, Social Affairs and Inclusion). The MOVE consortium supports the idea that the European Commission should </a:t>
            </a:r>
            <a:r>
              <a:rPr lang="en-GB" sz="1200" b="1" kern="1200" dirty="0" smtClean="0">
                <a:solidFill>
                  <a:schemeClr val="tx1"/>
                </a:solidFill>
                <a:effectLst/>
                <a:latin typeface="+mn-lt"/>
                <a:ea typeface="+mn-ea"/>
                <a:cs typeface="+mn-cs"/>
              </a:rPr>
              <a:t>increase the budget for Erasmus+</a:t>
            </a:r>
            <a:r>
              <a:rPr lang="en-GB" sz="1200" kern="1200" dirty="0" smtClean="0">
                <a:solidFill>
                  <a:schemeClr val="tx1"/>
                </a:solidFill>
                <a:effectLst/>
                <a:latin typeface="+mn-lt"/>
                <a:ea typeface="+mn-ea"/>
                <a:cs typeface="+mn-cs"/>
              </a:rPr>
              <a:t> in the new financial period (COM 2018 98: 8). Nevertheless, the focus should be on </a:t>
            </a:r>
            <a:r>
              <a:rPr lang="en-GB" sz="1200" b="1" kern="1200" dirty="0" smtClean="0">
                <a:solidFill>
                  <a:schemeClr val="tx1"/>
                </a:solidFill>
                <a:effectLst/>
                <a:latin typeface="+mn-lt"/>
                <a:ea typeface="+mn-ea"/>
                <a:cs typeface="+mn-cs"/>
              </a:rPr>
              <a:t>improving the quality</a:t>
            </a:r>
            <a:r>
              <a:rPr lang="en-GB" sz="1200" kern="1200" dirty="0" smtClean="0">
                <a:solidFill>
                  <a:schemeClr val="tx1"/>
                </a:solidFill>
                <a:effectLst/>
                <a:latin typeface="+mn-lt"/>
                <a:ea typeface="+mn-ea"/>
                <a:cs typeface="+mn-cs"/>
              </a:rPr>
              <a:t> of the mobility programmes and not only the quantity.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Therefore, MOVE suggests improving the </a:t>
            </a:r>
            <a:r>
              <a:rPr lang="en-GB" sz="1200" b="1" kern="1200" dirty="0" smtClean="0">
                <a:solidFill>
                  <a:schemeClr val="tx1"/>
                </a:solidFill>
                <a:effectLst/>
                <a:latin typeface="+mn-lt"/>
                <a:ea typeface="+mn-ea"/>
                <a:cs typeface="+mn-cs"/>
              </a:rPr>
              <a:t>cooperation between different EU funds</a:t>
            </a:r>
            <a:r>
              <a:rPr lang="en-GB" sz="1200" kern="1200" dirty="0" smtClean="0">
                <a:solidFill>
                  <a:schemeClr val="tx1"/>
                </a:solidFill>
                <a:effectLst/>
                <a:latin typeface="+mn-lt"/>
                <a:ea typeface="+mn-ea"/>
                <a:cs typeface="+mn-cs"/>
              </a:rPr>
              <a:t> – especially between Erasmus+ and the European Social Fund, as the ESF promotes employment and social inclusion .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suggestion is to </a:t>
            </a:r>
            <a:r>
              <a:rPr lang="en-GB" sz="1200" b="1" kern="1200" dirty="0" smtClean="0">
                <a:solidFill>
                  <a:schemeClr val="tx1"/>
                </a:solidFill>
                <a:effectLst/>
                <a:latin typeface="+mn-lt"/>
                <a:ea typeface="+mn-ea"/>
                <a:cs typeface="+mn-cs"/>
              </a:rPr>
              <a:t>increase the funding possibilities for 15- to 17-year-olds</a:t>
            </a:r>
            <a:r>
              <a:rPr lang="en-GB" sz="1200" kern="1200" dirty="0" smtClean="0">
                <a:solidFill>
                  <a:schemeClr val="tx1"/>
                </a:solidFill>
                <a:effectLst/>
                <a:latin typeface="+mn-lt"/>
                <a:ea typeface="+mn-ea"/>
                <a:cs typeface="+mn-cs"/>
              </a:rPr>
              <a:t> where the future higher educational opportunities are still existent for younger people, and to raise possibilities for mobility for those who have no plans to study at a university. As research has shown, chances are higher that young people will become mobile again after the first mobility experience. To change this, young people (besides students) need to become more aware of mobility opportunities. The different mobility programmes should </a:t>
            </a:r>
            <a:r>
              <a:rPr lang="en-GB" sz="1200" b="1" kern="1200" dirty="0" smtClean="0">
                <a:solidFill>
                  <a:schemeClr val="tx1"/>
                </a:solidFill>
                <a:effectLst/>
                <a:latin typeface="+mn-lt"/>
                <a:ea typeface="+mn-ea"/>
                <a:cs typeface="+mn-cs"/>
              </a:rPr>
              <a:t>better advocate the possibilities via youth ambassadors</a:t>
            </a:r>
            <a:r>
              <a:rPr lang="en-GB" sz="1200" kern="1200" dirty="0" smtClean="0">
                <a:solidFill>
                  <a:schemeClr val="tx1"/>
                </a:solidFill>
                <a:effectLst/>
                <a:latin typeface="+mn-lt"/>
                <a:ea typeface="+mn-ea"/>
                <a:cs typeface="+mn-cs"/>
              </a:rPr>
              <a:t> and by campaigning on social media channels (via </a:t>
            </a:r>
            <a:r>
              <a:rPr lang="en-GB" sz="1200" kern="1200" dirty="0" err="1" smtClean="0">
                <a:solidFill>
                  <a:schemeClr val="tx1"/>
                </a:solidFill>
                <a:effectLst/>
                <a:latin typeface="+mn-lt"/>
                <a:ea typeface="+mn-ea"/>
                <a:cs typeface="+mn-cs"/>
              </a:rPr>
              <a:t>vlogs</a:t>
            </a:r>
            <a:r>
              <a:rPr lang="en-GB" sz="1200" kern="1200" dirty="0" smtClean="0">
                <a:solidFill>
                  <a:schemeClr val="tx1"/>
                </a:solidFill>
                <a:effectLst/>
                <a:latin typeface="+mn-lt"/>
                <a:ea typeface="+mn-ea"/>
                <a:cs typeface="+mn-cs"/>
              </a:rPr>
              <a:t> and blogs from youth to youth). The experiences of young mobile people should be shared on a wider level and youth agencies should especially support young experienced mobiles getting engaged in presenting their mobility experience to other young people (online and during events.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a:t>
            </a:r>
            <a:r>
              <a:rPr lang="en-GB" sz="1200" b="1" kern="1200" dirty="0" smtClean="0">
                <a:solidFill>
                  <a:schemeClr val="tx1"/>
                </a:solidFill>
                <a:effectLst/>
                <a:latin typeface="+mn-lt"/>
                <a:ea typeface="+mn-ea"/>
                <a:cs typeface="+mn-cs"/>
              </a:rPr>
              <a:t>new remuneration formula to calculate the amount of scholarship should </a:t>
            </a:r>
            <a:r>
              <a:rPr lang="en-GB" sz="1200" kern="1200" dirty="0" smtClean="0">
                <a:solidFill>
                  <a:schemeClr val="tx1"/>
                </a:solidFill>
                <a:effectLst/>
                <a:latin typeface="+mn-lt"/>
                <a:ea typeface="+mn-ea"/>
                <a:cs typeface="+mn-cs"/>
              </a:rPr>
              <a:t>take into account a more differentiated perspective </a:t>
            </a:r>
            <a:r>
              <a:rPr lang="en-GB" sz="1200" b="1" kern="1200" dirty="0" smtClean="0">
                <a:solidFill>
                  <a:schemeClr val="tx1"/>
                </a:solidFill>
                <a:effectLst/>
                <a:latin typeface="+mn-lt"/>
                <a:ea typeface="+mn-ea"/>
                <a:cs typeface="+mn-cs"/>
              </a:rPr>
              <a:t>regarding the socio-economic situation of the individual applicants</a:t>
            </a:r>
            <a:r>
              <a:rPr lang="en-GB" sz="1200" kern="1200" dirty="0" smtClean="0">
                <a:solidFill>
                  <a:schemeClr val="tx1"/>
                </a:solidFill>
                <a:effectLst/>
                <a:latin typeface="+mn-lt"/>
                <a:ea typeface="+mn-ea"/>
                <a:cs typeface="+mn-cs"/>
              </a:rPr>
              <a:t> and considering the </a:t>
            </a:r>
            <a:r>
              <a:rPr lang="en-GB" sz="1200" b="1" kern="1200" dirty="0" smtClean="0">
                <a:solidFill>
                  <a:schemeClr val="tx1"/>
                </a:solidFill>
                <a:effectLst/>
                <a:latin typeface="+mn-lt"/>
                <a:ea typeface="+mn-ea"/>
                <a:cs typeface="+mn-cs"/>
              </a:rPr>
              <a:t>different regional inequalities.</a:t>
            </a:r>
            <a:r>
              <a:rPr lang="en-GB" sz="1200" kern="1200" dirty="0" smtClean="0">
                <a:solidFill>
                  <a:schemeClr val="tx1"/>
                </a:solidFill>
                <a:effectLst/>
                <a:latin typeface="+mn-lt"/>
                <a:ea typeface="+mn-ea"/>
                <a:cs typeface="+mn-cs"/>
              </a:rPr>
              <a:t> Young people from different EU member states do not have the same starting point, for example, </a:t>
            </a:r>
            <a:r>
              <a:rPr lang="en-GB" sz="1200" b="1" kern="1200" dirty="0" smtClean="0">
                <a:solidFill>
                  <a:schemeClr val="tx1"/>
                </a:solidFill>
                <a:effectLst/>
                <a:latin typeface="+mn-lt"/>
                <a:ea typeface="+mn-ea"/>
                <a:cs typeface="+mn-cs"/>
              </a:rPr>
              <a:t>child allowances differ greatly</a:t>
            </a:r>
            <a:r>
              <a:rPr lang="en-GB" sz="1200" kern="1200" dirty="0" smtClean="0">
                <a:solidFill>
                  <a:schemeClr val="tx1"/>
                </a:solidFill>
                <a:effectLst/>
                <a:latin typeface="+mn-lt"/>
                <a:ea typeface="+mn-ea"/>
                <a:cs typeface="+mn-cs"/>
              </a:rPr>
              <a:t> within the member states. When discussing a new formula on Erasmus+, these differences should be considered as well.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a:t>
            </a:r>
            <a:r>
              <a:rPr lang="en-GB" sz="1200" b="1" kern="1200" dirty="0" smtClean="0">
                <a:solidFill>
                  <a:schemeClr val="tx1"/>
                </a:solidFill>
                <a:effectLst/>
                <a:latin typeface="+mn-lt"/>
                <a:ea typeface="+mn-ea"/>
                <a:cs typeface="+mn-cs"/>
              </a:rPr>
              <a:t>address young people with disadvantages</a:t>
            </a:r>
            <a:r>
              <a:rPr lang="en-GB" sz="1200" kern="1200" dirty="0" smtClean="0">
                <a:solidFill>
                  <a:schemeClr val="tx1"/>
                </a:solidFill>
                <a:effectLst/>
                <a:latin typeface="+mn-lt"/>
                <a:ea typeface="+mn-ea"/>
                <a:cs typeface="+mn-cs"/>
              </a:rPr>
              <a:t> and a lower socio-economic background, mobility programmes need to be better promoted in their environment (youth centres, training schools, etc.). </a:t>
            </a:r>
            <a:r>
              <a:rPr lang="en-GB" sz="1200" b="1" kern="1200" dirty="0" smtClean="0">
                <a:solidFill>
                  <a:schemeClr val="tx1"/>
                </a:solidFill>
                <a:effectLst/>
                <a:latin typeface="+mn-lt"/>
                <a:ea typeface="+mn-ea"/>
                <a:cs typeface="+mn-cs"/>
              </a:rPr>
              <a:t>During the application process, they should receive support</a:t>
            </a:r>
            <a:r>
              <a:rPr lang="en-GB" sz="1200" kern="1200" dirty="0" smtClean="0">
                <a:solidFill>
                  <a:schemeClr val="tx1"/>
                </a:solidFill>
                <a:effectLst/>
                <a:latin typeface="+mn-lt"/>
                <a:ea typeface="+mn-ea"/>
                <a:cs typeface="+mn-cs"/>
              </a:rPr>
              <a:t> so that this process will no longer be perceived as a first obstacle. Young people who have already participated in the programmes could support themselves, otherwise the relevant national agencies should offer special advising sessions to address vulnerable youth.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the language barrier is also a larger obstacle; therefore, the associated fear should be reduced by </a:t>
            </a:r>
            <a:r>
              <a:rPr lang="en-GB" sz="1200" b="1" kern="1200" dirty="0" smtClean="0">
                <a:solidFill>
                  <a:schemeClr val="tx1"/>
                </a:solidFill>
                <a:effectLst/>
                <a:latin typeface="+mn-lt"/>
                <a:ea typeface="+mn-ea"/>
                <a:cs typeface="+mn-cs"/>
              </a:rPr>
              <a:t>lowering the level of pre-existing language skills as a selection criterion</a:t>
            </a:r>
            <a:r>
              <a:rPr lang="en-GB" sz="1200" kern="1200" dirty="0" smtClean="0">
                <a:solidFill>
                  <a:schemeClr val="tx1"/>
                </a:solidFill>
                <a:effectLst/>
                <a:latin typeface="+mn-lt"/>
                <a:ea typeface="+mn-ea"/>
                <a:cs typeface="+mn-cs"/>
              </a:rPr>
              <a:t> – instead offering intensive language courses within the beginning of the stay abroad.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the different programs reveal a diverse gender balance, it would be important to promote gender equality especially in the programs with a skewed gender balance (e.g. volunteering: promote the program for men and entrepreneurship: promote the program for women). At first, obstacles to gender equality should be identified in more detail and then mentoring and special sub-programs should be introduced to be able to achieve a more equal gender composition.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Besides barriers to youth mobility are especially high for young people with disabilities, their particular situation needs to be considered and thus, better supported, both before hand and during the stay.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Additionally, mobility often takes place on a private level, e.g. by accepting a job offer in a different country as especially global firms tend to recruit more on an international level. Therefore, it could be helpful </a:t>
            </a:r>
            <a:r>
              <a:rPr lang="en-GB" sz="1200" b="1" kern="1200" dirty="0" smtClean="0">
                <a:solidFill>
                  <a:schemeClr val="tx1"/>
                </a:solidFill>
                <a:effectLst/>
                <a:latin typeface="+mn-lt"/>
                <a:ea typeface="+mn-ea"/>
                <a:cs typeface="+mn-cs"/>
              </a:rPr>
              <a:t>to foster private-public partnership and to include the private sector in the funding of mobility</a:t>
            </a:r>
            <a:r>
              <a:rPr lang="en-GB" sz="1200" kern="1200" dirty="0" smtClean="0">
                <a:solidFill>
                  <a:schemeClr val="tx1"/>
                </a:solidFill>
                <a:effectLst/>
                <a:latin typeface="+mn-lt"/>
                <a:ea typeface="+mn-ea"/>
                <a:cs typeface="+mn-cs"/>
              </a:rPr>
              <a:t> programmes (especially for VET and employment) as they also have an interest in fostering mobility.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Despite the controversial debate around the brain drain term, our results from the macro analyses (WP2) confirm that the phenomenon persists in the context of European youth mobility. We found asymmetric patterns of human capital movements across different EU countries. This leads to the following recommendations: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Separate strategies are needed: support should be adapted to the needs of specific country types (e.g. fostering incoming mobility and return mobility for promoter countries). Equal financial support for each and every individual situation regardless socioeconomic contexts in fact reinforces inequalities.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Furthermore, promoter countries can be supported by increasing student´s exchanges as well as student´s accessibility to education programmes abroad (through financial aid, better information, increased cooperation with higher education institutions, by enhancing diploma recognition) and by returnee programmes.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 prerequisite to tackle brain drain is to provide labour market integration upon return.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Mobility faller countries would benefit from financial compensation for their disproportional investment in human capital creating mobility flows</a:t>
            </a:r>
            <a:r>
              <a:rPr lang="en-US" dirty="0" smtClean="0">
                <a:effectLst/>
              </a:rPr>
              <a:t> </a:t>
            </a:r>
            <a:r>
              <a:rPr lang="en-US" sz="1200" kern="1200" dirty="0" smtClean="0">
                <a:solidFill>
                  <a:schemeClr val="tx1"/>
                </a:solidFill>
                <a:effectLst/>
                <a:latin typeface="+mn-lt"/>
                <a:ea typeface="+mn-ea"/>
                <a:cs typeface="+mn-cs"/>
              </a:rPr>
              <a:t>These are insights from the Final MOVE conference on 07.03.2018</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recommendation would be for EU Commission, national ministries of higher education and also for associations and foundations that provide students with funding for studying abroad.</a:t>
            </a:r>
          </a:p>
        </p:txBody>
      </p:sp>
      <p:sp>
        <p:nvSpPr>
          <p:cNvPr id="4" name="Slide Number Placeholder 3"/>
          <p:cNvSpPr>
            <a:spLocks noGrp="1"/>
          </p:cNvSpPr>
          <p:nvPr>
            <p:ph type="sldNum" sz="quarter" idx="10"/>
          </p:nvPr>
        </p:nvSpPr>
        <p:spPr/>
        <p:txBody>
          <a:bodyPr/>
          <a:lstStyle/>
          <a:p>
            <a:fld id="{83B8139C-97D0-D447-953A-82CD9C0BF8AD}" type="slidenum">
              <a:rPr lang="en-US" smtClean="0"/>
              <a:t>23</a:t>
            </a:fld>
            <a:endParaRPr lang="en-US"/>
          </a:p>
        </p:txBody>
      </p:sp>
    </p:spTree>
    <p:extLst>
      <p:ext uri="{BB962C8B-B14F-4D97-AF65-F5344CB8AC3E}">
        <p14:creationId xmlns:p14="http://schemas.microsoft.com/office/powerpoint/2010/main" val="177715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Erasmus+ programme for higher education is until now the most popular mobility programme, and the EU spends most of its educational budget on Erasmus+ higher education. The programme exists already since 1987; in the course of the Bologna process recognition of ECTS from abroad has become easier. The program has so far made it possible for over three million European students to spend an exchange semester at another higher education institution (i.e. credit mobility). The European Commission writes that studying abroad “has been shown to have a positive effect on later job prospects. It is also a chance to improve language skills, gain self-confidence and independence and immerse yourself in a new culture” (COM 2018 a, Students).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MOVE points out that there are </a:t>
            </a:r>
            <a:r>
              <a:rPr lang="en-GB" sz="1200" b="1" kern="1200" dirty="0" smtClean="0">
                <a:solidFill>
                  <a:schemeClr val="tx1"/>
                </a:solidFill>
                <a:effectLst/>
                <a:latin typeface="+mn-lt"/>
                <a:ea typeface="+mn-ea"/>
                <a:cs typeface="+mn-cs"/>
              </a:rPr>
              <a:t>differences in knowledge of foreign languages</a:t>
            </a:r>
            <a:r>
              <a:rPr lang="en-GB" sz="1200" kern="1200" dirty="0" smtClean="0">
                <a:solidFill>
                  <a:schemeClr val="tx1"/>
                </a:solidFill>
                <a:effectLst/>
                <a:latin typeface="+mn-lt"/>
                <a:ea typeface="+mn-ea"/>
                <a:cs typeface="+mn-cs"/>
              </a:rPr>
              <a:t> between students from different EU countries. Therefore, MOVE suggests that young students with insufficient foreign languages skills should be offered by the sending organization </a:t>
            </a:r>
            <a:r>
              <a:rPr lang="en-GB" sz="1200" b="1" kern="1200" dirty="0" smtClean="0">
                <a:solidFill>
                  <a:schemeClr val="tx1"/>
                </a:solidFill>
                <a:effectLst/>
                <a:latin typeface="+mn-lt"/>
                <a:ea typeface="+mn-ea"/>
                <a:cs typeface="+mn-cs"/>
              </a:rPr>
              <a:t>intensive language courses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in advance</a:t>
            </a:r>
            <a:r>
              <a:rPr lang="en-GB" sz="1200" kern="1200" dirty="0" smtClean="0">
                <a:solidFill>
                  <a:schemeClr val="tx1"/>
                </a:solidFill>
                <a:effectLst/>
                <a:latin typeface="+mn-lt"/>
                <a:ea typeface="+mn-ea"/>
                <a:cs typeface="+mn-cs"/>
              </a:rPr>
              <a:t> to minimise the highest barrier to mobility. The Online Linguistic Support (OLS) is a good tool, but intensive language courses before the mobility could help additionally as (inter-) cultural competencies are taught more in a face-to-face setting than online.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Offering </a:t>
            </a:r>
            <a:r>
              <a:rPr lang="en-GB" sz="1200" b="1" kern="1200" dirty="0" smtClean="0">
                <a:solidFill>
                  <a:schemeClr val="tx1"/>
                </a:solidFill>
                <a:effectLst/>
                <a:latin typeface="+mn-lt"/>
                <a:ea typeface="+mn-ea"/>
                <a:cs typeface="+mn-cs"/>
              </a:rPr>
              <a:t>university courses in English to</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attract foreign students</a:t>
            </a:r>
            <a:r>
              <a:rPr lang="en-GB" sz="1200" kern="1200" dirty="0" smtClean="0">
                <a:solidFill>
                  <a:schemeClr val="tx1"/>
                </a:solidFill>
                <a:effectLst/>
                <a:latin typeface="+mn-lt"/>
                <a:ea typeface="+mn-ea"/>
                <a:cs typeface="+mn-cs"/>
              </a:rPr>
              <a:t>: Universities who offer English courses are more attractive for international students as </a:t>
            </a:r>
            <a:r>
              <a:rPr lang="en-US" sz="1200" kern="1200" dirty="0" smtClean="0">
                <a:solidFill>
                  <a:schemeClr val="tx1"/>
                </a:solidFill>
                <a:effectLst/>
                <a:latin typeface="+mn-lt"/>
                <a:ea typeface="+mn-ea"/>
                <a:cs typeface="+mn-cs"/>
              </a:rPr>
              <a:t>English is by far the most widely-spoken foreign language in the EU</a:t>
            </a:r>
            <a:r>
              <a:rPr lang="en-GB" sz="1200" kern="1200" dirty="0" smtClean="0">
                <a:solidFill>
                  <a:schemeClr val="tx1"/>
                </a:solidFill>
                <a:effectLst/>
                <a:latin typeface="+mn-lt"/>
                <a:ea typeface="+mn-ea"/>
                <a:cs typeface="+mn-cs"/>
              </a:rPr>
              <a:t> (Eurostat 2015). These could be especially important for countries which are not yet that attractive as hosting universities and where only a small minority of foreigners know their language (e.g. Hungary in our case study).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Providing equal opportunities by adjusting financial instruments</a:t>
            </a:r>
            <a:r>
              <a:rPr lang="en-GB" sz="1200" kern="1200" dirty="0" smtClean="0">
                <a:solidFill>
                  <a:schemeClr val="tx1"/>
                </a:solidFill>
                <a:effectLst/>
                <a:latin typeface="+mn-lt"/>
                <a:ea typeface="+mn-ea"/>
                <a:cs typeface="+mn-cs"/>
              </a:rPr>
              <a:t>: The MOVE analyses reveal that young mobile people who have covered their stay abroad by Erasmus+ funds only, are less satisfied with the programme due to their experiences of financial uncertainty. Most of the respondents financed their stay by additional private support (family support or individual funds). To be able to reach students with a disadvantaged socioeconomic background the financial support should be either </a:t>
            </a:r>
            <a:r>
              <a:rPr lang="en-GB" sz="1200" b="1" kern="1200" dirty="0" smtClean="0">
                <a:solidFill>
                  <a:schemeClr val="tx1"/>
                </a:solidFill>
                <a:effectLst/>
                <a:latin typeface="+mn-lt"/>
                <a:ea typeface="+mn-ea"/>
                <a:cs typeface="+mn-cs"/>
              </a:rPr>
              <a:t>adjusted to their personal economic situation</a:t>
            </a:r>
            <a:r>
              <a:rPr lang="en-GB" sz="1200" kern="1200" dirty="0" smtClean="0">
                <a:solidFill>
                  <a:schemeClr val="tx1"/>
                </a:solidFill>
                <a:effectLst/>
                <a:latin typeface="+mn-lt"/>
                <a:ea typeface="+mn-ea"/>
                <a:cs typeface="+mn-cs"/>
              </a:rPr>
              <a:t> or the possibility to take a study loan should be simplified. Therefore, the new Erasmus+ possibility for </a:t>
            </a:r>
            <a:r>
              <a:rPr lang="en-GB" sz="1200" b="1" kern="1200" dirty="0" smtClean="0">
                <a:solidFill>
                  <a:schemeClr val="tx1"/>
                </a:solidFill>
                <a:effectLst/>
                <a:latin typeface="+mn-lt"/>
                <a:ea typeface="+mn-ea"/>
                <a:cs typeface="+mn-cs"/>
              </a:rPr>
              <a:t>students to get a loan</a:t>
            </a:r>
            <a:r>
              <a:rPr lang="en-GB" sz="1200" kern="1200" dirty="0" smtClean="0">
                <a:solidFill>
                  <a:schemeClr val="tx1"/>
                </a:solidFill>
                <a:effectLst/>
                <a:latin typeface="+mn-lt"/>
                <a:ea typeface="+mn-ea"/>
                <a:cs typeface="+mn-cs"/>
              </a:rPr>
              <a:t> for pursuing their Master’s degree abroad is one possibility. However, more countries should participate. So far only </a:t>
            </a:r>
            <a:r>
              <a:rPr lang="en-US" sz="1200" kern="1200" dirty="0" smtClean="0">
                <a:solidFill>
                  <a:schemeClr val="tx1"/>
                </a:solidFill>
                <a:effectLst/>
                <a:latin typeface="+mn-lt"/>
                <a:ea typeface="+mn-ea"/>
                <a:cs typeface="+mn-cs"/>
              </a:rPr>
              <a:t>Spain, France, the UK and Turkey offer the loan for outgoing students, and only Luxembourg and Cyprus participate in the new scheme for incoming students. On the other hand, these loans make the students even more indebted for the future, so in addition to this aspect, the payment of the loans can be made easier, without too many future burdensome implications for the young people.  </a:t>
            </a:r>
          </a:p>
          <a:p>
            <a:pPr lvl="0"/>
            <a:r>
              <a:rPr lang="en-GB" sz="1200" kern="1200" dirty="0" smtClean="0">
                <a:solidFill>
                  <a:schemeClr val="tx1"/>
                </a:solidFill>
                <a:effectLst/>
                <a:latin typeface="+mn-lt"/>
                <a:ea typeface="+mn-ea"/>
                <a:cs typeface="+mn-cs"/>
              </a:rPr>
              <a:t>The</a:t>
            </a:r>
            <a:r>
              <a:rPr lang="en-GB"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European Higher Education Area (EHEA)</a:t>
            </a:r>
            <a:r>
              <a:rPr lang="en-GB" sz="1200" b="1" kern="1200" dirty="0" smtClean="0">
                <a:solidFill>
                  <a:schemeClr val="tx1"/>
                </a:solidFill>
                <a:effectLst/>
                <a:latin typeface="+mn-lt"/>
                <a:ea typeface="+mn-ea"/>
                <a:cs typeface="+mn-cs"/>
              </a:rPr>
              <a:t> needs to be finalised</a:t>
            </a:r>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 national curricula still differ to some extent and students in our study reported problems with recognising credits from another university.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Another difficulty for some students is to </a:t>
            </a:r>
            <a:r>
              <a:rPr lang="en-GB" sz="1200" b="1" kern="1200" dirty="0" smtClean="0">
                <a:solidFill>
                  <a:schemeClr val="tx1"/>
                </a:solidFill>
                <a:effectLst/>
                <a:latin typeface="+mn-lt"/>
                <a:ea typeface="+mn-ea"/>
                <a:cs typeface="+mn-cs"/>
              </a:rPr>
              <a:t>combine different schedules</a:t>
            </a:r>
            <a:r>
              <a:rPr lang="en-GB" sz="1200" kern="1200" dirty="0" smtClean="0">
                <a:solidFill>
                  <a:schemeClr val="tx1"/>
                </a:solidFill>
                <a:effectLst/>
                <a:latin typeface="+mn-lt"/>
                <a:ea typeface="+mn-ea"/>
                <a:cs typeface="+mn-cs"/>
              </a:rPr>
              <a:t>, as the start of the semesters is not coherent and the enrolment period differs. Therefore, the best way would be to </a:t>
            </a:r>
            <a:r>
              <a:rPr lang="en-GB" sz="1200" b="1" kern="1200" dirty="0" smtClean="0">
                <a:solidFill>
                  <a:schemeClr val="tx1"/>
                </a:solidFill>
                <a:effectLst/>
                <a:latin typeface="+mn-lt"/>
                <a:ea typeface="+mn-ea"/>
                <a:cs typeface="+mn-cs"/>
              </a:rPr>
              <a:t>standardize the organisation of the academic year.</a:t>
            </a:r>
            <a:r>
              <a:rPr lang="en-GB" sz="1200" kern="1200" dirty="0" smtClean="0">
                <a:solidFill>
                  <a:schemeClr val="tx1"/>
                </a:solidFill>
                <a:effectLst/>
                <a:latin typeface="+mn-lt"/>
                <a:ea typeface="+mn-ea"/>
                <a:cs typeface="+mn-cs"/>
              </a:rPr>
              <a:t> Otherwise the hosting and sending universities need to acknowledge these differences.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Non-national mobiles often experience more difficulties, when compared to local students, with obtaining access to national funding programmes (e.g. in Norway). It should be made </a:t>
            </a:r>
            <a:r>
              <a:rPr lang="en-GB" sz="1200" b="1" kern="1200" dirty="0" smtClean="0">
                <a:solidFill>
                  <a:schemeClr val="tx1"/>
                </a:solidFill>
                <a:effectLst/>
                <a:latin typeface="+mn-lt"/>
                <a:ea typeface="+mn-ea"/>
                <a:cs typeface="+mn-cs"/>
              </a:rPr>
              <a:t>easier to access the national funding mechanism for foreign students</a:t>
            </a:r>
            <a:r>
              <a:rPr lang="en-GB" sz="1200" kern="1200" dirty="0" smtClean="0">
                <a:solidFill>
                  <a:schemeClr val="tx1"/>
                </a:solidFill>
                <a:effectLst/>
                <a:latin typeface="+mn-lt"/>
                <a:ea typeface="+mn-ea"/>
                <a:cs typeface="+mn-cs"/>
              </a:rPr>
              <a:t> who are full-degree students.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24</a:t>
            </a:fld>
            <a:endParaRPr lang="en-US"/>
          </a:p>
        </p:txBody>
      </p:sp>
    </p:spTree>
    <p:extLst>
      <p:ext uri="{BB962C8B-B14F-4D97-AF65-F5344CB8AC3E}">
        <p14:creationId xmlns:p14="http://schemas.microsoft.com/office/powerpoint/2010/main" val="177715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voluntary activity (esp. a long-term voluntary service) gives youth a special opportunity, as the participants can acquire detailed information about the new country – acquiring work experiences and stimulating personal development. Voluntary work promotes the value of active citizenship and social responsibility. Due to the international connections created, often the experience increases the wish to become mobile again (D5.2: 32).</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Voluntary activities supported by Erasmus+ also offer the possibility to </a:t>
            </a:r>
            <a:r>
              <a:rPr lang="en-GB" sz="1200" b="1" kern="1200" dirty="0" smtClean="0">
                <a:solidFill>
                  <a:schemeClr val="tx1"/>
                </a:solidFill>
                <a:effectLst/>
                <a:latin typeface="+mn-lt"/>
                <a:ea typeface="+mn-ea"/>
                <a:cs typeface="+mn-cs"/>
              </a:rPr>
              <a:t>go abroad outside of Europe</a:t>
            </a:r>
            <a:r>
              <a:rPr lang="en-GB" sz="1200" kern="1200" dirty="0" smtClean="0">
                <a:solidFill>
                  <a:schemeClr val="tx1"/>
                </a:solidFill>
                <a:effectLst/>
                <a:latin typeface="+mn-lt"/>
                <a:ea typeface="+mn-ea"/>
                <a:cs typeface="+mn-cs"/>
              </a:rPr>
              <a:t>, to travel worldwide, but many young people do </a:t>
            </a:r>
            <a:r>
              <a:rPr lang="en-GB" sz="1200" b="1" kern="1200" dirty="0" smtClean="0">
                <a:solidFill>
                  <a:schemeClr val="tx1"/>
                </a:solidFill>
                <a:effectLst/>
                <a:latin typeface="+mn-lt"/>
                <a:ea typeface="+mn-ea"/>
                <a:cs typeface="+mn-cs"/>
              </a:rPr>
              <a:t>not know about i</a:t>
            </a:r>
            <a:r>
              <a:rPr lang="en-GB" sz="1200" kern="1200" dirty="0" smtClean="0">
                <a:solidFill>
                  <a:schemeClr val="tx1"/>
                </a:solidFill>
                <a:effectLst/>
                <a:latin typeface="+mn-lt"/>
                <a:ea typeface="+mn-ea"/>
                <a:cs typeface="+mn-cs"/>
              </a:rPr>
              <a:t>t. Therefore, </a:t>
            </a:r>
            <a:r>
              <a:rPr lang="en-GB" sz="1200" b="1" kern="1200" dirty="0" smtClean="0">
                <a:solidFill>
                  <a:schemeClr val="tx1"/>
                </a:solidFill>
                <a:effectLst/>
                <a:latin typeface="+mn-lt"/>
                <a:ea typeface="+mn-ea"/>
                <a:cs typeface="+mn-cs"/>
              </a:rPr>
              <a:t>better advocate the possibilities</a:t>
            </a:r>
            <a:r>
              <a:rPr lang="en-GB" sz="1200" kern="1200" dirty="0" smtClean="0">
                <a:solidFill>
                  <a:schemeClr val="tx1"/>
                </a:solidFill>
                <a:effectLst/>
                <a:latin typeface="+mn-lt"/>
                <a:ea typeface="+mn-ea"/>
                <a:cs typeface="+mn-cs"/>
              </a:rPr>
              <a:t> via youth ambassadors and by campaigning on social media channels would be advisable.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Especially for long-term voluntary activities, the experience depends highly on the hosting organisation. Therefore, a </a:t>
            </a:r>
            <a:r>
              <a:rPr lang="en-GB" sz="1200" b="1" kern="1200" dirty="0" smtClean="0">
                <a:solidFill>
                  <a:schemeClr val="tx1"/>
                </a:solidFill>
                <a:effectLst/>
                <a:latin typeface="+mn-lt"/>
                <a:ea typeface="+mn-ea"/>
                <a:cs typeface="+mn-cs"/>
              </a:rPr>
              <a:t>continuous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monitoring</a:t>
            </a:r>
            <a:r>
              <a:rPr lang="en-GB" sz="1200" kern="1200" dirty="0" smtClean="0">
                <a:solidFill>
                  <a:schemeClr val="tx1"/>
                </a:solidFill>
                <a:effectLst/>
                <a:latin typeface="+mn-lt"/>
                <a:ea typeface="+mn-ea"/>
                <a:cs typeface="+mn-cs"/>
              </a:rPr>
              <a:t> (whether on the EU or national level) </a:t>
            </a:r>
            <a:r>
              <a:rPr lang="en-GB" sz="1200" b="1" kern="1200" dirty="0" smtClean="0">
                <a:solidFill>
                  <a:schemeClr val="tx1"/>
                </a:solidFill>
                <a:effectLst/>
                <a:latin typeface="+mn-lt"/>
                <a:ea typeface="+mn-ea"/>
                <a:cs typeface="+mn-cs"/>
              </a:rPr>
              <a:t>of the participating organisations</a:t>
            </a:r>
            <a:r>
              <a:rPr lang="en-GB" sz="1200" kern="1200" dirty="0" smtClean="0">
                <a:solidFill>
                  <a:schemeClr val="tx1"/>
                </a:solidFill>
                <a:effectLst/>
                <a:latin typeface="+mn-lt"/>
                <a:ea typeface="+mn-ea"/>
                <a:cs typeface="+mn-cs"/>
              </a:rPr>
              <a:t>, as well as offering advice and pedagogical support to the volunteers within their service, is important for young people so that the experience will be evaluated positively. Additionally, volunteers should not be exploited by organisations as “cheap labour force”. Therefore, monitoring is as well necessary, and organisations not fulfilling the requirements should be placed under stricter control and more easily excluded.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As the new </a:t>
            </a:r>
            <a:r>
              <a:rPr lang="en-GB" sz="1200" b="1" kern="1200" dirty="0" smtClean="0">
                <a:solidFill>
                  <a:schemeClr val="tx1"/>
                </a:solidFill>
                <a:effectLst/>
                <a:latin typeface="+mn-lt"/>
                <a:ea typeface="+mn-ea"/>
                <a:cs typeface="+mn-cs"/>
              </a:rPr>
              <a:t>European Solidarity Corps</a:t>
            </a:r>
            <a:r>
              <a:rPr lang="en-GB" sz="1200" kern="1200" dirty="0" smtClean="0">
                <a:solidFill>
                  <a:schemeClr val="tx1"/>
                </a:solidFill>
                <a:effectLst/>
                <a:latin typeface="+mn-lt"/>
                <a:ea typeface="+mn-ea"/>
                <a:cs typeface="+mn-cs"/>
              </a:rPr>
              <a:t> programme is still being discussed currently, it is confusing for young people who are interested in taking part in a voluntary activity at the moment. Therefore, young people should be informed about the new programme on different channels and the </a:t>
            </a:r>
            <a:r>
              <a:rPr lang="en-GB" sz="1200" b="1" kern="1200" dirty="0" smtClean="0">
                <a:solidFill>
                  <a:schemeClr val="tx1"/>
                </a:solidFill>
                <a:effectLst/>
                <a:latin typeface="+mn-lt"/>
                <a:ea typeface="+mn-ea"/>
                <a:cs typeface="+mn-cs"/>
              </a:rPr>
              <a:t>transition should be clear and precise</a:t>
            </a:r>
            <a:r>
              <a:rPr lang="en-GB" sz="1200" kern="1200" dirty="0" smtClean="0">
                <a:solidFill>
                  <a:schemeClr val="tx1"/>
                </a:solidFill>
                <a:effectLst/>
                <a:latin typeface="+mn-lt"/>
                <a:ea typeface="+mn-ea"/>
                <a:cs typeface="+mn-cs"/>
              </a:rPr>
              <a:t>. As the European Solidarity Corps also offers the possibility to volunteer in the country of residency, this should be underlined. This is a great possibility for countries where volunteering is not so popular within society and for young people who do not want to go abroad at first. After their volunteering experience, they might be more interested to go abroad. Therefore, this new programme should be </a:t>
            </a:r>
            <a:r>
              <a:rPr lang="en-GB" sz="1200" b="1" kern="1200" dirty="0" smtClean="0">
                <a:solidFill>
                  <a:schemeClr val="tx1"/>
                </a:solidFill>
                <a:effectLst/>
                <a:latin typeface="+mn-lt"/>
                <a:ea typeface="+mn-ea"/>
                <a:cs typeface="+mn-cs"/>
              </a:rPr>
              <a:t>widely promoted </a:t>
            </a:r>
            <a:r>
              <a:rPr lang="en-GB" sz="1200" kern="1200" dirty="0" smtClean="0">
                <a:solidFill>
                  <a:schemeClr val="tx1"/>
                </a:solidFill>
                <a:effectLst/>
                <a:latin typeface="+mn-lt"/>
                <a:ea typeface="+mn-ea"/>
                <a:cs typeface="+mn-cs"/>
              </a:rPr>
              <a:t>and should </a:t>
            </a:r>
            <a:r>
              <a:rPr lang="en-GB" sz="1200" b="1" kern="1200" dirty="0" smtClean="0">
                <a:solidFill>
                  <a:schemeClr val="tx1"/>
                </a:solidFill>
                <a:effectLst/>
                <a:latin typeface="+mn-lt"/>
                <a:ea typeface="+mn-ea"/>
                <a:cs typeface="+mn-cs"/>
              </a:rPr>
              <a:t>offer easy access and simple registration procedures</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25</a:t>
            </a:fld>
            <a:endParaRPr lang="en-US"/>
          </a:p>
        </p:txBody>
      </p:sp>
    </p:spTree>
    <p:extLst>
      <p:ext uri="{BB962C8B-B14F-4D97-AF65-F5344CB8AC3E}">
        <p14:creationId xmlns:p14="http://schemas.microsoft.com/office/powerpoint/2010/main" val="177715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voluntary activity (esp. a long-term voluntary service) gives youth a special opportunity, as the participants can acquire detailed information about the new country – acquiring work experiences and stimulating personal development. Voluntary work promotes the value of active citizenship and social responsibility. Due to the international connections created, often the experience increases the wish to become mobile again (D5.2: 32).</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Voluntary activities supported by Erasmus+ also offer the possibility to </a:t>
            </a:r>
            <a:r>
              <a:rPr lang="en-GB" sz="1200" b="1" kern="1200" dirty="0" smtClean="0">
                <a:solidFill>
                  <a:schemeClr val="tx1"/>
                </a:solidFill>
                <a:effectLst/>
                <a:latin typeface="+mn-lt"/>
                <a:ea typeface="+mn-ea"/>
                <a:cs typeface="+mn-cs"/>
              </a:rPr>
              <a:t>go abroad outside of Europe</a:t>
            </a:r>
            <a:r>
              <a:rPr lang="en-GB" sz="1200" kern="1200" dirty="0" smtClean="0">
                <a:solidFill>
                  <a:schemeClr val="tx1"/>
                </a:solidFill>
                <a:effectLst/>
                <a:latin typeface="+mn-lt"/>
                <a:ea typeface="+mn-ea"/>
                <a:cs typeface="+mn-cs"/>
              </a:rPr>
              <a:t>, to travel worldwide, but many young people do </a:t>
            </a:r>
            <a:r>
              <a:rPr lang="en-GB" sz="1200" b="1" kern="1200" dirty="0" smtClean="0">
                <a:solidFill>
                  <a:schemeClr val="tx1"/>
                </a:solidFill>
                <a:effectLst/>
                <a:latin typeface="+mn-lt"/>
                <a:ea typeface="+mn-ea"/>
                <a:cs typeface="+mn-cs"/>
              </a:rPr>
              <a:t>not know about i</a:t>
            </a:r>
            <a:r>
              <a:rPr lang="en-GB" sz="1200" kern="1200" dirty="0" smtClean="0">
                <a:solidFill>
                  <a:schemeClr val="tx1"/>
                </a:solidFill>
                <a:effectLst/>
                <a:latin typeface="+mn-lt"/>
                <a:ea typeface="+mn-ea"/>
                <a:cs typeface="+mn-cs"/>
              </a:rPr>
              <a:t>t. Therefore, </a:t>
            </a:r>
            <a:r>
              <a:rPr lang="en-GB" sz="1200" b="1" kern="1200" dirty="0" smtClean="0">
                <a:solidFill>
                  <a:schemeClr val="tx1"/>
                </a:solidFill>
                <a:effectLst/>
                <a:latin typeface="+mn-lt"/>
                <a:ea typeface="+mn-ea"/>
                <a:cs typeface="+mn-cs"/>
              </a:rPr>
              <a:t>better advocate the possibilities</a:t>
            </a:r>
            <a:r>
              <a:rPr lang="en-GB" sz="1200" kern="1200" dirty="0" smtClean="0">
                <a:solidFill>
                  <a:schemeClr val="tx1"/>
                </a:solidFill>
                <a:effectLst/>
                <a:latin typeface="+mn-lt"/>
                <a:ea typeface="+mn-ea"/>
                <a:cs typeface="+mn-cs"/>
              </a:rPr>
              <a:t> via youth ambassadors and by campaigning on social media channels would be advisable.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Especially for long-term voluntary activities, the experience depends highly on the hosting organisation. Therefore, a </a:t>
            </a:r>
            <a:r>
              <a:rPr lang="en-GB" sz="1200" b="1" kern="1200" dirty="0" smtClean="0">
                <a:solidFill>
                  <a:schemeClr val="tx1"/>
                </a:solidFill>
                <a:effectLst/>
                <a:latin typeface="+mn-lt"/>
                <a:ea typeface="+mn-ea"/>
                <a:cs typeface="+mn-cs"/>
              </a:rPr>
              <a:t>continuous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monitoring</a:t>
            </a:r>
            <a:r>
              <a:rPr lang="en-GB" sz="1200" kern="1200" dirty="0" smtClean="0">
                <a:solidFill>
                  <a:schemeClr val="tx1"/>
                </a:solidFill>
                <a:effectLst/>
                <a:latin typeface="+mn-lt"/>
                <a:ea typeface="+mn-ea"/>
                <a:cs typeface="+mn-cs"/>
              </a:rPr>
              <a:t> (whether on the EU or national level) </a:t>
            </a:r>
            <a:r>
              <a:rPr lang="en-GB" sz="1200" b="1" kern="1200" dirty="0" smtClean="0">
                <a:solidFill>
                  <a:schemeClr val="tx1"/>
                </a:solidFill>
                <a:effectLst/>
                <a:latin typeface="+mn-lt"/>
                <a:ea typeface="+mn-ea"/>
                <a:cs typeface="+mn-cs"/>
              </a:rPr>
              <a:t>of the participating organisations</a:t>
            </a:r>
            <a:r>
              <a:rPr lang="en-GB" sz="1200" kern="1200" dirty="0" smtClean="0">
                <a:solidFill>
                  <a:schemeClr val="tx1"/>
                </a:solidFill>
                <a:effectLst/>
                <a:latin typeface="+mn-lt"/>
                <a:ea typeface="+mn-ea"/>
                <a:cs typeface="+mn-cs"/>
              </a:rPr>
              <a:t>, as well as offering advice and pedagogical support to the volunteers within their service, is important for young people so that the experience will be evaluated positively. Additionally, volunteers should not be exploited by organisations as “cheap labour force”. Therefore, monitoring is as well necessary, and organisations not fulfilling the requirements should be placed under stricter control and more easily excluded.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As the new </a:t>
            </a:r>
            <a:r>
              <a:rPr lang="en-GB" sz="1200" b="1" kern="1200" dirty="0" smtClean="0">
                <a:solidFill>
                  <a:schemeClr val="tx1"/>
                </a:solidFill>
                <a:effectLst/>
                <a:latin typeface="+mn-lt"/>
                <a:ea typeface="+mn-ea"/>
                <a:cs typeface="+mn-cs"/>
              </a:rPr>
              <a:t>European Solidarity Corps</a:t>
            </a:r>
            <a:r>
              <a:rPr lang="en-GB" sz="1200" kern="1200" dirty="0" smtClean="0">
                <a:solidFill>
                  <a:schemeClr val="tx1"/>
                </a:solidFill>
                <a:effectLst/>
                <a:latin typeface="+mn-lt"/>
                <a:ea typeface="+mn-ea"/>
                <a:cs typeface="+mn-cs"/>
              </a:rPr>
              <a:t> programme is still being discussed currently, it is confusing for young people who are interested in taking part in a voluntary activity at the moment. Therefore, young people should be informed about the new programme on different channels and the </a:t>
            </a:r>
            <a:r>
              <a:rPr lang="en-GB" sz="1200" b="1" kern="1200" dirty="0" smtClean="0">
                <a:solidFill>
                  <a:schemeClr val="tx1"/>
                </a:solidFill>
                <a:effectLst/>
                <a:latin typeface="+mn-lt"/>
                <a:ea typeface="+mn-ea"/>
                <a:cs typeface="+mn-cs"/>
              </a:rPr>
              <a:t>transition should be clear and precise</a:t>
            </a:r>
            <a:r>
              <a:rPr lang="en-GB" sz="1200" kern="1200" dirty="0" smtClean="0">
                <a:solidFill>
                  <a:schemeClr val="tx1"/>
                </a:solidFill>
                <a:effectLst/>
                <a:latin typeface="+mn-lt"/>
                <a:ea typeface="+mn-ea"/>
                <a:cs typeface="+mn-cs"/>
              </a:rPr>
              <a:t>. As the European Solidarity Corps also offers the possibility to volunteer in the country of residency, this should be underlined. This is a great possibility for countries where volunteering is not so popular within society and for young people who do not want to go abroad at first. After their volunteering experience, they might be more interested to go abroad. Therefore, this new programme should be </a:t>
            </a:r>
            <a:r>
              <a:rPr lang="en-GB" sz="1200" b="1" kern="1200" dirty="0" smtClean="0">
                <a:solidFill>
                  <a:schemeClr val="tx1"/>
                </a:solidFill>
                <a:effectLst/>
                <a:latin typeface="+mn-lt"/>
                <a:ea typeface="+mn-ea"/>
                <a:cs typeface="+mn-cs"/>
              </a:rPr>
              <a:t>widely promoted </a:t>
            </a:r>
            <a:r>
              <a:rPr lang="en-GB" sz="1200" kern="1200" dirty="0" smtClean="0">
                <a:solidFill>
                  <a:schemeClr val="tx1"/>
                </a:solidFill>
                <a:effectLst/>
                <a:latin typeface="+mn-lt"/>
                <a:ea typeface="+mn-ea"/>
                <a:cs typeface="+mn-cs"/>
              </a:rPr>
              <a:t>and should </a:t>
            </a:r>
            <a:r>
              <a:rPr lang="en-GB" sz="1200" b="1" kern="1200" dirty="0" smtClean="0">
                <a:solidFill>
                  <a:schemeClr val="tx1"/>
                </a:solidFill>
                <a:effectLst/>
                <a:latin typeface="+mn-lt"/>
                <a:ea typeface="+mn-ea"/>
                <a:cs typeface="+mn-cs"/>
              </a:rPr>
              <a:t>offer easy access and simple registration procedures</a:t>
            </a:r>
            <a:r>
              <a:rPr lang="en-GB"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26</a:t>
            </a:fld>
            <a:endParaRPr lang="en-US"/>
          </a:p>
        </p:txBody>
      </p:sp>
    </p:spTree>
    <p:extLst>
      <p:ext uri="{BB962C8B-B14F-4D97-AF65-F5344CB8AC3E}">
        <p14:creationId xmlns:p14="http://schemas.microsoft.com/office/powerpoint/2010/main" val="177715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7.2.4 Vocational Education and Training </a:t>
            </a:r>
            <a:endParaRPr lang="en-US"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Erasmus+ supports young people currently enrolled in vocational education and training (VET) by offering financial support for work placements or study periods abroad. It is also possible for company-based apprentices and recent VET graduates. If the traineeships last more than 19 days, language training is offered by the Online Linguistic Support (OLS).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Improve the European Credit system for Vocational Education and Training (ECVET) further to </a:t>
            </a:r>
            <a:r>
              <a:rPr lang="en-GB" sz="1200" b="1" kern="1200" dirty="0" smtClean="0">
                <a:solidFill>
                  <a:schemeClr val="tx1"/>
                </a:solidFill>
                <a:effectLst/>
                <a:latin typeface="+mn-lt"/>
                <a:ea typeface="+mn-ea"/>
                <a:cs typeface="+mn-cs"/>
              </a:rPr>
              <a:t>reduce the differences in VET</a:t>
            </a:r>
            <a:r>
              <a:rPr lang="en-GB" sz="1200" kern="1200" dirty="0" smtClean="0">
                <a:solidFill>
                  <a:schemeClr val="tx1"/>
                </a:solidFill>
                <a:effectLst/>
                <a:latin typeface="+mn-lt"/>
                <a:ea typeface="+mn-ea"/>
                <a:cs typeface="+mn-cs"/>
              </a:rPr>
              <a:t> and adopt good practices from other countries: VET completion does not always grant young people the opportunity to go abroad. On the EU-level the ECVET should </a:t>
            </a:r>
            <a:r>
              <a:rPr lang="en-GB" sz="1200" b="1" kern="1200" dirty="0" smtClean="0">
                <a:solidFill>
                  <a:schemeClr val="tx1"/>
                </a:solidFill>
                <a:effectLst/>
                <a:latin typeface="+mn-lt"/>
                <a:ea typeface="+mn-ea"/>
                <a:cs typeface="+mn-cs"/>
              </a:rPr>
              <a:t>ensure that young people can include a short-term stay abroad</a:t>
            </a:r>
            <a:r>
              <a:rPr lang="en-GB" sz="1200" kern="1200" dirty="0" smtClean="0">
                <a:solidFill>
                  <a:schemeClr val="tx1"/>
                </a:solidFill>
                <a:effectLst/>
                <a:latin typeface="+mn-lt"/>
                <a:ea typeface="+mn-ea"/>
                <a:cs typeface="+mn-cs"/>
              </a:rPr>
              <a:t> in their VET and a </a:t>
            </a:r>
            <a:r>
              <a:rPr lang="en-GB" sz="1200" b="1" kern="1200" dirty="0" smtClean="0">
                <a:solidFill>
                  <a:schemeClr val="tx1"/>
                </a:solidFill>
                <a:effectLst/>
                <a:latin typeface="+mn-lt"/>
                <a:ea typeface="+mn-ea"/>
                <a:cs typeface="+mn-cs"/>
              </a:rPr>
              <a:t>unified certificate</a:t>
            </a:r>
            <a:r>
              <a:rPr lang="en-GB" sz="1200" kern="1200" dirty="0" smtClean="0">
                <a:solidFill>
                  <a:schemeClr val="tx1"/>
                </a:solidFill>
                <a:effectLst/>
                <a:latin typeface="+mn-lt"/>
                <a:ea typeface="+mn-ea"/>
                <a:cs typeface="+mn-cs"/>
              </a:rPr>
              <a:t> issued by the companies should be introduced. The administrative burden should be reduced.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Diminish the language barriers</a:t>
            </a:r>
            <a:r>
              <a:rPr lang="en-GB" sz="1200" kern="1200" dirty="0" smtClean="0">
                <a:solidFill>
                  <a:schemeClr val="tx1"/>
                </a:solidFill>
                <a:effectLst/>
                <a:latin typeface="+mn-lt"/>
                <a:ea typeface="+mn-ea"/>
                <a:cs typeface="+mn-cs"/>
              </a:rPr>
              <a:t>: Language barriers are often higher as the level of education differs (no tertiary education) and the vocabularies are very specific depending on the VET area. Therefore, access to the OLS should be made available earlier so that young people can improve their language skills beforehand. In school, professional foreign language learning should be offered and national institutions responsible for VET could compile specific vocabulary lists.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order to increase the mobility of apprentices, there is a need to </a:t>
            </a:r>
            <a:r>
              <a:rPr lang="en-GB" sz="1200" b="1" kern="1200" dirty="0" smtClean="0">
                <a:solidFill>
                  <a:schemeClr val="tx1"/>
                </a:solidFill>
                <a:effectLst/>
                <a:latin typeface="+mn-lt"/>
                <a:ea typeface="+mn-ea"/>
                <a:cs typeface="+mn-cs"/>
              </a:rPr>
              <a:t>promote mobility</a:t>
            </a:r>
            <a:r>
              <a:rPr lang="en-GB" sz="1200" kern="1200" dirty="0" smtClean="0">
                <a:solidFill>
                  <a:schemeClr val="tx1"/>
                </a:solidFill>
                <a:effectLst/>
                <a:latin typeface="+mn-lt"/>
                <a:ea typeface="+mn-ea"/>
                <a:cs typeface="+mn-cs"/>
              </a:rPr>
              <a:t> amongst young people, companies, training institutions and teachers via different channels.</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Increase cooperation with organisations</a:t>
            </a:r>
            <a:r>
              <a:rPr lang="en-GB" sz="1200" kern="1200" dirty="0" smtClean="0">
                <a:solidFill>
                  <a:schemeClr val="tx1"/>
                </a:solidFill>
                <a:effectLst/>
                <a:latin typeface="+mn-lt"/>
                <a:ea typeface="+mn-ea"/>
                <a:cs typeface="+mn-cs"/>
              </a:rPr>
              <a:t> that organise VET exchanges (offering free services to young people), </a:t>
            </a:r>
            <a:r>
              <a:rPr lang="en-GB" sz="1200" b="1" kern="1200" dirty="0" smtClean="0">
                <a:solidFill>
                  <a:schemeClr val="tx1"/>
                </a:solidFill>
                <a:effectLst/>
                <a:latin typeface="+mn-lt"/>
                <a:ea typeface="+mn-ea"/>
                <a:cs typeface="+mn-cs"/>
              </a:rPr>
              <a:t>disseminate their events</a:t>
            </a:r>
            <a:r>
              <a:rPr lang="en-GB" sz="1200" kern="1200" dirty="0" smtClean="0">
                <a:solidFill>
                  <a:schemeClr val="tx1"/>
                </a:solidFill>
                <a:effectLst/>
                <a:latin typeface="+mn-lt"/>
                <a:ea typeface="+mn-ea"/>
                <a:cs typeface="+mn-cs"/>
              </a:rPr>
              <a:t> in training schools and companies.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 the </a:t>
            </a:r>
            <a:r>
              <a:rPr lang="en-GB" sz="1200" b="1" kern="1200" dirty="0" smtClean="0">
                <a:solidFill>
                  <a:schemeClr val="tx1"/>
                </a:solidFill>
                <a:effectLst/>
                <a:latin typeface="+mn-lt"/>
                <a:ea typeface="+mn-ea"/>
                <a:cs typeface="+mn-cs"/>
              </a:rPr>
              <a:t>set up of</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agreements between companies</a:t>
            </a:r>
            <a:r>
              <a:rPr lang="en-GB" sz="1200" kern="1200" dirty="0" smtClean="0">
                <a:solidFill>
                  <a:schemeClr val="tx1"/>
                </a:solidFill>
                <a:effectLst/>
                <a:latin typeface="+mn-lt"/>
                <a:ea typeface="+mn-ea"/>
                <a:cs typeface="+mn-cs"/>
              </a:rPr>
              <a:t> from different member states, which will make exchanges more accessible and recognise the trainee program in both countries. A public body (on EU or national level) should be included to monitor the working conditions.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Create an online exchange platform</a:t>
            </a:r>
            <a:r>
              <a:rPr lang="en-GB" sz="1200" kern="1200" dirty="0" smtClean="0">
                <a:solidFill>
                  <a:schemeClr val="tx1"/>
                </a:solidFill>
                <a:effectLst/>
                <a:latin typeface="+mn-lt"/>
                <a:ea typeface="+mn-ea"/>
                <a:cs typeface="+mn-cs"/>
              </a:rPr>
              <a:t> where mobility-experienced peers (role models) can inform youth interested in mobility, or encourage young people to participate in mobility.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Often the Erasmus+ funding is insufficient for all costs of the stays abroad (while payments are often delayed until return from the mobility). Therefore, it is important that </a:t>
            </a:r>
            <a:r>
              <a:rPr lang="en-US" sz="1200" b="1" kern="1200" dirty="0" smtClean="0">
                <a:solidFill>
                  <a:schemeClr val="tx1"/>
                </a:solidFill>
                <a:effectLst/>
                <a:latin typeface="+mn-lt"/>
                <a:ea typeface="+mn-ea"/>
                <a:cs typeface="+mn-cs"/>
              </a:rPr>
              <a:t>payment is received earlier</a:t>
            </a:r>
            <a:r>
              <a:rPr lang="en-US" sz="1200" kern="1200" dirty="0" smtClean="0">
                <a:solidFill>
                  <a:schemeClr val="tx1"/>
                </a:solidFill>
                <a:effectLst/>
                <a:latin typeface="+mn-lt"/>
                <a:ea typeface="+mn-ea"/>
                <a:cs typeface="+mn-cs"/>
              </a:rPr>
              <a:t> and that the funding is better adapted to the real costs.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27</a:t>
            </a:fld>
            <a:endParaRPr lang="en-US"/>
          </a:p>
        </p:txBody>
      </p:sp>
    </p:spTree>
    <p:extLst>
      <p:ext uri="{BB962C8B-B14F-4D97-AF65-F5344CB8AC3E}">
        <p14:creationId xmlns:p14="http://schemas.microsoft.com/office/powerpoint/2010/main" val="177715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Erasmus+ supports youth exchanges of up to 21 days. Longer pupil’s mobility is not directly supported by Erasmus+ and it is more challenging due to rising institutional barriers; in some countries, long mobility affects the legal status of the pupil in their home institution. To spend one high school year abroad is popular in some EU member states; however, the exchange is often organised by private organisations offering costly services. Therefore, such programmes depend on the financial abilities of the parents and thus are highly selective.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For most pupils the exchange is their first mobility experience. Studies show that a high school exchange can foster openness towards future mobility, therefore schools should be encouraged to participate in Erasmus+</a:t>
            </a:r>
            <a:r>
              <a:rPr lang="en-GB" sz="1200" b="1" kern="1200" dirty="0" smtClean="0">
                <a:solidFill>
                  <a:schemeClr val="tx1"/>
                </a:solidFill>
                <a:effectLst/>
                <a:latin typeface="+mn-lt"/>
                <a:ea typeface="+mn-ea"/>
                <a:cs typeface="+mn-cs"/>
              </a:rPr>
              <a:t> short-term exchange programmes</a:t>
            </a:r>
            <a:r>
              <a:rPr lang="en-GB" sz="1200" kern="1200" dirty="0" smtClean="0">
                <a:solidFill>
                  <a:schemeClr val="tx1"/>
                </a:solidFill>
                <a:effectLst/>
                <a:latin typeface="+mn-lt"/>
                <a:ea typeface="+mn-ea"/>
                <a:cs typeface="+mn-cs"/>
              </a:rPr>
              <a:t>, for instance with schools from twin cities.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non-academic curricula during the exchange should include didactic measures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should</a:t>
            </a:r>
            <a:r>
              <a:rPr lang="en-GB" sz="1200" b="1" kern="1200" dirty="0" smtClean="0">
                <a:solidFill>
                  <a:schemeClr val="tx1"/>
                </a:solidFill>
                <a:effectLst/>
                <a:latin typeface="+mn-lt"/>
                <a:ea typeface="+mn-ea"/>
                <a:cs typeface="+mn-cs"/>
              </a:rPr>
              <a:t> be assisted by </a:t>
            </a:r>
            <a:r>
              <a:rPr lang="en-GB" sz="1200" kern="1200" dirty="0" smtClean="0">
                <a:solidFill>
                  <a:schemeClr val="tx1"/>
                </a:solidFill>
                <a:effectLst/>
                <a:latin typeface="+mn-lt"/>
                <a:ea typeface="+mn-ea"/>
                <a:cs typeface="+mn-cs"/>
              </a:rPr>
              <a:t>pedagogues as well as </a:t>
            </a:r>
            <a:r>
              <a:rPr lang="en-GB" sz="1200" b="1" kern="1200" dirty="0" smtClean="0">
                <a:solidFill>
                  <a:schemeClr val="tx1"/>
                </a:solidFill>
                <a:effectLst/>
                <a:latin typeface="+mn-lt"/>
                <a:ea typeface="+mn-ea"/>
                <a:cs typeface="+mn-cs"/>
              </a:rPr>
              <a:t>intercultural trainers</a:t>
            </a:r>
            <a:r>
              <a:rPr lang="en-GB" sz="1200" kern="1200" dirty="0" smtClean="0">
                <a:solidFill>
                  <a:schemeClr val="tx1"/>
                </a:solidFill>
                <a:effectLst/>
                <a:latin typeface="+mn-lt"/>
                <a:ea typeface="+mn-ea"/>
                <a:cs typeface="+mn-cs"/>
              </a:rPr>
              <a:t>. During such activities young people become familiar with new cultures, traditions, and languages. If the participants perceive these activities as successful, they can already foster their interest in future </a:t>
            </a:r>
            <a:r>
              <a:rPr lang="en-GB" sz="1200" kern="1200" dirty="0" err="1" smtClean="0">
                <a:solidFill>
                  <a:schemeClr val="tx1"/>
                </a:solidFill>
                <a:effectLst/>
                <a:latin typeface="+mn-lt"/>
                <a:ea typeface="+mn-ea"/>
                <a:cs typeface="+mn-cs"/>
              </a:rPr>
              <a:t>mobilities</a:t>
            </a:r>
            <a:r>
              <a:rPr lang="en-GB" sz="1200" kern="1200" dirty="0" smtClean="0">
                <a:solidFill>
                  <a:schemeClr val="tx1"/>
                </a:solidFill>
                <a:effectLst/>
                <a:latin typeface="+mn-lt"/>
                <a:ea typeface="+mn-ea"/>
                <a:cs typeface="+mn-cs"/>
              </a:rPr>
              <a:t> from an early age.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Reduce the bureaucratic burden for school teachers</a:t>
            </a:r>
            <a:r>
              <a:rPr lang="en-GB" sz="1200" kern="1200" dirty="0" smtClean="0">
                <a:solidFill>
                  <a:schemeClr val="tx1"/>
                </a:solidFill>
                <a:effectLst/>
                <a:latin typeface="+mn-lt"/>
                <a:ea typeface="+mn-ea"/>
                <a:cs typeface="+mn-cs"/>
              </a:rPr>
              <a:t>: Erasmus+ proves a complicated bureaucratic procedure for teachers who have not been involved before. The application process should be simplified for such short-term school exchanges.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Pupil’s mobility is often costly, and pupils of a lower socio-economic status have difficulties affording it. MOVE therefore suggests </a:t>
            </a:r>
            <a:r>
              <a:rPr lang="en-GB" sz="1200" b="1" kern="1200" dirty="0" smtClean="0">
                <a:solidFill>
                  <a:schemeClr val="tx1"/>
                </a:solidFill>
                <a:effectLst/>
                <a:latin typeface="+mn-lt"/>
                <a:ea typeface="+mn-ea"/>
                <a:cs typeface="+mn-cs"/>
              </a:rPr>
              <a:t>diversifying the funding scheme based on social-economic status</a:t>
            </a:r>
            <a:r>
              <a:rPr lang="en-GB" sz="1200" kern="1200" dirty="0" smtClean="0">
                <a:solidFill>
                  <a:schemeClr val="tx1"/>
                </a:solidFill>
                <a:effectLst/>
                <a:latin typeface="+mn-lt"/>
                <a:ea typeface="+mn-ea"/>
                <a:cs typeface="+mn-cs"/>
              </a:rPr>
              <a:t> by offering disadvantaged pupils more opportunities to increase their future possibilities early on.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To take part in long-term exchange programmes, pupils are often dependent on the financial abilities of their parents. Often the exchange is organised by private organisations (e.g. AIFS Educational Travel American Institute for Foreign Study, EF Education First). MOVE suggests adding</a:t>
            </a:r>
            <a:r>
              <a:rPr lang="en-GB" sz="1200" b="1" kern="1200" dirty="0" smtClean="0">
                <a:solidFill>
                  <a:schemeClr val="tx1"/>
                </a:solidFill>
                <a:effectLst/>
                <a:latin typeface="+mn-lt"/>
                <a:ea typeface="+mn-ea"/>
                <a:cs typeface="+mn-cs"/>
              </a:rPr>
              <a:t> a new programme to offer long-term school exchanges at the EU level either under Erasmus + or at the EU level within different funding schemes</a:t>
            </a:r>
            <a:r>
              <a:rPr lang="en-GB" sz="1200" kern="1200" dirty="0" smtClean="0">
                <a:solidFill>
                  <a:schemeClr val="tx1"/>
                </a:solidFill>
                <a:effectLst/>
                <a:latin typeface="+mn-lt"/>
                <a:ea typeface="+mn-ea"/>
                <a:cs typeface="+mn-cs"/>
              </a:rPr>
              <a:t>. Here, the approval of curricula and the recognition of grades are important.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28</a:t>
            </a:fld>
            <a:endParaRPr lang="en-US"/>
          </a:p>
        </p:txBody>
      </p:sp>
    </p:spTree>
    <p:extLst>
      <p:ext uri="{BB962C8B-B14F-4D97-AF65-F5344CB8AC3E}">
        <p14:creationId xmlns:p14="http://schemas.microsoft.com/office/powerpoint/2010/main" val="17771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“Erasmus for Young Entrepreneurs is an international exchange programme which gives new or aspiring entrepreneurs the chance to learn from experienced entrepreneurs running small businesses in other Participating Countries” </a:t>
            </a:r>
            <a:r>
              <a:rPr lang="en-US" sz="1200" kern="1200" dirty="0" smtClean="0">
                <a:solidFill>
                  <a:schemeClr val="tx1"/>
                </a:solidFill>
                <a:effectLst/>
                <a:latin typeface="+mn-lt"/>
                <a:ea typeface="+mn-ea"/>
                <a:cs typeface="+mn-cs"/>
              </a:rPr>
              <a:t>(COM 2018 c).</a:t>
            </a:r>
          </a:p>
          <a:p>
            <a:pPr lvl="0"/>
            <a:r>
              <a:rPr lang="en-GB" sz="1200" kern="1200" dirty="0" smtClean="0">
                <a:solidFill>
                  <a:schemeClr val="tx1"/>
                </a:solidFill>
                <a:effectLst/>
                <a:latin typeface="+mn-lt"/>
                <a:ea typeface="+mn-ea"/>
                <a:cs typeface="+mn-cs"/>
              </a:rPr>
              <a:t>Erasmus+ for Young Entrepreneurs is not well known, there is still a lack of information. Therefore, the </a:t>
            </a:r>
            <a:r>
              <a:rPr lang="en-GB" sz="1200" b="1" kern="1200" dirty="0" smtClean="0">
                <a:solidFill>
                  <a:schemeClr val="tx1"/>
                </a:solidFill>
                <a:effectLst/>
                <a:latin typeface="+mn-lt"/>
                <a:ea typeface="+mn-ea"/>
                <a:cs typeface="+mn-cs"/>
              </a:rPr>
              <a:t>programme</a:t>
            </a:r>
            <a:r>
              <a:rPr lang="en-GB" sz="1200" kern="1200" dirty="0" smtClean="0">
                <a:solidFill>
                  <a:schemeClr val="tx1"/>
                </a:solidFill>
                <a:effectLst/>
                <a:latin typeface="+mn-lt"/>
                <a:ea typeface="+mn-ea"/>
                <a:cs typeface="+mn-cs"/>
              </a:rPr>
              <a:t> should be </a:t>
            </a:r>
            <a:r>
              <a:rPr lang="en-GB" sz="1200" b="1" kern="1200" dirty="0" smtClean="0">
                <a:solidFill>
                  <a:schemeClr val="tx1"/>
                </a:solidFill>
                <a:effectLst/>
                <a:latin typeface="+mn-lt"/>
                <a:ea typeface="+mn-ea"/>
                <a:cs typeface="+mn-cs"/>
              </a:rPr>
              <a:t>better promoted </a:t>
            </a:r>
            <a:r>
              <a:rPr lang="en-GB" sz="1200" kern="1200" dirty="0" smtClean="0">
                <a:solidFill>
                  <a:schemeClr val="tx1"/>
                </a:solidFill>
                <a:effectLst/>
                <a:latin typeface="+mn-lt"/>
                <a:ea typeface="+mn-ea"/>
                <a:cs typeface="+mn-cs"/>
              </a:rPr>
              <a:t>among young people.</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Decrease the bureaucracy hurdle for foreign nationals </a:t>
            </a:r>
            <a:r>
              <a:rPr lang="en-GB" sz="1200" kern="1200" dirty="0" smtClean="0">
                <a:solidFill>
                  <a:schemeClr val="tx1"/>
                </a:solidFill>
                <a:effectLst/>
                <a:latin typeface="+mn-lt"/>
                <a:ea typeface="+mn-ea"/>
                <a:cs typeface="+mn-cs"/>
              </a:rPr>
              <a:t>(esp. EU residents) who are interested in starting a business in a foreign country by offering special services (e.g. information in English, advisers helping through the process).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Better promote other EU programmes</a:t>
            </a:r>
            <a:r>
              <a:rPr lang="en-GB" sz="1200" kern="1200" dirty="0" smtClean="0">
                <a:solidFill>
                  <a:schemeClr val="tx1"/>
                </a:solidFill>
                <a:effectLst/>
                <a:latin typeface="+mn-lt"/>
                <a:ea typeface="+mn-ea"/>
                <a:cs typeface="+mn-cs"/>
              </a:rPr>
              <a:t> that help young entrepreneurs (e.g. </a:t>
            </a:r>
            <a:r>
              <a:rPr lang="en-GB" sz="1200" b="1" kern="1200" dirty="0" smtClean="0">
                <a:solidFill>
                  <a:schemeClr val="tx1"/>
                </a:solidFill>
                <a:effectLst/>
                <a:latin typeface="+mn-lt"/>
                <a:ea typeface="+mn-ea"/>
                <a:cs typeface="+mn-cs"/>
              </a:rPr>
              <a:t>COSME</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Create an EU-wide start-up platform</a:t>
            </a:r>
            <a:r>
              <a:rPr lang="en-GB" sz="1200" kern="1200" dirty="0" smtClean="0">
                <a:solidFill>
                  <a:schemeClr val="tx1"/>
                </a:solidFill>
                <a:effectLst/>
                <a:latin typeface="+mn-lt"/>
                <a:ea typeface="+mn-ea"/>
                <a:cs typeface="+mn-cs"/>
              </a:rPr>
              <a:t> offering a better exchange between different entrepreneurs. </a:t>
            </a:r>
            <a:endParaRPr lang="en-US"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An EU-wide crowd-funding platform could be established</a:t>
            </a:r>
            <a:r>
              <a:rPr lang="en-GB" sz="1200" kern="1200" dirty="0" smtClean="0">
                <a:solidFill>
                  <a:schemeClr val="tx1"/>
                </a:solidFill>
                <a:effectLst/>
                <a:latin typeface="+mn-lt"/>
                <a:ea typeface="+mn-ea"/>
                <a:cs typeface="+mn-cs"/>
              </a:rPr>
              <a:t>, making it easier to access funding for </a:t>
            </a:r>
            <a:r>
              <a:rPr lang="en-GB" sz="1200" b="1" kern="1200" dirty="0" smtClean="0">
                <a:solidFill>
                  <a:schemeClr val="tx1"/>
                </a:solidFill>
                <a:effectLst/>
                <a:latin typeface="+mn-lt"/>
                <a:ea typeface="+mn-ea"/>
                <a:cs typeface="+mn-cs"/>
              </a:rPr>
              <a:t>smaller-scale creative projects</a:t>
            </a:r>
            <a:r>
              <a:rPr lang="en-GB" sz="1200" kern="1200" dirty="0" smtClean="0">
                <a:solidFill>
                  <a:schemeClr val="tx1"/>
                </a:solidFill>
                <a:effectLst/>
                <a:latin typeface="+mn-lt"/>
                <a:ea typeface="+mn-ea"/>
                <a:cs typeface="+mn-cs"/>
              </a:rPr>
              <a:t>. Until now the most well-known platforms have been emerging from the United States, but the creation of an EU platform could be beneficial, making it easier to promote the business from the beginning across the entire EU market.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Offering a</a:t>
            </a:r>
            <a:r>
              <a:rPr lang="en-GB" sz="1200" b="1" kern="1200" dirty="0" smtClean="0">
                <a:solidFill>
                  <a:schemeClr val="tx1"/>
                </a:solidFill>
                <a:effectLst/>
                <a:latin typeface="+mn-lt"/>
                <a:ea typeface="+mn-ea"/>
                <a:cs typeface="+mn-cs"/>
              </a:rPr>
              <a:t> sub-programme directly addressing women </a:t>
            </a:r>
            <a:r>
              <a:rPr lang="en-GB" sz="1200" kern="1200" dirty="0" smtClean="0">
                <a:solidFill>
                  <a:schemeClr val="tx1"/>
                </a:solidFill>
                <a:effectLst/>
                <a:latin typeface="+mn-lt"/>
                <a:ea typeface="+mn-ea"/>
                <a:cs typeface="+mn-cs"/>
              </a:rPr>
              <a:t>to enhance their entrepreneurial skills, as they are still underrepresented among entrepreneur populations. The programme should offer support structures, especially addressing women with children.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B8139C-97D0-D447-953A-82CD9C0BF8AD}" type="slidenum">
              <a:rPr lang="en-US" smtClean="0"/>
              <a:t>29</a:t>
            </a:fld>
            <a:endParaRPr lang="en-US"/>
          </a:p>
        </p:txBody>
      </p:sp>
    </p:spTree>
    <p:extLst>
      <p:ext uri="{BB962C8B-B14F-4D97-AF65-F5344CB8AC3E}">
        <p14:creationId xmlns:p14="http://schemas.microsoft.com/office/powerpoint/2010/main" val="17771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3</a:t>
            </a:fld>
            <a:endParaRPr lang="en-US"/>
          </a:p>
        </p:txBody>
      </p:sp>
    </p:spTree>
    <p:extLst>
      <p:ext uri="{BB962C8B-B14F-4D97-AF65-F5344CB8AC3E}">
        <p14:creationId xmlns:p14="http://schemas.microsoft.com/office/powerpoint/2010/main" val="500133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30</a:t>
            </a:fld>
            <a:endParaRPr lang="en-US"/>
          </a:p>
        </p:txBody>
      </p:sp>
    </p:spTree>
    <p:extLst>
      <p:ext uri="{BB962C8B-B14F-4D97-AF65-F5344CB8AC3E}">
        <p14:creationId xmlns:p14="http://schemas.microsoft.com/office/powerpoint/2010/main" val="102943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4</a:t>
            </a:fld>
            <a:endParaRPr lang="en-US"/>
          </a:p>
        </p:txBody>
      </p:sp>
    </p:spTree>
    <p:extLst>
      <p:ext uri="{BB962C8B-B14F-4D97-AF65-F5344CB8AC3E}">
        <p14:creationId xmlns:p14="http://schemas.microsoft.com/office/powerpoint/2010/main" val="383125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5</a:t>
            </a:fld>
            <a:endParaRPr lang="en-US"/>
          </a:p>
        </p:txBody>
      </p:sp>
    </p:spTree>
    <p:extLst>
      <p:ext uri="{BB962C8B-B14F-4D97-AF65-F5344CB8AC3E}">
        <p14:creationId xmlns:p14="http://schemas.microsoft.com/office/powerpoint/2010/main" val="198873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SUF</a:t>
            </a:r>
            <a:r>
              <a:rPr lang="en-US" dirty="0"/>
              <a:t> </a:t>
            </a:r>
            <a:r>
              <a:rPr lang="en-US" sz="1200" kern="1200" dirty="0">
                <a:solidFill>
                  <a:schemeClr val="tx1"/>
                </a:solidFill>
                <a:effectLst/>
                <a:latin typeface="+mn-lt"/>
                <a:ea typeface="+mn-ea"/>
                <a:cs typeface="+mn-cs"/>
              </a:rPr>
              <a:t>The MOVE-SUF was set up with data for all EU-28 and 3 EFTA countries (Switzerland, Iceland and Norway) from 2004 until 2013</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3B8139C-97D0-D447-953A-82CD9C0BF8AD}" type="slidenum">
              <a:rPr lang="en-US" smtClean="0"/>
              <a:t>6</a:t>
            </a:fld>
            <a:endParaRPr lang="en-US"/>
          </a:p>
        </p:txBody>
      </p:sp>
    </p:spTree>
    <p:extLst>
      <p:ext uri="{BB962C8B-B14F-4D97-AF65-F5344CB8AC3E}">
        <p14:creationId xmlns:p14="http://schemas.microsoft.com/office/powerpoint/2010/main" val="253210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7</a:t>
            </a:fld>
            <a:endParaRPr lang="en-US"/>
          </a:p>
        </p:txBody>
      </p:sp>
    </p:spTree>
    <p:extLst>
      <p:ext uri="{BB962C8B-B14F-4D97-AF65-F5344CB8AC3E}">
        <p14:creationId xmlns:p14="http://schemas.microsoft.com/office/powerpoint/2010/main" val="2830915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B8139C-97D0-D447-953A-82CD9C0BF8AD}" type="slidenum">
              <a:rPr lang="en-US" smtClean="0"/>
              <a:t>8</a:t>
            </a:fld>
            <a:endParaRPr lang="en-US"/>
          </a:p>
        </p:txBody>
      </p:sp>
    </p:spTree>
    <p:extLst>
      <p:ext uri="{BB962C8B-B14F-4D97-AF65-F5344CB8AC3E}">
        <p14:creationId xmlns:p14="http://schemas.microsoft.com/office/powerpoint/2010/main" val="112830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B8139C-97D0-D447-953A-82CD9C0BF8AD}" type="slidenum">
              <a:rPr lang="en-US" smtClean="0"/>
              <a:t>9</a:t>
            </a:fld>
            <a:endParaRPr lang="en-US"/>
          </a:p>
        </p:txBody>
      </p:sp>
    </p:spTree>
    <p:extLst>
      <p:ext uri="{BB962C8B-B14F-4D97-AF65-F5344CB8AC3E}">
        <p14:creationId xmlns:p14="http://schemas.microsoft.com/office/powerpoint/2010/main" val="356969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3ADFEC-9E2B-D544-91DC-5E5603D5E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99A728A-DFD2-F840-A588-8897E695D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33DD4D6-E6E3-0947-9140-02E7A63B8C9F}"/>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5" name="Footer Placeholder 4">
            <a:extLst>
              <a:ext uri="{FF2B5EF4-FFF2-40B4-BE49-F238E27FC236}">
                <a16:creationId xmlns:a16="http://schemas.microsoft.com/office/drawing/2014/main" xmlns="" id="{A866465B-3935-8746-AF5E-917ABF274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933D90-077D-2548-8186-CB3622F94492}"/>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261563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1572D-8022-694D-97EB-8EC2932FEA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9AD7FD7-016C-3948-A830-44A1BCFF6E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3CB21C-6E24-C44C-A23E-CE82D9AD5612}"/>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5" name="Footer Placeholder 4">
            <a:extLst>
              <a:ext uri="{FF2B5EF4-FFF2-40B4-BE49-F238E27FC236}">
                <a16:creationId xmlns:a16="http://schemas.microsoft.com/office/drawing/2014/main" xmlns="" id="{6741514A-ED8C-C347-8D74-B4F539C3A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BCBCDE-985D-D643-9E6C-6DD62A803E30}"/>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2187516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F719FB5-FC70-7C48-BE24-485618B339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861DF6A-D847-C84D-ACE5-0A4E15CEC4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4BBB496-A14C-EA48-9E28-E2EF3A708ECB}"/>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5" name="Footer Placeholder 4">
            <a:extLst>
              <a:ext uri="{FF2B5EF4-FFF2-40B4-BE49-F238E27FC236}">
                <a16:creationId xmlns:a16="http://schemas.microsoft.com/office/drawing/2014/main" xmlns="" id="{3D582755-6F9E-624B-BB61-237A5EAFA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AD459-7D40-704E-8B59-4CD39EC26961}"/>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151828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28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283654030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83568B-81B5-804D-8E73-8E58C970EC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8C7B73-865D-2F45-A552-DBF4BE88C7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804F3A-93F5-7C40-B50D-3E3E484931EE}"/>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5" name="Footer Placeholder 4">
            <a:extLst>
              <a:ext uri="{FF2B5EF4-FFF2-40B4-BE49-F238E27FC236}">
                <a16:creationId xmlns:a16="http://schemas.microsoft.com/office/drawing/2014/main" xmlns="" id="{E24A1061-D222-9C4C-BBDF-596B71693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651541-FEE1-6840-B4E9-40CAB2F3D3B1}"/>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177801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194FC-2121-964F-A9FE-BB801D7DF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30390CC-089A-E64C-A6D9-C6E59654D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0ED42B3-13A8-5244-BA36-87AAC779FAF3}"/>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5" name="Footer Placeholder 4">
            <a:extLst>
              <a:ext uri="{FF2B5EF4-FFF2-40B4-BE49-F238E27FC236}">
                <a16:creationId xmlns:a16="http://schemas.microsoft.com/office/drawing/2014/main" xmlns="" id="{41037AC2-EED5-CF48-9728-D904BAC33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BD0BCD-3E4A-A944-83C0-ADB2A8F3B262}"/>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1202588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E4AEA-6389-FD46-B73B-98954322A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A5C97E-094B-DE43-90D7-F220F57E3E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B32A33F-907C-074F-A75A-9F1D0D7B3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E7274E2-701B-D34B-8729-9132E8301367}"/>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6" name="Footer Placeholder 5">
            <a:extLst>
              <a:ext uri="{FF2B5EF4-FFF2-40B4-BE49-F238E27FC236}">
                <a16:creationId xmlns:a16="http://schemas.microsoft.com/office/drawing/2014/main" xmlns="" id="{B28881C4-2B71-584F-871F-5C66657E0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FA32E9A-95A8-5448-865C-F338BD0036C5}"/>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124772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20E9B-3125-7F43-BB4D-41D732A8A4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6915ED-6F6D-644B-94A1-CB76DFCE1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9069AB2-F244-E64F-9A08-9109AE5199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5A2098-6791-CC4B-8929-E398090C0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CFE2CD6-C6D0-2849-943F-21EFC76043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469859E-049E-4C4C-8D97-6CE2BE8FD4BC}"/>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8" name="Footer Placeholder 7">
            <a:extLst>
              <a:ext uri="{FF2B5EF4-FFF2-40B4-BE49-F238E27FC236}">
                <a16:creationId xmlns:a16="http://schemas.microsoft.com/office/drawing/2014/main" xmlns="" id="{C84645F5-F115-674B-985D-FB7FCF7A97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7625F1-020E-C248-AE99-5A18480B8205}"/>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238022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C7964-9E18-1F4A-AF80-E5E14E79F3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B1294AD-246A-8647-B14F-8832EE0FF36E}"/>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4" name="Footer Placeholder 3">
            <a:extLst>
              <a:ext uri="{FF2B5EF4-FFF2-40B4-BE49-F238E27FC236}">
                <a16:creationId xmlns:a16="http://schemas.microsoft.com/office/drawing/2014/main" xmlns="" id="{88A00CB1-74C8-3E42-856E-122824BE1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7A6FF53-F76B-9E48-90E0-C26DC48DEB7F}"/>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117259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30EF1BC-49EA-6A4F-92CB-AD0673958405}"/>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3" name="Footer Placeholder 2">
            <a:extLst>
              <a:ext uri="{FF2B5EF4-FFF2-40B4-BE49-F238E27FC236}">
                <a16:creationId xmlns:a16="http://schemas.microsoft.com/office/drawing/2014/main" xmlns="" id="{8A3C277F-33F4-6B46-887D-6FB11DCD3D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A97A6CA-767B-F74F-9C8B-0123918AD51E}"/>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107070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83B5C-6060-884A-A7BE-8E964463B9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4E6C780-D947-7149-8B72-1A1BD025F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F6C0C2-9E4D-674C-9E68-600C1EEDC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0A39455-E9C6-584A-A890-336B8A51D08D}"/>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6" name="Footer Placeholder 5">
            <a:extLst>
              <a:ext uri="{FF2B5EF4-FFF2-40B4-BE49-F238E27FC236}">
                <a16:creationId xmlns:a16="http://schemas.microsoft.com/office/drawing/2014/main" xmlns="" id="{FB70E06C-798E-7841-B4AC-67A4FC99F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A028C2-FCC1-E340-9F1C-62C3980D8B6B}"/>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225985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50E57-E274-2249-AEC9-DEBF1DB85D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1149065-255D-904D-97F6-917C3475C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8A2FD17-2F17-4247-8220-1A9CF27E1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B3058C6-475A-714B-A4A3-B50FD9D93E77}"/>
              </a:ext>
            </a:extLst>
          </p:cNvPr>
          <p:cNvSpPr>
            <a:spLocks noGrp="1"/>
          </p:cNvSpPr>
          <p:nvPr>
            <p:ph type="dt" sz="half" idx="10"/>
          </p:nvPr>
        </p:nvSpPr>
        <p:spPr/>
        <p:txBody>
          <a:bodyPr/>
          <a:lstStyle/>
          <a:p>
            <a:fld id="{80642BE0-5735-AF46-8F81-1C75869A095C}" type="datetimeFigureOut">
              <a:rPr lang="en-US" smtClean="0"/>
              <a:t>25/04/18</a:t>
            </a:fld>
            <a:endParaRPr lang="en-US"/>
          </a:p>
        </p:txBody>
      </p:sp>
      <p:sp>
        <p:nvSpPr>
          <p:cNvPr id="6" name="Footer Placeholder 5">
            <a:extLst>
              <a:ext uri="{FF2B5EF4-FFF2-40B4-BE49-F238E27FC236}">
                <a16:creationId xmlns:a16="http://schemas.microsoft.com/office/drawing/2014/main" xmlns="" id="{D4726A7D-AB23-914A-BD3E-E168DCAB4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CEA754-F6C7-2D44-A607-3FC4EB9C0FAD}"/>
              </a:ext>
            </a:extLst>
          </p:cNvPr>
          <p:cNvSpPr>
            <a:spLocks noGrp="1"/>
          </p:cNvSpPr>
          <p:nvPr>
            <p:ph type="sldNum" sz="quarter" idx="12"/>
          </p:nvPr>
        </p:nvSpPr>
        <p:spPr/>
        <p:txBody>
          <a:bodyPr/>
          <a:lstStyle/>
          <a:p>
            <a:fld id="{2231C6A2-6B95-294F-9C1A-5DD04055A971}" type="slidenum">
              <a:rPr lang="en-US" smtClean="0"/>
              <a:t>‹#›</a:t>
            </a:fld>
            <a:endParaRPr lang="en-US"/>
          </a:p>
        </p:txBody>
      </p:sp>
    </p:spTree>
    <p:extLst>
      <p:ext uri="{BB962C8B-B14F-4D97-AF65-F5344CB8AC3E}">
        <p14:creationId xmlns:p14="http://schemas.microsoft.com/office/powerpoint/2010/main" val="34913877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13A976D-A05C-3D4D-AF90-F3953D8B7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2FC4A65-5F39-7F48-865F-E1A3155CA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70F9CE-1736-4C47-BFE9-6AD75B4DC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42BE0-5735-AF46-8F81-1C75869A095C}" type="datetimeFigureOut">
              <a:rPr lang="en-US" smtClean="0"/>
              <a:t>25/04/18</a:t>
            </a:fld>
            <a:endParaRPr lang="en-US"/>
          </a:p>
        </p:txBody>
      </p:sp>
      <p:sp>
        <p:nvSpPr>
          <p:cNvPr id="5" name="Footer Placeholder 4">
            <a:extLst>
              <a:ext uri="{FF2B5EF4-FFF2-40B4-BE49-F238E27FC236}">
                <a16:creationId xmlns:a16="http://schemas.microsoft.com/office/drawing/2014/main" xmlns="" id="{B16520CE-ECAB-D04C-8980-E7C0D681B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7B9775B-F8D9-F148-864A-2400F4AB7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1C6A2-6B95-294F-9C1A-5DD04055A971}" type="slidenum">
              <a:rPr lang="en-US" smtClean="0"/>
              <a:t>‹#›</a:t>
            </a:fld>
            <a:endParaRPr lang="en-US"/>
          </a:p>
        </p:txBody>
      </p:sp>
    </p:spTree>
    <p:extLst>
      <p:ext uri="{BB962C8B-B14F-4D97-AF65-F5344CB8AC3E}">
        <p14:creationId xmlns:p14="http://schemas.microsoft.com/office/powerpoint/2010/main" val="99080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wmf"/><Relationship Id="rId5" Type="http://schemas.openxmlformats.org/officeDocument/2006/relationships/image" Target="../media/image8.png"/><Relationship Id="rId6" Type="http://schemas.openxmlformats.org/officeDocument/2006/relationships/package" Target="../embeddings/Microsoft_Word_Document1.docx"/><Relationship Id="rId7"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8.png"/><Relationship Id="rId5" Type="http://schemas.openxmlformats.org/officeDocument/2006/relationships/package" Target="../embeddings/Microsoft_Word_Document2.docx"/><Relationship Id="rId6"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mailto:birte.nienaber@uni.lu" TargetMode="External"/><Relationship Id="rId4" Type="http://schemas.openxmlformats.org/officeDocument/2006/relationships/hyperlink" Target="mailto:volha.vysotskaya@uni.lu" TargetMode="External"/><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999656" y="4581128"/>
            <a:ext cx="3015202" cy="1195972"/>
          </a:xfrm>
          <a:prstGeom prst="rect">
            <a:avLst/>
          </a:prstGeom>
          <a:noFill/>
          <a:ln>
            <a:noFill/>
          </a:ln>
          <a:effectLst/>
          <a:extLst>
            <a:ext uri="{909E8E84-426E-40dd-AFC4-6F175D3DCCD1}">
              <a14:hiddenFill xmlns:a14="http://schemas.microsoft.com/office/drawing/2010/main">
                <a:solidFill>
                  <a:srgbClr val="5922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marL="342900" indent="-342900" algn="l">
              <a:spcAft>
                <a:spcPct val="0"/>
              </a:spcAft>
              <a:buClr>
                <a:srgbClr val="592296"/>
              </a:buClr>
              <a:buFont typeface="Monotype Sorts" charset="2"/>
              <a:defRPr sz="2000">
                <a:solidFill>
                  <a:schemeClr val="tx1"/>
                </a:solidFill>
                <a:latin typeface="Arial" charset="0"/>
              </a:defRPr>
            </a:lvl1pPr>
            <a:lvl2pPr marL="190500" algn="l">
              <a:spcAft>
                <a:spcPct val="0"/>
              </a:spcAft>
              <a:buClr>
                <a:srgbClr val="9AC925"/>
              </a:buClr>
              <a:buFont typeface="Arial" charset="0"/>
              <a:buChar char="•"/>
              <a:defRPr sz="2000">
                <a:solidFill>
                  <a:schemeClr val="tx1"/>
                </a:solidFill>
                <a:latin typeface="Arial" charset="0"/>
              </a:defRPr>
            </a:lvl2pPr>
            <a:lvl3pPr marL="1143000" indent="-228600" algn="l">
              <a:spcAft>
                <a:spcPct val="0"/>
              </a:spcAft>
              <a:buClr>
                <a:srgbClr val="9AC925"/>
              </a:buClr>
              <a:buChar char="§"/>
              <a:defRPr>
                <a:solidFill>
                  <a:schemeClr val="tx1"/>
                </a:solidFill>
                <a:latin typeface="Arial" charset="0"/>
              </a:defRPr>
            </a:lvl3pPr>
            <a:lvl4pPr marL="1600200" indent="-228600" algn="l">
              <a:spcBef>
                <a:spcPct val="20000"/>
              </a:spcBef>
              <a:spcAft>
                <a:spcPct val="0"/>
              </a:spcAft>
              <a:buClr>
                <a:srgbClr val="9AC925"/>
              </a:buClr>
              <a:buFont typeface="Arial" charset="0"/>
              <a:buChar char="•"/>
              <a:defRPr sz="2000">
                <a:solidFill>
                  <a:schemeClr val="tx1"/>
                </a:solidFill>
                <a:latin typeface="Arial" charset="0"/>
              </a:defRPr>
            </a:lvl4pPr>
            <a:lvl5pPr marL="2057400" indent="-228600" algn="l">
              <a:spcBef>
                <a:spcPct val="20000"/>
              </a:spcBef>
              <a:spcAft>
                <a:spcPct val="0"/>
              </a:spcAft>
              <a:buClr>
                <a:srgbClr val="9AC925"/>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9pPr>
          </a:lstStyle>
          <a:p>
            <a:pPr lvl="1" algn="ctr">
              <a:spcBef>
                <a:spcPct val="0"/>
              </a:spcBef>
              <a:spcAft>
                <a:spcPts val="600"/>
              </a:spcAft>
              <a:buClr>
                <a:srgbClr val="C2BEC6"/>
              </a:buClr>
              <a:buNone/>
            </a:pPr>
            <a:endParaRPr lang="en-US" altLang="de-DE" sz="1800" dirty="0">
              <a:latin typeface="Cambria" panose="02040503050406030204" pitchFamily="18" charset="0"/>
            </a:endParaRPr>
          </a:p>
          <a:p>
            <a:pPr lvl="1">
              <a:spcBef>
                <a:spcPct val="0"/>
              </a:spcBef>
              <a:spcAft>
                <a:spcPts val="600"/>
              </a:spcAft>
              <a:buClr>
                <a:srgbClr val="C2BEC6"/>
              </a:buClr>
              <a:buNone/>
            </a:pPr>
            <a:r>
              <a:rPr lang="en-US" altLang="de-DE" sz="1200" dirty="0"/>
              <a:t/>
            </a:r>
            <a:br>
              <a:rPr lang="en-US" altLang="de-DE" sz="1200" dirty="0"/>
            </a:br>
            <a:endParaRPr lang="en-US" altLang="de-DE" sz="1200" dirty="0"/>
          </a:p>
        </p:txBody>
      </p:sp>
      <p:sp>
        <p:nvSpPr>
          <p:cNvPr id="2" name="Titel 1"/>
          <p:cNvSpPr>
            <a:spLocks noGrp="1"/>
          </p:cNvSpPr>
          <p:nvPr>
            <p:ph type="ctrTitle"/>
          </p:nvPr>
        </p:nvSpPr>
        <p:spPr>
          <a:xfrm>
            <a:off x="2036331" y="3741550"/>
            <a:ext cx="7925344" cy="2016224"/>
          </a:xfrm>
        </p:spPr>
        <p:txBody>
          <a:bodyPr>
            <a:noAutofit/>
          </a:bodyPr>
          <a:lstStyle/>
          <a:p>
            <a:pPr>
              <a:spcAft>
                <a:spcPts val="300"/>
              </a:spcAft>
            </a:pPr>
            <a:r>
              <a:rPr lang="de-DE" sz="3000" dirty="0">
                <a:solidFill>
                  <a:srgbClr val="172559"/>
                </a:solidFill>
                <a:latin typeface="Cambria" panose="02040503050406030204" pitchFamily="18" charset="0"/>
              </a:rPr>
              <a:t/>
            </a:r>
            <a:br>
              <a:rPr lang="de-DE" sz="3000" dirty="0">
                <a:solidFill>
                  <a:srgbClr val="172559"/>
                </a:solidFill>
                <a:latin typeface="Cambria" panose="02040503050406030204" pitchFamily="18" charset="0"/>
              </a:rPr>
            </a:br>
            <a:r>
              <a:rPr lang="de-DE" sz="3000" dirty="0">
                <a:solidFill>
                  <a:srgbClr val="172559"/>
                </a:solidFill>
                <a:latin typeface="Cambria" panose="02040503050406030204" pitchFamily="18" charset="0"/>
              </a:rPr>
              <a:t/>
            </a:r>
            <a:br>
              <a:rPr lang="de-DE" sz="3000" dirty="0">
                <a:solidFill>
                  <a:srgbClr val="172559"/>
                </a:solidFill>
                <a:latin typeface="Cambria" panose="02040503050406030204" pitchFamily="18" charset="0"/>
              </a:rPr>
            </a:br>
            <a:r>
              <a:rPr lang="de-DE" sz="3000" dirty="0">
                <a:solidFill>
                  <a:srgbClr val="172559"/>
                </a:solidFill>
                <a:latin typeface="Cambria" panose="02040503050406030204" pitchFamily="18" charset="0"/>
              </a:rPr>
              <a:t/>
            </a:r>
            <a:br>
              <a:rPr lang="de-DE" sz="3000" dirty="0">
                <a:solidFill>
                  <a:srgbClr val="172559"/>
                </a:solidFill>
                <a:latin typeface="Cambria" panose="02040503050406030204" pitchFamily="18" charset="0"/>
              </a:rPr>
            </a:br>
            <a:r>
              <a:rPr lang="en-US" sz="3200" dirty="0"/>
              <a:t/>
            </a:r>
            <a:br>
              <a:rPr lang="en-US" sz="3200" dirty="0"/>
            </a:br>
            <a:r>
              <a:rPr lang="de-DE" sz="3000" dirty="0">
                <a:solidFill>
                  <a:srgbClr val="172559"/>
                </a:solidFill>
                <a:latin typeface="Cambria" panose="02040503050406030204" pitchFamily="18" charset="0"/>
              </a:rPr>
              <a:t/>
            </a:r>
            <a:br>
              <a:rPr lang="de-DE" sz="3000" dirty="0">
                <a:solidFill>
                  <a:srgbClr val="172559"/>
                </a:solidFill>
                <a:latin typeface="Cambria" panose="02040503050406030204" pitchFamily="18" charset="0"/>
              </a:rPr>
            </a:br>
            <a:endParaRPr lang="de-DE" sz="3000" dirty="0">
              <a:solidFill>
                <a:srgbClr val="172559"/>
              </a:solidFill>
              <a:latin typeface="Cambria" panose="02040503050406030204" pitchFamily="18" charset="0"/>
            </a:endParaRPr>
          </a:p>
        </p:txBody>
      </p:sp>
      <p:pic>
        <p:nvPicPr>
          <p:cNvPr id="2050" name="Picture 2" descr="N:\Horizon_Projekte\MOVE_VB_UT_5040_Karl_UL\Proposal\4_Logo\Mov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492" y="218227"/>
            <a:ext cx="5604731" cy="2055359"/>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2380679" y="3789040"/>
            <a:ext cx="7772400"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
              </a:spcAft>
            </a:pPr>
            <a:r>
              <a:rPr lang="de-DE" sz="3000" dirty="0">
                <a:solidFill>
                  <a:srgbClr val="172559"/>
                </a:solidFill>
                <a:latin typeface="Cambria" panose="02040503050406030204" pitchFamily="18" charset="0"/>
              </a:rPr>
              <a:t/>
            </a:r>
            <a:br>
              <a:rPr lang="de-DE" sz="3000" dirty="0">
                <a:solidFill>
                  <a:srgbClr val="172559"/>
                </a:solidFill>
                <a:latin typeface="Cambria" panose="02040503050406030204" pitchFamily="18" charset="0"/>
              </a:rPr>
            </a:br>
            <a:endParaRPr lang="de-DE" sz="2500" dirty="0">
              <a:latin typeface="Cambria" panose="02040503050406030204" pitchFamily="18" charset="0"/>
            </a:endParaRPr>
          </a:p>
        </p:txBody>
      </p:sp>
      <p:pic>
        <p:nvPicPr>
          <p:cNvPr id="7" name="Picture 2" descr="http://wwwde.uni.lu/var/storage/images/snt/research/apsia/events/vvsw_2013/uni/711097-1-fre-FR/u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2384" y="6021289"/>
            <a:ext cx="720080" cy="6452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4663804" y="4289077"/>
            <a:ext cx="5688632" cy="1296144"/>
          </a:xfrm>
          <a:prstGeom prst="rect">
            <a:avLst/>
          </a:prstGeom>
          <a:noFill/>
          <a:ln>
            <a:noFill/>
          </a:ln>
          <a:effectLst/>
          <a:extLst>
            <a:ext uri="{909E8E84-426E-40dd-AFC4-6F175D3DCCD1}">
              <a14:hiddenFill xmlns:a14="http://schemas.microsoft.com/office/drawing/2010/main">
                <a:solidFill>
                  <a:srgbClr val="5922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marL="342900" indent="-342900" algn="l">
              <a:spcAft>
                <a:spcPct val="0"/>
              </a:spcAft>
              <a:buClr>
                <a:srgbClr val="592296"/>
              </a:buClr>
              <a:buFont typeface="Monotype Sorts" charset="2"/>
              <a:defRPr sz="2000">
                <a:solidFill>
                  <a:schemeClr val="tx1"/>
                </a:solidFill>
                <a:latin typeface="Arial" charset="0"/>
              </a:defRPr>
            </a:lvl1pPr>
            <a:lvl2pPr marL="190500" algn="l">
              <a:spcAft>
                <a:spcPct val="0"/>
              </a:spcAft>
              <a:buClr>
                <a:srgbClr val="9AC925"/>
              </a:buClr>
              <a:buFont typeface="Arial" charset="0"/>
              <a:buChar char="•"/>
              <a:defRPr sz="2000">
                <a:solidFill>
                  <a:schemeClr val="tx1"/>
                </a:solidFill>
                <a:latin typeface="Arial" charset="0"/>
              </a:defRPr>
            </a:lvl2pPr>
            <a:lvl3pPr marL="1143000" indent="-228600" algn="l">
              <a:spcAft>
                <a:spcPct val="0"/>
              </a:spcAft>
              <a:buClr>
                <a:srgbClr val="9AC925"/>
              </a:buClr>
              <a:buChar char="§"/>
              <a:defRPr>
                <a:solidFill>
                  <a:schemeClr val="tx1"/>
                </a:solidFill>
                <a:latin typeface="Arial" charset="0"/>
              </a:defRPr>
            </a:lvl3pPr>
            <a:lvl4pPr marL="1600200" indent="-228600" algn="l">
              <a:spcBef>
                <a:spcPct val="20000"/>
              </a:spcBef>
              <a:spcAft>
                <a:spcPct val="0"/>
              </a:spcAft>
              <a:buClr>
                <a:srgbClr val="9AC925"/>
              </a:buClr>
              <a:buFont typeface="Arial" charset="0"/>
              <a:buChar char="•"/>
              <a:defRPr sz="2000">
                <a:solidFill>
                  <a:schemeClr val="tx1"/>
                </a:solidFill>
                <a:latin typeface="Arial" charset="0"/>
              </a:defRPr>
            </a:lvl4pPr>
            <a:lvl5pPr marL="2057400" indent="-228600" algn="l">
              <a:spcBef>
                <a:spcPct val="20000"/>
              </a:spcBef>
              <a:spcAft>
                <a:spcPct val="0"/>
              </a:spcAft>
              <a:buClr>
                <a:srgbClr val="9AC925"/>
              </a:buClr>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9AC925"/>
              </a:buClr>
              <a:buFont typeface="Arial" charset="0"/>
              <a:buChar char="•"/>
              <a:defRPr sz="2000">
                <a:solidFill>
                  <a:schemeClr val="tx1"/>
                </a:solidFill>
                <a:latin typeface="Arial" charset="0"/>
              </a:defRPr>
            </a:lvl9pPr>
          </a:lstStyle>
          <a:p>
            <a:pPr lvl="1">
              <a:spcBef>
                <a:spcPct val="0"/>
              </a:spcBef>
              <a:spcAft>
                <a:spcPts val="600"/>
              </a:spcAft>
              <a:buClr>
                <a:srgbClr val="C2BEC6"/>
              </a:buClr>
              <a:buNone/>
            </a:pPr>
            <a:endParaRPr lang="en-US" altLang="de-DE" dirty="0">
              <a:latin typeface="Cambria"/>
              <a:cs typeface="Cambria"/>
            </a:endParaRPr>
          </a:p>
          <a:p>
            <a:pPr lvl="1">
              <a:spcBef>
                <a:spcPct val="0"/>
              </a:spcBef>
              <a:spcAft>
                <a:spcPts val="600"/>
              </a:spcAft>
              <a:buClr>
                <a:srgbClr val="C2BEC6"/>
              </a:buClr>
              <a:buNone/>
            </a:pPr>
            <a:endParaRPr lang="en-US" altLang="de-DE" dirty="0">
              <a:solidFill>
                <a:srgbClr val="172559"/>
              </a:solidFill>
              <a:latin typeface="Cambria"/>
              <a:cs typeface="Cambria"/>
            </a:endParaRPr>
          </a:p>
          <a:p>
            <a:pPr lvl="1">
              <a:spcBef>
                <a:spcPct val="0"/>
              </a:spcBef>
              <a:spcAft>
                <a:spcPts val="600"/>
              </a:spcAft>
              <a:buClr>
                <a:srgbClr val="C2BEC6"/>
              </a:buClr>
              <a:buNone/>
            </a:pPr>
            <a:endParaRPr lang="en-US" altLang="de-DE" sz="1000" dirty="0">
              <a:solidFill>
                <a:srgbClr val="172559"/>
              </a:solidFill>
              <a:latin typeface="Cambria"/>
              <a:cs typeface="Cambria"/>
            </a:endParaRPr>
          </a:p>
          <a:p>
            <a:pPr lvl="1">
              <a:spcBef>
                <a:spcPct val="0"/>
              </a:spcBef>
              <a:spcAft>
                <a:spcPts val="600"/>
              </a:spcAft>
              <a:buClr>
                <a:srgbClr val="C2BEC6"/>
              </a:buClr>
              <a:buNone/>
            </a:pPr>
            <a:r>
              <a:rPr lang="en-US" altLang="de-DE" sz="1200" dirty="0">
                <a:solidFill>
                  <a:srgbClr val="172559"/>
                </a:solidFill>
              </a:rPr>
              <a:t/>
            </a:r>
            <a:br>
              <a:rPr lang="en-US" altLang="de-DE" sz="1200" dirty="0">
                <a:solidFill>
                  <a:srgbClr val="172559"/>
                </a:solidFill>
              </a:rPr>
            </a:br>
            <a:endParaRPr lang="en-US" altLang="de-DE" sz="1200" dirty="0">
              <a:solidFill>
                <a:srgbClr val="172559"/>
              </a:solidFill>
            </a:endParaRPr>
          </a:p>
          <a:p>
            <a:pPr lvl="1">
              <a:spcBef>
                <a:spcPct val="0"/>
              </a:spcBef>
              <a:spcAft>
                <a:spcPts val="600"/>
              </a:spcAft>
              <a:buClr>
                <a:srgbClr val="C2BEC6"/>
              </a:buClr>
              <a:buNone/>
            </a:pPr>
            <a:endParaRPr lang="en-US" altLang="de-DE" sz="1200" dirty="0"/>
          </a:p>
          <a:p>
            <a:pPr lvl="1">
              <a:spcBef>
                <a:spcPct val="0"/>
              </a:spcBef>
              <a:spcAft>
                <a:spcPts val="600"/>
              </a:spcAft>
              <a:buClr>
                <a:srgbClr val="C2BEC6"/>
              </a:buClr>
              <a:buNone/>
            </a:pPr>
            <a:endParaRPr lang="en-US" altLang="de-DE" sz="1800" dirty="0"/>
          </a:p>
        </p:txBody>
      </p:sp>
      <p:sp>
        <p:nvSpPr>
          <p:cNvPr id="11" name="Shape 35"/>
          <p:cNvSpPr/>
          <p:nvPr/>
        </p:nvSpPr>
        <p:spPr>
          <a:xfrm>
            <a:off x="1979895" y="9220121"/>
            <a:ext cx="12093013"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1800"/>
            </a:pPr>
            <a:endParaRPr sz="3600" dirty="0">
              <a:solidFill>
                <a:srgbClr val="111847"/>
              </a:solidFill>
              <a:latin typeface="Cambria"/>
              <a:ea typeface="Cambria"/>
              <a:cs typeface="Cambria"/>
              <a:sym typeface="Cambria"/>
            </a:endParaRPr>
          </a:p>
        </p:txBody>
      </p:sp>
      <p:sp>
        <p:nvSpPr>
          <p:cNvPr id="12" name="Shape 35"/>
          <p:cNvSpPr/>
          <p:nvPr/>
        </p:nvSpPr>
        <p:spPr>
          <a:xfrm>
            <a:off x="2132295" y="9372521"/>
            <a:ext cx="12093013"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sz="1800"/>
            </a:pPr>
            <a:endParaRPr sz="3600" dirty="0">
              <a:solidFill>
                <a:srgbClr val="111847"/>
              </a:solidFill>
              <a:latin typeface="Cambria"/>
              <a:ea typeface="Cambria"/>
              <a:cs typeface="Cambria"/>
              <a:sym typeface="Cambria"/>
            </a:endParaRPr>
          </a:p>
        </p:txBody>
      </p:sp>
      <p:sp>
        <p:nvSpPr>
          <p:cNvPr id="13" name="Shape 35"/>
          <p:cNvSpPr/>
          <p:nvPr/>
        </p:nvSpPr>
        <p:spPr>
          <a:xfrm>
            <a:off x="2711624" y="6106374"/>
            <a:ext cx="7020272" cy="74892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defTabSz="457200">
              <a:defRPr sz="1800"/>
            </a:pPr>
            <a:r>
              <a:rPr sz="1400" dirty="0">
                <a:solidFill>
                  <a:srgbClr val="172559"/>
                </a:solidFill>
                <a:latin typeface="Cambria"/>
                <a:ea typeface="Cambria"/>
                <a:cs typeface="Cambria"/>
                <a:sym typeface="Cambria"/>
              </a:rPr>
              <a:t>The research from the MOVE project leading to these results has received funding from Horizon 2020 under Grant Agreement N° 649263. </a:t>
            </a:r>
            <a:br>
              <a:rPr sz="1400" dirty="0">
                <a:solidFill>
                  <a:srgbClr val="172559"/>
                </a:solidFill>
                <a:latin typeface="Cambria"/>
                <a:ea typeface="Cambria"/>
                <a:cs typeface="Cambria"/>
                <a:sym typeface="Cambria"/>
              </a:rPr>
            </a:br>
            <a:endParaRPr sz="1400" dirty="0">
              <a:solidFill>
                <a:srgbClr val="172559"/>
              </a:solidFill>
              <a:latin typeface="Cambria"/>
              <a:ea typeface="Cambria"/>
              <a:cs typeface="Cambria"/>
              <a:sym typeface="Cambria"/>
            </a:endParaRPr>
          </a:p>
        </p:txBody>
      </p:sp>
      <p:pic>
        <p:nvPicPr>
          <p:cNvPr id="14" name="pasted-image.pdf"/>
          <p:cNvPicPr/>
          <p:nvPr/>
        </p:nvPicPr>
        <p:blipFill>
          <a:blip r:embed="rId5">
            <a:extLst/>
          </a:blip>
          <a:stretch>
            <a:fillRect/>
          </a:stretch>
        </p:blipFill>
        <p:spPr>
          <a:xfrm>
            <a:off x="1919536" y="6165304"/>
            <a:ext cx="720080" cy="432048"/>
          </a:xfrm>
          <a:prstGeom prst="rect">
            <a:avLst/>
          </a:prstGeom>
          <a:ln w="12700">
            <a:miter lim="400000"/>
          </a:ln>
        </p:spPr>
      </p:pic>
      <p:sp>
        <p:nvSpPr>
          <p:cNvPr id="15" name="Titel 1"/>
          <p:cNvSpPr txBox="1">
            <a:spLocks/>
          </p:cNvSpPr>
          <p:nvPr/>
        </p:nvSpPr>
        <p:spPr>
          <a:xfrm>
            <a:off x="2385882" y="4768988"/>
            <a:ext cx="8282118" cy="20162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spcAft>
                <a:spcPts val="300"/>
              </a:spcAft>
            </a:pPr>
            <a:r>
              <a:rPr lang="fr-CH" sz="1800" dirty="0">
                <a:solidFill>
                  <a:srgbClr val="172559"/>
                </a:solidFill>
                <a:latin typeface="Cambria"/>
                <a:cs typeface="Cambria"/>
              </a:rPr>
              <a:t>Volha Vysotskaya</a:t>
            </a:r>
          </a:p>
          <a:p>
            <a:pPr algn="r">
              <a:spcAft>
                <a:spcPts val="300"/>
              </a:spcAft>
            </a:pPr>
            <a:r>
              <a:rPr lang="fr-CH" sz="1800" dirty="0">
                <a:solidFill>
                  <a:srgbClr val="172559"/>
                </a:solidFill>
                <a:latin typeface="Cambria"/>
                <a:cs typeface="Cambria"/>
              </a:rPr>
              <a:t>University of Luxembourg</a:t>
            </a:r>
          </a:p>
          <a:p>
            <a:pPr algn="r"/>
            <a:r>
              <a:rPr lang="en-US" sz="1800" dirty="0">
                <a:solidFill>
                  <a:srgbClr val="172559"/>
                </a:solidFill>
                <a:latin typeface="Cambria"/>
                <a:cs typeface="Cambria"/>
              </a:rPr>
              <a:t>29th General Assembly of ERYICA </a:t>
            </a:r>
          </a:p>
          <a:p>
            <a:pPr algn="r"/>
            <a:r>
              <a:rPr lang="en-US" sz="1800" dirty="0" err="1">
                <a:solidFill>
                  <a:srgbClr val="172559"/>
                </a:solidFill>
                <a:latin typeface="Cambria"/>
                <a:cs typeface="Cambria"/>
              </a:rPr>
              <a:t>Cascais</a:t>
            </a:r>
            <a:r>
              <a:rPr lang="en-US" sz="1800" dirty="0">
                <a:solidFill>
                  <a:srgbClr val="172559"/>
                </a:solidFill>
                <a:latin typeface="Cambria"/>
                <a:cs typeface="Cambria"/>
              </a:rPr>
              <a:t>, Portugal </a:t>
            </a:r>
            <a:endParaRPr lang="fr-CH" sz="1800" dirty="0">
              <a:solidFill>
                <a:srgbClr val="172559"/>
              </a:solidFill>
              <a:latin typeface="Cambria"/>
              <a:cs typeface="Cambria"/>
            </a:endParaRPr>
          </a:p>
          <a:p>
            <a:pPr algn="r">
              <a:spcAft>
                <a:spcPts val="300"/>
              </a:spcAft>
            </a:pPr>
            <a:r>
              <a:rPr lang="fr-CH" sz="1800" dirty="0">
                <a:solidFill>
                  <a:srgbClr val="172559"/>
                </a:solidFill>
                <a:latin typeface="Cambria"/>
                <a:cs typeface="Cambria"/>
              </a:rPr>
              <a:t>26 April 2018</a:t>
            </a:r>
          </a:p>
          <a:p>
            <a:pPr algn="l">
              <a:spcAft>
                <a:spcPts val="300"/>
              </a:spcAft>
            </a:pPr>
            <a:endParaRPr lang="fr-CH" sz="3600" dirty="0">
              <a:solidFill>
                <a:srgbClr val="172559"/>
              </a:solidFill>
              <a:latin typeface="Cambria"/>
              <a:cs typeface="Cambria"/>
            </a:endParaRPr>
          </a:p>
          <a:p>
            <a:pPr algn="l">
              <a:spcAft>
                <a:spcPts val="300"/>
              </a:spcAft>
            </a:pPr>
            <a:endParaRPr lang="fr-CH" sz="3600" dirty="0">
              <a:solidFill>
                <a:srgbClr val="172559"/>
              </a:solidFill>
              <a:latin typeface="Cambria"/>
              <a:cs typeface="Cambria"/>
            </a:endParaRPr>
          </a:p>
          <a:p>
            <a:pPr algn="l">
              <a:spcAft>
                <a:spcPts val="300"/>
              </a:spcAft>
            </a:pPr>
            <a:endParaRPr lang="de-DE" sz="1800" dirty="0">
              <a:solidFill>
                <a:srgbClr val="172559"/>
              </a:solidFill>
              <a:latin typeface="Cambria"/>
              <a:cs typeface="Cambria"/>
            </a:endParaRPr>
          </a:p>
        </p:txBody>
      </p:sp>
      <p:sp>
        <p:nvSpPr>
          <p:cNvPr id="4" name="Rectangle 3"/>
          <p:cNvSpPr/>
          <p:nvPr/>
        </p:nvSpPr>
        <p:spPr>
          <a:xfrm>
            <a:off x="1563091" y="3349135"/>
            <a:ext cx="8709373" cy="784830"/>
          </a:xfrm>
          <a:prstGeom prst="rect">
            <a:avLst/>
          </a:prstGeom>
        </p:spPr>
        <p:txBody>
          <a:bodyPr wrap="square">
            <a:spAutoFit/>
          </a:bodyPr>
          <a:lstStyle/>
          <a:p>
            <a:pPr algn="ctr">
              <a:spcAft>
                <a:spcPts val="300"/>
              </a:spcAft>
            </a:pPr>
            <a:r>
              <a:rPr lang="en-US" sz="4500" b="1" dirty="0">
                <a:solidFill>
                  <a:srgbClr val="172559"/>
                </a:solidFill>
                <a:latin typeface="Cambria"/>
              </a:rPr>
              <a:t>MOVE Results</a:t>
            </a:r>
            <a:endParaRPr lang="fr-CH" sz="4500" b="1" dirty="0">
              <a:solidFill>
                <a:srgbClr val="172559"/>
              </a:solidFill>
              <a:latin typeface="Cambria"/>
            </a:endParaRPr>
          </a:p>
        </p:txBody>
      </p:sp>
      <p:sp>
        <p:nvSpPr>
          <p:cNvPr id="3" name="Rectangle 2">
            <a:extLst>
              <a:ext uri="{FF2B5EF4-FFF2-40B4-BE49-F238E27FC236}">
                <a16:creationId xmlns:a16="http://schemas.microsoft.com/office/drawing/2014/main" xmlns="" id="{ADFEF9B5-B925-404C-8BA6-EACB6E1A1D28}"/>
              </a:ext>
            </a:extLst>
          </p:cNvPr>
          <p:cNvSpPr/>
          <p:nvPr/>
        </p:nvSpPr>
        <p:spPr>
          <a:xfrm>
            <a:off x="1048523" y="2458252"/>
            <a:ext cx="9932669" cy="369332"/>
          </a:xfrm>
          <a:prstGeom prst="rect">
            <a:avLst/>
          </a:prstGeom>
        </p:spPr>
        <p:txBody>
          <a:bodyPr wrap="square">
            <a:spAutoFit/>
          </a:bodyPr>
          <a:lstStyle/>
          <a:p>
            <a:r>
              <a:rPr lang="en-US" b="1" dirty="0">
                <a:solidFill>
                  <a:srgbClr val="172559"/>
                </a:solidFill>
                <a:latin typeface="Cambria"/>
              </a:rPr>
              <a:t>Mapping mobility – pathways, institutions and structural effects of youth mobility in Europe </a:t>
            </a:r>
          </a:p>
        </p:txBody>
      </p:sp>
    </p:spTree>
    <p:extLst>
      <p:ext uri="{BB962C8B-B14F-4D97-AF65-F5344CB8AC3E}">
        <p14:creationId xmlns:p14="http://schemas.microsoft.com/office/powerpoint/2010/main" val="14475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3"/>
          <p:cNvPicPr/>
          <p:nvPr/>
        </p:nvPicPr>
        <p:blipFill>
          <a:blip r:embed="rId4"/>
          <a:srcRect r="2922"/>
          <a:stretch>
            <a:fillRect/>
          </a:stretch>
        </p:blipFill>
        <p:spPr bwMode="auto">
          <a:xfrm>
            <a:off x="5895820" y="1248956"/>
            <a:ext cx="6156861" cy="4504378"/>
          </a:xfrm>
          <a:prstGeom prst="rect">
            <a:avLst/>
          </a:prstGeom>
          <a:noFill/>
          <a:ln w="9525">
            <a:noFill/>
            <a:miter lim="800000"/>
            <a:headEnd/>
            <a:tailEnd/>
          </a:ln>
        </p:spPr>
      </p:pic>
      <p:sp>
        <p:nvSpPr>
          <p:cNvPr id="2" name="Title 1"/>
          <p:cNvSpPr>
            <a:spLocks noGrp="1"/>
          </p:cNvSpPr>
          <p:nvPr>
            <p:ph type="title"/>
          </p:nvPr>
        </p:nvSpPr>
        <p:spPr>
          <a:xfrm>
            <a:off x="831657" y="144840"/>
            <a:ext cx="10515600" cy="1325563"/>
          </a:xfrm>
        </p:spPr>
        <p:txBody>
          <a:bodyPr>
            <a:noAutofit/>
          </a:bodyPr>
          <a:lstStyle/>
          <a:p>
            <a:pPr algn="l"/>
            <a:r>
              <a:rPr lang="en-US" sz="3600" b="1" dirty="0">
                <a:solidFill>
                  <a:srgbClr val="ED820D"/>
                </a:solidFill>
                <a:latin typeface="Cambria"/>
                <a:cs typeface="Cambria"/>
              </a:rPr>
              <a:t>MOVE results: Country typology</a:t>
            </a:r>
          </a:p>
        </p:txBody>
      </p:sp>
      <p:pic>
        <p:nvPicPr>
          <p:cNvPr id="4" name="pasted-image.pdf"/>
          <p:cNvPicPr/>
          <p:nvPr/>
        </p:nvPicPr>
        <p:blipFill>
          <a:blip r:embed="rId5">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1" y="1291520"/>
            <a:ext cx="5654696" cy="2844239"/>
          </a:xfrm>
        </p:spPr>
        <p:txBody>
          <a:bodyPr>
            <a:normAutofit/>
          </a:bodyPr>
          <a:lstStyle/>
          <a:p>
            <a:pPr marL="0" indent="0">
              <a:buNone/>
            </a:pPr>
            <a:r>
              <a:rPr lang="en-GB" sz="2200" dirty="0">
                <a:solidFill>
                  <a:srgbClr val="172559"/>
                </a:solidFill>
                <a:latin typeface="Cambria"/>
                <a:ea typeface="Calibri"/>
                <a:cs typeface="Cambria"/>
              </a:rPr>
              <a:t>The country typology:</a:t>
            </a:r>
          </a:p>
          <a:p>
            <a:pPr marL="0" indent="0">
              <a:buNone/>
            </a:pPr>
            <a:r>
              <a:rPr lang="en-GB" sz="2200" dirty="0">
                <a:solidFill>
                  <a:srgbClr val="172559"/>
                </a:solidFill>
                <a:latin typeface="Cambria"/>
                <a:ea typeface="Calibri"/>
                <a:cs typeface="Cambria"/>
              </a:rPr>
              <a:t>	1) mobility promoters (HU, RO)</a:t>
            </a:r>
            <a:endParaRPr lang="en-US" sz="2200" dirty="0">
              <a:solidFill>
                <a:srgbClr val="172559"/>
              </a:solidFill>
              <a:latin typeface="Cambria"/>
              <a:ea typeface="Calibri"/>
              <a:cs typeface="Cambria"/>
            </a:endParaRPr>
          </a:p>
          <a:p>
            <a:pPr marL="0" indent="0">
              <a:buNone/>
            </a:pPr>
            <a:r>
              <a:rPr lang="en-GB" sz="2200" dirty="0">
                <a:solidFill>
                  <a:srgbClr val="172559"/>
                </a:solidFill>
                <a:latin typeface="Cambria"/>
                <a:ea typeface="Calibri"/>
                <a:cs typeface="Cambria"/>
              </a:rPr>
              <a:t>	2) </a:t>
            </a:r>
            <a:r>
              <a:rPr lang="fr-CH" sz="2200" dirty="0">
                <a:solidFill>
                  <a:srgbClr val="172559"/>
                </a:solidFill>
                <a:latin typeface="Cambria"/>
                <a:ea typeface="Calibri"/>
                <a:cs typeface="Cambria"/>
              </a:rPr>
              <a:t>mobility fallers</a:t>
            </a:r>
          </a:p>
          <a:p>
            <a:pPr marL="0" indent="0">
              <a:buNone/>
            </a:pPr>
            <a:r>
              <a:rPr lang="fr-CH" sz="2200" dirty="0">
                <a:solidFill>
                  <a:srgbClr val="172559"/>
                </a:solidFill>
                <a:latin typeface="Cambria"/>
                <a:ea typeface="Calibri"/>
                <a:cs typeface="Cambria"/>
              </a:rPr>
              <a:t>	3) mobility </a:t>
            </a:r>
            <a:r>
              <a:rPr lang="en-GB" sz="2200" dirty="0">
                <a:solidFill>
                  <a:srgbClr val="172559"/>
                </a:solidFill>
                <a:latin typeface="Cambria"/>
                <a:ea typeface="Calibri"/>
                <a:cs typeface="Cambria"/>
              </a:rPr>
              <a:t>beneficiaries</a:t>
            </a:r>
            <a:r>
              <a:rPr lang="en-US" sz="2200" dirty="0">
                <a:solidFill>
                  <a:srgbClr val="172559"/>
                </a:solidFill>
                <a:latin typeface="Cambria"/>
                <a:ea typeface="Calibri"/>
                <a:cs typeface="Cambria"/>
              </a:rPr>
              <a:t> (ES)</a:t>
            </a:r>
          </a:p>
          <a:p>
            <a:pPr marL="0" indent="0">
              <a:buNone/>
            </a:pPr>
            <a:r>
              <a:rPr lang="en-US" sz="2200" dirty="0">
                <a:solidFill>
                  <a:srgbClr val="172559"/>
                </a:solidFill>
                <a:latin typeface="Cambria"/>
                <a:ea typeface="Calibri"/>
                <a:cs typeface="Cambria"/>
              </a:rPr>
              <a:t>	4) mobility </a:t>
            </a:r>
            <a:r>
              <a:rPr lang="en-US" sz="2200" dirty="0" err="1">
                <a:solidFill>
                  <a:srgbClr val="172559"/>
                </a:solidFill>
                <a:latin typeface="Cambria"/>
                <a:ea typeface="Calibri"/>
                <a:cs typeface="Cambria"/>
              </a:rPr>
              <a:t>utilisers</a:t>
            </a:r>
            <a:r>
              <a:rPr lang="en-US" sz="2200" dirty="0">
                <a:solidFill>
                  <a:srgbClr val="172559"/>
                </a:solidFill>
                <a:latin typeface="Cambria"/>
                <a:ea typeface="Calibri"/>
                <a:cs typeface="Cambria"/>
              </a:rPr>
              <a:t> (DE, LU, NO)</a:t>
            </a:r>
          </a:p>
          <a:p>
            <a:pPr marL="0" indent="0">
              <a:buNone/>
            </a:pPr>
            <a:r>
              <a:rPr lang="en-GB" sz="2200" dirty="0">
                <a:solidFill>
                  <a:srgbClr val="172559"/>
                </a:solidFill>
                <a:latin typeface="Cambria"/>
                <a:ea typeface="Calibri"/>
                <a:cs typeface="Cambria"/>
              </a:rPr>
              <a:t>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873493954"/>
              </p:ext>
            </p:extLst>
          </p:nvPr>
        </p:nvGraphicFramePr>
        <p:xfrm>
          <a:off x="170540" y="3823918"/>
          <a:ext cx="5725280" cy="2610958"/>
        </p:xfrm>
        <a:graphic>
          <a:graphicData uri="http://schemas.openxmlformats.org/presentationml/2006/ole">
            <mc:AlternateContent xmlns:mc="http://schemas.openxmlformats.org/markup-compatibility/2006">
              <mc:Choice xmlns:v="urn:schemas-microsoft-com:vml" Requires="v">
                <p:oleObj spid="_x0000_s1084" name="Document" r:id="rId6" imgW="5588000" imgH="1917700" progId="Word.Document.12">
                  <p:embed/>
                </p:oleObj>
              </mc:Choice>
              <mc:Fallback>
                <p:oleObj name="Document" r:id="rId6" imgW="5588000" imgH="1917700" progId="Word.Document.12">
                  <p:embed/>
                  <p:pic>
                    <p:nvPicPr>
                      <p:cNvPr id="0" name=""/>
                      <p:cNvPicPr/>
                      <p:nvPr/>
                    </p:nvPicPr>
                    <p:blipFill>
                      <a:blip r:embed="rId7"/>
                      <a:stretch>
                        <a:fillRect/>
                      </a:stretch>
                    </p:blipFill>
                    <p:spPr>
                      <a:xfrm>
                        <a:off x="170540" y="3823918"/>
                        <a:ext cx="5725280" cy="2610958"/>
                      </a:xfrm>
                      <a:prstGeom prst="rect">
                        <a:avLst/>
                      </a:prstGeom>
                    </p:spPr>
                  </p:pic>
                </p:oleObj>
              </mc:Fallback>
            </mc:AlternateContent>
          </a:graphicData>
        </a:graphic>
      </p:graphicFrame>
    </p:spTree>
    <p:extLst>
      <p:ext uri="{BB962C8B-B14F-4D97-AF65-F5344CB8AC3E}">
        <p14:creationId xmlns:p14="http://schemas.microsoft.com/office/powerpoint/2010/main" val="1491395330"/>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pPr algn="l"/>
            <a:r>
              <a:rPr lang="en-US" sz="3600" b="1" dirty="0">
                <a:solidFill>
                  <a:srgbClr val="ED820D"/>
                </a:solidFill>
                <a:latin typeface="Cambria"/>
                <a:cs typeface="Cambria"/>
              </a:rPr>
              <a:t>MOVE results: Patterns of mobility I</a:t>
            </a: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559809" y="5145672"/>
            <a:ext cx="4922526" cy="742880"/>
          </a:xfrm>
        </p:spPr>
        <p:txBody>
          <a:bodyPr>
            <a:normAutofit lnSpcReduction="10000"/>
          </a:bodyPr>
          <a:lstStyle/>
          <a:p>
            <a:pPr marL="0" indent="0">
              <a:buNone/>
            </a:pPr>
            <a:r>
              <a:rPr lang="en-GB" sz="2400" b="1" dirty="0">
                <a:solidFill>
                  <a:srgbClr val="16204E"/>
                </a:solidFill>
              </a:rPr>
              <a:t>3. Institutionalised work and      education</a:t>
            </a:r>
            <a:r>
              <a:rPr lang="en-GB" sz="2400" dirty="0">
                <a:solidFill>
                  <a:srgbClr val="16204E"/>
                </a:solidFill>
              </a:rPr>
              <a:t> </a:t>
            </a:r>
            <a:endParaRPr lang="en-US" dirty="0">
              <a:solidFill>
                <a:srgbClr val="16204E"/>
              </a:solidFill>
            </a:endParaRPr>
          </a:p>
        </p:txBody>
      </p:sp>
      <p:sp>
        <p:nvSpPr>
          <p:cNvPr id="5" name="Rectangle 4"/>
          <p:cNvSpPr/>
          <p:nvPr/>
        </p:nvSpPr>
        <p:spPr>
          <a:xfrm>
            <a:off x="5482335" y="1291520"/>
            <a:ext cx="6264170" cy="1323439"/>
          </a:xfrm>
          <a:prstGeom prst="rect">
            <a:avLst/>
          </a:prstGeom>
        </p:spPr>
        <p:txBody>
          <a:bodyPr wrap="square">
            <a:spAutoFit/>
          </a:bodyPr>
          <a:lstStyle/>
          <a:p>
            <a:r>
              <a:rPr lang="en-GB" sz="1600" i="1" dirty="0">
                <a:solidFill>
                  <a:srgbClr val="16204E"/>
                </a:solidFill>
              </a:rPr>
              <a:t>Yes and there was also a friend, who had already studied [there]. She was already there and I lived with her, she was also Luxemburgish. By the way, I wouldn’t FOR SURE go alone to [town A, Belgium] (Higher education student mobility, Luxembourgish sample, N5)</a:t>
            </a:r>
            <a:endParaRPr lang="en-US" sz="1600" i="1" dirty="0">
              <a:solidFill>
                <a:srgbClr val="16204E"/>
              </a:solidFill>
            </a:endParaRPr>
          </a:p>
          <a:p>
            <a:endParaRPr lang="en-GB" sz="1600" i="1" dirty="0"/>
          </a:p>
        </p:txBody>
      </p:sp>
      <p:sp>
        <p:nvSpPr>
          <p:cNvPr id="3" name="TextBox 2"/>
          <p:cNvSpPr txBox="1"/>
          <p:nvPr/>
        </p:nvSpPr>
        <p:spPr>
          <a:xfrm>
            <a:off x="1347353" y="2307944"/>
            <a:ext cx="184666" cy="369332"/>
          </a:xfrm>
          <a:prstGeom prst="rect">
            <a:avLst/>
          </a:prstGeom>
          <a:noFill/>
        </p:spPr>
        <p:txBody>
          <a:bodyPr wrap="none" rtlCol="0">
            <a:spAutoFit/>
          </a:bodyPr>
          <a:lstStyle/>
          <a:p>
            <a:endParaRPr lang="en-US" dirty="0"/>
          </a:p>
        </p:txBody>
      </p:sp>
      <p:sp>
        <p:nvSpPr>
          <p:cNvPr id="9" name="Text Placeholder 5"/>
          <p:cNvSpPr txBox="1">
            <a:spLocks/>
          </p:cNvSpPr>
          <p:nvPr/>
        </p:nvSpPr>
        <p:spPr>
          <a:xfrm>
            <a:off x="559809" y="1872079"/>
            <a:ext cx="4922526" cy="742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16204E"/>
                </a:solidFill>
              </a:rPr>
              <a:t>1. Peers as mobility incubators</a:t>
            </a:r>
            <a:r>
              <a:rPr lang="en-US" sz="2400" dirty="0">
                <a:solidFill>
                  <a:srgbClr val="16204E"/>
                </a:solidFill>
              </a:rPr>
              <a:t> </a:t>
            </a:r>
          </a:p>
        </p:txBody>
      </p:sp>
      <p:sp>
        <p:nvSpPr>
          <p:cNvPr id="10" name="Text Placeholder 5"/>
          <p:cNvSpPr txBox="1">
            <a:spLocks/>
          </p:cNvSpPr>
          <p:nvPr/>
        </p:nvSpPr>
        <p:spPr>
          <a:xfrm>
            <a:off x="559809" y="3262921"/>
            <a:ext cx="4922526" cy="7428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16204E"/>
                </a:solidFill>
              </a:rPr>
              <a:t>2. Learning something through  mobility</a:t>
            </a:r>
            <a:endParaRPr lang="en-US" sz="2400" dirty="0">
              <a:solidFill>
                <a:srgbClr val="16204E"/>
              </a:solidFill>
            </a:endParaRPr>
          </a:p>
        </p:txBody>
      </p:sp>
      <p:sp>
        <p:nvSpPr>
          <p:cNvPr id="11" name="Rectangle 10"/>
          <p:cNvSpPr/>
          <p:nvPr/>
        </p:nvSpPr>
        <p:spPr>
          <a:xfrm>
            <a:off x="5482335" y="2455246"/>
            <a:ext cx="6440999" cy="1815882"/>
          </a:xfrm>
          <a:prstGeom prst="rect">
            <a:avLst/>
          </a:prstGeom>
        </p:spPr>
        <p:txBody>
          <a:bodyPr wrap="square">
            <a:spAutoFit/>
          </a:bodyPr>
          <a:lstStyle/>
          <a:p>
            <a:r>
              <a:rPr lang="en-GB" sz="1600" i="1" dirty="0">
                <a:solidFill>
                  <a:srgbClr val="E66E0E"/>
                </a:solidFill>
              </a:rPr>
              <a:t>In terms of school, I felt that I had really learned in Romania and this gave me trust in myself and trust in Romania, but on the other hand I realised that what you learn in another country is not only in school, but also the cultural side, which is much more important… and you see so many different points of view and that is why I said I want to spend some more time here, at least to learn more, to get to know these different cultures, to see what this is all about. (Entrepreneurship mobility, Romanian sample, N3)</a:t>
            </a:r>
            <a:endParaRPr lang="en-US" sz="1600" i="1" dirty="0">
              <a:solidFill>
                <a:srgbClr val="E66E0E"/>
              </a:solidFill>
            </a:endParaRPr>
          </a:p>
        </p:txBody>
      </p:sp>
      <p:sp>
        <p:nvSpPr>
          <p:cNvPr id="12" name="Rectangle 11"/>
          <p:cNvSpPr/>
          <p:nvPr/>
        </p:nvSpPr>
        <p:spPr>
          <a:xfrm>
            <a:off x="5482335" y="4271128"/>
            <a:ext cx="6440999" cy="2308324"/>
          </a:xfrm>
          <a:prstGeom prst="rect">
            <a:avLst/>
          </a:prstGeom>
        </p:spPr>
        <p:txBody>
          <a:bodyPr wrap="square">
            <a:spAutoFit/>
          </a:bodyPr>
          <a:lstStyle/>
          <a:p>
            <a:r>
              <a:rPr lang="en-GB" sz="1600" i="1" dirty="0">
                <a:solidFill>
                  <a:srgbClr val="16204E"/>
                </a:solidFill>
              </a:rPr>
              <a:t>The classrooms are so </a:t>
            </a:r>
            <a:r>
              <a:rPr lang="en-GB" sz="1600" i="1" dirty="0" err="1">
                <a:solidFill>
                  <a:srgbClr val="16204E"/>
                </a:solidFill>
              </a:rPr>
              <a:t>outdated</a:t>
            </a:r>
            <a:r>
              <a:rPr lang="en-GB" sz="1600" i="1" dirty="0">
                <a:solidFill>
                  <a:srgbClr val="16204E"/>
                </a:solidFill>
              </a:rPr>
              <a:t> I can’t imagine how the seminars take place… There was a lot of theoretical curriculum. The situation in Germany is the opposite. There were more seminars than theoretical knowledge. I learnt things that were not down-to-earth and I won’t use in life. There were no projectors, technical tools were not available in every classroom. Classrooms were not well-equipped. Where I was, there were multifunctional projectors, air-conditioning, drapers – everything was provided, you just had to grab your USB, we also had Internet access, which was essential</a:t>
            </a:r>
            <a:r>
              <a:rPr lang="en-US" sz="1600" i="1" dirty="0">
                <a:solidFill>
                  <a:srgbClr val="16204E"/>
                </a:solidFill>
              </a:rPr>
              <a:t> </a:t>
            </a:r>
            <a:r>
              <a:rPr lang="en-GB" sz="1600" i="1" dirty="0">
                <a:solidFill>
                  <a:srgbClr val="16204E"/>
                </a:solidFill>
              </a:rPr>
              <a:t>(Higher education student mobility, Hungarian sample, N19</a:t>
            </a:r>
            <a:r>
              <a:rPr lang="en-US" sz="1600" i="1" dirty="0">
                <a:solidFill>
                  <a:srgbClr val="16204E"/>
                </a:solidFill>
              </a:rPr>
              <a:t> )</a:t>
            </a:r>
          </a:p>
        </p:txBody>
      </p:sp>
    </p:spTree>
    <p:extLst>
      <p:ext uri="{BB962C8B-B14F-4D97-AF65-F5344CB8AC3E}">
        <p14:creationId xmlns:p14="http://schemas.microsoft.com/office/powerpoint/2010/main" val="2493381233"/>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pPr algn="l"/>
            <a:r>
              <a:rPr lang="en-US" sz="3600" b="1" dirty="0">
                <a:solidFill>
                  <a:srgbClr val="ED820D"/>
                </a:solidFill>
                <a:latin typeface="Cambria"/>
                <a:cs typeface="Cambria"/>
              </a:rPr>
              <a:t>MOVE results: Patterns of mobility II</a:t>
            </a: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564099" y="3498946"/>
            <a:ext cx="4922526" cy="742880"/>
          </a:xfrm>
        </p:spPr>
        <p:txBody>
          <a:bodyPr>
            <a:normAutofit lnSpcReduction="10000"/>
          </a:bodyPr>
          <a:lstStyle/>
          <a:p>
            <a:pPr marL="0" indent="0">
              <a:buNone/>
            </a:pPr>
            <a:r>
              <a:rPr lang="en-GB" sz="2400" b="1" dirty="0">
                <a:solidFill>
                  <a:srgbClr val="16204E"/>
                </a:solidFill>
              </a:rPr>
              <a:t>5. Wish to become independent and to “go out”</a:t>
            </a:r>
            <a:r>
              <a:rPr lang="en-US" sz="2400" dirty="0">
                <a:solidFill>
                  <a:srgbClr val="16204E"/>
                </a:solidFill>
              </a:rPr>
              <a:t> </a:t>
            </a:r>
            <a:endParaRPr lang="en-US" dirty="0">
              <a:solidFill>
                <a:srgbClr val="16204E"/>
              </a:solidFill>
            </a:endParaRPr>
          </a:p>
        </p:txBody>
      </p:sp>
      <p:sp>
        <p:nvSpPr>
          <p:cNvPr id="5" name="Rectangle 4"/>
          <p:cNvSpPr/>
          <p:nvPr/>
        </p:nvSpPr>
        <p:spPr>
          <a:xfrm>
            <a:off x="5754183" y="2778414"/>
            <a:ext cx="6096000" cy="2062103"/>
          </a:xfrm>
          <a:prstGeom prst="rect">
            <a:avLst/>
          </a:prstGeom>
        </p:spPr>
        <p:txBody>
          <a:bodyPr>
            <a:spAutoFit/>
          </a:bodyPr>
          <a:lstStyle/>
          <a:p>
            <a:r>
              <a:rPr lang="en-GB" sz="1600" i="1" dirty="0">
                <a:solidFill>
                  <a:srgbClr val="16204E"/>
                </a:solidFill>
              </a:rPr>
              <a:t>I actually did not expect to survive that long alone, but so far, I am doing well, I am alive, I did not lose weight so it is nice (laughter) yes so far I think I will stay. I moved. I emancipated 3,000 kilometres from my parents’ place. It is quite a big job. It makes me proud of myself; I actually could achieve that on my own. Therefore, for me it was a big experiment, I wanted to do that, I could do it, I did, and I have succeeded at some point (Employment mobility, Norwegian sample, N14</a:t>
            </a:r>
            <a:r>
              <a:rPr lang="en-US" sz="1600" i="1" dirty="0">
                <a:solidFill>
                  <a:srgbClr val="16204E"/>
                </a:solidFill>
              </a:rPr>
              <a:t> </a:t>
            </a:r>
            <a:r>
              <a:rPr lang="en-GB" sz="1600" i="1" dirty="0">
                <a:solidFill>
                  <a:srgbClr val="16204E"/>
                </a:solidFill>
              </a:rPr>
              <a:t>)</a:t>
            </a:r>
            <a:endParaRPr lang="en-US" sz="1600" i="1" dirty="0">
              <a:solidFill>
                <a:srgbClr val="16204E"/>
              </a:solidFill>
            </a:endParaRPr>
          </a:p>
        </p:txBody>
      </p:sp>
      <p:sp>
        <p:nvSpPr>
          <p:cNvPr id="7" name="TextBox 6"/>
          <p:cNvSpPr txBox="1"/>
          <p:nvPr/>
        </p:nvSpPr>
        <p:spPr>
          <a:xfrm>
            <a:off x="5754183" y="4773437"/>
            <a:ext cx="5992321" cy="2062103"/>
          </a:xfrm>
          <a:prstGeom prst="rect">
            <a:avLst/>
          </a:prstGeom>
          <a:noFill/>
        </p:spPr>
        <p:txBody>
          <a:bodyPr wrap="square" rtlCol="0">
            <a:spAutoFit/>
          </a:bodyPr>
          <a:lstStyle>
            <a:defPPr>
              <a:defRPr lang="en-US"/>
            </a:defPPr>
            <a:lvl1pPr>
              <a:defRPr i="1">
                <a:solidFill>
                  <a:srgbClr val="ED820D"/>
                </a:solidFill>
                <a:latin typeface="Cambria"/>
                <a:ea typeface="+mj-ea"/>
                <a:cs typeface="Cambria"/>
              </a:defRPr>
            </a:lvl1pPr>
          </a:lstStyle>
          <a:p>
            <a:r>
              <a:rPr lang="en-GB" sz="1600" dirty="0"/>
              <a:t>So for me it was the first time, that I really was separated by my family, (.) and my parents didn’t really get along with that at the beginning. So they/ they/ they wanted to / they wanted a lot, umm, hear, more or less. (.) So / we agreed on: okay, talking on the phone once a week, Skyping or something like that. And that  was even too much for me. I just really wanted to be there. I wanted to concentrate myself on being there and not have that much connection to home</a:t>
            </a:r>
            <a:r>
              <a:rPr lang="en-US" sz="1600" dirty="0"/>
              <a:t> </a:t>
            </a:r>
            <a:r>
              <a:rPr lang="en-GB" sz="1600" dirty="0"/>
              <a:t>(Voluntary work mobility, German sample, N3</a:t>
            </a:r>
            <a:r>
              <a:rPr lang="en-US" sz="1600" dirty="0"/>
              <a:t> </a:t>
            </a:r>
            <a:r>
              <a:rPr lang="en-GB" sz="1600" dirty="0"/>
              <a:t>)</a:t>
            </a:r>
            <a:endParaRPr lang="en-US" sz="1600" dirty="0"/>
          </a:p>
        </p:txBody>
      </p:sp>
      <p:sp>
        <p:nvSpPr>
          <p:cNvPr id="8" name="Text Placeholder 5"/>
          <p:cNvSpPr txBox="1">
            <a:spLocks/>
          </p:cNvSpPr>
          <p:nvPr/>
        </p:nvSpPr>
        <p:spPr>
          <a:xfrm>
            <a:off x="674321" y="5491821"/>
            <a:ext cx="4812304" cy="7428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16204E"/>
                </a:solidFill>
              </a:rPr>
              <a:t>6. Leaving home with the wish to “break out”</a:t>
            </a:r>
            <a:r>
              <a:rPr lang="en-GB" sz="2400" dirty="0">
                <a:solidFill>
                  <a:srgbClr val="16204E"/>
                </a:solidFill>
              </a:rPr>
              <a:t> </a:t>
            </a:r>
            <a:endParaRPr lang="en-US" sz="2400" dirty="0">
              <a:solidFill>
                <a:srgbClr val="16204E"/>
              </a:solidFill>
            </a:endParaRPr>
          </a:p>
        </p:txBody>
      </p:sp>
      <p:sp>
        <p:nvSpPr>
          <p:cNvPr id="9" name="Text Placeholder 5"/>
          <p:cNvSpPr txBox="1">
            <a:spLocks/>
          </p:cNvSpPr>
          <p:nvPr/>
        </p:nvSpPr>
        <p:spPr>
          <a:xfrm>
            <a:off x="674321" y="1764705"/>
            <a:ext cx="4812304" cy="742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16204E"/>
                </a:solidFill>
              </a:rPr>
              <a:t>4. Organisational membership</a:t>
            </a:r>
            <a:r>
              <a:rPr lang="en-US" sz="2400" b="1" dirty="0">
                <a:solidFill>
                  <a:srgbClr val="16204E"/>
                </a:solidFill>
              </a:rPr>
              <a:t> </a:t>
            </a:r>
            <a:endParaRPr lang="en-US" b="1" dirty="0">
              <a:solidFill>
                <a:srgbClr val="16204E"/>
              </a:solidFill>
            </a:endParaRPr>
          </a:p>
        </p:txBody>
      </p:sp>
      <p:sp>
        <p:nvSpPr>
          <p:cNvPr id="10" name="TextBox 9"/>
          <p:cNvSpPr txBox="1"/>
          <p:nvPr/>
        </p:nvSpPr>
        <p:spPr>
          <a:xfrm>
            <a:off x="5754184" y="1097303"/>
            <a:ext cx="5992321" cy="1815882"/>
          </a:xfrm>
          <a:prstGeom prst="rect">
            <a:avLst/>
          </a:prstGeom>
          <a:noFill/>
        </p:spPr>
        <p:txBody>
          <a:bodyPr wrap="square" rtlCol="0">
            <a:spAutoFit/>
          </a:bodyPr>
          <a:lstStyle>
            <a:defPPr>
              <a:defRPr lang="en-US"/>
            </a:defPPr>
            <a:lvl1pPr>
              <a:defRPr i="1">
                <a:solidFill>
                  <a:srgbClr val="ED820D"/>
                </a:solidFill>
                <a:latin typeface="Cambria"/>
                <a:ea typeface="+mj-ea"/>
                <a:cs typeface="Cambria"/>
              </a:defRPr>
            </a:lvl1pPr>
          </a:lstStyle>
          <a:p>
            <a:r>
              <a:rPr lang="en-GB" sz="1600" dirty="0"/>
              <a:t>And you had said that he actually wanted to go out without an organisation but then he had to [find one]. How come? Y: I don‘t know the details. But like it‘s about insurance and finances and such things. But they were organisational things, which would have become much much more complicated if you had done it without a supporting organisation (Voluntary work mobility, German sample, N3)</a:t>
            </a:r>
            <a:endParaRPr lang="en-US" sz="1600" dirty="0"/>
          </a:p>
        </p:txBody>
      </p:sp>
    </p:spTree>
    <p:extLst>
      <p:ext uri="{BB962C8B-B14F-4D97-AF65-F5344CB8AC3E}">
        <p14:creationId xmlns:p14="http://schemas.microsoft.com/office/powerpoint/2010/main" val="2091415000"/>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628738"/>
            <a:ext cx="10515600" cy="1325563"/>
          </a:xfrm>
        </p:spPr>
        <p:txBody>
          <a:bodyPr>
            <a:noAutofit/>
          </a:bodyPr>
          <a:lstStyle/>
          <a:p>
            <a:r>
              <a:rPr lang="en-US" sz="3600" b="1" dirty="0">
                <a:solidFill>
                  <a:srgbClr val="ED820D"/>
                </a:solidFill>
                <a:latin typeface="Cambria"/>
                <a:cs typeface="Cambria"/>
              </a:rPr>
              <a:t>MOVE results: Motivations and fostering factors for mobility</a:t>
            </a: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8" name="Text Placeholder 5"/>
          <p:cNvSpPr txBox="1">
            <a:spLocks/>
          </p:cNvSpPr>
          <p:nvPr/>
        </p:nvSpPr>
        <p:spPr>
          <a:xfrm>
            <a:off x="831657" y="4191008"/>
            <a:ext cx="4812304" cy="742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1" name="Rectangle 2"/>
          <p:cNvSpPr>
            <a:spLocks noChangeArrowheads="1"/>
          </p:cNvSpPr>
          <p:nvPr/>
        </p:nvSpPr>
        <p:spPr bwMode="auto">
          <a:xfrm>
            <a:off x="4064000" y="2500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1122655237"/>
              </p:ext>
            </p:extLst>
          </p:nvPr>
        </p:nvGraphicFramePr>
        <p:xfrm>
          <a:off x="1033185" y="2167658"/>
          <a:ext cx="5433049" cy="2766230"/>
        </p:xfrm>
        <a:graphic>
          <a:graphicData uri="http://schemas.openxmlformats.org/drawingml/2006/table">
            <a:tbl>
              <a:tblPr firstRow="1" firstCol="1" bandRow="1">
                <a:tableStyleId>{5C22544A-7EE6-4342-B048-85BDC9FD1C3A}</a:tableStyleId>
              </a:tblPr>
              <a:tblGrid>
                <a:gridCol w="4133533">
                  <a:extLst>
                    <a:ext uri="{9D8B030D-6E8A-4147-A177-3AD203B41FA5}">
                      <a16:colId xmlns:a16="http://schemas.microsoft.com/office/drawing/2014/main" xmlns="" val="573878654"/>
                    </a:ext>
                  </a:extLst>
                </a:gridCol>
                <a:gridCol w="649758">
                  <a:extLst>
                    <a:ext uri="{9D8B030D-6E8A-4147-A177-3AD203B41FA5}">
                      <a16:colId xmlns:a16="http://schemas.microsoft.com/office/drawing/2014/main" xmlns="" val="1867821050"/>
                    </a:ext>
                  </a:extLst>
                </a:gridCol>
                <a:gridCol w="649758">
                  <a:extLst>
                    <a:ext uri="{9D8B030D-6E8A-4147-A177-3AD203B41FA5}">
                      <a16:colId xmlns:a16="http://schemas.microsoft.com/office/drawing/2014/main" xmlns="" val="3719791546"/>
                    </a:ext>
                  </a:extLst>
                </a:gridCol>
              </a:tblGrid>
              <a:tr h="865761">
                <a:tc>
                  <a:txBody>
                    <a:bodyPr/>
                    <a:lstStyle/>
                    <a:p>
                      <a:pPr marL="0" marR="0">
                        <a:lnSpc>
                          <a:spcPct val="107000"/>
                        </a:lnSpc>
                        <a:spcBef>
                          <a:spcPts val="0"/>
                        </a:spcBef>
                        <a:spcAft>
                          <a:spcPts val="0"/>
                        </a:spcAft>
                      </a:pPr>
                      <a:r>
                        <a:rPr lang="en-US" sz="1600" b="1" dirty="0">
                          <a:solidFill>
                            <a:schemeClr val="tx1"/>
                          </a:solidFill>
                          <a:effectLst/>
                          <a:latin typeface="Cambria"/>
                          <a:cs typeface="Cambria"/>
                        </a:rPr>
                        <a:t>Motivations for Mobility (mobile/non mobile)</a:t>
                      </a:r>
                      <a:endParaRPr lang="en-US" sz="1600" b="1" dirty="0">
                        <a:solidFill>
                          <a:schemeClr val="tx1"/>
                        </a:solidFill>
                        <a:effectLst/>
                        <a:latin typeface="Cambria"/>
                        <a:ea typeface="Calibri" panose="020F0502020204030204" pitchFamily="34" charset="0"/>
                        <a:cs typeface="Cambria"/>
                      </a:endParaRPr>
                    </a:p>
                  </a:txBody>
                  <a:tcPr marL="68580" marR="68580" marT="0" marB="0" anchor="b">
                    <a:solidFill>
                      <a:schemeClr val="accent1">
                        <a:lumMod val="40000"/>
                        <a:lumOff val="6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mbria"/>
                          <a:cs typeface="Cambria"/>
                        </a:rPr>
                        <a:t> </a:t>
                      </a:r>
                      <a:r>
                        <a:rPr lang="en-US" sz="1600" dirty="0" err="1">
                          <a:solidFill>
                            <a:schemeClr val="tx1"/>
                          </a:solidFill>
                          <a:effectLst/>
                          <a:latin typeface="Cambria"/>
                          <a:cs typeface="Cambria"/>
                        </a:rPr>
                        <a:t>Freq</a:t>
                      </a:r>
                      <a:endParaRPr lang="en-US" sz="1600" dirty="0">
                        <a:solidFill>
                          <a:schemeClr val="tx1"/>
                        </a:solidFill>
                        <a:effectLst/>
                        <a:latin typeface="Cambria"/>
                        <a:ea typeface="Calibri" panose="020F0502020204030204" pitchFamily="34" charset="0"/>
                        <a:cs typeface="Cambria"/>
                      </a:endParaRPr>
                    </a:p>
                    <a:p>
                      <a:pPr marL="0" marR="0">
                        <a:lnSpc>
                          <a:spcPct val="107000"/>
                        </a:lnSpc>
                        <a:spcBef>
                          <a:spcPts val="0"/>
                        </a:spcBef>
                        <a:spcAft>
                          <a:spcPts val="0"/>
                        </a:spcAft>
                      </a:pPr>
                      <a:endParaRPr lang="en-US" sz="1600" dirty="0">
                        <a:solidFill>
                          <a:schemeClr val="tx1"/>
                        </a:solidFill>
                        <a:effectLst/>
                        <a:latin typeface="Cambria"/>
                        <a:ea typeface="Calibri" panose="020F0502020204030204" pitchFamily="34" charset="0"/>
                        <a:cs typeface="Cambria"/>
                      </a:endParaRPr>
                    </a:p>
                  </a:txBody>
                  <a:tcPr marL="68580" marR="68580" marT="0" marB="0" anchor="b">
                    <a:solidFill>
                      <a:schemeClr val="accent1">
                        <a:lumMod val="40000"/>
                        <a:lumOff val="6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mbria"/>
                          <a:cs typeface="Cambria"/>
                        </a:rPr>
                        <a:t> % total</a:t>
                      </a:r>
                      <a:endParaRPr lang="en-US" sz="1600" dirty="0">
                        <a:solidFill>
                          <a:schemeClr val="tx1"/>
                        </a:solidFill>
                        <a:effectLst/>
                        <a:latin typeface="Cambria"/>
                        <a:ea typeface="Calibri" panose="020F0502020204030204" pitchFamily="34" charset="0"/>
                        <a:cs typeface="Cambria"/>
                      </a:endParaRPr>
                    </a:p>
                    <a:p>
                      <a:pPr marL="0" marR="0">
                        <a:lnSpc>
                          <a:spcPct val="107000"/>
                        </a:lnSpc>
                        <a:spcBef>
                          <a:spcPts val="0"/>
                        </a:spcBef>
                        <a:spcAft>
                          <a:spcPts val="0"/>
                        </a:spcAft>
                      </a:pPr>
                      <a:endParaRPr lang="en-US" sz="1600" dirty="0">
                        <a:solidFill>
                          <a:schemeClr val="tx1"/>
                        </a:solidFill>
                        <a:effectLst/>
                        <a:latin typeface="Cambria"/>
                        <a:ea typeface="Calibri" panose="020F0502020204030204" pitchFamily="34" charset="0"/>
                        <a:cs typeface="Cambria"/>
                      </a:endParaRPr>
                    </a:p>
                  </a:txBody>
                  <a:tcPr marL="68580" marR="68580" marT="0" marB="0" anchor="b">
                    <a:solidFill>
                      <a:schemeClr val="accent1">
                        <a:lumMod val="40000"/>
                        <a:lumOff val="60000"/>
                      </a:schemeClr>
                    </a:solidFill>
                  </a:tcPr>
                </a:tc>
                <a:extLst>
                  <a:ext uri="{0D108BD9-81ED-4DB2-BD59-A6C34878D82A}">
                    <a16:rowId xmlns:a16="http://schemas.microsoft.com/office/drawing/2014/main" xmlns="" val="3624239053"/>
                  </a:ext>
                </a:extLst>
              </a:tr>
              <a:tr h="472337">
                <a:tc>
                  <a:txBody>
                    <a:bodyPr/>
                    <a:lstStyle/>
                    <a:p>
                      <a:pPr marL="0" marR="0" algn="l">
                        <a:lnSpc>
                          <a:spcPct val="107000"/>
                        </a:lnSpc>
                        <a:spcBef>
                          <a:spcPts val="0"/>
                        </a:spcBef>
                        <a:spcAft>
                          <a:spcPts val="0"/>
                        </a:spcAft>
                      </a:pPr>
                      <a:r>
                        <a:rPr lang="en-US" sz="1600" b="0" dirty="0">
                          <a:solidFill>
                            <a:srgbClr val="FF0000"/>
                          </a:solidFill>
                          <a:effectLst/>
                          <a:latin typeface="Cambria"/>
                          <a:cs typeface="Cambria"/>
                        </a:rPr>
                        <a:t>To learn/improve languages</a:t>
                      </a:r>
                      <a:endParaRPr lang="en-US" sz="1600" b="0" dirty="0">
                        <a:solidFill>
                          <a:srgbClr val="FF0000"/>
                        </a:solidFill>
                        <a:effectLst/>
                        <a:latin typeface="Cambria"/>
                        <a:ea typeface="Calibri" panose="020F0502020204030204" pitchFamily="34" charset="0"/>
                        <a:cs typeface="Cambria"/>
                      </a:endParaRPr>
                    </a:p>
                  </a:txBody>
                  <a:tcPr marL="68580" marR="68580" marT="0" marB="0" anchor="b">
                    <a:solidFill>
                      <a:srgbClr val="DAE3F3"/>
                    </a:solidFill>
                  </a:tcPr>
                </a:tc>
                <a:tc>
                  <a:txBody>
                    <a:bodyPr/>
                    <a:lstStyle/>
                    <a:p>
                      <a:pPr marL="0" marR="0" algn="r">
                        <a:lnSpc>
                          <a:spcPct val="107000"/>
                        </a:lnSpc>
                        <a:spcBef>
                          <a:spcPts val="0"/>
                        </a:spcBef>
                        <a:spcAft>
                          <a:spcPts val="0"/>
                        </a:spcAft>
                      </a:pPr>
                      <a:r>
                        <a:rPr lang="en-US" sz="1600" b="0" dirty="0">
                          <a:solidFill>
                            <a:schemeClr val="tx1"/>
                          </a:solidFill>
                          <a:effectLst/>
                          <a:latin typeface="Cambria"/>
                          <a:cs typeface="Cambria"/>
                        </a:rPr>
                        <a:t> 882</a:t>
                      </a:r>
                      <a:endParaRPr lang="en-US" sz="1600" b="0" dirty="0">
                        <a:solidFill>
                          <a:schemeClr val="tx1"/>
                        </a:solidFill>
                        <a:effectLst/>
                        <a:latin typeface="Cambria"/>
                        <a:ea typeface="Calibri" panose="020F0502020204030204" pitchFamily="34" charset="0"/>
                        <a:cs typeface="Cambria"/>
                      </a:endParaRPr>
                    </a:p>
                  </a:txBody>
                  <a:tcPr marL="68580" marR="68580" marT="0" marB="0" anchor="b">
                    <a:solidFill>
                      <a:srgbClr val="DAE3F3"/>
                    </a:solidFill>
                  </a:tcPr>
                </a:tc>
                <a:tc>
                  <a:txBody>
                    <a:bodyPr/>
                    <a:lstStyle/>
                    <a:p>
                      <a:pPr marL="0" marR="0" algn="r">
                        <a:lnSpc>
                          <a:spcPct val="107000"/>
                        </a:lnSpc>
                        <a:spcBef>
                          <a:spcPts val="0"/>
                        </a:spcBef>
                        <a:spcAft>
                          <a:spcPts val="0"/>
                        </a:spcAft>
                      </a:pPr>
                      <a:r>
                        <a:rPr lang="en-US" sz="1600" b="0" dirty="0">
                          <a:solidFill>
                            <a:schemeClr val="tx1"/>
                          </a:solidFill>
                          <a:effectLst/>
                          <a:latin typeface="Cambria"/>
                          <a:cs typeface="Cambria"/>
                        </a:rPr>
                        <a:t> 46.3</a:t>
                      </a:r>
                      <a:endParaRPr lang="en-US" sz="1600" b="0" dirty="0">
                        <a:solidFill>
                          <a:schemeClr val="tx1"/>
                        </a:solidFill>
                        <a:effectLst/>
                        <a:latin typeface="Cambria"/>
                        <a:ea typeface="Calibri" panose="020F0502020204030204" pitchFamily="34" charset="0"/>
                        <a:cs typeface="Cambria"/>
                      </a:endParaRPr>
                    </a:p>
                  </a:txBody>
                  <a:tcPr marL="68580" marR="68580" marT="0" marB="0" anchor="b">
                    <a:solidFill>
                      <a:srgbClr val="DAE3F3"/>
                    </a:solidFill>
                  </a:tcPr>
                </a:tc>
                <a:extLst>
                  <a:ext uri="{0D108BD9-81ED-4DB2-BD59-A6C34878D82A}">
                    <a16:rowId xmlns:a16="http://schemas.microsoft.com/office/drawing/2014/main" xmlns="" val="1132710537"/>
                  </a:ext>
                </a:extLst>
              </a:tr>
              <a:tr h="714066">
                <a:tc>
                  <a:txBody>
                    <a:bodyPr/>
                    <a:lstStyle/>
                    <a:p>
                      <a:pPr algn="l"/>
                      <a:r>
                        <a:rPr lang="en-US" sz="1600" b="0" i="0" u="none" strike="noStrike" kern="1200" baseline="0" dirty="0">
                          <a:solidFill>
                            <a:srgbClr val="FF0000"/>
                          </a:solidFill>
                          <a:latin typeface="Cambria"/>
                          <a:ea typeface="+mn-ea"/>
                          <a:cs typeface="Cambria"/>
                        </a:rPr>
                        <a:t>Previous knowledge of the language</a:t>
                      </a:r>
                    </a:p>
                    <a:p>
                      <a:pPr algn="l"/>
                      <a:r>
                        <a:rPr lang="en-US" sz="1600" b="0" i="0" u="none" strike="noStrike" kern="1200" baseline="0" dirty="0">
                          <a:solidFill>
                            <a:srgbClr val="FF0000"/>
                          </a:solidFill>
                          <a:latin typeface="Cambria"/>
                          <a:ea typeface="+mn-ea"/>
                          <a:cs typeface="Cambria"/>
                        </a:rPr>
                        <a:t>(convenience)</a:t>
                      </a:r>
                      <a:endParaRPr lang="en-US" sz="1600" b="0" dirty="0">
                        <a:solidFill>
                          <a:srgbClr val="FF0000"/>
                        </a:solidFill>
                        <a:effectLst/>
                        <a:latin typeface="Cambria"/>
                        <a:ea typeface="Calibri" panose="020F0502020204030204" pitchFamily="34" charset="0"/>
                        <a:cs typeface="Cambria"/>
                      </a:endParaRPr>
                    </a:p>
                  </a:txBody>
                  <a:tcPr marL="68580" marR="68580" marT="0" marB="0" anchor="b">
                    <a:solidFill>
                      <a:srgbClr val="DAE3F3"/>
                    </a:solidFill>
                  </a:tcPr>
                </a:tc>
                <a:tc>
                  <a:txBody>
                    <a:bodyPr/>
                    <a:lstStyle/>
                    <a:p>
                      <a:pPr marL="0" marR="0" algn="r">
                        <a:lnSpc>
                          <a:spcPct val="107000"/>
                        </a:lnSpc>
                        <a:spcBef>
                          <a:spcPts val="0"/>
                        </a:spcBef>
                        <a:spcAft>
                          <a:spcPts val="0"/>
                        </a:spcAft>
                      </a:pPr>
                      <a:r>
                        <a:rPr lang="en-US" sz="1600" b="0" dirty="0">
                          <a:solidFill>
                            <a:schemeClr val="tx1"/>
                          </a:solidFill>
                          <a:effectLst/>
                          <a:latin typeface="Cambria"/>
                          <a:cs typeface="Cambria"/>
                        </a:rPr>
                        <a:t>633</a:t>
                      </a:r>
                      <a:endParaRPr lang="en-US" sz="1600" b="0" dirty="0">
                        <a:solidFill>
                          <a:schemeClr val="tx1"/>
                        </a:solidFill>
                        <a:effectLst/>
                        <a:latin typeface="Cambria"/>
                        <a:ea typeface="Calibri" panose="020F0502020204030204" pitchFamily="34" charset="0"/>
                        <a:cs typeface="Cambria"/>
                      </a:endParaRPr>
                    </a:p>
                  </a:txBody>
                  <a:tcPr marL="68580" marR="68580" marT="0" marB="0" anchor="b">
                    <a:solidFill>
                      <a:srgbClr val="DAE3F3"/>
                    </a:solidFill>
                  </a:tcPr>
                </a:tc>
                <a:tc>
                  <a:txBody>
                    <a:bodyPr/>
                    <a:lstStyle/>
                    <a:p>
                      <a:pPr marL="0" marR="0" algn="r">
                        <a:lnSpc>
                          <a:spcPct val="107000"/>
                        </a:lnSpc>
                        <a:spcBef>
                          <a:spcPts val="0"/>
                        </a:spcBef>
                        <a:spcAft>
                          <a:spcPts val="0"/>
                        </a:spcAft>
                      </a:pPr>
                      <a:r>
                        <a:rPr lang="en-US" sz="1600" b="0" dirty="0">
                          <a:solidFill>
                            <a:schemeClr val="tx1"/>
                          </a:solidFill>
                          <a:effectLst/>
                          <a:latin typeface="Cambria"/>
                          <a:cs typeface="Cambria"/>
                        </a:rPr>
                        <a:t>33.0</a:t>
                      </a:r>
                      <a:endParaRPr lang="en-US" sz="1600" b="0" dirty="0">
                        <a:solidFill>
                          <a:schemeClr val="tx1"/>
                        </a:solidFill>
                        <a:effectLst/>
                        <a:latin typeface="Cambria"/>
                        <a:ea typeface="Calibri" panose="020F0502020204030204" pitchFamily="34" charset="0"/>
                        <a:cs typeface="Cambria"/>
                      </a:endParaRPr>
                    </a:p>
                  </a:txBody>
                  <a:tcPr marL="68580" marR="68580" marT="0" marB="0" anchor="b">
                    <a:solidFill>
                      <a:srgbClr val="DAE3F3"/>
                    </a:solidFill>
                  </a:tcPr>
                </a:tc>
                <a:extLst>
                  <a:ext uri="{0D108BD9-81ED-4DB2-BD59-A6C34878D82A}">
                    <a16:rowId xmlns:a16="http://schemas.microsoft.com/office/drawing/2014/main" xmlns="" val="2533485145"/>
                  </a:ext>
                </a:extLst>
              </a:tr>
              <a:tr h="714066">
                <a:tc>
                  <a:txBody>
                    <a:bodyPr/>
                    <a:lstStyle/>
                    <a:p>
                      <a:pPr algn="l"/>
                      <a:r>
                        <a:rPr lang="en-US" sz="1600" b="0" i="0" u="none" strike="noStrike" kern="1200" baseline="0" dirty="0">
                          <a:solidFill>
                            <a:srgbClr val="FF0000"/>
                          </a:solidFill>
                          <a:latin typeface="Cambria"/>
                          <a:ea typeface="+mn-ea"/>
                          <a:cs typeface="Cambria"/>
                        </a:rPr>
                        <a:t>In order to improve opportunities for</a:t>
                      </a:r>
                    </a:p>
                    <a:p>
                      <a:pPr algn="l"/>
                      <a:r>
                        <a:rPr lang="en-US" sz="1600" b="0" i="0" u="none" strike="noStrike" kern="1200" baseline="0" dirty="0">
                          <a:solidFill>
                            <a:srgbClr val="FF0000"/>
                          </a:solidFill>
                          <a:latin typeface="Cambria"/>
                          <a:ea typeface="+mn-ea"/>
                          <a:cs typeface="Cambria"/>
                        </a:rPr>
                        <a:t>personal/professional development</a:t>
                      </a:r>
                      <a:endParaRPr lang="en-US" sz="1600" b="0" dirty="0">
                        <a:solidFill>
                          <a:srgbClr val="FF0000"/>
                        </a:solidFill>
                        <a:effectLst/>
                        <a:latin typeface="Cambria"/>
                        <a:ea typeface="Calibri" panose="020F0502020204030204" pitchFamily="34" charset="0"/>
                        <a:cs typeface="Cambria"/>
                      </a:endParaRPr>
                    </a:p>
                  </a:txBody>
                  <a:tcPr marL="68580" marR="68580" marT="0" marB="0" anchor="b">
                    <a:solidFill>
                      <a:srgbClr val="DAE3F3"/>
                    </a:solidFill>
                  </a:tcPr>
                </a:tc>
                <a:tc>
                  <a:txBody>
                    <a:bodyPr/>
                    <a:lstStyle/>
                    <a:p>
                      <a:pPr marL="0" marR="0" algn="r">
                        <a:lnSpc>
                          <a:spcPct val="107000"/>
                        </a:lnSpc>
                        <a:spcBef>
                          <a:spcPts val="0"/>
                        </a:spcBef>
                        <a:spcAft>
                          <a:spcPts val="0"/>
                        </a:spcAft>
                      </a:pPr>
                      <a:r>
                        <a:rPr lang="en-US" sz="1600" b="0" i="0" u="none" strike="noStrike" kern="1200" baseline="0" dirty="0">
                          <a:solidFill>
                            <a:schemeClr val="tx1"/>
                          </a:solidFill>
                          <a:latin typeface="Cambria"/>
                          <a:ea typeface="+mn-ea"/>
                          <a:cs typeface="Cambria"/>
                        </a:rPr>
                        <a:t>493</a:t>
                      </a:r>
                      <a:endParaRPr lang="en-US" sz="1600" b="0" dirty="0">
                        <a:solidFill>
                          <a:schemeClr val="tx1"/>
                        </a:solidFill>
                        <a:effectLst/>
                        <a:latin typeface="Cambria"/>
                        <a:ea typeface="Calibri" panose="020F0502020204030204" pitchFamily="34" charset="0"/>
                        <a:cs typeface="Cambria"/>
                      </a:endParaRPr>
                    </a:p>
                  </a:txBody>
                  <a:tcPr marL="68580" marR="68580" marT="0" marB="0" anchor="b">
                    <a:solidFill>
                      <a:srgbClr val="DAE3F3"/>
                    </a:solidFill>
                  </a:tcPr>
                </a:tc>
                <a:tc>
                  <a:txBody>
                    <a:bodyPr/>
                    <a:lstStyle/>
                    <a:p>
                      <a:pPr marL="0" marR="0" algn="r">
                        <a:lnSpc>
                          <a:spcPct val="107000"/>
                        </a:lnSpc>
                        <a:spcBef>
                          <a:spcPts val="0"/>
                        </a:spcBef>
                        <a:spcAft>
                          <a:spcPts val="0"/>
                        </a:spcAft>
                      </a:pPr>
                      <a:r>
                        <a:rPr lang="en-US" sz="1600" b="0" dirty="0">
                          <a:solidFill>
                            <a:schemeClr val="tx1"/>
                          </a:solidFill>
                          <a:effectLst/>
                          <a:latin typeface="Cambria"/>
                          <a:cs typeface="Cambria"/>
                        </a:rPr>
                        <a:t>31.2</a:t>
                      </a:r>
                      <a:endParaRPr lang="en-US" sz="1600" b="0" dirty="0">
                        <a:solidFill>
                          <a:schemeClr val="tx1"/>
                        </a:solidFill>
                        <a:effectLst/>
                        <a:latin typeface="Cambria"/>
                        <a:ea typeface="Calibri" panose="020F0502020204030204" pitchFamily="34" charset="0"/>
                        <a:cs typeface="Cambria"/>
                      </a:endParaRPr>
                    </a:p>
                  </a:txBody>
                  <a:tcPr marL="68580" marR="68580" marT="0" marB="0" anchor="b">
                    <a:solidFill>
                      <a:srgbClr val="DAE3F3"/>
                    </a:solidFill>
                  </a:tcPr>
                </a:tc>
                <a:extLst>
                  <a:ext uri="{0D108BD9-81ED-4DB2-BD59-A6C34878D82A}">
                    <a16:rowId xmlns:a16="http://schemas.microsoft.com/office/drawing/2014/main" xmlns="" val="1551133353"/>
                  </a:ext>
                </a:extLst>
              </a:tr>
            </a:tbl>
          </a:graphicData>
        </a:graphic>
      </p:graphicFrame>
      <p:pic>
        <p:nvPicPr>
          <p:cNvPr id="9" name="image10.png" descr="C:\Users\sahizer.samuk\Desktop\UNI-LU_MoveLibrarie\PNG\uni_move-fosteringfactors.png"/>
          <p:cNvPicPr/>
          <p:nvPr/>
        </p:nvPicPr>
        <p:blipFill>
          <a:blip r:embed="rId4" cstate="print"/>
          <a:srcRect/>
          <a:stretch>
            <a:fillRect/>
          </a:stretch>
        </p:blipFill>
        <p:spPr>
          <a:xfrm>
            <a:off x="7135302" y="1842541"/>
            <a:ext cx="4211955" cy="3427095"/>
          </a:xfrm>
          <a:prstGeom prst="rect">
            <a:avLst/>
          </a:prstGeom>
          <a:ln/>
        </p:spPr>
      </p:pic>
    </p:spTree>
    <p:extLst>
      <p:ext uri="{BB962C8B-B14F-4D97-AF65-F5344CB8AC3E}">
        <p14:creationId xmlns:p14="http://schemas.microsoft.com/office/powerpoint/2010/main" val="2063915997"/>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628738"/>
            <a:ext cx="10515600" cy="1325563"/>
          </a:xfrm>
        </p:spPr>
        <p:txBody>
          <a:bodyPr>
            <a:noAutofit/>
          </a:bodyPr>
          <a:lstStyle/>
          <a:p>
            <a:r>
              <a:rPr lang="en-US" sz="3600" b="1" dirty="0">
                <a:solidFill>
                  <a:srgbClr val="ED820D"/>
                </a:solidFill>
                <a:latin typeface="Cambria"/>
                <a:cs typeface="Cambria"/>
              </a:rPr>
              <a:t>MOVE results: Obstacles for mobility</a:t>
            </a:r>
          </a:p>
        </p:txBody>
      </p:sp>
      <p:pic>
        <p:nvPicPr>
          <p:cNvPr id="4" name="pasted-image.pdf"/>
          <p:cNvPicPr/>
          <p:nvPr/>
        </p:nvPicPr>
        <p:blipFill>
          <a:blip r:embed="rId4">
            <a:extLst/>
          </a:blip>
          <a:stretch>
            <a:fillRect/>
          </a:stretch>
        </p:blipFill>
        <p:spPr>
          <a:xfrm>
            <a:off x="9076531" y="294679"/>
            <a:ext cx="2336239" cy="724724"/>
          </a:xfrm>
          <a:prstGeom prst="rect">
            <a:avLst/>
          </a:prstGeom>
          <a:ln w="12700">
            <a:miter lim="400000"/>
          </a:ln>
        </p:spPr>
      </p:pic>
      <p:sp>
        <p:nvSpPr>
          <p:cNvPr id="8" name="Text Placeholder 5"/>
          <p:cNvSpPr txBox="1">
            <a:spLocks/>
          </p:cNvSpPr>
          <p:nvPr/>
        </p:nvSpPr>
        <p:spPr>
          <a:xfrm>
            <a:off x="831657" y="4191008"/>
            <a:ext cx="4812304" cy="742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1" name="Rectangle 2"/>
          <p:cNvSpPr>
            <a:spLocks noChangeArrowheads="1"/>
          </p:cNvSpPr>
          <p:nvPr/>
        </p:nvSpPr>
        <p:spPr bwMode="auto">
          <a:xfrm>
            <a:off x="4064000" y="2500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919160023"/>
              </p:ext>
            </p:extLst>
          </p:nvPr>
        </p:nvGraphicFramePr>
        <p:xfrm>
          <a:off x="997341" y="2037893"/>
          <a:ext cx="10184232" cy="3714662"/>
        </p:xfrm>
        <a:graphic>
          <a:graphicData uri="http://schemas.openxmlformats.org/presentationml/2006/ole">
            <mc:AlternateContent xmlns:mc="http://schemas.openxmlformats.org/markup-compatibility/2006">
              <mc:Choice xmlns:v="urn:schemas-microsoft-com:vml" Requires="v">
                <p:oleObj spid="_x0000_s3096" name="Document" r:id="rId5" imgW="5918200" imgH="2159000" progId="Word.Document.12">
                  <p:embed/>
                </p:oleObj>
              </mc:Choice>
              <mc:Fallback>
                <p:oleObj name="Document" r:id="rId5" imgW="5918200" imgH="2159000" progId="Word.Document.12">
                  <p:embed/>
                  <p:pic>
                    <p:nvPicPr>
                      <p:cNvPr id="0" name=""/>
                      <p:cNvPicPr/>
                      <p:nvPr/>
                    </p:nvPicPr>
                    <p:blipFill>
                      <a:blip r:embed="rId6"/>
                      <a:stretch>
                        <a:fillRect/>
                      </a:stretch>
                    </p:blipFill>
                    <p:spPr>
                      <a:xfrm>
                        <a:off x="997341" y="2037893"/>
                        <a:ext cx="10184232" cy="3714662"/>
                      </a:xfrm>
                      <a:prstGeom prst="rect">
                        <a:avLst/>
                      </a:prstGeom>
                    </p:spPr>
                  </p:pic>
                </p:oleObj>
              </mc:Fallback>
            </mc:AlternateContent>
          </a:graphicData>
        </a:graphic>
      </p:graphicFrame>
    </p:spTree>
    <p:extLst>
      <p:ext uri="{BB962C8B-B14F-4D97-AF65-F5344CB8AC3E}">
        <p14:creationId xmlns:p14="http://schemas.microsoft.com/office/powerpoint/2010/main" val="1080482523"/>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628738"/>
            <a:ext cx="10515600" cy="1325563"/>
          </a:xfrm>
        </p:spPr>
        <p:txBody>
          <a:bodyPr>
            <a:noAutofit/>
          </a:bodyPr>
          <a:lstStyle/>
          <a:p>
            <a:r>
              <a:rPr lang="en-US" sz="3600" b="1" dirty="0">
                <a:solidFill>
                  <a:srgbClr val="ED820D"/>
                </a:solidFill>
                <a:latin typeface="Cambria"/>
                <a:cs typeface="Cambria"/>
              </a:rPr>
              <a:t>MOVE results: Mobility is financed by: </a:t>
            </a: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8" name="Text Placeholder 5"/>
          <p:cNvSpPr txBox="1">
            <a:spLocks/>
          </p:cNvSpPr>
          <p:nvPr/>
        </p:nvSpPr>
        <p:spPr>
          <a:xfrm>
            <a:off x="831657" y="4191008"/>
            <a:ext cx="4812304" cy="742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1" name="Rectangle 2"/>
          <p:cNvSpPr>
            <a:spLocks noChangeArrowheads="1"/>
          </p:cNvSpPr>
          <p:nvPr/>
        </p:nvSpPr>
        <p:spPr bwMode="auto">
          <a:xfrm>
            <a:off x="4064000" y="25003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image13.jpg" descr="cid:67685A9F-F4F4-4401-845F-280AE3545D4A@fritz.box"/>
          <p:cNvPicPr/>
          <p:nvPr/>
        </p:nvPicPr>
        <p:blipFill>
          <a:blip r:embed="rId4" cstate="print"/>
          <a:srcRect/>
          <a:stretch>
            <a:fillRect/>
          </a:stretch>
        </p:blipFill>
        <p:spPr>
          <a:xfrm>
            <a:off x="831657" y="1686560"/>
            <a:ext cx="9673783" cy="4175760"/>
          </a:xfrm>
          <a:prstGeom prst="rect">
            <a:avLst/>
          </a:prstGeom>
          <a:ln/>
        </p:spPr>
      </p:pic>
    </p:spTree>
    <p:extLst>
      <p:ext uri="{BB962C8B-B14F-4D97-AF65-F5344CB8AC3E}">
        <p14:creationId xmlns:p14="http://schemas.microsoft.com/office/powerpoint/2010/main" val="1551532023"/>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ED820D"/>
                </a:solidFill>
                <a:latin typeface="Cambria"/>
                <a:cs typeface="Cambria"/>
              </a:rPr>
              <a:t>MOVE results: Gender aspect</a:t>
            </a:r>
          </a:p>
        </p:txBody>
      </p:sp>
      <p:sp>
        <p:nvSpPr>
          <p:cNvPr id="3" name="Content Placeholder 2"/>
          <p:cNvSpPr>
            <a:spLocks noGrp="1"/>
          </p:cNvSpPr>
          <p:nvPr>
            <p:ph idx="1"/>
          </p:nvPr>
        </p:nvSpPr>
        <p:spPr/>
        <p:txBody>
          <a:bodyPr>
            <a:normAutofit/>
          </a:bodyPr>
          <a:lstStyle/>
          <a:p>
            <a:pPr lvl="1">
              <a:defRPr/>
            </a:pPr>
            <a:r>
              <a:rPr lang="en-US" b="1" dirty="0">
                <a:solidFill>
                  <a:srgbClr val="16204E"/>
                </a:solidFill>
              </a:rPr>
              <a:t>Being a male </a:t>
            </a:r>
            <a:r>
              <a:rPr lang="en-US" dirty="0">
                <a:solidFill>
                  <a:srgbClr val="16204E"/>
                </a:solidFill>
              </a:rPr>
              <a:t>increases the probability of being mobile for study reasons by 20.2 percent (Scandinavia is the opposite)</a:t>
            </a:r>
          </a:p>
          <a:p>
            <a:pPr marL="0" indent="0">
              <a:buNone/>
              <a:defRPr/>
            </a:pPr>
            <a:endParaRPr lang="en-US" dirty="0">
              <a:solidFill>
                <a:srgbClr val="16204E"/>
              </a:solidFill>
            </a:endParaRPr>
          </a:p>
          <a:p>
            <a:pPr lvl="1">
              <a:buFont typeface="Arial" panose="020B0604020202020204" pitchFamily="34" charset="0"/>
              <a:buChar char="•"/>
              <a:defRPr/>
            </a:pPr>
            <a:r>
              <a:rPr lang="en-US" dirty="0">
                <a:solidFill>
                  <a:srgbClr val="16204E"/>
                </a:solidFill>
              </a:rPr>
              <a:t>Males with </a:t>
            </a:r>
            <a:r>
              <a:rPr lang="en-US" b="1" dirty="0">
                <a:solidFill>
                  <a:srgbClr val="16204E"/>
                </a:solidFill>
              </a:rPr>
              <a:t>tertiary education </a:t>
            </a:r>
            <a:r>
              <a:rPr lang="en-US" dirty="0">
                <a:solidFill>
                  <a:srgbClr val="16204E"/>
                </a:solidFill>
              </a:rPr>
              <a:t>(if unemployed) less work-related mobility, females with </a:t>
            </a:r>
            <a:r>
              <a:rPr lang="en-US" b="1" dirty="0">
                <a:solidFill>
                  <a:srgbClr val="16204E"/>
                </a:solidFill>
              </a:rPr>
              <a:t>tertiary education </a:t>
            </a:r>
            <a:r>
              <a:rPr lang="en-US" dirty="0">
                <a:solidFill>
                  <a:srgbClr val="16204E"/>
                </a:solidFill>
              </a:rPr>
              <a:t>(if unemployed) more work-related mobility </a:t>
            </a:r>
          </a:p>
          <a:p>
            <a:pPr marL="457200" lvl="1" indent="0">
              <a:buNone/>
              <a:defRPr/>
            </a:pPr>
            <a:endParaRPr lang="en-US" dirty="0">
              <a:solidFill>
                <a:srgbClr val="16204E"/>
              </a:solidFill>
            </a:endParaRPr>
          </a:p>
          <a:p>
            <a:pPr lvl="1">
              <a:buFont typeface="Arial" panose="020B0604020202020204" pitchFamily="34" charset="0"/>
              <a:buChar char="•"/>
              <a:defRPr/>
            </a:pPr>
            <a:r>
              <a:rPr lang="en-US" b="1" dirty="0" err="1">
                <a:solidFill>
                  <a:srgbClr val="16204E"/>
                </a:solidFill>
              </a:rPr>
              <a:t>Organisations</a:t>
            </a:r>
            <a:r>
              <a:rPr lang="en-US" b="1" dirty="0">
                <a:solidFill>
                  <a:srgbClr val="16204E"/>
                </a:solidFill>
              </a:rPr>
              <a:t>: </a:t>
            </a:r>
            <a:r>
              <a:rPr lang="en-US" dirty="0">
                <a:solidFill>
                  <a:srgbClr val="16204E"/>
                </a:solidFill>
              </a:rPr>
              <a:t>women maintain larger informal networks whilst men take part in formal </a:t>
            </a:r>
            <a:r>
              <a:rPr lang="en-US" dirty="0" err="1">
                <a:solidFill>
                  <a:srgbClr val="16204E"/>
                </a:solidFill>
              </a:rPr>
              <a:t>organisations</a:t>
            </a:r>
            <a:r>
              <a:rPr lang="en-US" dirty="0">
                <a:solidFill>
                  <a:srgbClr val="16204E"/>
                </a:solidFill>
              </a:rPr>
              <a:t>, such as associations etc. </a:t>
            </a:r>
          </a:p>
          <a:p>
            <a:pPr marL="457200" lvl="1" indent="0">
              <a:buNone/>
              <a:defRPr/>
            </a:pPr>
            <a:endParaRPr lang="en-US" dirty="0">
              <a:solidFill>
                <a:srgbClr val="16204E"/>
              </a:solidFill>
            </a:endParaRPr>
          </a:p>
          <a:p>
            <a:pPr lvl="1">
              <a:buFont typeface="Arial" panose="020B0604020202020204" pitchFamily="34" charset="0"/>
              <a:buChar char="•"/>
              <a:defRPr/>
            </a:pPr>
            <a:r>
              <a:rPr lang="en-US" dirty="0">
                <a:solidFill>
                  <a:srgbClr val="16204E"/>
                </a:solidFill>
              </a:rPr>
              <a:t>Lower education levels decrease the probability of mobility by studies, 49.8 and 37.4 percent, respectively. </a:t>
            </a: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Tree>
    <p:extLst>
      <p:ext uri="{BB962C8B-B14F-4D97-AF65-F5344CB8AC3E}">
        <p14:creationId xmlns:p14="http://schemas.microsoft.com/office/powerpoint/2010/main" val="349973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0" y="294679"/>
            <a:ext cx="9820640" cy="1076655"/>
          </a:xfrm>
        </p:spPr>
        <p:txBody>
          <a:bodyPr>
            <a:normAutofit fontScale="90000"/>
          </a:bodyPr>
          <a:lstStyle/>
          <a:p>
            <a:pPr lvl="0"/>
            <a:r>
              <a:rPr lang="en-US" sz="3600" b="1" dirty="0">
                <a:solidFill>
                  <a:srgbClr val="ED820D"/>
                </a:solidFill>
                <a:latin typeface="Cambria"/>
                <a:cs typeface="Cambria"/>
              </a:rPr>
              <a:t>MOVE results </a:t>
            </a:r>
            <a:r>
              <a:rPr lang="en-US" sz="3600" dirty="0">
                <a:solidFill>
                  <a:srgbClr val="ED820D"/>
                </a:solidFill>
                <a:latin typeface="Cambria"/>
                <a:cs typeface="Cambria"/>
              </a:rPr>
              <a:t>at a closer look </a:t>
            </a:r>
            <a:r>
              <a:rPr lang="en-US" sz="3600" b="1" dirty="0">
                <a:solidFill>
                  <a:srgbClr val="ED820D"/>
                </a:solidFill>
                <a:latin typeface="Cambria"/>
                <a:cs typeface="Cambria"/>
              </a:rPr>
              <a:t>: </a:t>
            </a:r>
            <a:r>
              <a:rPr lang="en-GB" sz="3600" b="1" dirty="0">
                <a:solidFill>
                  <a:srgbClr val="ED820D"/>
                </a:solidFill>
                <a:latin typeface="Cambria"/>
                <a:cs typeface="Cambria"/>
              </a:rPr>
              <a:t>Social relations dimension</a:t>
            </a:r>
            <a:r>
              <a:rPr lang="en-GB" sz="2400" b="1" dirty="0">
                <a:solidFill>
                  <a:srgbClr val="16204E"/>
                </a:solidFill>
              </a:rPr>
              <a:t/>
            </a:r>
            <a:br>
              <a:rPr lang="en-GB" sz="2400" b="1" dirty="0">
                <a:solidFill>
                  <a:srgbClr val="16204E"/>
                </a:solidFill>
              </a:rPr>
            </a:br>
            <a:endParaRPr lang="en-US" sz="2400" dirty="0">
              <a:solidFill>
                <a:srgbClr val="ED820D"/>
              </a:solidFill>
              <a:latin typeface="Cambria"/>
              <a:cs typeface="Cambria"/>
            </a:endParaRPr>
          </a:p>
        </p:txBody>
      </p:sp>
      <p:pic>
        <p:nvPicPr>
          <p:cNvPr id="5"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Content Placeholder 5"/>
          <p:cNvSpPr>
            <a:spLocks noGrp="1"/>
          </p:cNvSpPr>
          <p:nvPr>
            <p:ph idx="1"/>
          </p:nvPr>
        </p:nvSpPr>
        <p:spPr/>
        <p:txBody>
          <a:bodyPr/>
          <a:lstStyle/>
          <a:p>
            <a:pPr lvl="1"/>
            <a:r>
              <a:rPr lang="en-GB" dirty="0">
                <a:solidFill>
                  <a:srgbClr val="16204E"/>
                </a:solidFill>
              </a:rPr>
              <a:t>Peers as mobility incubators </a:t>
            </a:r>
          </a:p>
          <a:p>
            <a:pPr lvl="2"/>
            <a:r>
              <a:rPr lang="en-GB" dirty="0">
                <a:solidFill>
                  <a:srgbClr val="16204E"/>
                </a:solidFill>
              </a:rPr>
              <a:t>stronger role for educational </a:t>
            </a:r>
            <a:r>
              <a:rPr lang="en-GB" dirty="0" err="1">
                <a:solidFill>
                  <a:srgbClr val="16204E"/>
                </a:solidFill>
              </a:rPr>
              <a:t>mobilities</a:t>
            </a:r>
            <a:r>
              <a:rPr lang="en-GB" dirty="0">
                <a:solidFill>
                  <a:srgbClr val="16204E"/>
                </a:solidFill>
              </a:rPr>
              <a:t> (35.3%) </a:t>
            </a:r>
          </a:p>
          <a:p>
            <a:pPr lvl="2"/>
            <a:r>
              <a:rPr lang="en-GB" dirty="0">
                <a:solidFill>
                  <a:srgbClr val="16204E"/>
                </a:solidFill>
              </a:rPr>
              <a:t>less influential for work-related mobility (30%)</a:t>
            </a:r>
          </a:p>
          <a:p>
            <a:pPr lvl="1"/>
            <a:r>
              <a:rPr lang="en-GB" dirty="0">
                <a:solidFill>
                  <a:srgbClr val="16204E"/>
                </a:solidFill>
              </a:rPr>
              <a:t>Peer networks are regarded as useful sources of information on mobility. </a:t>
            </a:r>
          </a:p>
          <a:p>
            <a:pPr lvl="2"/>
            <a:r>
              <a:rPr lang="en-GB" dirty="0">
                <a:solidFill>
                  <a:srgbClr val="16204E"/>
                </a:solidFill>
              </a:rPr>
              <a:t>(35.7%) of young people rely on the mobility-related information provided by friends as well as by social media, which are also among popular channels for identifying information (25.7%). </a:t>
            </a:r>
          </a:p>
          <a:p>
            <a:pPr lvl="1"/>
            <a:r>
              <a:rPr lang="en-GB" dirty="0">
                <a:solidFill>
                  <a:srgbClr val="16204E"/>
                </a:solidFill>
              </a:rPr>
              <a:t>Peers are especially friends with mobility experience</a:t>
            </a:r>
            <a:r>
              <a:rPr lang="en-US" dirty="0">
                <a:solidFill>
                  <a:srgbClr val="16204E"/>
                </a:solidFill>
              </a:rPr>
              <a:t> </a:t>
            </a:r>
          </a:p>
          <a:p>
            <a:pPr lvl="2"/>
            <a:r>
              <a:rPr lang="en-GB" dirty="0">
                <a:solidFill>
                  <a:srgbClr val="16204E"/>
                </a:solidFill>
              </a:rPr>
              <a:t>63.2% of mobile respondents have friends who did a student exchange</a:t>
            </a:r>
          </a:p>
          <a:p>
            <a:pPr lvl="2"/>
            <a:r>
              <a:rPr lang="en-GB" dirty="0">
                <a:solidFill>
                  <a:srgbClr val="16204E"/>
                </a:solidFill>
              </a:rPr>
              <a:t>42.4% have friends who have studied abroad</a:t>
            </a:r>
          </a:p>
          <a:p>
            <a:pPr lvl="2"/>
            <a:r>
              <a:rPr lang="en-GB" dirty="0">
                <a:solidFill>
                  <a:srgbClr val="16204E"/>
                </a:solidFill>
              </a:rPr>
              <a:t>51.4% report that their friends have recommended them to study abroad. </a:t>
            </a:r>
            <a:endParaRPr lang="en-US" dirty="0">
              <a:solidFill>
                <a:srgbClr val="16204E"/>
              </a:solidFill>
            </a:endParaRPr>
          </a:p>
          <a:p>
            <a:pPr marL="914400" lvl="2" indent="0">
              <a:buNone/>
            </a:pPr>
            <a:endParaRPr lang="en-US" dirty="0"/>
          </a:p>
        </p:txBody>
      </p:sp>
    </p:spTree>
    <p:extLst>
      <p:ext uri="{BB962C8B-B14F-4D97-AF65-F5344CB8AC3E}">
        <p14:creationId xmlns:p14="http://schemas.microsoft.com/office/powerpoint/2010/main" val="71414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0" y="294679"/>
            <a:ext cx="9820640" cy="1076655"/>
          </a:xfrm>
        </p:spPr>
        <p:txBody>
          <a:bodyPr>
            <a:normAutofit fontScale="90000"/>
          </a:bodyPr>
          <a:lstStyle/>
          <a:p>
            <a:pPr lvl="0"/>
            <a:r>
              <a:rPr lang="en-US" sz="3600" b="1" dirty="0">
                <a:solidFill>
                  <a:srgbClr val="ED820D"/>
                </a:solidFill>
                <a:latin typeface="Cambria"/>
                <a:cs typeface="Cambria"/>
              </a:rPr>
              <a:t>MOVE results </a:t>
            </a:r>
            <a:r>
              <a:rPr lang="en-US" sz="3600" dirty="0">
                <a:solidFill>
                  <a:srgbClr val="ED820D"/>
                </a:solidFill>
                <a:latin typeface="Cambria"/>
                <a:cs typeface="Cambria"/>
              </a:rPr>
              <a:t>at a closer look</a:t>
            </a:r>
            <a:r>
              <a:rPr lang="en-US" sz="3600" b="1" dirty="0">
                <a:solidFill>
                  <a:srgbClr val="ED820D"/>
                </a:solidFill>
                <a:latin typeface="Cambria"/>
                <a:cs typeface="Cambria"/>
              </a:rPr>
              <a:t>: </a:t>
            </a:r>
            <a:r>
              <a:rPr lang="en-GB" sz="3600" b="1" dirty="0">
                <a:solidFill>
                  <a:srgbClr val="E66E0E"/>
                </a:solidFill>
                <a:latin typeface="Cambria"/>
                <a:cs typeface="Cambria"/>
              </a:rPr>
              <a:t>Learning dimension </a:t>
            </a:r>
            <a:endParaRPr lang="en-US" sz="3600" b="1" dirty="0">
              <a:solidFill>
                <a:srgbClr val="E66E0E"/>
              </a:solidFill>
              <a:latin typeface="Cambria"/>
              <a:cs typeface="Cambria"/>
            </a:endParaRPr>
          </a:p>
        </p:txBody>
      </p:sp>
      <p:pic>
        <p:nvPicPr>
          <p:cNvPr id="5"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Content Placeholder 5"/>
          <p:cNvSpPr>
            <a:spLocks noGrp="1"/>
          </p:cNvSpPr>
          <p:nvPr>
            <p:ph idx="1"/>
          </p:nvPr>
        </p:nvSpPr>
        <p:spPr/>
        <p:txBody>
          <a:bodyPr/>
          <a:lstStyle/>
          <a:p>
            <a:pPr lvl="1"/>
            <a:r>
              <a:rPr lang="en-GB" dirty="0"/>
              <a:t>Mobility as a “huge opportunity” for young people to improve education</a:t>
            </a:r>
            <a:r>
              <a:rPr lang="en-US" dirty="0"/>
              <a:t> </a:t>
            </a:r>
            <a:r>
              <a:rPr lang="en-GB" dirty="0">
                <a:solidFill>
                  <a:srgbClr val="16204E"/>
                </a:solidFill>
              </a:rPr>
              <a:t>stronger role for education, especially language</a:t>
            </a:r>
          </a:p>
          <a:p>
            <a:pPr lvl="1"/>
            <a:r>
              <a:rPr lang="en-GB" dirty="0">
                <a:solidFill>
                  <a:srgbClr val="16204E"/>
                </a:solidFill>
              </a:rPr>
              <a:t>English is important for mobility</a:t>
            </a:r>
          </a:p>
          <a:p>
            <a:pPr marL="457200" lvl="1" indent="0">
              <a:buNone/>
            </a:pPr>
            <a:r>
              <a:rPr lang="en-GB" b="1" dirty="0">
                <a:solidFill>
                  <a:srgbClr val="16204E"/>
                </a:solidFill>
              </a:rPr>
              <a:t>BUT</a:t>
            </a:r>
          </a:p>
          <a:p>
            <a:pPr lvl="1"/>
            <a:r>
              <a:rPr lang="en-GB" dirty="0">
                <a:solidFill>
                  <a:srgbClr val="16204E"/>
                </a:solidFill>
              </a:rPr>
              <a:t>Language is also the MAIN barrier to mobility</a:t>
            </a:r>
          </a:p>
          <a:p>
            <a:pPr lvl="2"/>
            <a:r>
              <a:rPr lang="en-GB" dirty="0"/>
              <a:t>32.4% emphasised a lack of sufficient language skills as a barrier to their mobility</a:t>
            </a:r>
          </a:p>
          <a:p>
            <a:pPr lvl="2"/>
            <a:r>
              <a:rPr lang="en-GB" dirty="0"/>
              <a:t>Language is also  the most important barrier amongst non-mobiles (42.7%).</a:t>
            </a:r>
            <a:r>
              <a:rPr lang="en-US" dirty="0"/>
              <a:t> </a:t>
            </a:r>
          </a:p>
        </p:txBody>
      </p:sp>
    </p:spTree>
    <p:extLst>
      <p:ext uri="{BB962C8B-B14F-4D97-AF65-F5344CB8AC3E}">
        <p14:creationId xmlns:p14="http://schemas.microsoft.com/office/powerpoint/2010/main" val="113647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59" y="1272208"/>
            <a:ext cx="10761205" cy="99125"/>
          </a:xfrm>
        </p:spPr>
        <p:txBody>
          <a:bodyPr>
            <a:normAutofit fontScale="90000"/>
          </a:bodyPr>
          <a:lstStyle/>
          <a:p>
            <a:r>
              <a:rPr lang="en-US" sz="4000" b="1" dirty="0">
                <a:solidFill>
                  <a:srgbClr val="ED820D"/>
                </a:solidFill>
                <a:latin typeface="Cambria"/>
                <a:cs typeface="Cambria"/>
              </a:rPr>
              <a:t>MOVE results </a:t>
            </a:r>
            <a:r>
              <a:rPr lang="en-US" sz="4000" dirty="0">
                <a:solidFill>
                  <a:srgbClr val="ED820D"/>
                </a:solidFill>
                <a:latin typeface="Cambria"/>
                <a:cs typeface="Cambria"/>
              </a:rPr>
              <a:t>at a closer look</a:t>
            </a:r>
            <a:r>
              <a:rPr lang="en-US" sz="4000" b="1" dirty="0">
                <a:solidFill>
                  <a:srgbClr val="ED820D"/>
                </a:solidFill>
                <a:latin typeface="Cambria"/>
                <a:cs typeface="Cambria"/>
              </a:rPr>
              <a:t>: </a:t>
            </a:r>
            <a:r>
              <a:rPr lang="en-US" sz="4000" b="1" dirty="0"/>
              <a:t> </a:t>
            </a:r>
            <a:r>
              <a:rPr lang="en-GB" sz="4000" b="1" dirty="0">
                <a:solidFill>
                  <a:srgbClr val="ED820D"/>
                </a:solidFill>
                <a:latin typeface="Cambria"/>
                <a:cs typeface="Cambria"/>
              </a:rPr>
              <a:t>Individual development dimension</a:t>
            </a:r>
            <a:r>
              <a:rPr lang="en-US" sz="3300" b="1" dirty="0">
                <a:solidFill>
                  <a:srgbClr val="ED820D"/>
                </a:solidFill>
                <a:latin typeface="Cambria"/>
                <a:cs typeface="Cambria"/>
              </a:rPr>
              <a:t/>
            </a:r>
            <a:br>
              <a:rPr lang="en-US" sz="3300" b="1" dirty="0">
                <a:solidFill>
                  <a:srgbClr val="ED820D"/>
                </a:solidFill>
                <a:latin typeface="Cambria"/>
                <a:cs typeface="Cambria"/>
              </a:rPr>
            </a:br>
            <a:endParaRPr lang="en-US" sz="3300" b="1" dirty="0">
              <a:solidFill>
                <a:srgbClr val="ED820D"/>
              </a:solidFill>
              <a:latin typeface="Cambria"/>
              <a:cs typeface="Cambria"/>
            </a:endParaRPr>
          </a:p>
        </p:txBody>
      </p:sp>
      <p:pic>
        <p:nvPicPr>
          <p:cNvPr id="5"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Content Placeholder 5"/>
          <p:cNvSpPr>
            <a:spLocks noGrp="1"/>
          </p:cNvSpPr>
          <p:nvPr>
            <p:ph idx="1"/>
          </p:nvPr>
        </p:nvSpPr>
        <p:spPr/>
        <p:txBody>
          <a:bodyPr>
            <a:normAutofit/>
          </a:bodyPr>
          <a:lstStyle/>
          <a:p>
            <a:pPr lvl="1"/>
            <a:r>
              <a:rPr lang="en-GB" dirty="0">
                <a:solidFill>
                  <a:srgbClr val="16204E"/>
                </a:solidFill>
              </a:rPr>
              <a:t>Mobility is important during youth, it is one of the youth practices</a:t>
            </a:r>
          </a:p>
          <a:p>
            <a:pPr lvl="2"/>
            <a:r>
              <a:rPr lang="en-GB" dirty="0">
                <a:solidFill>
                  <a:srgbClr val="16204E"/>
                </a:solidFill>
              </a:rPr>
              <a:t>to become independent ,“go out”  and become autonomous</a:t>
            </a:r>
          </a:p>
          <a:p>
            <a:pPr lvl="2"/>
            <a:r>
              <a:rPr lang="en-GB" dirty="0">
                <a:solidFill>
                  <a:srgbClr val="16204E"/>
                </a:solidFill>
              </a:rPr>
              <a:t>to find new ways of positioning themselves in social relationships in the new destinations</a:t>
            </a:r>
            <a:r>
              <a:rPr lang="en-US" dirty="0">
                <a:solidFill>
                  <a:srgbClr val="16204E"/>
                </a:solidFill>
              </a:rPr>
              <a:t> </a:t>
            </a:r>
          </a:p>
          <a:p>
            <a:pPr lvl="2"/>
            <a:endParaRPr lang="en-US" dirty="0">
              <a:solidFill>
                <a:srgbClr val="16204E"/>
              </a:solidFill>
            </a:endParaRPr>
          </a:p>
          <a:p>
            <a:pPr lvl="1"/>
            <a:r>
              <a:rPr lang="en-US" dirty="0">
                <a:solidFill>
                  <a:srgbClr val="16204E"/>
                </a:solidFill>
              </a:rPr>
              <a:t>Even in employment and entrepreneurial mobility:  young people learn</a:t>
            </a:r>
          </a:p>
          <a:p>
            <a:pPr lvl="2"/>
            <a:r>
              <a:rPr lang="en-GB" dirty="0">
                <a:solidFill>
                  <a:srgbClr val="16204E"/>
                </a:solidFill>
              </a:rPr>
              <a:t>improving working conditions (31.2%) </a:t>
            </a:r>
          </a:p>
          <a:p>
            <a:pPr lvl="2"/>
            <a:r>
              <a:rPr lang="en-GB" dirty="0">
                <a:solidFill>
                  <a:srgbClr val="16204E"/>
                </a:solidFill>
              </a:rPr>
              <a:t>improving opportunities for personal and professional development (28.7%</a:t>
            </a:r>
            <a:r>
              <a:rPr lang="en-GB" sz="2200" dirty="0">
                <a:solidFill>
                  <a:srgbClr val="16204E"/>
                </a:solidFill>
              </a:rPr>
              <a:t>)</a:t>
            </a:r>
            <a:r>
              <a:rPr lang="en-US" sz="2200" dirty="0">
                <a:solidFill>
                  <a:srgbClr val="16204E"/>
                </a:solidFill>
              </a:rPr>
              <a:t> </a:t>
            </a:r>
            <a:endParaRPr lang="en-GB" sz="2200" dirty="0">
              <a:solidFill>
                <a:srgbClr val="16204E"/>
              </a:solidFill>
            </a:endParaRPr>
          </a:p>
        </p:txBody>
      </p:sp>
    </p:spTree>
    <p:extLst>
      <p:ext uri="{BB962C8B-B14F-4D97-AF65-F5344CB8AC3E}">
        <p14:creationId xmlns:p14="http://schemas.microsoft.com/office/powerpoint/2010/main" val="4248574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p:cNvSpPr>
          <p:nvPr>
            <p:ph type="title"/>
          </p:nvPr>
        </p:nvSpPr>
        <p:spPr>
          <a:xfrm>
            <a:off x="562550" y="81130"/>
            <a:ext cx="8125738" cy="1052736"/>
          </a:xfrm>
          <a:prstGeom prst="rect">
            <a:avLst/>
          </a:prstGeom>
        </p:spPr>
        <p:txBody>
          <a:bodyPr>
            <a:normAutofit/>
          </a:bodyPr>
          <a:lstStyle>
            <a:lvl1pPr>
              <a:defRPr b="1">
                <a:solidFill>
                  <a:srgbClr val="FF9300"/>
                </a:solidFill>
                <a:latin typeface="Cambria"/>
                <a:ea typeface="Cambria"/>
                <a:cs typeface="Cambria"/>
                <a:sym typeface="Cambria"/>
              </a:defRPr>
            </a:lvl1pPr>
          </a:lstStyle>
          <a:p>
            <a:r>
              <a:rPr lang="en-US" sz="3600" dirty="0">
                <a:solidFill>
                  <a:srgbClr val="F79505"/>
                </a:solidFill>
                <a:ea typeface="Calibri"/>
                <a:sym typeface="Calibri"/>
              </a:rPr>
              <a:t>Outline of the presentation</a:t>
            </a:r>
            <a:endParaRPr lang="en-US" sz="3600" dirty="0">
              <a:solidFill>
                <a:srgbClr val="F79505"/>
              </a:solidFill>
            </a:endParaRPr>
          </a:p>
        </p:txBody>
      </p:sp>
      <p:sp>
        <p:nvSpPr>
          <p:cNvPr id="38" name="Shape 38"/>
          <p:cNvSpPr>
            <a:spLocks noGrp="1"/>
          </p:cNvSpPr>
          <p:nvPr>
            <p:ph type="body" idx="1"/>
          </p:nvPr>
        </p:nvSpPr>
        <p:spPr>
          <a:xfrm>
            <a:off x="797719" y="831502"/>
            <a:ext cx="9940789" cy="6026497"/>
          </a:xfrm>
          <a:prstGeom prst="rect">
            <a:avLst/>
          </a:prstGeom>
          <a:ln>
            <a:noFill/>
          </a:ln>
        </p:spPr>
        <p:txBody>
          <a:bodyPr>
            <a:normAutofit fontScale="92500" lnSpcReduction="10000"/>
          </a:bodyPr>
          <a:lstStyle/>
          <a:p>
            <a:r>
              <a:rPr lang="en-US" dirty="0">
                <a:solidFill>
                  <a:srgbClr val="16204E"/>
                </a:solidFill>
              </a:rPr>
              <a:t>Presentation of the MOVE project</a:t>
            </a:r>
          </a:p>
          <a:p>
            <a:r>
              <a:rPr lang="en-US" dirty="0">
                <a:solidFill>
                  <a:srgbClr val="16204E"/>
                </a:solidFill>
              </a:rPr>
              <a:t>MOVE results</a:t>
            </a:r>
          </a:p>
          <a:p>
            <a:pPr lvl="1"/>
            <a:r>
              <a:rPr lang="en-US" dirty="0">
                <a:solidFill>
                  <a:srgbClr val="E66E0E"/>
                </a:solidFill>
              </a:rPr>
              <a:t>Cluster analysis and country typology</a:t>
            </a:r>
          </a:p>
          <a:p>
            <a:pPr lvl="1"/>
            <a:r>
              <a:rPr lang="en-US" dirty="0">
                <a:solidFill>
                  <a:srgbClr val="E66E0E"/>
                </a:solidFill>
              </a:rPr>
              <a:t>Patterns of Mobility</a:t>
            </a:r>
          </a:p>
          <a:p>
            <a:pPr lvl="1"/>
            <a:r>
              <a:rPr lang="en-US" dirty="0">
                <a:solidFill>
                  <a:srgbClr val="E66E0E"/>
                </a:solidFill>
              </a:rPr>
              <a:t>Motivations and fostering factors for mobility </a:t>
            </a:r>
          </a:p>
          <a:p>
            <a:pPr lvl="1"/>
            <a:r>
              <a:rPr lang="en-US" dirty="0">
                <a:solidFill>
                  <a:srgbClr val="E66E0E"/>
                </a:solidFill>
              </a:rPr>
              <a:t>Obstacles for mobility</a:t>
            </a:r>
          </a:p>
          <a:p>
            <a:pPr lvl="1"/>
            <a:r>
              <a:rPr lang="en-US" dirty="0" err="1">
                <a:solidFill>
                  <a:srgbClr val="E66E0E"/>
                </a:solidFill>
              </a:rPr>
              <a:t>Financement</a:t>
            </a:r>
            <a:r>
              <a:rPr lang="en-US" dirty="0">
                <a:solidFill>
                  <a:srgbClr val="E66E0E"/>
                </a:solidFill>
              </a:rPr>
              <a:t> of mobility</a:t>
            </a:r>
          </a:p>
          <a:p>
            <a:pPr lvl="1"/>
            <a:r>
              <a:rPr lang="en-US" dirty="0">
                <a:solidFill>
                  <a:srgbClr val="E66E0E"/>
                </a:solidFill>
              </a:rPr>
              <a:t>Gender aspect</a:t>
            </a:r>
          </a:p>
          <a:p>
            <a:r>
              <a:rPr lang="en-US" dirty="0"/>
              <a:t>At a closer look</a:t>
            </a:r>
          </a:p>
          <a:p>
            <a:pPr lvl="1"/>
            <a:r>
              <a:rPr lang="en-US" dirty="0">
                <a:solidFill>
                  <a:srgbClr val="E66E0E"/>
                </a:solidFill>
              </a:rPr>
              <a:t>Social relations dimension</a:t>
            </a:r>
          </a:p>
          <a:p>
            <a:pPr lvl="1"/>
            <a:r>
              <a:rPr lang="en-US" dirty="0">
                <a:solidFill>
                  <a:srgbClr val="E66E0E"/>
                </a:solidFill>
              </a:rPr>
              <a:t>Learning dimension</a:t>
            </a:r>
          </a:p>
          <a:p>
            <a:pPr lvl="1"/>
            <a:r>
              <a:rPr lang="en-US" dirty="0">
                <a:solidFill>
                  <a:srgbClr val="E66E0E"/>
                </a:solidFill>
              </a:rPr>
              <a:t>Individual development dimension</a:t>
            </a:r>
          </a:p>
          <a:p>
            <a:pPr lvl="1"/>
            <a:r>
              <a:rPr lang="en-US" dirty="0" err="1">
                <a:solidFill>
                  <a:srgbClr val="E66E0E"/>
                </a:solidFill>
              </a:rPr>
              <a:t>Organisational</a:t>
            </a:r>
            <a:r>
              <a:rPr lang="en-US" dirty="0">
                <a:solidFill>
                  <a:srgbClr val="E66E0E"/>
                </a:solidFill>
              </a:rPr>
              <a:t> membership dimension</a:t>
            </a:r>
          </a:p>
          <a:p>
            <a:pPr lvl="1"/>
            <a:r>
              <a:rPr lang="en-US" dirty="0">
                <a:solidFill>
                  <a:srgbClr val="E66E0E"/>
                </a:solidFill>
              </a:rPr>
              <a:t>Socioeconomic and opportunity structure dimension</a:t>
            </a:r>
          </a:p>
          <a:p>
            <a:pPr lvl="1"/>
            <a:r>
              <a:rPr lang="en-US" dirty="0">
                <a:solidFill>
                  <a:srgbClr val="E66E0E"/>
                </a:solidFill>
              </a:rPr>
              <a:t>Overlapping mobility</a:t>
            </a:r>
          </a:p>
          <a:p>
            <a:r>
              <a:rPr lang="en-US" dirty="0"/>
              <a:t>Mobility types dilemma</a:t>
            </a:r>
          </a:p>
          <a:p>
            <a:pPr marL="970086" lvl="2" indent="207555" defTabSz="128583">
              <a:lnSpc>
                <a:spcPct val="70000"/>
              </a:lnSpc>
              <a:spcBef>
                <a:spcPts val="1687"/>
              </a:spcBef>
              <a:defRPr sz="1800"/>
            </a:pPr>
            <a:endParaRPr lang="fr-CH" sz="900" dirty="0">
              <a:solidFill>
                <a:srgbClr val="FF9300"/>
              </a:solidFill>
              <a:latin typeface="Cambria"/>
              <a:ea typeface="Cambria"/>
              <a:cs typeface="Cambria"/>
              <a:sym typeface="Cambria"/>
            </a:endParaRPr>
          </a:p>
          <a:p>
            <a:pPr marL="970086" lvl="2" indent="207555" defTabSz="128583">
              <a:lnSpc>
                <a:spcPct val="70000"/>
              </a:lnSpc>
              <a:spcBef>
                <a:spcPts val="1687"/>
              </a:spcBef>
              <a:defRPr sz="1800"/>
            </a:pPr>
            <a:endParaRPr sz="900" dirty="0">
              <a:solidFill>
                <a:srgbClr val="FF9300"/>
              </a:solidFill>
              <a:latin typeface="Cambria"/>
              <a:ea typeface="Cambria"/>
              <a:cs typeface="Cambria"/>
              <a:sym typeface="Cambria"/>
            </a:endParaRPr>
          </a:p>
        </p:txBody>
      </p:sp>
      <p:pic>
        <p:nvPicPr>
          <p:cNvPr id="6" name="Picture 5"/>
          <p:cNvPicPr>
            <a:picLocks noChangeAspect="1"/>
          </p:cNvPicPr>
          <p:nvPr/>
        </p:nvPicPr>
        <p:blipFill>
          <a:blip r:embed="rId3"/>
          <a:stretch>
            <a:fillRect/>
          </a:stretch>
        </p:blipFill>
        <p:spPr>
          <a:xfrm>
            <a:off x="9385272" y="297636"/>
            <a:ext cx="2182065" cy="669779"/>
          </a:xfrm>
          <a:prstGeom prst="rect">
            <a:avLst/>
          </a:prstGeom>
        </p:spPr>
      </p:pic>
    </p:spTree>
    <p:extLst>
      <p:ext uri="{BB962C8B-B14F-4D97-AF65-F5344CB8AC3E}">
        <p14:creationId xmlns:p14="http://schemas.microsoft.com/office/powerpoint/2010/main" val="3916537721"/>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0" y="1431234"/>
            <a:ext cx="9820640" cy="205755"/>
          </a:xfrm>
        </p:spPr>
        <p:txBody>
          <a:bodyPr>
            <a:normAutofit fontScale="90000"/>
          </a:bodyPr>
          <a:lstStyle/>
          <a:p>
            <a:pPr lvl="0"/>
            <a:r>
              <a:rPr lang="en-US" sz="4000" b="1" dirty="0">
                <a:solidFill>
                  <a:srgbClr val="ED820D"/>
                </a:solidFill>
                <a:latin typeface="Cambria"/>
                <a:cs typeface="Cambria"/>
              </a:rPr>
              <a:t>MOVE results </a:t>
            </a:r>
            <a:r>
              <a:rPr lang="en-US" sz="4000" dirty="0">
                <a:solidFill>
                  <a:srgbClr val="ED820D"/>
                </a:solidFill>
                <a:latin typeface="Cambria"/>
                <a:cs typeface="Cambria"/>
              </a:rPr>
              <a:t>at a closer look</a:t>
            </a:r>
            <a:r>
              <a:rPr lang="en-US" sz="4000" b="1" dirty="0">
                <a:solidFill>
                  <a:srgbClr val="ED820D"/>
                </a:solidFill>
                <a:latin typeface="Cambria"/>
                <a:cs typeface="Cambria"/>
              </a:rPr>
              <a:t>: </a:t>
            </a:r>
            <a:r>
              <a:rPr lang="en-US" sz="4000" b="1" dirty="0"/>
              <a:t> </a:t>
            </a:r>
            <a:r>
              <a:rPr lang="en-GB" sz="4000" b="1" dirty="0">
                <a:solidFill>
                  <a:srgbClr val="ED820D"/>
                </a:solidFill>
                <a:latin typeface="Cambria"/>
                <a:cs typeface="Cambria"/>
              </a:rPr>
              <a:t>Organisational membership dimension </a:t>
            </a:r>
            <a:r>
              <a:rPr lang="en-US" sz="3300" b="1" dirty="0">
                <a:solidFill>
                  <a:srgbClr val="ED820D"/>
                </a:solidFill>
                <a:latin typeface="Cambria"/>
                <a:cs typeface="Cambria"/>
              </a:rPr>
              <a:t/>
            </a:r>
            <a:br>
              <a:rPr lang="en-US" sz="3300" b="1" dirty="0">
                <a:solidFill>
                  <a:srgbClr val="ED820D"/>
                </a:solidFill>
                <a:latin typeface="Cambria"/>
                <a:cs typeface="Cambria"/>
              </a:rPr>
            </a:br>
            <a:r>
              <a:rPr lang="en-US" sz="3600" b="1" dirty="0">
                <a:solidFill>
                  <a:srgbClr val="ED820D"/>
                </a:solidFill>
                <a:latin typeface="Cambria"/>
                <a:cs typeface="Cambria"/>
              </a:rPr>
              <a:t/>
            </a:r>
            <a:br>
              <a:rPr lang="en-US" sz="3600" b="1" dirty="0">
                <a:solidFill>
                  <a:srgbClr val="ED820D"/>
                </a:solidFill>
                <a:latin typeface="Cambria"/>
                <a:cs typeface="Cambria"/>
              </a:rPr>
            </a:br>
            <a:endParaRPr lang="en-US" sz="3600" b="1" dirty="0">
              <a:solidFill>
                <a:srgbClr val="ED820D"/>
              </a:solidFill>
              <a:latin typeface="Cambria"/>
              <a:cs typeface="Cambria"/>
            </a:endParaRPr>
          </a:p>
        </p:txBody>
      </p:sp>
      <p:pic>
        <p:nvPicPr>
          <p:cNvPr id="5"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Content Placeholder 5"/>
          <p:cNvSpPr>
            <a:spLocks noGrp="1"/>
          </p:cNvSpPr>
          <p:nvPr>
            <p:ph idx="1"/>
          </p:nvPr>
        </p:nvSpPr>
        <p:spPr/>
        <p:txBody>
          <a:bodyPr>
            <a:normAutofit/>
          </a:bodyPr>
          <a:lstStyle/>
          <a:p>
            <a:pPr lvl="2"/>
            <a:r>
              <a:rPr lang="en-GB" sz="2400" dirty="0">
                <a:solidFill>
                  <a:srgbClr val="16204E"/>
                </a:solidFill>
              </a:rPr>
              <a:t>Organisation of mobility is a challenging process for young people</a:t>
            </a:r>
          </a:p>
          <a:p>
            <a:pPr lvl="2"/>
            <a:r>
              <a:rPr lang="en-GB" sz="2400" dirty="0">
                <a:solidFill>
                  <a:srgbClr val="16204E"/>
                </a:solidFill>
              </a:rPr>
              <a:t>Young people rely on own, more informal sources of information and use personal sources </a:t>
            </a:r>
          </a:p>
          <a:p>
            <a:pPr lvl="3"/>
            <a:r>
              <a:rPr lang="en-GB" sz="2000" dirty="0">
                <a:solidFill>
                  <a:srgbClr val="16204E"/>
                </a:solidFill>
              </a:rPr>
              <a:t>Internet search engines (48.5%)</a:t>
            </a:r>
          </a:p>
          <a:p>
            <a:pPr lvl="3"/>
            <a:r>
              <a:rPr lang="en-GB" sz="2000" dirty="0">
                <a:solidFill>
                  <a:srgbClr val="16204E"/>
                </a:solidFill>
              </a:rPr>
              <a:t>friends (35.7%), and teacher recommendations (32.1%)</a:t>
            </a:r>
          </a:p>
          <a:p>
            <a:pPr lvl="3"/>
            <a:r>
              <a:rPr lang="en-GB" sz="2000" dirty="0">
                <a:solidFill>
                  <a:srgbClr val="16204E"/>
                </a:solidFill>
              </a:rPr>
              <a:t>Online communities/social networks and university websites (over 25%) </a:t>
            </a:r>
          </a:p>
          <a:p>
            <a:pPr lvl="4"/>
            <a:r>
              <a:rPr lang="en-GB" sz="2000" dirty="0">
                <a:solidFill>
                  <a:srgbClr val="16204E"/>
                </a:solidFill>
              </a:rPr>
              <a:t>In education mobility young people rely -  more on informal sources, i.e. teachers’ advice and search engines than less on formal channels, </a:t>
            </a:r>
          </a:p>
          <a:p>
            <a:pPr lvl="4"/>
            <a:r>
              <a:rPr lang="en-GB" sz="2000" dirty="0">
                <a:solidFill>
                  <a:srgbClr val="16204E"/>
                </a:solidFill>
              </a:rPr>
              <a:t> in employment mobility young people do not rely on any formal channels: very few (over 1%) mention EURES, followed by specialising portals, employment agencies, and government websites. </a:t>
            </a:r>
            <a:endParaRPr lang="en-US" sz="2000" dirty="0">
              <a:solidFill>
                <a:srgbClr val="16204E"/>
              </a:solidFill>
            </a:endParaRPr>
          </a:p>
          <a:p>
            <a:pPr lvl="2"/>
            <a:endParaRPr lang="en-US" sz="2400" dirty="0">
              <a:solidFill>
                <a:srgbClr val="16204E"/>
              </a:solidFill>
            </a:endParaRPr>
          </a:p>
        </p:txBody>
      </p:sp>
    </p:spTree>
    <p:extLst>
      <p:ext uri="{BB962C8B-B14F-4D97-AF65-F5344CB8AC3E}">
        <p14:creationId xmlns:p14="http://schemas.microsoft.com/office/powerpoint/2010/main" val="3372964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59" y="1563756"/>
            <a:ext cx="10456405" cy="583096"/>
          </a:xfrm>
        </p:spPr>
        <p:txBody>
          <a:bodyPr>
            <a:normAutofit fontScale="90000"/>
          </a:bodyPr>
          <a:lstStyle/>
          <a:p>
            <a:r>
              <a:rPr lang="en-US" sz="4000" b="1" dirty="0">
                <a:solidFill>
                  <a:srgbClr val="ED820D"/>
                </a:solidFill>
                <a:latin typeface="Cambria"/>
                <a:cs typeface="Cambria"/>
              </a:rPr>
              <a:t>MOVE results </a:t>
            </a:r>
            <a:r>
              <a:rPr lang="en-US" sz="4000" dirty="0">
                <a:solidFill>
                  <a:srgbClr val="ED820D"/>
                </a:solidFill>
                <a:latin typeface="Cambria"/>
                <a:cs typeface="Cambria"/>
              </a:rPr>
              <a:t>at a closer look</a:t>
            </a:r>
            <a:r>
              <a:rPr lang="en-US" sz="4000" b="1" dirty="0">
                <a:solidFill>
                  <a:srgbClr val="ED820D"/>
                </a:solidFill>
                <a:latin typeface="Cambria"/>
                <a:cs typeface="Cambria"/>
              </a:rPr>
              <a:t>:  </a:t>
            </a:r>
            <a:r>
              <a:rPr lang="en-GB" sz="4000" b="1" dirty="0">
                <a:solidFill>
                  <a:srgbClr val="ED820D"/>
                </a:solidFill>
                <a:latin typeface="Cambria"/>
                <a:cs typeface="Cambria"/>
              </a:rPr>
              <a:t>Socioeconomic and opportunity structure dimension</a:t>
            </a:r>
            <a:r>
              <a:rPr lang="en-US" sz="3300" b="1" dirty="0">
                <a:solidFill>
                  <a:srgbClr val="ED820D"/>
                </a:solidFill>
                <a:latin typeface="Cambria"/>
                <a:cs typeface="Cambria"/>
              </a:rPr>
              <a:t/>
            </a:r>
            <a:br>
              <a:rPr lang="en-US" sz="3300" b="1" dirty="0">
                <a:solidFill>
                  <a:srgbClr val="ED820D"/>
                </a:solidFill>
                <a:latin typeface="Cambria"/>
                <a:cs typeface="Cambria"/>
              </a:rPr>
            </a:br>
            <a:r>
              <a:rPr lang="en-US" sz="3300" b="1" dirty="0">
                <a:solidFill>
                  <a:srgbClr val="ED820D"/>
                </a:solidFill>
                <a:latin typeface="Cambria"/>
                <a:cs typeface="Cambria"/>
              </a:rPr>
              <a:t/>
            </a:r>
            <a:br>
              <a:rPr lang="en-US" sz="3300" b="1" dirty="0">
                <a:solidFill>
                  <a:srgbClr val="ED820D"/>
                </a:solidFill>
                <a:latin typeface="Cambria"/>
                <a:cs typeface="Cambria"/>
              </a:rPr>
            </a:br>
            <a:r>
              <a:rPr lang="en-US" sz="3600" b="1" dirty="0">
                <a:solidFill>
                  <a:srgbClr val="ED820D"/>
                </a:solidFill>
                <a:latin typeface="Cambria"/>
                <a:cs typeface="Cambria"/>
              </a:rPr>
              <a:t/>
            </a:r>
            <a:br>
              <a:rPr lang="en-US" sz="3600" b="1" dirty="0">
                <a:solidFill>
                  <a:srgbClr val="ED820D"/>
                </a:solidFill>
                <a:latin typeface="Cambria"/>
                <a:cs typeface="Cambria"/>
              </a:rPr>
            </a:br>
            <a:endParaRPr lang="en-US" sz="3600" b="1" dirty="0">
              <a:solidFill>
                <a:srgbClr val="ED820D"/>
              </a:solidFill>
              <a:latin typeface="Cambria"/>
              <a:cs typeface="Cambria"/>
            </a:endParaRPr>
          </a:p>
        </p:txBody>
      </p:sp>
      <p:pic>
        <p:nvPicPr>
          <p:cNvPr id="5"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Content Placeholder 5"/>
          <p:cNvSpPr>
            <a:spLocks noGrp="1"/>
          </p:cNvSpPr>
          <p:nvPr>
            <p:ph idx="1"/>
          </p:nvPr>
        </p:nvSpPr>
        <p:spPr/>
        <p:txBody>
          <a:bodyPr>
            <a:normAutofit fontScale="85000" lnSpcReduction="20000"/>
          </a:bodyPr>
          <a:lstStyle/>
          <a:p>
            <a:r>
              <a:rPr lang="en-GB" dirty="0">
                <a:solidFill>
                  <a:srgbClr val="16204E"/>
                </a:solidFill>
              </a:rPr>
              <a:t>Parents have a major influence on the decision-making process for young people</a:t>
            </a:r>
          </a:p>
          <a:p>
            <a:pPr lvl="1"/>
            <a:r>
              <a:rPr lang="en-GB" dirty="0">
                <a:solidFill>
                  <a:srgbClr val="16204E"/>
                </a:solidFill>
              </a:rPr>
              <a:t>1/3 of young people (38.2%) take family’ opinion and support into consideration. </a:t>
            </a:r>
          </a:p>
          <a:p>
            <a:pPr lvl="1"/>
            <a:r>
              <a:rPr lang="en-GB" dirty="0">
                <a:solidFill>
                  <a:srgbClr val="16204E"/>
                </a:solidFill>
              </a:rPr>
              <a:t>Family support is the main source of mobility financing (46.1%) alongside private funds and savings (32.0%). </a:t>
            </a:r>
          </a:p>
          <a:p>
            <a:pPr lvl="1"/>
            <a:r>
              <a:rPr lang="en-GB" dirty="0">
                <a:solidFill>
                  <a:srgbClr val="16204E"/>
                </a:solidFill>
              </a:rPr>
              <a:t>Individual socioeconomic factors determine patterns of mobility or immobility: </a:t>
            </a:r>
          </a:p>
          <a:p>
            <a:pPr lvl="2"/>
            <a:r>
              <a:rPr lang="en-GB" dirty="0">
                <a:solidFill>
                  <a:srgbClr val="16204E"/>
                </a:solidFill>
              </a:rPr>
              <a:t>the level of education of young people and the level of education of the parents have a positive impact on mobility. </a:t>
            </a:r>
          </a:p>
          <a:p>
            <a:pPr lvl="2"/>
            <a:r>
              <a:rPr lang="en-GB" dirty="0">
                <a:solidFill>
                  <a:srgbClr val="16204E"/>
                </a:solidFill>
              </a:rPr>
              <a:t>The family background regarding mobility also has a positive impact, as does the age of the respondent.</a:t>
            </a:r>
          </a:p>
          <a:p>
            <a:pPr marL="0" indent="0">
              <a:buNone/>
            </a:pPr>
            <a:r>
              <a:rPr lang="en-US" b="1" dirty="0">
                <a:solidFill>
                  <a:srgbClr val="16204E"/>
                </a:solidFill>
              </a:rPr>
              <a:t>BUT</a:t>
            </a:r>
          </a:p>
          <a:p>
            <a:r>
              <a:rPr lang="en-GB" dirty="0">
                <a:solidFill>
                  <a:srgbClr val="16204E"/>
                </a:solidFill>
              </a:rPr>
              <a:t>Socioeconomic inequality is one of the major barriers to mobility. </a:t>
            </a:r>
          </a:p>
          <a:p>
            <a:pPr lvl="1"/>
            <a:r>
              <a:rPr lang="en-GB" dirty="0">
                <a:solidFill>
                  <a:srgbClr val="16204E"/>
                </a:solidFill>
              </a:rPr>
              <a:t>Significant country differences : the new North-South divide in Europe.  </a:t>
            </a:r>
          </a:p>
          <a:p>
            <a:pPr lvl="1"/>
            <a:r>
              <a:rPr lang="en-GB" dirty="0">
                <a:solidFill>
                  <a:srgbClr val="16204E"/>
                </a:solidFill>
              </a:rPr>
              <a:t>Lack of financial resources (21.8%) is a strong barrier hindering people to becoming mobile. Lack of financing for mobility is even higher for non-mobiles (35.6%) </a:t>
            </a:r>
          </a:p>
          <a:p>
            <a:pPr marL="0" indent="0" algn="ctr">
              <a:buNone/>
            </a:pPr>
            <a:r>
              <a:rPr lang="en-GB" b="1" dirty="0">
                <a:solidFill>
                  <a:srgbClr val="FF0000"/>
                </a:solidFill>
              </a:rPr>
              <a:t>Socio economic inequality is considered as a central obstacle for mobility together with insufficient language skills. </a:t>
            </a:r>
            <a:endParaRPr lang="en-US" sz="3600" b="1" dirty="0">
              <a:solidFill>
                <a:srgbClr val="FF0000"/>
              </a:solidFill>
            </a:endParaRPr>
          </a:p>
          <a:p>
            <a:pPr marL="914400" lvl="2" indent="0">
              <a:buNone/>
            </a:pPr>
            <a:endParaRPr lang="en-US" dirty="0">
              <a:solidFill>
                <a:srgbClr val="16204E"/>
              </a:solidFill>
            </a:endParaRPr>
          </a:p>
        </p:txBody>
      </p:sp>
    </p:spTree>
    <p:extLst>
      <p:ext uri="{BB962C8B-B14F-4D97-AF65-F5344CB8AC3E}">
        <p14:creationId xmlns:p14="http://schemas.microsoft.com/office/powerpoint/2010/main" val="2084339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360" y="1289750"/>
            <a:ext cx="9820640" cy="1204588"/>
          </a:xfrm>
        </p:spPr>
        <p:txBody>
          <a:bodyPr>
            <a:normAutofit fontScale="90000"/>
          </a:bodyPr>
          <a:lstStyle/>
          <a:p>
            <a:r>
              <a:rPr lang="en-US" sz="4000" b="1" dirty="0">
                <a:solidFill>
                  <a:srgbClr val="ED820D"/>
                </a:solidFill>
                <a:latin typeface="Cambria"/>
                <a:cs typeface="Cambria"/>
              </a:rPr>
              <a:t>MOVE results </a:t>
            </a:r>
            <a:r>
              <a:rPr lang="en-US" sz="4000" dirty="0">
                <a:solidFill>
                  <a:srgbClr val="ED820D"/>
                </a:solidFill>
                <a:latin typeface="Cambria"/>
                <a:cs typeface="Cambria"/>
              </a:rPr>
              <a:t>at a closer look</a:t>
            </a:r>
            <a:r>
              <a:rPr lang="en-US" sz="4000" b="1" dirty="0">
                <a:solidFill>
                  <a:srgbClr val="ED820D"/>
                </a:solidFill>
                <a:latin typeface="Cambria"/>
                <a:cs typeface="Cambria"/>
              </a:rPr>
              <a:t>: </a:t>
            </a:r>
            <a:r>
              <a:rPr lang="en-US" sz="4000" b="1" dirty="0"/>
              <a:t> </a:t>
            </a:r>
            <a:r>
              <a:rPr lang="en-GB" sz="4000" b="1" dirty="0">
                <a:solidFill>
                  <a:srgbClr val="ED820D"/>
                </a:solidFill>
                <a:latin typeface="Cambria"/>
                <a:cs typeface="Cambria"/>
              </a:rPr>
              <a:t>Overlapping mobility</a:t>
            </a:r>
            <a:r>
              <a:rPr lang="en-US" sz="3300" b="1" dirty="0">
                <a:solidFill>
                  <a:srgbClr val="ED820D"/>
                </a:solidFill>
                <a:latin typeface="Cambria"/>
                <a:cs typeface="Cambria"/>
              </a:rPr>
              <a:t/>
            </a:r>
            <a:br>
              <a:rPr lang="en-US" sz="3300" b="1" dirty="0">
                <a:solidFill>
                  <a:srgbClr val="ED820D"/>
                </a:solidFill>
                <a:latin typeface="Cambria"/>
                <a:cs typeface="Cambria"/>
              </a:rPr>
            </a:br>
            <a:r>
              <a:rPr lang="en-US" sz="3200" dirty="0"/>
              <a:t/>
            </a:r>
            <a:br>
              <a:rPr lang="en-US" sz="3200" dirty="0"/>
            </a:br>
            <a:r>
              <a:rPr lang="en-US" sz="3300" b="1" dirty="0">
                <a:solidFill>
                  <a:srgbClr val="ED820D"/>
                </a:solidFill>
                <a:latin typeface="Cambria"/>
                <a:cs typeface="Cambria"/>
              </a:rPr>
              <a:t/>
            </a:r>
            <a:br>
              <a:rPr lang="en-US" sz="3300" b="1" dirty="0">
                <a:solidFill>
                  <a:srgbClr val="ED820D"/>
                </a:solidFill>
                <a:latin typeface="Cambria"/>
                <a:cs typeface="Cambria"/>
              </a:rPr>
            </a:br>
            <a:r>
              <a:rPr lang="en-US" sz="3600" b="1" dirty="0">
                <a:solidFill>
                  <a:srgbClr val="ED820D"/>
                </a:solidFill>
                <a:latin typeface="Cambria"/>
                <a:cs typeface="Cambria"/>
              </a:rPr>
              <a:t/>
            </a:r>
            <a:br>
              <a:rPr lang="en-US" sz="3600" b="1" dirty="0">
                <a:solidFill>
                  <a:srgbClr val="ED820D"/>
                </a:solidFill>
                <a:latin typeface="Cambria"/>
                <a:cs typeface="Cambria"/>
              </a:rPr>
            </a:br>
            <a:endParaRPr lang="en-US" sz="3600" b="1" dirty="0">
              <a:solidFill>
                <a:srgbClr val="ED820D"/>
              </a:solidFill>
              <a:latin typeface="Cambria"/>
              <a:cs typeface="Cambria"/>
            </a:endParaRPr>
          </a:p>
        </p:txBody>
      </p:sp>
      <p:pic>
        <p:nvPicPr>
          <p:cNvPr id="5"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Content Placeholder 5"/>
          <p:cNvSpPr>
            <a:spLocks noGrp="1"/>
          </p:cNvSpPr>
          <p:nvPr>
            <p:ph idx="1"/>
          </p:nvPr>
        </p:nvSpPr>
        <p:spPr/>
        <p:txBody>
          <a:bodyPr>
            <a:normAutofit/>
          </a:bodyPr>
          <a:lstStyle/>
          <a:p>
            <a:pPr lvl="2"/>
            <a:r>
              <a:rPr lang="en-US" sz="2400" dirty="0">
                <a:solidFill>
                  <a:srgbClr val="16204E"/>
                </a:solidFill>
              </a:rPr>
              <a:t>Mobility impacts on youth future, especially first time mobility</a:t>
            </a:r>
          </a:p>
          <a:p>
            <a:pPr lvl="2"/>
            <a:r>
              <a:rPr lang="en-US" sz="2400" dirty="0">
                <a:solidFill>
                  <a:srgbClr val="16204E"/>
                </a:solidFill>
              </a:rPr>
              <a:t>Mobile once– mobile again</a:t>
            </a:r>
          </a:p>
          <a:p>
            <a:pPr lvl="3"/>
            <a:r>
              <a:rPr lang="en-GB" sz="2000" dirty="0">
                <a:solidFill>
                  <a:srgbClr val="16204E"/>
                </a:solidFill>
              </a:rPr>
              <a:t>54.5 of young people who are currently mobile see mobility in their future</a:t>
            </a:r>
          </a:p>
          <a:p>
            <a:pPr lvl="3"/>
            <a:r>
              <a:rPr lang="en-GB" sz="2000" dirty="0">
                <a:solidFill>
                  <a:srgbClr val="16204E"/>
                </a:solidFill>
              </a:rPr>
              <a:t>40% with previous mobility experience see mobility in their future</a:t>
            </a:r>
          </a:p>
          <a:p>
            <a:pPr lvl="2"/>
            <a:r>
              <a:rPr lang="en-GB" sz="2400" dirty="0" err="1">
                <a:solidFill>
                  <a:srgbClr val="16204E"/>
                </a:solidFill>
              </a:rPr>
              <a:t>Mobilities</a:t>
            </a:r>
            <a:r>
              <a:rPr lang="en-GB" sz="2400" dirty="0">
                <a:solidFill>
                  <a:srgbClr val="16204E"/>
                </a:solidFill>
              </a:rPr>
              <a:t> are combined and overlap with each other due to financial, organisational and logistical factors </a:t>
            </a:r>
          </a:p>
        </p:txBody>
      </p:sp>
    </p:spTree>
    <p:extLst>
      <p:ext uri="{BB962C8B-B14F-4D97-AF65-F5344CB8AC3E}">
        <p14:creationId xmlns:p14="http://schemas.microsoft.com/office/powerpoint/2010/main" val="3559848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pPr algn="l"/>
            <a:r>
              <a:rPr lang="en-US" sz="3600" b="1" dirty="0" smtClean="0">
                <a:solidFill>
                  <a:srgbClr val="ED820D"/>
                </a:solidFill>
                <a:latin typeface="Cambria"/>
                <a:cs typeface="Cambria"/>
              </a:rPr>
              <a:t>Policy recommendations: on the EU level</a:t>
            </a:r>
            <a:endParaRPr lang="en-US" sz="3600" b="1" dirty="0">
              <a:solidFill>
                <a:srgbClr val="ED820D"/>
              </a:solidFill>
              <a:latin typeface="Cambria"/>
              <a:cs typeface="Cambria"/>
            </a:endParaRP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0" y="1291520"/>
            <a:ext cx="9905533" cy="4594510"/>
          </a:xfrm>
        </p:spPr>
        <p:txBody>
          <a:bodyPr>
            <a:noAutofit/>
          </a:bodyPr>
          <a:lstStyle/>
          <a:p>
            <a:pPr>
              <a:lnSpc>
                <a:spcPct val="140000"/>
              </a:lnSpc>
            </a:pPr>
            <a:r>
              <a:rPr lang="en-GB" sz="2000" b="1" dirty="0" smtClean="0">
                <a:solidFill>
                  <a:srgbClr val="16204E"/>
                </a:solidFill>
              </a:rPr>
              <a:t>increase </a:t>
            </a:r>
            <a:r>
              <a:rPr lang="en-GB" sz="2000" b="1" dirty="0">
                <a:solidFill>
                  <a:srgbClr val="16204E"/>
                </a:solidFill>
              </a:rPr>
              <a:t>the budget for Erasmus+</a:t>
            </a:r>
            <a:r>
              <a:rPr lang="en-GB" sz="2000" dirty="0">
                <a:solidFill>
                  <a:srgbClr val="16204E"/>
                </a:solidFill>
              </a:rPr>
              <a:t> </a:t>
            </a:r>
            <a:endParaRPr lang="en-US" sz="2000" u="sng" dirty="0" smtClean="0">
              <a:solidFill>
                <a:srgbClr val="16204E"/>
              </a:solidFill>
              <a:latin typeface="Calibri" panose="020F0502020204030204" pitchFamily="34" charset="0"/>
              <a:cs typeface="Calibri" panose="020F0502020204030204" pitchFamily="34" charset="0"/>
            </a:endParaRPr>
          </a:p>
          <a:p>
            <a:r>
              <a:rPr lang="en-GB" sz="2000" dirty="0" smtClean="0">
                <a:solidFill>
                  <a:srgbClr val="16204E"/>
                </a:solidFill>
              </a:rPr>
              <a:t>improving the </a:t>
            </a:r>
            <a:r>
              <a:rPr lang="en-GB" sz="2000" b="1" dirty="0" smtClean="0">
                <a:solidFill>
                  <a:srgbClr val="16204E"/>
                </a:solidFill>
              </a:rPr>
              <a:t>cooperation between different EU funds</a:t>
            </a:r>
            <a:r>
              <a:rPr lang="en-GB" sz="2000" dirty="0" smtClean="0">
                <a:solidFill>
                  <a:srgbClr val="16204E"/>
                </a:solidFill>
              </a:rPr>
              <a:t> </a:t>
            </a:r>
          </a:p>
          <a:p>
            <a:r>
              <a:rPr lang="en-GB" sz="2000" b="1" dirty="0" smtClean="0">
                <a:solidFill>
                  <a:srgbClr val="16204E"/>
                </a:solidFill>
              </a:rPr>
              <a:t>increase </a:t>
            </a:r>
            <a:r>
              <a:rPr lang="en-GB" sz="2000" b="1" dirty="0">
                <a:solidFill>
                  <a:srgbClr val="16204E"/>
                </a:solidFill>
              </a:rPr>
              <a:t>the funding possibilities for 15- to 17-year-olds</a:t>
            </a:r>
            <a:r>
              <a:rPr lang="en-GB" sz="2000" dirty="0">
                <a:solidFill>
                  <a:srgbClr val="16204E"/>
                </a:solidFill>
              </a:rPr>
              <a:t> </a:t>
            </a:r>
            <a:endParaRPr lang="en-GB" sz="2000" dirty="0" smtClean="0">
              <a:solidFill>
                <a:srgbClr val="16204E"/>
              </a:solidFill>
            </a:endParaRPr>
          </a:p>
          <a:p>
            <a:r>
              <a:rPr lang="en-GB" sz="2000" b="1" dirty="0">
                <a:solidFill>
                  <a:srgbClr val="16204E"/>
                </a:solidFill>
              </a:rPr>
              <a:t>better advocate the possibilities via youth ambassadors</a:t>
            </a:r>
            <a:r>
              <a:rPr lang="en-GB" sz="2000" dirty="0">
                <a:solidFill>
                  <a:srgbClr val="16204E"/>
                </a:solidFill>
              </a:rPr>
              <a:t> and by campaigning on social media channels </a:t>
            </a:r>
            <a:endParaRPr lang="en-GB" sz="2000" dirty="0" smtClean="0">
              <a:solidFill>
                <a:srgbClr val="16204E"/>
              </a:solidFill>
            </a:endParaRPr>
          </a:p>
          <a:p>
            <a:r>
              <a:rPr lang="en-GB" sz="2000" dirty="0" smtClean="0">
                <a:solidFill>
                  <a:srgbClr val="16204E"/>
                </a:solidFill>
              </a:rPr>
              <a:t>Take into account </a:t>
            </a:r>
            <a:r>
              <a:rPr lang="en-GB" sz="2000" b="1" dirty="0">
                <a:solidFill>
                  <a:srgbClr val="16204E"/>
                </a:solidFill>
              </a:rPr>
              <a:t>new remuneration formula to calculate the amount of scholarship</a:t>
            </a:r>
            <a:r>
              <a:rPr lang="en-US" sz="2000" dirty="0">
                <a:solidFill>
                  <a:srgbClr val="16204E"/>
                </a:solidFill>
              </a:rPr>
              <a:t> </a:t>
            </a:r>
            <a:r>
              <a:rPr lang="en-US" sz="2000" dirty="0" smtClean="0">
                <a:solidFill>
                  <a:srgbClr val="16204E"/>
                </a:solidFill>
              </a:rPr>
              <a:t>(</a:t>
            </a:r>
            <a:r>
              <a:rPr lang="en-GB" sz="2000" b="1" dirty="0" smtClean="0">
                <a:solidFill>
                  <a:srgbClr val="16204E"/>
                </a:solidFill>
              </a:rPr>
              <a:t>regarding </a:t>
            </a:r>
            <a:r>
              <a:rPr lang="en-GB" sz="2000" b="1" dirty="0">
                <a:solidFill>
                  <a:srgbClr val="16204E"/>
                </a:solidFill>
              </a:rPr>
              <a:t>the socio-economic situation of the individual applicants</a:t>
            </a:r>
            <a:r>
              <a:rPr lang="en-GB" sz="2000" dirty="0">
                <a:solidFill>
                  <a:srgbClr val="16204E"/>
                </a:solidFill>
              </a:rPr>
              <a:t> and </a:t>
            </a:r>
            <a:r>
              <a:rPr lang="en-GB" sz="2000" b="1" dirty="0" smtClean="0">
                <a:solidFill>
                  <a:srgbClr val="16204E"/>
                </a:solidFill>
              </a:rPr>
              <a:t>different </a:t>
            </a:r>
            <a:r>
              <a:rPr lang="en-GB" sz="2000" b="1" dirty="0">
                <a:solidFill>
                  <a:srgbClr val="16204E"/>
                </a:solidFill>
              </a:rPr>
              <a:t>regional </a:t>
            </a:r>
            <a:r>
              <a:rPr lang="en-GB" sz="2000" b="1" dirty="0" smtClean="0">
                <a:solidFill>
                  <a:srgbClr val="16204E"/>
                </a:solidFill>
              </a:rPr>
              <a:t>inequalities</a:t>
            </a:r>
            <a:r>
              <a:rPr lang="en-US" sz="2000" dirty="0" smtClean="0">
                <a:solidFill>
                  <a:srgbClr val="16204E"/>
                </a:solidFill>
              </a:rPr>
              <a:t>)</a:t>
            </a:r>
          </a:p>
          <a:p>
            <a:r>
              <a:rPr lang="en-GB" sz="2000" b="1" dirty="0">
                <a:solidFill>
                  <a:srgbClr val="16204E"/>
                </a:solidFill>
              </a:rPr>
              <a:t>address young people with disadvantages</a:t>
            </a:r>
            <a:r>
              <a:rPr lang="en-GB" sz="2000" dirty="0">
                <a:solidFill>
                  <a:srgbClr val="16204E"/>
                </a:solidFill>
              </a:rPr>
              <a:t> </a:t>
            </a:r>
            <a:r>
              <a:rPr lang="en-GB" sz="2000" dirty="0" smtClean="0">
                <a:solidFill>
                  <a:srgbClr val="16204E"/>
                </a:solidFill>
              </a:rPr>
              <a:t>(</a:t>
            </a:r>
            <a:r>
              <a:rPr lang="en-GB" sz="2000" dirty="0" err="1" smtClean="0">
                <a:solidFill>
                  <a:srgbClr val="16204E"/>
                </a:solidFill>
              </a:rPr>
              <a:t>esp</a:t>
            </a:r>
            <a:r>
              <a:rPr lang="en-GB" sz="2000" dirty="0" smtClean="0">
                <a:solidFill>
                  <a:srgbClr val="16204E"/>
                </a:solidFill>
              </a:rPr>
              <a:t> give support during application process)</a:t>
            </a:r>
          </a:p>
          <a:p>
            <a:r>
              <a:rPr lang="en-GB" sz="2000" b="1" dirty="0" smtClean="0">
                <a:solidFill>
                  <a:srgbClr val="16204E"/>
                </a:solidFill>
              </a:rPr>
              <a:t>lower </a:t>
            </a:r>
            <a:r>
              <a:rPr lang="en-GB" sz="2000" b="1" dirty="0">
                <a:solidFill>
                  <a:srgbClr val="16204E"/>
                </a:solidFill>
              </a:rPr>
              <a:t>the level of pre-existing language skills as a selection criterion</a:t>
            </a:r>
            <a:r>
              <a:rPr lang="en-GB" sz="2000" dirty="0">
                <a:solidFill>
                  <a:srgbClr val="16204E"/>
                </a:solidFill>
              </a:rPr>
              <a:t> </a:t>
            </a:r>
            <a:endParaRPr lang="en-GB" sz="2000" dirty="0" smtClean="0">
              <a:solidFill>
                <a:srgbClr val="16204E"/>
              </a:solidFill>
            </a:endParaRPr>
          </a:p>
          <a:p>
            <a:r>
              <a:rPr lang="en-GB" sz="2000" b="1" dirty="0">
                <a:solidFill>
                  <a:srgbClr val="16204E"/>
                </a:solidFill>
              </a:rPr>
              <a:t>to foster private-public partnership and to include the private sector in the funding of mobility</a:t>
            </a:r>
            <a:r>
              <a:rPr lang="en-GB" sz="2000" dirty="0">
                <a:solidFill>
                  <a:srgbClr val="16204E"/>
                </a:solidFill>
              </a:rPr>
              <a:t> programmes (especially for VET and employment) </a:t>
            </a:r>
            <a:endParaRPr lang="en-US" sz="2000" dirty="0">
              <a:solidFill>
                <a:srgbClr val="16204E"/>
              </a:solidFill>
            </a:endParaRPr>
          </a:p>
        </p:txBody>
      </p:sp>
    </p:spTree>
    <p:extLst>
      <p:ext uri="{BB962C8B-B14F-4D97-AF65-F5344CB8AC3E}">
        <p14:creationId xmlns:p14="http://schemas.microsoft.com/office/powerpoint/2010/main" val="4129490669"/>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r>
              <a:rPr lang="en-US" sz="3600" b="1" dirty="0" smtClean="0">
                <a:solidFill>
                  <a:srgbClr val="ED820D"/>
                </a:solidFill>
                <a:latin typeface="Cambria"/>
                <a:cs typeface="Cambria"/>
              </a:rPr>
              <a:t>Policy recommendations: </a:t>
            </a:r>
            <a:r>
              <a:rPr lang="de-DE" sz="3600" b="1" dirty="0">
                <a:solidFill>
                  <a:srgbClr val="ED820D"/>
                </a:solidFill>
                <a:latin typeface="Cambria"/>
                <a:cs typeface="Cambria"/>
              </a:rPr>
              <a:t>Higher Education </a:t>
            </a:r>
            <a:endParaRPr lang="en-US" sz="3600" b="1" dirty="0">
              <a:solidFill>
                <a:srgbClr val="ED820D"/>
              </a:solidFill>
              <a:latin typeface="Cambria"/>
              <a:cs typeface="Cambria"/>
            </a:endParaRP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0" y="1291520"/>
            <a:ext cx="9905533" cy="4594510"/>
          </a:xfrm>
        </p:spPr>
        <p:txBody>
          <a:bodyPr>
            <a:noAutofit/>
          </a:bodyPr>
          <a:lstStyle/>
          <a:p>
            <a:pPr>
              <a:lnSpc>
                <a:spcPct val="140000"/>
              </a:lnSpc>
            </a:pPr>
            <a:r>
              <a:rPr lang="en-GB" sz="2000" b="1" dirty="0">
                <a:solidFill>
                  <a:srgbClr val="16204E"/>
                </a:solidFill>
              </a:rPr>
              <a:t>d</a:t>
            </a:r>
            <a:r>
              <a:rPr lang="en-GB" sz="2000" b="1" dirty="0" smtClean="0">
                <a:solidFill>
                  <a:srgbClr val="16204E"/>
                </a:solidFill>
              </a:rPr>
              <a:t>ifferentiated approach </a:t>
            </a:r>
            <a:r>
              <a:rPr lang="en-GB" sz="2000" b="1" dirty="0">
                <a:solidFill>
                  <a:srgbClr val="16204E"/>
                </a:solidFill>
              </a:rPr>
              <a:t>in knowledge of foreign languages </a:t>
            </a:r>
            <a:r>
              <a:rPr lang="en-GB" sz="2000" b="1" dirty="0" smtClean="0">
                <a:solidFill>
                  <a:srgbClr val="16204E"/>
                </a:solidFill>
              </a:rPr>
              <a:t>/</a:t>
            </a:r>
            <a:r>
              <a:rPr lang="en-GB" sz="2000" b="1" dirty="0">
                <a:solidFill>
                  <a:srgbClr val="16204E"/>
                </a:solidFill>
              </a:rPr>
              <a:t>intensive language courses in advance </a:t>
            </a:r>
            <a:endParaRPr lang="en-GB" sz="2000" b="1" dirty="0" smtClean="0">
              <a:solidFill>
                <a:srgbClr val="16204E"/>
              </a:solidFill>
            </a:endParaRPr>
          </a:p>
          <a:p>
            <a:pPr>
              <a:lnSpc>
                <a:spcPct val="140000"/>
              </a:lnSpc>
            </a:pPr>
            <a:r>
              <a:rPr lang="en-GB" sz="2000" b="1" dirty="0">
                <a:solidFill>
                  <a:srgbClr val="16204E"/>
                </a:solidFill>
              </a:rPr>
              <a:t>o</a:t>
            </a:r>
            <a:r>
              <a:rPr lang="en-GB" sz="2000" b="1" dirty="0" smtClean="0">
                <a:solidFill>
                  <a:srgbClr val="16204E"/>
                </a:solidFill>
              </a:rPr>
              <a:t>ffer </a:t>
            </a:r>
            <a:r>
              <a:rPr lang="en-GB" sz="2000" b="1" dirty="0">
                <a:solidFill>
                  <a:srgbClr val="16204E"/>
                </a:solidFill>
              </a:rPr>
              <a:t>university courses in English to attract foreign students</a:t>
            </a:r>
            <a:r>
              <a:rPr lang="en-US" sz="2000" b="1" dirty="0">
                <a:solidFill>
                  <a:srgbClr val="16204E"/>
                </a:solidFill>
              </a:rPr>
              <a:t> </a:t>
            </a:r>
            <a:endParaRPr lang="en-GB" sz="2000" b="1" dirty="0" smtClean="0">
              <a:solidFill>
                <a:srgbClr val="16204E"/>
              </a:solidFill>
            </a:endParaRPr>
          </a:p>
          <a:p>
            <a:pPr>
              <a:lnSpc>
                <a:spcPct val="140000"/>
              </a:lnSpc>
            </a:pPr>
            <a:r>
              <a:rPr lang="en-GB" sz="2000" b="1" dirty="0">
                <a:solidFill>
                  <a:srgbClr val="16204E"/>
                </a:solidFill>
              </a:rPr>
              <a:t>p</a:t>
            </a:r>
            <a:r>
              <a:rPr lang="en-GB" sz="2000" b="1" dirty="0" smtClean="0">
                <a:solidFill>
                  <a:srgbClr val="16204E"/>
                </a:solidFill>
              </a:rPr>
              <a:t>rovide </a:t>
            </a:r>
            <a:r>
              <a:rPr lang="en-GB" sz="2000" b="1" dirty="0">
                <a:solidFill>
                  <a:srgbClr val="16204E"/>
                </a:solidFill>
              </a:rPr>
              <a:t>equal opportunities by adjusting financial instruments</a:t>
            </a:r>
            <a:r>
              <a:rPr lang="en-US" sz="2000" b="1" dirty="0">
                <a:solidFill>
                  <a:srgbClr val="16204E"/>
                </a:solidFill>
              </a:rPr>
              <a:t> </a:t>
            </a:r>
            <a:r>
              <a:rPr lang="en-US" sz="2000" b="1" dirty="0" smtClean="0">
                <a:solidFill>
                  <a:srgbClr val="16204E"/>
                </a:solidFill>
              </a:rPr>
              <a:t>(</a:t>
            </a:r>
            <a:r>
              <a:rPr lang="en-GB" sz="2000" b="1" dirty="0">
                <a:solidFill>
                  <a:srgbClr val="16204E"/>
                </a:solidFill>
              </a:rPr>
              <a:t>Differentiated </a:t>
            </a:r>
            <a:r>
              <a:rPr lang="en-GB" sz="2000" b="1" dirty="0" smtClean="0">
                <a:solidFill>
                  <a:srgbClr val="16204E"/>
                </a:solidFill>
              </a:rPr>
              <a:t>approach in selection, student  loan)</a:t>
            </a:r>
          </a:p>
          <a:p>
            <a:pPr>
              <a:lnSpc>
                <a:spcPct val="140000"/>
              </a:lnSpc>
            </a:pPr>
            <a:r>
              <a:rPr lang="de-DE" sz="2000" b="1" dirty="0">
                <a:solidFill>
                  <a:srgbClr val="16204E"/>
                </a:solidFill>
              </a:rPr>
              <a:t>European Higher Education Area (EHEA)</a:t>
            </a:r>
            <a:r>
              <a:rPr lang="en-GB" sz="2000" b="1" dirty="0">
                <a:solidFill>
                  <a:srgbClr val="16204E"/>
                </a:solidFill>
              </a:rPr>
              <a:t> needs to be finalised</a:t>
            </a:r>
            <a:r>
              <a:rPr lang="en-US" sz="2000" b="1" dirty="0">
                <a:solidFill>
                  <a:srgbClr val="16204E"/>
                </a:solidFill>
              </a:rPr>
              <a:t> </a:t>
            </a:r>
            <a:endParaRPr lang="en-US" sz="2000" b="1" dirty="0" smtClean="0">
              <a:solidFill>
                <a:srgbClr val="16204E"/>
              </a:solidFill>
            </a:endParaRPr>
          </a:p>
          <a:p>
            <a:pPr>
              <a:lnSpc>
                <a:spcPct val="140000"/>
              </a:lnSpc>
            </a:pPr>
            <a:r>
              <a:rPr lang="en-GB" sz="2000" b="1" dirty="0" smtClean="0">
                <a:solidFill>
                  <a:srgbClr val="16204E"/>
                </a:solidFill>
              </a:rPr>
              <a:t>standardise </a:t>
            </a:r>
            <a:r>
              <a:rPr lang="en-GB" sz="2000" b="1" dirty="0">
                <a:solidFill>
                  <a:srgbClr val="16204E"/>
                </a:solidFill>
              </a:rPr>
              <a:t>the organisation of the academic year</a:t>
            </a:r>
            <a:r>
              <a:rPr lang="en-US" sz="2000" b="1" dirty="0">
                <a:solidFill>
                  <a:srgbClr val="16204E"/>
                </a:solidFill>
              </a:rPr>
              <a:t> </a:t>
            </a:r>
            <a:endParaRPr lang="en-US" sz="2000" b="1" dirty="0" smtClean="0">
              <a:solidFill>
                <a:srgbClr val="16204E"/>
              </a:solidFill>
            </a:endParaRPr>
          </a:p>
          <a:p>
            <a:pPr>
              <a:lnSpc>
                <a:spcPct val="140000"/>
              </a:lnSpc>
            </a:pPr>
            <a:r>
              <a:rPr lang="en-GB" sz="2000" b="1" dirty="0" smtClean="0">
                <a:solidFill>
                  <a:srgbClr val="16204E"/>
                </a:solidFill>
              </a:rPr>
              <a:t>make </a:t>
            </a:r>
            <a:r>
              <a:rPr lang="en-GB" sz="2000" b="1" dirty="0">
                <a:solidFill>
                  <a:srgbClr val="16204E"/>
                </a:solidFill>
              </a:rPr>
              <a:t>access the national funding mechanism for foreign </a:t>
            </a:r>
            <a:r>
              <a:rPr lang="en-GB" sz="2000" b="1" dirty="0" smtClean="0">
                <a:solidFill>
                  <a:srgbClr val="16204E"/>
                </a:solidFill>
              </a:rPr>
              <a:t>students accessible </a:t>
            </a:r>
            <a:endParaRPr lang="en-US" sz="2000" b="1" dirty="0">
              <a:solidFill>
                <a:srgbClr val="16204E"/>
              </a:solidFill>
            </a:endParaRPr>
          </a:p>
        </p:txBody>
      </p:sp>
    </p:spTree>
    <p:extLst>
      <p:ext uri="{BB962C8B-B14F-4D97-AF65-F5344CB8AC3E}">
        <p14:creationId xmlns:p14="http://schemas.microsoft.com/office/powerpoint/2010/main" val="4209795366"/>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r>
              <a:rPr lang="en-US" sz="3600" b="1" dirty="0" smtClean="0">
                <a:solidFill>
                  <a:srgbClr val="ED820D"/>
                </a:solidFill>
                <a:latin typeface="Cambria"/>
                <a:cs typeface="Cambria"/>
              </a:rPr>
              <a:t>Policy recommendations:</a:t>
            </a:r>
            <a:br>
              <a:rPr lang="en-US" sz="3600" b="1" dirty="0" smtClean="0">
                <a:solidFill>
                  <a:srgbClr val="ED820D"/>
                </a:solidFill>
                <a:latin typeface="Cambria"/>
                <a:cs typeface="Cambria"/>
              </a:rPr>
            </a:br>
            <a:r>
              <a:rPr lang="de-DE" sz="3600" b="1" dirty="0" smtClean="0">
                <a:solidFill>
                  <a:srgbClr val="ED820D"/>
                </a:solidFill>
                <a:latin typeface="Cambria"/>
                <a:cs typeface="Cambria"/>
              </a:rPr>
              <a:t>International </a:t>
            </a:r>
            <a:r>
              <a:rPr lang="de-DE" sz="3600" b="1" dirty="0" err="1">
                <a:solidFill>
                  <a:srgbClr val="ED820D"/>
                </a:solidFill>
                <a:latin typeface="Cambria"/>
                <a:cs typeface="Cambria"/>
              </a:rPr>
              <a:t>volunteering</a:t>
            </a:r>
            <a:r>
              <a:rPr lang="de-DE" sz="3600" b="1" dirty="0">
                <a:solidFill>
                  <a:srgbClr val="ED820D"/>
                </a:solidFill>
                <a:latin typeface="Cambria"/>
                <a:cs typeface="Cambria"/>
              </a:rPr>
              <a:t> </a:t>
            </a:r>
            <a:endParaRPr lang="en-US" sz="3600" b="1" dirty="0">
              <a:solidFill>
                <a:srgbClr val="ED820D"/>
              </a:solidFill>
              <a:latin typeface="Cambria"/>
              <a:cs typeface="Cambria"/>
            </a:endParaRP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0" y="1291520"/>
            <a:ext cx="9905533" cy="4594510"/>
          </a:xfrm>
        </p:spPr>
        <p:txBody>
          <a:bodyPr>
            <a:noAutofit/>
          </a:bodyPr>
          <a:lstStyle/>
          <a:p>
            <a:pPr>
              <a:lnSpc>
                <a:spcPct val="140000"/>
              </a:lnSpc>
            </a:pPr>
            <a:r>
              <a:rPr lang="en-GB" sz="2000" b="1" dirty="0">
                <a:solidFill>
                  <a:srgbClr val="16204E"/>
                </a:solidFill>
              </a:rPr>
              <a:t>better advocate the possibilities</a:t>
            </a:r>
            <a:r>
              <a:rPr lang="en-GB" sz="2000" dirty="0">
                <a:solidFill>
                  <a:srgbClr val="16204E"/>
                </a:solidFill>
              </a:rPr>
              <a:t> via youth ambassadors and by campaigning on social media </a:t>
            </a:r>
            <a:endParaRPr lang="en-GB" sz="2000" dirty="0" smtClean="0">
              <a:solidFill>
                <a:srgbClr val="16204E"/>
              </a:solidFill>
            </a:endParaRPr>
          </a:p>
          <a:p>
            <a:pPr>
              <a:lnSpc>
                <a:spcPct val="140000"/>
              </a:lnSpc>
            </a:pPr>
            <a:r>
              <a:rPr lang="en-GB" sz="2000" b="1" dirty="0">
                <a:solidFill>
                  <a:srgbClr val="16204E"/>
                </a:solidFill>
              </a:rPr>
              <a:t>continuous</a:t>
            </a:r>
            <a:r>
              <a:rPr lang="en-GB" sz="2000" dirty="0">
                <a:solidFill>
                  <a:srgbClr val="16204E"/>
                </a:solidFill>
              </a:rPr>
              <a:t> </a:t>
            </a:r>
            <a:r>
              <a:rPr lang="en-GB" sz="2000" b="1" dirty="0">
                <a:solidFill>
                  <a:srgbClr val="16204E"/>
                </a:solidFill>
              </a:rPr>
              <a:t>monitoring</a:t>
            </a:r>
            <a:r>
              <a:rPr lang="en-GB" sz="2000" dirty="0">
                <a:solidFill>
                  <a:srgbClr val="16204E"/>
                </a:solidFill>
              </a:rPr>
              <a:t> (whether on the EU or national level) </a:t>
            </a:r>
            <a:r>
              <a:rPr lang="en-GB" sz="2000" b="1" dirty="0">
                <a:solidFill>
                  <a:srgbClr val="16204E"/>
                </a:solidFill>
              </a:rPr>
              <a:t>of the participating </a:t>
            </a:r>
            <a:r>
              <a:rPr lang="en-GB" sz="2000" b="1" dirty="0" smtClean="0">
                <a:solidFill>
                  <a:srgbClr val="16204E"/>
                </a:solidFill>
              </a:rPr>
              <a:t>organisations</a:t>
            </a:r>
          </a:p>
          <a:p>
            <a:pPr>
              <a:lnSpc>
                <a:spcPct val="140000"/>
              </a:lnSpc>
            </a:pPr>
            <a:r>
              <a:rPr lang="en-GB" sz="2000" dirty="0">
                <a:solidFill>
                  <a:srgbClr val="16204E"/>
                </a:solidFill>
              </a:rPr>
              <a:t>m</a:t>
            </a:r>
            <a:r>
              <a:rPr lang="en-GB" sz="2000" dirty="0" smtClean="0">
                <a:solidFill>
                  <a:srgbClr val="16204E"/>
                </a:solidFill>
              </a:rPr>
              <a:t>ake </a:t>
            </a:r>
            <a:r>
              <a:rPr lang="en-GB" sz="2000" dirty="0">
                <a:solidFill>
                  <a:srgbClr val="16204E"/>
                </a:solidFill>
              </a:rPr>
              <a:t>transition </a:t>
            </a:r>
            <a:r>
              <a:rPr lang="en-GB" sz="2000" b="1" dirty="0" smtClean="0">
                <a:solidFill>
                  <a:srgbClr val="16204E"/>
                </a:solidFill>
              </a:rPr>
              <a:t>to European </a:t>
            </a:r>
            <a:r>
              <a:rPr lang="en-GB" sz="2000" b="1" dirty="0">
                <a:solidFill>
                  <a:srgbClr val="16204E"/>
                </a:solidFill>
              </a:rPr>
              <a:t>Solidarity Corps</a:t>
            </a:r>
            <a:r>
              <a:rPr lang="en-GB" sz="2000" dirty="0">
                <a:solidFill>
                  <a:srgbClr val="16204E"/>
                </a:solidFill>
              </a:rPr>
              <a:t> </a:t>
            </a:r>
            <a:r>
              <a:rPr lang="en-GB" sz="2000" b="1" dirty="0" smtClean="0">
                <a:solidFill>
                  <a:srgbClr val="16204E"/>
                </a:solidFill>
              </a:rPr>
              <a:t>clear </a:t>
            </a:r>
            <a:r>
              <a:rPr lang="en-GB" sz="2000" b="1" dirty="0">
                <a:solidFill>
                  <a:srgbClr val="16204E"/>
                </a:solidFill>
              </a:rPr>
              <a:t>and precise</a:t>
            </a:r>
            <a:r>
              <a:rPr lang="en-US" sz="2000" dirty="0">
                <a:solidFill>
                  <a:srgbClr val="16204E"/>
                </a:solidFill>
              </a:rPr>
              <a:t> </a:t>
            </a:r>
            <a:endParaRPr lang="en-GB" sz="2000" dirty="0" smtClean="0">
              <a:solidFill>
                <a:srgbClr val="16204E"/>
              </a:solidFill>
            </a:endParaRPr>
          </a:p>
          <a:p>
            <a:pPr>
              <a:lnSpc>
                <a:spcPct val="140000"/>
              </a:lnSpc>
            </a:pPr>
            <a:endParaRPr lang="en-GB" sz="2000" b="1" dirty="0" smtClean="0"/>
          </a:p>
        </p:txBody>
      </p:sp>
    </p:spTree>
    <p:extLst>
      <p:ext uri="{BB962C8B-B14F-4D97-AF65-F5344CB8AC3E}">
        <p14:creationId xmlns:p14="http://schemas.microsoft.com/office/powerpoint/2010/main" val="3981120184"/>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r>
              <a:rPr lang="en-US" sz="3600" b="1" dirty="0" smtClean="0">
                <a:solidFill>
                  <a:srgbClr val="ED820D"/>
                </a:solidFill>
                <a:latin typeface="Cambria"/>
                <a:cs typeface="Cambria"/>
              </a:rPr>
              <a:t>Policy recommendations: Employment</a:t>
            </a:r>
            <a:endParaRPr lang="en-US" sz="3600" b="1" dirty="0">
              <a:solidFill>
                <a:srgbClr val="ED820D"/>
              </a:solidFill>
              <a:latin typeface="Cambria"/>
              <a:cs typeface="Cambria"/>
            </a:endParaRP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0" y="1291520"/>
            <a:ext cx="9905533" cy="4594510"/>
          </a:xfrm>
        </p:spPr>
        <p:txBody>
          <a:bodyPr>
            <a:noAutofit/>
          </a:bodyPr>
          <a:lstStyle/>
          <a:p>
            <a:pPr>
              <a:lnSpc>
                <a:spcPct val="140000"/>
              </a:lnSpc>
            </a:pPr>
            <a:r>
              <a:rPr lang="en-GB" sz="2000" b="1" dirty="0">
                <a:solidFill>
                  <a:srgbClr val="16204E"/>
                </a:solidFill>
              </a:rPr>
              <a:t>existing programmes</a:t>
            </a:r>
            <a:r>
              <a:rPr lang="en-GB" sz="2000" dirty="0">
                <a:solidFill>
                  <a:srgbClr val="16204E"/>
                </a:solidFill>
              </a:rPr>
              <a:t> (esp. the traineeship programme of Erasmus+) should be </a:t>
            </a:r>
            <a:r>
              <a:rPr lang="en-GB" sz="2000" b="1" dirty="0">
                <a:solidFill>
                  <a:srgbClr val="16204E"/>
                </a:solidFill>
              </a:rPr>
              <a:t>better </a:t>
            </a:r>
            <a:r>
              <a:rPr lang="en-GB" sz="2000" b="1" dirty="0" smtClean="0">
                <a:solidFill>
                  <a:srgbClr val="16204E"/>
                </a:solidFill>
              </a:rPr>
              <a:t>promoted</a:t>
            </a:r>
            <a:endParaRPr lang="en-GB" sz="2000" dirty="0" smtClean="0">
              <a:solidFill>
                <a:srgbClr val="16204E"/>
              </a:solidFill>
            </a:endParaRPr>
          </a:p>
          <a:p>
            <a:pPr lvl="0">
              <a:lnSpc>
                <a:spcPct val="140000"/>
              </a:lnSpc>
            </a:pPr>
            <a:r>
              <a:rPr lang="en-GB" sz="2000" dirty="0">
                <a:solidFill>
                  <a:srgbClr val="16204E"/>
                </a:solidFill>
              </a:rPr>
              <a:t>currently unemployed should be </a:t>
            </a:r>
            <a:r>
              <a:rPr lang="en-GB" sz="2000" b="1" dirty="0">
                <a:solidFill>
                  <a:srgbClr val="16204E"/>
                </a:solidFill>
              </a:rPr>
              <a:t>encouraged to apply for jobs abroad</a:t>
            </a:r>
            <a:r>
              <a:rPr lang="en-GB" sz="2000" dirty="0">
                <a:solidFill>
                  <a:srgbClr val="16204E"/>
                </a:solidFill>
              </a:rPr>
              <a:t> (the service of </a:t>
            </a:r>
            <a:r>
              <a:rPr lang="en-GB" sz="2000" b="1" dirty="0">
                <a:solidFill>
                  <a:srgbClr val="16204E"/>
                </a:solidFill>
              </a:rPr>
              <a:t>EURES</a:t>
            </a:r>
            <a:r>
              <a:rPr lang="en-GB" sz="2000" dirty="0">
                <a:solidFill>
                  <a:srgbClr val="16204E"/>
                </a:solidFill>
              </a:rPr>
              <a:t> needs to be better disseminated among young people). </a:t>
            </a:r>
            <a:endParaRPr lang="en-US" sz="2000" dirty="0">
              <a:solidFill>
                <a:srgbClr val="16204E"/>
              </a:solidFill>
            </a:endParaRPr>
          </a:p>
          <a:p>
            <a:pPr>
              <a:lnSpc>
                <a:spcPct val="140000"/>
              </a:lnSpc>
            </a:pPr>
            <a:r>
              <a:rPr lang="en-GB" sz="2000" b="1" dirty="0" smtClean="0">
                <a:solidFill>
                  <a:srgbClr val="16204E"/>
                </a:solidFill>
              </a:rPr>
              <a:t> </a:t>
            </a:r>
            <a:r>
              <a:rPr lang="en-GB" sz="2000" dirty="0" smtClean="0">
                <a:solidFill>
                  <a:srgbClr val="16204E"/>
                </a:solidFill>
              </a:rPr>
              <a:t>increase</a:t>
            </a:r>
            <a:r>
              <a:rPr lang="en-GB" sz="2000" b="1" dirty="0" smtClean="0">
                <a:solidFill>
                  <a:srgbClr val="16204E"/>
                </a:solidFill>
              </a:rPr>
              <a:t> digitalisation </a:t>
            </a:r>
            <a:r>
              <a:rPr lang="en-GB" sz="2000" b="1" dirty="0">
                <a:solidFill>
                  <a:srgbClr val="16204E"/>
                </a:solidFill>
              </a:rPr>
              <a:t>of the job application processes</a:t>
            </a:r>
            <a:r>
              <a:rPr lang="en-GB" sz="2000" dirty="0">
                <a:solidFill>
                  <a:srgbClr val="16204E"/>
                </a:solidFill>
              </a:rPr>
              <a:t> </a:t>
            </a:r>
            <a:r>
              <a:rPr lang="en-GB" sz="2000" dirty="0" smtClean="0">
                <a:solidFill>
                  <a:srgbClr val="16204E"/>
                </a:solidFill>
              </a:rPr>
              <a:t>to make </a:t>
            </a:r>
            <a:r>
              <a:rPr lang="en-GB" sz="2000" dirty="0">
                <a:solidFill>
                  <a:srgbClr val="16204E"/>
                </a:solidFill>
              </a:rPr>
              <a:t>it easier for people to apply for jobs in another </a:t>
            </a:r>
            <a:r>
              <a:rPr lang="en-GB" sz="2000" dirty="0" smtClean="0">
                <a:solidFill>
                  <a:srgbClr val="16204E"/>
                </a:solidFill>
              </a:rPr>
              <a:t>country</a:t>
            </a:r>
            <a:endParaRPr lang="en-GB" sz="2000" dirty="0">
              <a:solidFill>
                <a:srgbClr val="16204E"/>
              </a:solidFill>
            </a:endParaRPr>
          </a:p>
          <a:p>
            <a:pPr lvl="0">
              <a:lnSpc>
                <a:spcPct val="140000"/>
              </a:lnSpc>
            </a:pPr>
            <a:r>
              <a:rPr lang="en-GB" sz="2000" dirty="0">
                <a:solidFill>
                  <a:srgbClr val="16204E"/>
                </a:solidFill>
              </a:rPr>
              <a:t>f</a:t>
            </a:r>
            <a:r>
              <a:rPr lang="en-GB" sz="2000" dirty="0" smtClean="0">
                <a:solidFill>
                  <a:srgbClr val="16204E"/>
                </a:solidFill>
              </a:rPr>
              <a:t>acilitate</a:t>
            </a:r>
            <a:r>
              <a:rPr lang="en-GB" sz="2000" b="1" dirty="0" smtClean="0">
                <a:solidFill>
                  <a:srgbClr val="16204E"/>
                </a:solidFill>
              </a:rPr>
              <a:t> </a:t>
            </a:r>
            <a:r>
              <a:rPr lang="en-GB" sz="2000" b="1" dirty="0">
                <a:solidFill>
                  <a:srgbClr val="16204E"/>
                </a:solidFill>
              </a:rPr>
              <a:t>closer cooperation among employment agencies, employers, educational institutions</a:t>
            </a:r>
            <a:r>
              <a:rPr lang="en-GB" sz="2000" dirty="0">
                <a:solidFill>
                  <a:srgbClr val="16204E"/>
                </a:solidFill>
              </a:rPr>
              <a:t> and </a:t>
            </a:r>
            <a:r>
              <a:rPr lang="en-GB" sz="2000" b="1" dirty="0">
                <a:solidFill>
                  <a:srgbClr val="16204E"/>
                </a:solidFill>
              </a:rPr>
              <a:t>youth </a:t>
            </a:r>
            <a:r>
              <a:rPr lang="en-GB" sz="2000" b="1" dirty="0" smtClean="0">
                <a:solidFill>
                  <a:srgbClr val="16204E"/>
                </a:solidFill>
              </a:rPr>
              <a:t>centres</a:t>
            </a:r>
            <a:r>
              <a:rPr lang="en-GB" sz="2000" dirty="0" smtClean="0">
                <a:solidFill>
                  <a:srgbClr val="16204E"/>
                </a:solidFill>
              </a:rPr>
              <a:t> </a:t>
            </a:r>
            <a:endParaRPr lang="en-US" sz="2000" dirty="0">
              <a:solidFill>
                <a:srgbClr val="16204E"/>
              </a:solidFill>
            </a:endParaRPr>
          </a:p>
          <a:p>
            <a:pPr>
              <a:lnSpc>
                <a:spcPct val="140000"/>
              </a:lnSpc>
            </a:pPr>
            <a:endParaRPr lang="en-GB" sz="2000" b="1" dirty="0" smtClean="0"/>
          </a:p>
        </p:txBody>
      </p:sp>
    </p:spTree>
    <p:extLst>
      <p:ext uri="{BB962C8B-B14F-4D97-AF65-F5344CB8AC3E}">
        <p14:creationId xmlns:p14="http://schemas.microsoft.com/office/powerpoint/2010/main" val="1664652757"/>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r>
              <a:rPr lang="en-US" sz="3600" b="1" dirty="0" smtClean="0">
                <a:solidFill>
                  <a:srgbClr val="ED820D"/>
                </a:solidFill>
                <a:latin typeface="Cambria"/>
                <a:cs typeface="Cambria"/>
              </a:rPr>
              <a:t>Policy recommendations: </a:t>
            </a:r>
            <a:br>
              <a:rPr lang="en-US" sz="3600" b="1" dirty="0" smtClean="0">
                <a:solidFill>
                  <a:srgbClr val="ED820D"/>
                </a:solidFill>
                <a:latin typeface="Cambria"/>
                <a:cs typeface="Cambria"/>
              </a:rPr>
            </a:br>
            <a:r>
              <a:rPr lang="de-DE" sz="3600" b="1" dirty="0" err="1" smtClean="0">
                <a:solidFill>
                  <a:srgbClr val="ED820D"/>
                </a:solidFill>
                <a:latin typeface="Cambria"/>
                <a:cs typeface="Cambria"/>
              </a:rPr>
              <a:t>Vocational</a:t>
            </a:r>
            <a:r>
              <a:rPr lang="de-DE" sz="3600" b="1" dirty="0" smtClean="0">
                <a:solidFill>
                  <a:srgbClr val="ED820D"/>
                </a:solidFill>
                <a:latin typeface="Cambria"/>
                <a:cs typeface="Cambria"/>
              </a:rPr>
              <a:t> </a:t>
            </a:r>
            <a:r>
              <a:rPr lang="de-DE" sz="3600" b="1" dirty="0">
                <a:solidFill>
                  <a:srgbClr val="ED820D"/>
                </a:solidFill>
                <a:latin typeface="Cambria"/>
                <a:cs typeface="Cambria"/>
              </a:rPr>
              <a:t>Education </a:t>
            </a:r>
            <a:r>
              <a:rPr lang="de-DE" sz="3600" b="1" dirty="0" err="1">
                <a:solidFill>
                  <a:srgbClr val="ED820D"/>
                </a:solidFill>
                <a:latin typeface="Cambria"/>
                <a:cs typeface="Cambria"/>
              </a:rPr>
              <a:t>and</a:t>
            </a:r>
            <a:r>
              <a:rPr lang="de-DE" sz="3600" b="1" dirty="0">
                <a:solidFill>
                  <a:srgbClr val="ED820D"/>
                </a:solidFill>
                <a:latin typeface="Cambria"/>
                <a:cs typeface="Cambria"/>
              </a:rPr>
              <a:t> Training </a:t>
            </a:r>
            <a:endParaRPr lang="en-US" sz="3600" b="1" dirty="0">
              <a:solidFill>
                <a:srgbClr val="ED820D"/>
              </a:solidFill>
              <a:latin typeface="Cambria"/>
              <a:cs typeface="Cambria"/>
            </a:endParaRP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0" y="1291520"/>
            <a:ext cx="9905533" cy="4594510"/>
          </a:xfrm>
        </p:spPr>
        <p:txBody>
          <a:bodyPr>
            <a:noAutofit/>
          </a:bodyPr>
          <a:lstStyle/>
          <a:p>
            <a:pPr>
              <a:lnSpc>
                <a:spcPct val="140000"/>
              </a:lnSpc>
            </a:pPr>
            <a:r>
              <a:rPr lang="en-GB" sz="2000" b="1" dirty="0">
                <a:solidFill>
                  <a:srgbClr val="16204E"/>
                </a:solidFill>
              </a:rPr>
              <a:t>reduce the differences in VET</a:t>
            </a:r>
            <a:r>
              <a:rPr lang="en-GB" sz="2000" dirty="0">
                <a:solidFill>
                  <a:srgbClr val="16204E"/>
                </a:solidFill>
              </a:rPr>
              <a:t> and adopt good practices from other countries</a:t>
            </a:r>
            <a:r>
              <a:rPr lang="en-US" sz="2000" dirty="0">
                <a:solidFill>
                  <a:srgbClr val="16204E"/>
                </a:solidFill>
              </a:rPr>
              <a:t> </a:t>
            </a:r>
            <a:endParaRPr lang="en-US" sz="2000" dirty="0" smtClean="0">
              <a:solidFill>
                <a:srgbClr val="16204E"/>
              </a:solidFill>
            </a:endParaRPr>
          </a:p>
          <a:p>
            <a:pPr>
              <a:lnSpc>
                <a:spcPct val="140000"/>
              </a:lnSpc>
            </a:pPr>
            <a:r>
              <a:rPr lang="en-GB" sz="2000" b="1" dirty="0">
                <a:solidFill>
                  <a:srgbClr val="16204E"/>
                </a:solidFill>
              </a:rPr>
              <a:t>Diminish the language barriers</a:t>
            </a:r>
            <a:r>
              <a:rPr lang="en-US" sz="2000" dirty="0">
                <a:solidFill>
                  <a:srgbClr val="16204E"/>
                </a:solidFill>
              </a:rPr>
              <a:t> </a:t>
            </a:r>
            <a:endParaRPr lang="en-US" sz="2000" dirty="0" smtClean="0">
              <a:solidFill>
                <a:srgbClr val="16204E"/>
              </a:solidFill>
            </a:endParaRPr>
          </a:p>
          <a:p>
            <a:pPr>
              <a:lnSpc>
                <a:spcPct val="140000"/>
              </a:lnSpc>
            </a:pPr>
            <a:r>
              <a:rPr lang="en-GB" sz="2000" b="1" dirty="0" smtClean="0">
                <a:solidFill>
                  <a:srgbClr val="16204E"/>
                </a:solidFill>
              </a:rPr>
              <a:t> </a:t>
            </a:r>
            <a:r>
              <a:rPr lang="en-GB" sz="2000" b="1" dirty="0">
                <a:solidFill>
                  <a:srgbClr val="16204E"/>
                </a:solidFill>
              </a:rPr>
              <a:t>promote mobility</a:t>
            </a:r>
            <a:r>
              <a:rPr lang="en-GB" sz="2000" dirty="0">
                <a:solidFill>
                  <a:srgbClr val="16204E"/>
                </a:solidFill>
              </a:rPr>
              <a:t> amongst young people, companies, training institutions and teachers via different channels</a:t>
            </a:r>
            <a:r>
              <a:rPr lang="en-US" sz="2000" dirty="0">
                <a:solidFill>
                  <a:srgbClr val="16204E"/>
                </a:solidFill>
              </a:rPr>
              <a:t> </a:t>
            </a:r>
            <a:endParaRPr lang="en-US" sz="2000" dirty="0" smtClean="0">
              <a:solidFill>
                <a:srgbClr val="16204E"/>
              </a:solidFill>
            </a:endParaRPr>
          </a:p>
          <a:p>
            <a:pPr>
              <a:lnSpc>
                <a:spcPct val="140000"/>
              </a:lnSpc>
            </a:pPr>
            <a:r>
              <a:rPr lang="en-GB" sz="2000" b="1" dirty="0">
                <a:solidFill>
                  <a:srgbClr val="16204E"/>
                </a:solidFill>
              </a:rPr>
              <a:t>Increase cooperation with organisations</a:t>
            </a:r>
            <a:r>
              <a:rPr lang="en-GB" sz="2000" dirty="0">
                <a:solidFill>
                  <a:srgbClr val="16204E"/>
                </a:solidFill>
              </a:rPr>
              <a:t> </a:t>
            </a:r>
            <a:endParaRPr lang="en-GB" sz="2000" dirty="0" smtClean="0">
              <a:solidFill>
                <a:srgbClr val="16204E"/>
              </a:solidFill>
            </a:endParaRPr>
          </a:p>
          <a:p>
            <a:pPr>
              <a:lnSpc>
                <a:spcPct val="140000"/>
              </a:lnSpc>
            </a:pPr>
            <a:r>
              <a:rPr lang="en-GB" sz="2000" b="1" dirty="0">
                <a:solidFill>
                  <a:srgbClr val="16204E"/>
                </a:solidFill>
              </a:rPr>
              <a:t>set up of</a:t>
            </a:r>
            <a:r>
              <a:rPr lang="en-GB" sz="2000" dirty="0">
                <a:solidFill>
                  <a:srgbClr val="16204E"/>
                </a:solidFill>
              </a:rPr>
              <a:t> </a:t>
            </a:r>
            <a:r>
              <a:rPr lang="en-GB" sz="2000" b="1" dirty="0">
                <a:solidFill>
                  <a:srgbClr val="16204E"/>
                </a:solidFill>
              </a:rPr>
              <a:t>agreements between companies</a:t>
            </a:r>
            <a:r>
              <a:rPr lang="en-GB" sz="2000" dirty="0">
                <a:solidFill>
                  <a:srgbClr val="16204E"/>
                </a:solidFill>
              </a:rPr>
              <a:t> from different member states</a:t>
            </a:r>
            <a:r>
              <a:rPr lang="en-US" sz="2000" dirty="0">
                <a:solidFill>
                  <a:srgbClr val="16204E"/>
                </a:solidFill>
              </a:rPr>
              <a:t> </a:t>
            </a:r>
            <a:endParaRPr lang="en-US" sz="2000" dirty="0" smtClean="0">
              <a:solidFill>
                <a:srgbClr val="16204E"/>
              </a:solidFill>
            </a:endParaRPr>
          </a:p>
          <a:p>
            <a:pPr>
              <a:lnSpc>
                <a:spcPct val="140000"/>
              </a:lnSpc>
            </a:pPr>
            <a:r>
              <a:rPr lang="en-GB" sz="2000" b="1" dirty="0">
                <a:solidFill>
                  <a:srgbClr val="16204E"/>
                </a:solidFill>
              </a:rPr>
              <a:t>c</a:t>
            </a:r>
            <a:r>
              <a:rPr lang="en-GB" sz="2000" b="1" dirty="0" smtClean="0">
                <a:solidFill>
                  <a:srgbClr val="16204E"/>
                </a:solidFill>
              </a:rPr>
              <a:t>reate </a:t>
            </a:r>
            <a:r>
              <a:rPr lang="en-GB" sz="2000" b="1" dirty="0">
                <a:solidFill>
                  <a:srgbClr val="16204E"/>
                </a:solidFill>
              </a:rPr>
              <a:t>an online exchange platform</a:t>
            </a:r>
            <a:r>
              <a:rPr lang="en-GB" sz="2000" dirty="0">
                <a:solidFill>
                  <a:srgbClr val="16204E"/>
                </a:solidFill>
              </a:rPr>
              <a:t> where mobility-experienced peers (role models) can inform youth interested in mobility</a:t>
            </a:r>
            <a:r>
              <a:rPr lang="en-US" sz="2000" dirty="0">
                <a:solidFill>
                  <a:srgbClr val="16204E"/>
                </a:solidFill>
              </a:rPr>
              <a:t> </a:t>
            </a:r>
            <a:endParaRPr lang="en-US" sz="2000" dirty="0" smtClean="0">
              <a:solidFill>
                <a:srgbClr val="16204E"/>
              </a:solidFill>
            </a:endParaRPr>
          </a:p>
          <a:p>
            <a:pPr>
              <a:lnSpc>
                <a:spcPct val="140000"/>
              </a:lnSpc>
            </a:pPr>
            <a:r>
              <a:rPr lang="en-US" sz="2000" b="1" dirty="0" smtClean="0">
                <a:solidFill>
                  <a:srgbClr val="16204E"/>
                </a:solidFill>
              </a:rPr>
              <a:t>Allow pre-payment </a:t>
            </a:r>
            <a:r>
              <a:rPr lang="en-US" sz="2000" dirty="0" smtClean="0">
                <a:solidFill>
                  <a:srgbClr val="16204E"/>
                </a:solidFill>
              </a:rPr>
              <a:t>as</a:t>
            </a:r>
            <a:r>
              <a:rPr lang="en-US" sz="2000" b="1" dirty="0" smtClean="0">
                <a:solidFill>
                  <a:srgbClr val="16204E"/>
                </a:solidFill>
              </a:rPr>
              <a:t> </a:t>
            </a:r>
            <a:r>
              <a:rPr lang="de-DE" sz="2000" dirty="0">
                <a:solidFill>
                  <a:srgbClr val="16204E"/>
                </a:solidFill>
              </a:rPr>
              <a:t>Erasmus+ </a:t>
            </a:r>
            <a:r>
              <a:rPr lang="de-DE" sz="2000" dirty="0" err="1">
                <a:solidFill>
                  <a:srgbClr val="16204E"/>
                </a:solidFill>
              </a:rPr>
              <a:t>funding</a:t>
            </a:r>
            <a:r>
              <a:rPr lang="de-DE" sz="2000" dirty="0">
                <a:solidFill>
                  <a:srgbClr val="16204E"/>
                </a:solidFill>
              </a:rPr>
              <a:t> </a:t>
            </a:r>
            <a:r>
              <a:rPr lang="de-DE" sz="2000" dirty="0" err="1">
                <a:solidFill>
                  <a:srgbClr val="16204E"/>
                </a:solidFill>
              </a:rPr>
              <a:t>is</a:t>
            </a:r>
            <a:r>
              <a:rPr lang="de-DE" sz="2000" dirty="0">
                <a:solidFill>
                  <a:srgbClr val="16204E"/>
                </a:solidFill>
              </a:rPr>
              <a:t> </a:t>
            </a:r>
            <a:r>
              <a:rPr lang="de-DE" sz="2000" dirty="0" err="1">
                <a:solidFill>
                  <a:srgbClr val="16204E"/>
                </a:solidFill>
              </a:rPr>
              <a:t>insufficient</a:t>
            </a:r>
            <a:r>
              <a:rPr lang="de-DE" sz="2000" dirty="0">
                <a:solidFill>
                  <a:srgbClr val="16204E"/>
                </a:solidFill>
              </a:rPr>
              <a:t> </a:t>
            </a:r>
            <a:endParaRPr lang="en-GB" sz="2000" b="1" dirty="0" smtClean="0">
              <a:solidFill>
                <a:srgbClr val="16204E"/>
              </a:solidFill>
            </a:endParaRPr>
          </a:p>
        </p:txBody>
      </p:sp>
    </p:spTree>
    <p:extLst>
      <p:ext uri="{BB962C8B-B14F-4D97-AF65-F5344CB8AC3E}">
        <p14:creationId xmlns:p14="http://schemas.microsoft.com/office/powerpoint/2010/main" val="3646234929"/>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r>
              <a:rPr lang="en-US" sz="3600" b="1" dirty="0" smtClean="0">
                <a:solidFill>
                  <a:srgbClr val="ED820D"/>
                </a:solidFill>
                <a:latin typeface="Cambria"/>
                <a:cs typeface="Cambria"/>
              </a:rPr>
              <a:t>Policy recommendations: </a:t>
            </a:r>
            <a:r>
              <a:rPr lang="de-DE" sz="3600" b="1" dirty="0" err="1">
                <a:solidFill>
                  <a:srgbClr val="ED820D"/>
                </a:solidFill>
                <a:latin typeface="Cambria"/>
                <a:cs typeface="Cambria"/>
              </a:rPr>
              <a:t>Pupil’s</a:t>
            </a:r>
            <a:r>
              <a:rPr lang="de-DE" sz="3600" b="1" dirty="0">
                <a:solidFill>
                  <a:srgbClr val="ED820D"/>
                </a:solidFill>
                <a:latin typeface="Cambria"/>
                <a:cs typeface="Cambria"/>
              </a:rPr>
              <a:t> </a:t>
            </a:r>
            <a:r>
              <a:rPr lang="de-DE" sz="3600" b="1" dirty="0" err="1">
                <a:solidFill>
                  <a:srgbClr val="ED820D"/>
                </a:solidFill>
                <a:latin typeface="Cambria"/>
                <a:cs typeface="Cambria"/>
              </a:rPr>
              <a:t>exchange</a:t>
            </a:r>
            <a:r>
              <a:rPr lang="de-DE" sz="3600" b="1" dirty="0">
                <a:solidFill>
                  <a:srgbClr val="ED820D"/>
                </a:solidFill>
                <a:latin typeface="Cambria"/>
                <a:cs typeface="Cambria"/>
              </a:rPr>
              <a:t> </a:t>
            </a:r>
            <a:endParaRPr lang="en-US" sz="3600" b="1" dirty="0">
              <a:solidFill>
                <a:srgbClr val="ED820D"/>
              </a:solidFill>
              <a:latin typeface="Cambria"/>
              <a:cs typeface="Cambria"/>
            </a:endParaRP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0" y="1291520"/>
            <a:ext cx="9905533" cy="4594510"/>
          </a:xfrm>
        </p:spPr>
        <p:txBody>
          <a:bodyPr>
            <a:noAutofit/>
          </a:bodyPr>
          <a:lstStyle/>
          <a:p>
            <a:pPr>
              <a:lnSpc>
                <a:spcPct val="140000"/>
              </a:lnSpc>
            </a:pPr>
            <a:r>
              <a:rPr lang="en-GB" sz="2000" dirty="0">
                <a:solidFill>
                  <a:srgbClr val="16204E"/>
                </a:solidFill>
              </a:rPr>
              <a:t>e</a:t>
            </a:r>
            <a:r>
              <a:rPr lang="en-GB" sz="2000" dirty="0" smtClean="0">
                <a:solidFill>
                  <a:srgbClr val="16204E"/>
                </a:solidFill>
              </a:rPr>
              <a:t>ncourage schools to </a:t>
            </a:r>
            <a:r>
              <a:rPr lang="en-GB" sz="2000" dirty="0">
                <a:solidFill>
                  <a:srgbClr val="16204E"/>
                </a:solidFill>
              </a:rPr>
              <a:t>participate in Erasmus+</a:t>
            </a:r>
            <a:r>
              <a:rPr lang="en-GB" sz="2000" b="1" dirty="0">
                <a:solidFill>
                  <a:srgbClr val="16204E"/>
                </a:solidFill>
              </a:rPr>
              <a:t> short-term exchange programmes</a:t>
            </a:r>
            <a:r>
              <a:rPr lang="en-US" sz="2000" dirty="0">
                <a:solidFill>
                  <a:srgbClr val="16204E"/>
                </a:solidFill>
              </a:rPr>
              <a:t> </a:t>
            </a:r>
            <a:endParaRPr lang="en-US" sz="2000" dirty="0" smtClean="0">
              <a:solidFill>
                <a:srgbClr val="16204E"/>
              </a:solidFill>
            </a:endParaRPr>
          </a:p>
          <a:p>
            <a:pPr>
              <a:lnSpc>
                <a:spcPct val="140000"/>
              </a:lnSpc>
            </a:pPr>
            <a:r>
              <a:rPr lang="en-GB" sz="2000" b="1" dirty="0">
                <a:solidFill>
                  <a:srgbClr val="16204E"/>
                </a:solidFill>
              </a:rPr>
              <a:t>r</a:t>
            </a:r>
            <a:r>
              <a:rPr lang="en-GB" sz="2000" b="1" dirty="0" smtClean="0">
                <a:solidFill>
                  <a:srgbClr val="16204E"/>
                </a:solidFill>
              </a:rPr>
              <a:t>educe </a:t>
            </a:r>
            <a:r>
              <a:rPr lang="en-GB" sz="2000" b="1" dirty="0">
                <a:solidFill>
                  <a:srgbClr val="16204E"/>
                </a:solidFill>
              </a:rPr>
              <a:t>the bureaucratic burden for school teachers</a:t>
            </a:r>
            <a:r>
              <a:rPr lang="en-US" sz="2000" dirty="0">
                <a:solidFill>
                  <a:srgbClr val="16204E"/>
                </a:solidFill>
              </a:rPr>
              <a:t> </a:t>
            </a:r>
            <a:endParaRPr lang="en-US" sz="2000" dirty="0" smtClean="0">
              <a:solidFill>
                <a:srgbClr val="16204E"/>
              </a:solidFill>
            </a:endParaRPr>
          </a:p>
          <a:p>
            <a:pPr>
              <a:lnSpc>
                <a:spcPct val="140000"/>
              </a:lnSpc>
            </a:pPr>
            <a:r>
              <a:rPr lang="en-GB" sz="2000" b="1" dirty="0" smtClean="0">
                <a:solidFill>
                  <a:srgbClr val="16204E"/>
                </a:solidFill>
              </a:rPr>
              <a:t>diversify </a:t>
            </a:r>
            <a:r>
              <a:rPr lang="en-GB" sz="2000" b="1" dirty="0">
                <a:solidFill>
                  <a:srgbClr val="16204E"/>
                </a:solidFill>
              </a:rPr>
              <a:t>the funding scheme based on social-economic status</a:t>
            </a:r>
            <a:r>
              <a:rPr lang="en-GB" sz="2000" dirty="0">
                <a:solidFill>
                  <a:srgbClr val="16204E"/>
                </a:solidFill>
              </a:rPr>
              <a:t> </a:t>
            </a:r>
            <a:endParaRPr lang="en-GB" sz="2000" dirty="0" smtClean="0">
              <a:solidFill>
                <a:srgbClr val="16204E"/>
              </a:solidFill>
            </a:endParaRPr>
          </a:p>
          <a:p>
            <a:pPr>
              <a:lnSpc>
                <a:spcPct val="140000"/>
              </a:lnSpc>
            </a:pPr>
            <a:r>
              <a:rPr lang="en-GB" sz="2000" dirty="0" smtClean="0">
                <a:solidFill>
                  <a:srgbClr val="16204E"/>
                </a:solidFill>
              </a:rPr>
              <a:t>add</a:t>
            </a:r>
            <a:r>
              <a:rPr lang="en-GB" sz="2000" b="1" dirty="0" smtClean="0">
                <a:solidFill>
                  <a:srgbClr val="16204E"/>
                </a:solidFill>
              </a:rPr>
              <a:t> </a:t>
            </a:r>
            <a:r>
              <a:rPr lang="en-GB" sz="2000" b="1" dirty="0">
                <a:solidFill>
                  <a:srgbClr val="16204E"/>
                </a:solidFill>
              </a:rPr>
              <a:t>a new programme to offer long-term school exchanges at the EU level either under Erasmus + or at the EU level within different funding schemes</a:t>
            </a:r>
            <a:r>
              <a:rPr lang="en-US" sz="2000" dirty="0">
                <a:solidFill>
                  <a:srgbClr val="16204E"/>
                </a:solidFill>
              </a:rPr>
              <a:t> </a:t>
            </a:r>
            <a:endParaRPr lang="en-US" sz="2000" dirty="0" smtClean="0">
              <a:solidFill>
                <a:srgbClr val="16204E"/>
              </a:solidFill>
            </a:endParaRPr>
          </a:p>
          <a:p>
            <a:pPr>
              <a:lnSpc>
                <a:spcPct val="140000"/>
              </a:lnSpc>
            </a:pPr>
            <a:endParaRPr lang="en-US" sz="2000" dirty="0" smtClean="0"/>
          </a:p>
          <a:p>
            <a:pPr>
              <a:lnSpc>
                <a:spcPct val="140000"/>
              </a:lnSpc>
            </a:pPr>
            <a:endParaRPr lang="en-GB" sz="2000" b="1" dirty="0" smtClean="0"/>
          </a:p>
        </p:txBody>
      </p:sp>
    </p:spTree>
    <p:extLst>
      <p:ext uri="{BB962C8B-B14F-4D97-AF65-F5344CB8AC3E}">
        <p14:creationId xmlns:p14="http://schemas.microsoft.com/office/powerpoint/2010/main" val="3361804504"/>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57" y="144840"/>
            <a:ext cx="10515600" cy="1325563"/>
          </a:xfrm>
        </p:spPr>
        <p:txBody>
          <a:bodyPr>
            <a:noAutofit/>
          </a:bodyPr>
          <a:lstStyle/>
          <a:p>
            <a:r>
              <a:rPr lang="en-US" sz="3600" b="1" dirty="0" smtClean="0">
                <a:solidFill>
                  <a:srgbClr val="ED820D"/>
                </a:solidFill>
                <a:latin typeface="Cambria"/>
                <a:cs typeface="Cambria"/>
              </a:rPr>
              <a:t>Policy recommendations: </a:t>
            </a:r>
            <a:r>
              <a:rPr lang="de-DE" sz="3600" b="1" dirty="0" err="1">
                <a:solidFill>
                  <a:srgbClr val="ED820D"/>
                </a:solidFill>
                <a:latin typeface="Cambria"/>
                <a:cs typeface="Cambria"/>
              </a:rPr>
              <a:t>Entrepreneurship</a:t>
            </a:r>
            <a:r>
              <a:rPr lang="en-US" sz="3600" b="1" dirty="0">
                <a:solidFill>
                  <a:srgbClr val="ED820D"/>
                </a:solidFill>
                <a:latin typeface="Cambria"/>
                <a:cs typeface="Cambria"/>
              </a:rPr>
              <a:t> </a:t>
            </a: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0" y="1291520"/>
            <a:ext cx="9905533" cy="4594510"/>
          </a:xfrm>
        </p:spPr>
        <p:txBody>
          <a:bodyPr>
            <a:noAutofit/>
          </a:bodyPr>
          <a:lstStyle/>
          <a:p>
            <a:pPr>
              <a:lnSpc>
                <a:spcPct val="140000"/>
              </a:lnSpc>
            </a:pPr>
            <a:r>
              <a:rPr lang="en-GB" sz="2000" dirty="0">
                <a:solidFill>
                  <a:srgbClr val="16204E"/>
                </a:solidFill>
              </a:rPr>
              <a:t>e</a:t>
            </a:r>
            <a:r>
              <a:rPr lang="en-GB" sz="2000" dirty="0" smtClean="0">
                <a:solidFill>
                  <a:srgbClr val="16204E"/>
                </a:solidFill>
              </a:rPr>
              <a:t>ncourage schools to </a:t>
            </a:r>
            <a:r>
              <a:rPr lang="en-GB" sz="2000" dirty="0">
                <a:solidFill>
                  <a:srgbClr val="16204E"/>
                </a:solidFill>
              </a:rPr>
              <a:t>participate in Erasmus+</a:t>
            </a:r>
            <a:r>
              <a:rPr lang="en-GB" sz="2000" b="1" dirty="0">
                <a:solidFill>
                  <a:srgbClr val="16204E"/>
                </a:solidFill>
              </a:rPr>
              <a:t> short-term exchange programmes</a:t>
            </a:r>
            <a:r>
              <a:rPr lang="en-US" sz="2000" dirty="0">
                <a:solidFill>
                  <a:srgbClr val="16204E"/>
                </a:solidFill>
              </a:rPr>
              <a:t> </a:t>
            </a:r>
            <a:endParaRPr lang="en-US" sz="2000" dirty="0" smtClean="0">
              <a:solidFill>
                <a:srgbClr val="16204E"/>
              </a:solidFill>
            </a:endParaRPr>
          </a:p>
          <a:p>
            <a:pPr>
              <a:lnSpc>
                <a:spcPct val="140000"/>
              </a:lnSpc>
            </a:pPr>
            <a:r>
              <a:rPr lang="en-US" sz="2000" b="1" dirty="0">
                <a:solidFill>
                  <a:srgbClr val="16204E"/>
                </a:solidFill>
              </a:rPr>
              <a:t>p</a:t>
            </a:r>
            <a:r>
              <a:rPr lang="fr-CH" sz="2000" b="1" dirty="0" smtClean="0">
                <a:solidFill>
                  <a:srgbClr val="16204E"/>
                </a:solidFill>
              </a:rPr>
              <a:t>romote better </a:t>
            </a:r>
            <a:r>
              <a:rPr lang="en-GB" sz="2000" dirty="0">
                <a:solidFill>
                  <a:srgbClr val="16204E"/>
                </a:solidFill>
              </a:rPr>
              <a:t>Erasmus+ for Young Entrepreneurs </a:t>
            </a:r>
            <a:endParaRPr lang="en-US" sz="2000" dirty="0" smtClean="0">
              <a:solidFill>
                <a:srgbClr val="16204E"/>
              </a:solidFill>
            </a:endParaRPr>
          </a:p>
          <a:p>
            <a:pPr>
              <a:lnSpc>
                <a:spcPct val="140000"/>
              </a:lnSpc>
            </a:pPr>
            <a:r>
              <a:rPr lang="en-GB" sz="2000" b="1" dirty="0" smtClean="0">
                <a:solidFill>
                  <a:srgbClr val="16204E"/>
                </a:solidFill>
              </a:rPr>
              <a:t>decrease </a:t>
            </a:r>
            <a:r>
              <a:rPr lang="en-GB" sz="2000" b="1" dirty="0">
                <a:solidFill>
                  <a:srgbClr val="16204E"/>
                </a:solidFill>
              </a:rPr>
              <a:t>the bureaucracy hurdle for foreign nationals </a:t>
            </a:r>
            <a:endParaRPr lang="en-GB" sz="2000" b="1" dirty="0" smtClean="0">
              <a:solidFill>
                <a:srgbClr val="16204E"/>
              </a:solidFill>
            </a:endParaRPr>
          </a:p>
          <a:p>
            <a:pPr>
              <a:lnSpc>
                <a:spcPct val="140000"/>
              </a:lnSpc>
            </a:pPr>
            <a:r>
              <a:rPr lang="en-GB" sz="2000" b="1" dirty="0">
                <a:solidFill>
                  <a:srgbClr val="16204E"/>
                </a:solidFill>
              </a:rPr>
              <a:t>c</a:t>
            </a:r>
            <a:r>
              <a:rPr lang="en-GB" sz="2000" b="1" dirty="0" smtClean="0">
                <a:solidFill>
                  <a:srgbClr val="16204E"/>
                </a:solidFill>
              </a:rPr>
              <a:t>reate </a:t>
            </a:r>
            <a:r>
              <a:rPr lang="en-GB" sz="2000" b="1" dirty="0">
                <a:solidFill>
                  <a:srgbClr val="16204E"/>
                </a:solidFill>
              </a:rPr>
              <a:t>an EU-wide start-up platform</a:t>
            </a:r>
            <a:r>
              <a:rPr lang="en-GB" sz="2000" dirty="0">
                <a:solidFill>
                  <a:srgbClr val="16204E"/>
                </a:solidFill>
              </a:rPr>
              <a:t> </a:t>
            </a:r>
            <a:endParaRPr lang="en-GB" sz="2000" dirty="0" smtClean="0">
              <a:solidFill>
                <a:srgbClr val="16204E"/>
              </a:solidFill>
            </a:endParaRPr>
          </a:p>
          <a:p>
            <a:pPr>
              <a:lnSpc>
                <a:spcPct val="140000"/>
              </a:lnSpc>
            </a:pPr>
            <a:r>
              <a:rPr lang="en-GB" sz="2000" dirty="0">
                <a:solidFill>
                  <a:srgbClr val="16204E"/>
                </a:solidFill>
              </a:rPr>
              <a:t>s</a:t>
            </a:r>
            <a:r>
              <a:rPr lang="en-US" sz="2000" dirty="0" err="1" smtClean="0">
                <a:solidFill>
                  <a:srgbClr val="16204E"/>
                </a:solidFill>
              </a:rPr>
              <a:t>upport</a:t>
            </a:r>
            <a:r>
              <a:rPr lang="en-US" sz="2000" dirty="0" smtClean="0">
                <a:solidFill>
                  <a:srgbClr val="16204E"/>
                </a:solidFill>
              </a:rPr>
              <a:t> the establishing of a</a:t>
            </a:r>
            <a:r>
              <a:rPr lang="en-GB" sz="2000" dirty="0" smtClean="0">
                <a:solidFill>
                  <a:srgbClr val="16204E"/>
                </a:solidFill>
              </a:rPr>
              <a:t>n</a:t>
            </a:r>
            <a:r>
              <a:rPr lang="en-GB" sz="2000" b="1" dirty="0" smtClean="0">
                <a:solidFill>
                  <a:srgbClr val="16204E"/>
                </a:solidFill>
              </a:rPr>
              <a:t> </a:t>
            </a:r>
            <a:r>
              <a:rPr lang="en-GB" sz="2000" b="1" dirty="0">
                <a:solidFill>
                  <a:srgbClr val="16204E"/>
                </a:solidFill>
              </a:rPr>
              <a:t>EU-wide crowd-funding platform </a:t>
            </a:r>
            <a:endParaRPr lang="en-US" sz="2000" dirty="0" smtClean="0">
              <a:solidFill>
                <a:srgbClr val="16204E"/>
              </a:solidFill>
            </a:endParaRPr>
          </a:p>
          <a:p>
            <a:pPr>
              <a:lnSpc>
                <a:spcPct val="140000"/>
              </a:lnSpc>
            </a:pPr>
            <a:endParaRPr lang="en-GB" sz="2000" b="1" dirty="0" smtClean="0"/>
          </a:p>
        </p:txBody>
      </p:sp>
    </p:spTree>
    <p:extLst>
      <p:ext uri="{BB962C8B-B14F-4D97-AF65-F5344CB8AC3E}">
        <p14:creationId xmlns:p14="http://schemas.microsoft.com/office/powerpoint/2010/main" val="1183703150"/>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BD8130D-149C-C040-8952-D8FED392B677}"/>
              </a:ext>
            </a:extLst>
          </p:cNvPr>
          <p:cNvPicPr>
            <a:picLocks noChangeAspect="1"/>
          </p:cNvPicPr>
          <p:nvPr/>
        </p:nvPicPr>
        <p:blipFill>
          <a:blip r:embed="rId3"/>
          <a:stretch>
            <a:fillRect/>
          </a:stretch>
        </p:blipFill>
        <p:spPr>
          <a:xfrm>
            <a:off x="6438147" y="67959"/>
            <a:ext cx="3445949" cy="3726622"/>
          </a:xfrm>
          <a:prstGeom prst="rect">
            <a:avLst/>
          </a:prstGeom>
        </p:spPr>
      </p:pic>
      <p:sp>
        <p:nvSpPr>
          <p:cNvPr id="37" name="Shape 37"/>
          <p:cNvSpPr>
            <a:spLocks noGrp="1"/>
          </p:cNvSpPr>
          <p:nvPr>
            <p:ph type="title"/>
          </p:nvPr>
        </p:nvSpPr>
        <p:spPr>
          <a:xfrm>
            <a:off x="562550" y="297636"/>
            <a:ext cx="8125738" cy="1052736"/>
          </a:xfrm>
          <a:prstGeom prst="rect">
            <a:avLst/>
          </a:prstGeom>
        </p:spPr>
        <p:txBody>
          <a:bodyPr>
            <a:normAutofit/>
          </a:bodyPr>
          <a:lstStyle>
            <a:lvl1pPr>
              <a:defRPr b="1">
                <a:solidFill>
                  <a:srgbClr val="FF9300"/>
                </a:solidFill>
                <a:latin typeface="Cambria"/>
                <a:ea typeface="Cambria"/>
                <a:cs typeface="Cambria"/>
                <a:sym typeface="Cambria"/>
              </a:defRPr>
            </a:lvl1pPr>
          </a:lstStyle>
          <a:p>
            <a:r>
              <a:rPr lang="en-US" sz="3600" dirty="0">
                <a:solidFill>
                  <a:srgbClr val="F79505"/>
                </a:solidFill>
                <a:ea typeface="Calibri"/>
                <a:sym typeface="Calibri"/>
              </a:rPr>
              <a:t>MOVE in a nutshell</a:t>
            </a:r>
            <a:endParaRPr lang="en-US" sz="3600" dirty="0">
              <a:solidFill>
                <a:srgbClr val="F79505"/>
              </a:solidFill>
            </a:endParaRPr>
          </a:p>
        </p:txBody>
      </p:sp>
      <p:sp>
        <p:nvSpPr>
          <p:cNvPr id="38" name="Shape 38"/>
          <p:cNvSpPr>
            <a:spLocks noGrp="1"/>
          </p:cNvSpPr>
          <p:nvPr>
            <p:ph type="body" idx="1"/>
          </p:nvPr>
        </p:nvSpPr>
        <p:spPr>
          <a:xfrm>
            <a:off x="797719" y="1247180"/>
            <a:ext cx="9940789" cy="1749773"/>
          </a:xfrm>
          <a:prstGeom prst="rect">
            <a:avLst/>
          </a:prstGeom>
          <a:ln>
            <a:noFill/>
          </a:ln>
        </p:spPr>
        <p:txBody>
          <a:bodyPr>
            <a:normAutofit/>
          </a:bodyPr>
          <a:lstStyle/>
          <a:p>
            <a:pPr marL="55686" indent="207555" defTabSz="128583">
              <a:lnSpc>
                <a:spcPct val="70000"/>
              </a:lnSpc>
              <a:spcBef>
                <a:spcPts val="1687"/>
              </a:spcBef>
              <a:defRPr sz="1800"/>
            </a:pPr>
            <a:r>
              <a:rPr sz="1700" dirty="0">
                <a:solidFill>
                  <a:srgbClr val="172459"/>
                </a:solidFill>
                <a:latin typeface="Cambria"/>
                <a:ea typeface="Cambria"/>
                <a:cs typeface="Cambria"/>
                <a:sym typeface="Cambria"/>
              </a:rPr>
              <a:t>EU H2020  Project</a:t>
            </a:r>
          </a:p>
          <a:p>
            <a:pPr marL="55686" indent="207555" defTabSz="128583">
              <a:lnSpc>
                <a:spcPct val="70000"/>
              </a:lnSpc>
              <a:spcBef>
                <a:spcPts val="1687"/>
              </a:spcBef>
              <a:defRPr sz="1800"/>
            </a:pPr>
            <a:r>
              <a:rPr sz="1700" dirty="0">
                <a:solidFill>
                  <a:srgbClr val="172459"/>
                </a:solidFill>
                <a:latin typeface="Cambria"/>
                <a:ea typeface="Cambria"/>
                <a:cs typeface="Cambria"/>
                <a:sym typeface="Cambria"/>
              </a:rPr>
              <a:t>Call: Young-2-2014-Youth mobility. Opportunities, impacts, policies</a:t>
            </a:r>
          </a:p>
          <a:p>
            <a:pPr marL="55686" indent="207555" defTabSz="128583">
              <a:lnSpc>
                <a:spcPct val="70000"/>
              </a:lnSpc>
              <a:spcBef>
                <a:spcPts val="1687"/>
              </a:spcBef>
              <a:defRPr sz="1800"/>
            </a:pPr>
            <a:r>
              <a:rPr sz="1700" dirty="0">
                <a:solidFill>
                  <a:srgbClr val="172459"/>
                </a:solidFill>
                <a:latin typeface="Cambria"/>
                <a:ea typeface="Cambria"/>
                <a:cs typeface="Cambria"/>
                <a:sym typeface="Cambria"/>
              </a:rPr>
              <a:t>Duration: 01 May 2015 - 30 April 2018 (36 months)</a:t>
            </a:r>
          </a:p>
          <a:p>
            <a:pPr marL="55686" indent="207555" defTabSz="128583">
              <a:lnSpc>
                <a:spcPct val="70000"/>
              </a:lnSpc>
              <a:spcBef>
                <a:spcPts val="1687"/>
              </a:spcBef>
              <a:defRPr sz="1800"/>
            </a:pPr>
            <a:r>
              <a:rPr sz="1700" dirty="0">
                <a:solidFill>
                  <a:srgbClr val="172459"/>
                </a:solidFill>
                <a:latin typeface="Cambria"/>
                <a:ea typeface="Cambria"/>
                <a:cs typeface="Cambria"/>
                <a:sym typeface="Cambria"/>
              </a:rPr>
              <a:t>Beneficiaries:</a:t>
            </a:r>
            <a:endParaRPr sz="1700" dirty="0">
              <a:solidFill>
                <a:srgbClr val="FF9300"/>
              </a:solidFill>
              <a:latin typeface="Cambria"/>
              <a:ea typeface="Cambria"/>
              <a:cs typeface="Cambria"/>
              <a:sym typeface="Cambria"/>
            </a:endParaRPr>
          </a:p>
        </p:txBody>
      </p:sp>
      <p:pic>
        <p:nvPicPr>
          <p:cNvPr id="6" name="Picture 5"/>
          <p:cNvPicPr>
            <a:picLocks noChangeAspect="1"/>
          </p:cNvPicPr>
          <p:nvPr/>
        </p:nvPicPr>
        <p:blipFill>
          <a:blip r:embed="rId4"/>
          <a:stretch>
            <a:fillRect/>
          </a:stretch>
        </p:blipFill>
        <p:spPr>
          <a:xfrm>
            <a:off x="9385272" y="297636"/>
            <a:ext cx="2182065" cy="669779"/>
          </a:xfrm>
          <a:prstGeom prst="rect">
            <a:avLst/>
          </a:prstGeom>
        </p:spPr>
      </p:pic>
      <p:graphicFrame>
        <p:nvGraphicFramePr>
          <p:cNvPr id="9" name="object 4"/>
          <p:cNvGraphicFramePr>
            <a:graphicFrameLocks noGrp="1"/>
          </p:cNvGraphicFramePr>
          <p:nvPr>
            <p:extLst>
              <p:ext uri="{D42A27DB-BD31-4B8C-83A1-F6EECF244321}">
                <p14:modId xmlns:p14="http://schemas.microsoft.com/office/powerpoint/2010/main" val="44528455"/>
              </p:ext>
            </p:extLst>
          </p:nvPr>
        </p:nvGraphicFramePr>
        <p:xfrm>
          <a:off x="562552" y="3638242"/>
          <a:ext cx="11004785" cy="3001881"/>
        </p:xfrm>
        <a:graphic>
          <a:graphicData uri="http://schemas.openxmlformats.org/drawingml/2006/table">
            <a:tbl>
              <a:tblPr firstRow="1" bandRow="1">
                <a:tableStyleId>{2D5ABB26-0587-4C30-8999-92F81FD0307C}</a:tableStyleId>
              </a:tblPr>
              <a:tblGrid>
                <a:gridCol w="785984">
                  <a:extLst>
                    <a:ext uri="{9D8B030D-6E8A-4147-A177-3AD203B41FA5}">
                      <a16:colId xmlns:a16="http://schemas.microsoft.com/office/drawing/2014/main" xmlns="" val="20000"/>
                    </a:ext>
                  </a:extLst>
                </a:gridCol>
                <a:gridCol w="8871241">
                  <a:extLst>
                    <a:ext uri="{9D8B030D-6E8A-4147-A177-3AD203B41FA5}">
                      <a16:colId xmlns:a16="http://schemas.microsoft.com/office/drawing/2014/main" xmlns="" val="20001"/>
                    </a:ext>
                  </a:extLst>
                </a:gridCol>
                <a:gridCol w="1347560">
                  <a:extLst>
                    <a:ext uri="{9D8B030D-6E8A-4147-A177-3AD203B41FA5}">
                      <a16:colId xmlns:a16="http://schemas.microsoft.com/office/drawing/2014/main" xmlns="" val="20002"/>
                    </a:ext>
                  </a:extLst>
                </a:gridCol>
              </a:tblGrid>
              <a:tr h="268406">
                <a:tc>
                  <a:txBody>
                    <a:bodyPr/>
                    <a:lstStyle/>
                    <a:p>
                      <a:pPr algn="ctr">
                        <a:lnSpc>
                          <a:spcPct val="100000"/>
                        </a:lnSpc>
                      </a:pPr>
                      <a:r>
                        <a:rPr sz="1400" b="1" dirty="0">
                          <a:latin typeface="Cambria"/>
                          <a:cs typeface="Cambria"/>
                        </a:rPr>
                        <a:t>N°</a:t>
                      </a:r>
                      <a:endParaRPr sz="1400" dirty="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79404"/>
                    </a:solidFill>
                  </a:tcPr>
                </a:tc>
                <a:tc>
                  <a:txBody>
                    <a:bodyPr/>
                    <a:lstStyle/>
                    <a:p>
                      <a:pPr marL="1832610" algn="l">
                        <a:lnSpc>
                          <a:spcPct val="100000"/>
                        </a:lnSpc>
                      </a:pPr>
                      <a:r>
                        <a:rPr sz="1400" b="1" spc="-30" dirty="0">
                          <a:latin typeface="Cambria"/>
                          <a:cs typeface="Cambria"/>
                        </a:rPr>
                        <a:t>P</a:t>
                      </a:r>
                      <a:r>
                        <a:rPr sz="1400" b="1" spc="-5" dirty="0">
                          <a:latin typeface="Cambria"/>
                          <a:cs typeface="Cambria"/>
                        </a:rPr>
                        <a:t>articipan</a:t>
                      </a:r>
                      <a:r>
                        <a:rPr sz="1400" b="1" dirty="0">
                          <a:latin typeface="Cambria"/>
                          <a:cs typeface="Cambria"/>
                        </a:rPr>
                        <a:t>t</a:t>
                      </a:r>
                      <a:r>
                        <a:rPr sz="1400" b="1" spc="-20" dirty="0">
                          <a:latin typeface="Cambria"/>
                          <a:cs typeface="Cambria"/>
                        </a:rPr>
                        <a:t> </a:t>
                      </a:r>
                      <a:r>
                        <a:rPr sz="1400" b="1" spc="-5" dirty="0">
                          <a:latin typeface="Cambria"/>
                          <a:cs typeface="Cambria"/>
                        </a:rPr>
                        <a:t>o</a:t>
                      </a:r>
                      <a:r>
                        <a:rPr sz="1400" b="1" spc="-10" dirty="0">
                          <a:latin typeface="Cambria"/>
                          <a:cs typeface="Cambria"/>
                        </a:rPr>
                        <a:t>r</a:t>
                      </a:r>
                      <a:r>
                        <a:rPr sz="1400" b="1" spc="-15" dirty="0">
                          <a:latin typeface="Cambria"/>
                          <a:cs typeface="Cambria"/>
                        </a:rPr>
                        <a:t>g</a:t>
                      </a:r>
                      <a:r>
                        <a:rPr sz="1400" b="1" spc="-5" dirty="0">
                          <a:latin typeface="Cambria"/>
                          <a:cs typeface="Cambria"/>
                        </a:rPr>
                        <a:t>ani</a:t>
                      </a:r>
                      <a:r>
                        <a:rPr sz="1400" b="1" dirty="0">
                          <a:latin typeface="Cambria"/>
                          <a:cs typeface="Cambria"/>
                        </a:rPr>
                        <a:t>s</a:t>
                      </a:r>
                      <a:r>
                        <a:rPr sz="1400" b="1" spc="-5" dirty="0">
                          <a:latin typeface="Cambria"/>
                          <a:cs typeface="Cambria"/>
                        </a:rPr>
                        <a:t>atio</a:t>
                      </a:r>
                      <a:r>
                        <a:rPr sz="1400" b="1" dirty="0">
                          <a:latin typeface="Cambria"/>
                          <a:cs typeface="Cambria"/>
                        </a:rPr>
                        <a:t>n</a:t>
                      </a:r>
                      <a:r>
                        <a:rPr sz="1400" b="1" spc="-10" dirty="0">
                          <a:latin typeface="Cambria"/>
                          <a:cs typeface="Cambria"/>
                        </a:rPr>
                        <a:t> </a:t>
                      </a:r>
                      <a:r>
                        <a:rPr sz="1400" b="1" dirty="0">
                          <a:latin typeface="Cambria"/>
                          <a:cs typeface="Cambria"/>
                        </a:rPr>
                        <a:t>name</a:t>
                      </a:r>
                      <a:endParaRPr sz="1400" dirty="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79404"/>
                    </a:solidFill>
                  </a:tcPr>
                </a:tc>
                <a:tc>
                  <a:txBody>
                    <a:bodyPr/>
                    <a:lstStyle/>
                    <a:p>
                      <a:pPr marL="153035">
                        <a:lnSpc>
                          <a:spcPct val="100000"/>
                        </a:lnSpc>
                      </a:pPr>
                      <a:r>
                        <a:rPr sz="1400" b="1" spc="-5" dirty="0">
                          <a:latin typeface="Cambria"/>
                          <a:cs typeface="Cambria"/>
                        </a:rPr>
                        <a:t>Country</a:t>
                      </a:r>
                      <a:endParaRPr sz="1400" dirty="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79404"/>
                    </a:solidFill>
                  </a:tcPr>
                </a:tc>
                <a:extLst>
                  <a:ext uri="{0D108BD9-81ED-4DB2-BD59-A6C34878D82A}">
                    <a16:rowId xmlns:a16="http://schemas.microsoft.com/office/drawing/2014/main" xmlns="" val="10000"/>
                  </a:ext>
                </a:extLst>
              </a:tr>
              <a:tr h="268264">
                <a:tc>
                  <a:txBody>
                    <a:bodyPr/>
                    <a:lstStyle/>
                    <a:p>
                      <a:pPr algn="ctr">
                        <a:lnSpc>
                          <a:spcPct val="100000"/>
                        </a:lnSpc>
                      </a:pPr>
                      <a:r>
                        <a:rPr sz="1400" dirty="0">
                          <a:latin typeface="Cambria"/>
                          <a:cs typeface="Cambria"/>
                        </a:rPr>
                        <a:t>1</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gn="l">
                        <a:lnSpc>
                          <a:spcPct val="100000"/>
                        </a:lnSpc>
                      </a:pPr>
                      <a:r>
                        <a:rPr sz="1400" dirty="0">
                          <a:latin typeface="Cambria"/>
                          <a:cs typeface="Cambria"/>
                        </a:rPr>
                        <a:t>Un</a:t>
                      </a:r>
                      <a:r>
                        <a:rPr sz="1400" spc="-25" dirty="0">
                          <a:latin typeface="Cambria"/>
                          <a:cs typeface="Cambria"/>
                        </a:rPr>
                        <a:t>iv</a:t>
                      </a:r>
                      <a:r>
                        <a:rPr sz="1400" dirty="0">
                          <a:latin typeface="Cambria"/>
                          <a:cs typeface="Cambria"/>
                        </a:rPr>
                        <a:t>ersi</a:t>
                      </a:r>
                      <a:r>
                        <a:rPr sz="1400" spc="-10" dirty="0">
                          <a:latin typeface="Cambria"/>
                          <a:cs typeface="Cambria"/>
                        </a:rPr>
                        <a:t>t</a:t>
                      </a:r>
                      <a:r>
                        <a:rPr sz="1400" dirty="0">
                          <a:latin typeface="Cambria"/>
                          <a:cs typeface="Cambria"/>
                        </a:rPr>
                        <a:t>é</a:t>
                      </a:r>
                      <a:r>
                        <a:rPr sz="1400" spc="-10" dirty="0">
                          <a:latin typeface="Cambria"/>
                          <a:cs typeface="Cambria"/>
                        </a:rPr>
                        <a:t> </a:t>
                      </a:r>
                      <a:r>
                        <a:rPr sz="1400" dirty="0">
                          <a:latin typeface="Cambria"/>
                          <a:cs typeface="Cambria"/>
                        </a:rPr>
                        <a:t>du</a:t>
                      </a:r>
                      <a:r>
                        <a:rPr sz="1400" spc="-10" dirty="0">
                          <a:latin typeface="Cambria"/>
                          <a:cs typeface="Cambria"/>
                        </a:rPr>
                        <a:t> </a:t>
                      </a:r>
                      <a:r>
                        <a:rPr sz="1400" dirty="0">
                          <a:latin typeface="Cambria"/>
                          <a:cs typeface="Cambria"/>
                        </a:rPr>
                        <a:t>L</a:t>
                      </a:r>
                      <a:r>
                        <a:rPr sz="1400" spc="-5" dirty="0">
                          <a:latin typeface="Cambria"/>
                          <a:cs typeface="Cambria"/>
                        </a:rPr>
                        <a:t>u</a:t>
                      </a:r>
                      <a:r>
                        <a:rPr sz="1400" spc="-25" dirty="0">
                          <a:latin typeface="Cambria"/>
                          <a:cs typeface="Cambria"/>
                        </a:rPr>
                        <a:t>x</a:t>
                      </a:r>
                      <a:r>
                        <a:rPr sz="1400" dirty="0">
                          <a:latin typeface="Cambria"/>
                          <a:cs typeface="Cambria"/>
                        </a:rPr>
                        <a:t>emb</a:t>
                      </a:r>
                      <a:r>
                        <a:rPr sz="1400" spc="-5" dirty="0">
                          <a:latin typeface="Cambria"/>
                          <a:cs typeface="Cambria"/>
                        </a:rPr>
                        <a:t>ou</a:t>
                      </a:r>
                      <a:r>
                        <a:rPr sz="1400" spc="-10" dirty="0">
                          <a:latin typeface="Cambria"/>
                          <a:cs typeface="Cambria"/>
                        </a:rPr>
                        <a:t>r</a:t>
                      </a:r>
                      <a:r>
                        <a:rPr sz="1400" dirty="0">
                          <a:latin typeface="Cambria"/>
                          <a:cs typeface="Cambria"/>
                        </a:rPr>
                        <a:t>g</a:t>
                      </a:r>
                      <a:r>
                        <a:rPr sz="1400" spc="10" dirty="0">
                          <a:latin typeface="Cambria"/>
                          <a:cs typeface="Cambria"/>
                        </a:rPr>
                        <a:t> </a:t>
                      </a:r>
                      <a:r>
                        <a:rPr sz="1400" dirty="0">
                          <a:latin typeface="Cambria"/>
                          <a:cs typeface="Cambria"/>
                        </a:rPr>
                        <a:t>(UL)</a:t>
                      </a:r>
                      <a:r>
                        <a:rPr sz="1400" spc="10" dirty="0">
                          <a:latin typeface="Cambria"/>
                          <a:cs typeface="Cambria"/>
                        </a:rPr>
                        <a:t> </a:t>
                      </a:r>
                      <a:r>
                        <a:rPr sz="1400" dirty="0">
                          <a:latin typeface="Cambria"/>
                          <a:cs typeface="Cambria"/>
                        </a:rPr>
                        <a:t>-</a:t>
                      </a:r>
                      <a:r>
                        <a:rPr sz="1400" spc="-5" dirty="0">
                          <a:latin typeface="Cambria"/>
                          <a:cs typeface="Cambria"/>
                        </a:rPr>
                        <a:t> </a:t>
                      </a:r>
                      <a:r>
                        <a:rPr sz="1400" dirty="0">
                          <a:latin typeface="Cambria"/>
                          <a:cs typeface="Cambria"/>
                        </a:rPr>
                        <a:t>Coo</a:t>
                      </a:r>
                      <a:r>
                        <a:rPr sz="1400" spc="-20" dirty="0">
                          <a:latin typeface="Cambria"/>
                          <a:cs typeface="Cambria"/>
                        </a:rPr>
                        <a:t>r</a:t>
                      </a:r>
                      <a:r>
                        <a:rPr sz="1400" dirty="0">
                          <a:latin typeface="Cambria"/>
                          <a:cs typeface="Cambria"/>
                        </a:rPr>
                        <a:t>din</a:t>
                      </a:r>
                      <a:r>
                        <a:rPr lang="de-DE" sz="1400" dirty="0">
                          <a:latin typeface="Cambria"/>
                          <a:cs typeface="Cambria"/>
                        </a:rPr>
                        <a:t>a</a:t>
                      </a:r>
                      <a:r>
                        <a:rPr sz="1400" spc="-10" dirty="0">
                          <a:latin typeface="Cambria"/>
                          <a:cs typeface="Cambria"/>
                        </a:rPr>
                        <a:t>t</a:t>
                      </a:r>
                      <a:r>
                        <a:rPr sz="1400" dirty="0">
                          <a:latin typeface="Cambria"/>
                          <a:cs typeface="Cambria"/>
                        </a:rPr>
                        <a:t>or</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400" spc="-35" dirty="0">
                          <a:latin typeface="Cambria"/>
                          <a:cs typeface="Cambria"/>
                        </a:rPr>
                        <a:t>LU</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1"/>
                  </a:ext>
                </a:extLst>
              </a:tr>
              <a:tr h="268407">
                <a:tc>
                  <a:txBody>
                    <a:bodyPr/>
                    <a:lstStyle/>
                    <a:p>
                      <a:pPr algn="ctr">
                        <a:lnSpc>
                          <a:spcPct val="100000"/>
                        </a:lnSpc>
                      </a:pPr>
                      <a:r>
                        <a:rPr sz="1400" dirty="0">
                          <a:latin typeface="Cambria"/>
                          <a:cs typeface="Cambria"/>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gn="l">
                        <a:lnSpc>
                          <a:spcPct val="100000"/>
                        </a:lnSpc>
                      </a:pPr>
                      <a:r>
                        <a:rPr sz="1400" dirty="0">
                          <a:latin typeface="Cambria"/>
                          <a:cs typeface="Cambria"/>
                        </a:rPr>
                        <a:t>Un</a:t>
                      </a:r>
                      <a:r>
                        <a:rPr sz="1400" spc="-25" dirty="0">
                          <a:latin typeface="Cambria"/>
                          <a:cs typeface="Cambria"/>
                        </a:rPr>
                        <a:t>iv</a:t>
                      </a:r>
                      <a:r>
                        <a:rPr sz="1400" dirty="0">
                          <a:latin typeface="Cambria"/>
                          <a:cs typeface="Cambria"/>
                        </a:rPr>
                        <a:t>ersit</a:t>
                      </a:r>
                      <a:r>
                        <a:rPr sz="1400" spc="-5" dirty="0">
                          <a:latin typeface="Cambria"/>
                          <a:cs typeface="Cambria"/>
                        </a:rPr>
                        <a:t>ä</a:t>
                      </a:r>
                      <a:r>
                        <a:rPr sz="1400" dirty="0">
                          <a:latin typeface="Cambria"/>
                          <a:cs typeface="Cambria"/>
                        </a:rPr>
                        <a:t>t</a:t>
                      </a:r>
                      <a:r>
                        <a:rPr sz="1400" spc="-20" dirty="0">
                          <a:latin typeface="Cambria"/>
                          <a:cs typeface="Cambria"/>
                        </a:rPr>
                        <a:t> </a:t>
                      </a:r>
                      <a:r>
                        <a:rPr sz="1400" dirty="0">
                          <a:latin typeface="Cambria"/>
                          <a:cs typeface="Cambria"/>
                        </a:rPr>
                        <a:t>Hildeshe</a:t>
                      </a:r>
                      <a:r>
                        <a:rPr sz="1400" spc="-5" dirty="0">
                          <a:latin typeface="Cambria"/>
                          <a:cs typeface="Cambria"/>
                        </a:rPr>
                        <a:t>i</a:t>
                      </a:r>
                      <a:r>
                        <a:rPr sz="1400" dirty="0">
                          <a:latin typeface="Cambria"/>
                          <a:cs typeface="Cambria"/>
                        </a:rPr>
                        <a:t>m (UH)</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pPr>
                      <a:r>
                        <a:rPr sz="1400" spc="-5" dirty="0">
                          <a:latin typeface="Cambria"/>
                          <a:cs typeface="Cambria"/>
                        </a:rPr>
                        <a:t>DE</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2"/>
                  </a:ext>
                </a:extLst>
              </a:tr>
              <a:tr h="268263">
                <a:tc>
                  <a:txBody>
                    <a:bodyPr/>
                    <a:lstStyle/>
                    <a:p>
                      <a:pPr algn="ctr">
                        <a:lnSpc>
                          <a:spcPct val="100000"/>
                        </a:lnSpc>
                      </a:pPr>
                      <a:r>
                        <a:rPr sz="1400" dirty="0">
                          <a:latin typeface="Cambria"/>
                          <a:cs typeface="Cambria"/>
                        </a:rPr>
                        <a:t>3</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gn="l">
                        <a:lnSpc>
                          <a:spcPct val="100000"/>
                        </a:lnSpc>
                      </a:pPr>
                      <a:r>
                        <a:rPr sz="1400" dirty="0">
                          <a:latin typeface="Cambria"/>
                          <a:cs typeface="Cambria"/>
                        </a:rPr>
                        <a:t>Deutsc</a:t>
                      </a:r>
                      <a:r>
                        <a:rPr sz="1400" spc="-10" dirty="0">
                          <a:latin typeface="Cambria"/>
                          <a:cs typeface="Cambria"/>
                        </a:rPr>
                        <a:t>h</a:t>
                      </a:r>
                      <a:r>
                        <a:rPr sz="1400" dirty="0">
                          <a:latin typeface="Cambria"/>
                          <a:cs typeface="Cambria"/>
                        </a:rPr>
                        <a:t>es</a:t>
                      </a:r>
                      <a:r>
                        <a:rPr sz="1400" spc="-5" dirty="0">
                          <a:latin typeface="Cambria"/>
                          <a:cs typeface="Cambria"/>
                        </a:rPr>
                        <a:t> </a:t>
                      </a:r>
                      <a:r>
                        <a:rPr sz="1400" dirty="0">
                          <a:latin typeface="Cambria"/>
                          <a:cs typeface="Cambria"/>
                        </a:rPr>
                        <a:t>J</a:t>
                      </a:r>
                      <a:r>
                        <a:rPr sz="1400" spc="-5" dirty="0">
                          <a:latin typeface="Cambria"/>
                          <a:cs typeface="Cambria"/>
                        </a:rPr>
                        <a:t>ug</a:t>
                      </a:r>
                      <a:r>
                        <a:rPr sz="1400" dirty="0">
                          <a:latin typeface="Cambria"/>
                          <a:cs typeface="Cambria"/>
                        </a:rPr>
                        <a:t>e</a:t>
                      </a:r>
                      <a:r>
                        <a:rPr sz="1400" spc="-5" dirty="0">
                          <a:latin typeface="Cambria"/>
                          <a:cs typeface="Cambria"/>
                        </a:rPr>
                        <a:t>nd</a:t>
                      </a:r>
                      <a:r>
                        <a:rPr sz="1400" dirty="0">
                          <a:latin typeface="Cambria"/>
                          <a:cs typeface="Cambria"/>
                        </a:rPr>
                        <a:t>i</a:t>
                      </a:r>
                      <a:r>
                        <a:rPr sz="1400" spc="-5" dirty="0">
                          <a:latin typeface="Cambria"/>
                          <a:cs typeface="Cambria"/>
                        </a:rPr>
                        <a:t>ns</a:t>
                      </a:r>
                      <a:r>
                        <a:rPr sz="1400" dirty="0">
                          <a:latin typeface="Cambria"/>
                          <a:cs typeface="Cambria"/>
                        </a:rPr>
                        <a:t>tit</a:t>
                      </a:r>
                      <a:r>
                        <a:rPr sz="1400" spc="-5" dirty="0">
                          <a:latin typeface="Cambria"/>
                          <a:cs typeface="Cambria"/>
                        </a:rPr>
                        <a:t>u</a:t>
                      </a:r>
                      <a:r>
                        <a:rPr sz="1400" dirty="0">
                          <a:latin typeface="Cambria"/>
                          <a:cs typeface="Cambria"/>
                        </a:rPr>
                        <a:t>t</a:t>
                      </a:r>
                      <a:r>
                        <a:rPr sz="1400" spc="-25" dirty="0">
                          <a:latin typeface="Cambria"/>
                          <a:cs typeface="Cambria"/>
                        </a:rPr>
                        <a:t> </a:t>
                      </a:r>
                      <a:r>
                        <a:rPr sz="1400" dirty="0">
                          <a:latin typeface="Cambria"/>
                          <a:cs typeface="Cambria"/>
                        </a:rPr>
                        <a:t>e.</a:t>
                      </a:r>
                      <a:r>
                        <a:rPr sz="1400" spc="-120" dirty="0">
                          <a:latin typeface="Cambria"/>
                          <a:cs typeface="Cambria"/>
                        </a:rPr>
                        <a:t>V</a:t>
                      </a:r>
                      <a:r>
                        <a:rPr sz="1400" dirty="0">
                          <a:latin typeface="Cambria"/>
                          <a:cs typeface="Cambria"/>
                        </a:rPr>
                        <a:t>. (</a:t>
                      </a:r>
                      <a:r>
                        <a:rPr sz="1400" spc="-5" dirty="0">
                          <a:latin typeface="Cambria"/>
                          <a:cs typeface="Cambria"/>
                        </a:rPr>
                        <a:t>D</a:t>
                      </a:r>
                      <a:r>
                        <a:rPr sz="1400" dirty="0">
                          <a:latin typeface="Cambria"/>
                          <a:cs typeface="Cambria"/>
                        </a:rPr>
                        <a:t>JI)</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pPr>
                      <a:r>
                        <a:rPr sz="1400" spc="-5" dirty="0">
                          <a:latin typeface="Cambria"/>
                          <a:cs typeface="Cambria"/>
                        </a:rPr>
                        <a:t>DE</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329831">
                <a:tc>
                  <a:txBody>
                    <a:bodyPr/>
                    <a:lstStyle/>
                    <a:p>
                      <a:pPr algn="ctr">
                        <a:lnSpc>
                          <a:spcPct val="100000"/>
                        </a:lnSpc>
                      </a:pPr>
                      <a:r>
                        <a:rPr sz="1400" dirty="0">
                          <a:latin typeface="Cambria"/>
                          <a:cs typeface="Cambria"/>
                        </a:rPr>
                        <a:t>4</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gn="l">
                        <a:lnSpc>
                          <a:spcPct val="100000"/>
                        </a:lnSpc>
                      </a:pPr>
                      <a:r>
                        <a:rPr sz="1400" spc="-10" dirty="0">
                          <a:latin typeface="Cambria"/>
                          <a:cs typeface="Cambria"/>
                        </a:rPr>
                        <a:t>A</a:t>
                      </a:r>
                      <a:r>
                        <a:rPr sz="1400" dirty="0">
                          <a:latin typeface="Cambria"/>
                          <a:cs typeface="Cambria"/>
                        </a:rPr>
                        <a:t>cademia De</a:t>
                      </a:r>
                      <a:r>
                        <a:rPr sz="1400" spc="5" dirty="0">
                          <a:latin typeface="Cambria"/>
                          <a:cs typeface="Cambria"/>
                        </a:rPr>
                        <a:t> </a:t>
                      </a:r>
                      <a:r>
                        <a:rPr sz="1400" spc="-5" dirty="0">
                          <a:latin typeface="Cambria"/>
                          <a:cs typeface="Cambria"/>
                        </a:rPr>
                        <a:t>Studi</a:t>
                      </a:r>
                      <a:r>
                        <a:rPr sz="1400" dirty="0">
                          <a:latin typeface="Cambria"/>
                          <a:cs typeface="Cambria"/>
                        </a:rPr>
                        <a:t>i</a:t>
                      </a:r>
                      <a:r>
                        <a:rPr sz="1400" spc="5" dirty="0">
                          <a:latin typeface="Cambria"/>
                          <a:cs typeface="Cambria"/>
                        </a:rPr>
                        <a:t> </a:t>
                      </a:r>
                      <a:r>
                        <a:rPr sz="1400" spc="-10" dirty="0">
                          <a:latin typeface="Cambria"/>
                          <a:cs typeface="Cambria"/>
                        </a:rPr>
                        <a:t>E</a:t>
                      </a:r>
                      <a:r>
                        <a:rPr sz="1400" dirty="0">
                          <a:latin typeface="Cambria"/>
                          <a:cs typeface="Cambria"/>
                        </a:rPr>
                        <a:t>cono</a:t>
                      </a:r>
                      <a:r>
                        <a:rPr sz="1400" spc="-5" dirty="0">
                          <a:latin typeface="Cambria"/>
                          <a:cs typeface="Cambria"/>
                        </a:rPr>
                        <a:t>m</a:t>
                      </a:r>
                      <a:r>
                        <a:rPr sz="1400" dirty="0">
                          <a:latin typeface="Cambria"/>
                          <a:cs typeface="Cambria"/>
                        </a:rPr>
                        <a:t>ice Din</a:t>
                      </a:r>
                      <a:r>
                        <a:rPr sz="1400" spc="10" dirty="0">
                          <a:latin typeface="Cambria"/>
                          <a:cs typeface="Cambria"/>
                        </a:rPr>
                        <a:t> </a:t>
                      </a:r>
                      <a:r>
                        <a:rPr sz="1400" spc="-5" dirty="0">
                          <a:latin typeface="Cambria"/>
                          <a:cs typeface="Cambria"/>
                        </a:rPr>
                        <a:t>Bu</a:t>
                      </a:r>
                      <a:r>
                        <a:rPr sz="1400" dirty="0">
                          <a:latin typeface="Cambria"/>
                          <a:cs typeface="Cambria"/>
                        </a:rPr>
                        <a:t>c</a:t>
                      </a:r>
                      <a:r>
                        <a:rPr sz="1400" spc="-5" dirty="0">
                          <a:latin typeface="Cambria"/>
                          <a:cs typeface="Cambria"/>
                        </a:rPr>
                        <a:t>u</a:t>
                      </a:r>
                      <a:r>
                        <a:rPr sz="1400" spc="-20" dirty="0">
                          <a:latin typeface="Cambria"/>
                          <a:cs typeface="Cambria"/>
                        </a:rPr>
                        <a:t>r</a:t>
                      </a:r>
                      <a:r>
                        <a:rPr sz="1400" dirty="0">
                          <a:latin typeface="Cambria"/>
                          <a:cs typeface="Cambria"/>
                        </a:rPr>
                        <a:t>esti</a:t>
                      </a:r>
                      <a:r>
                        <a:rPr sz="1400" spc="-5" dirty="0">
                          <a:latin typeface="Cambria"/>
                          <a:cs typeface="Cambria"/>
                        </a:rPr>
                        <a:t> </a:t>
                      </a:r>
                      <a:r>
                        <a:rPr sz="1400" dirty="0">
                          <a:latin typeface="Cambria"/>
                          <a:cs typeface="Cambria"/>
                        </a:rPr>
                        <a:t>(</a:t>
                      </a:r>
                      <a:r>
                        <a:rPr sz="1400" spc="-20" dirty="0">
                          <a:latin typeface="Cambria"/>
                          <a:cs typeface="Cambria"/>
                        </a:rPr>
                        <a:t>A</a:t>
                      </a:r>
                      <a:r>
                        <a:rPr sz="1400" spc="-5" dirty="0">
                          <a:latin typeface="Cambria"/>
                          <a:cs typeface="Cambria"/>
                        </a:rPr>
                        <a:t>S</a:t>
                      </a:r>
                      <a:r>
                        <a:rPr sz="1400" dirty="0">
                          <a:latin typeface="Cambria"/>
                          <a:cs typeface="Cambria"/>
                        </a:rPr>
                        <a:t>E</a:t>
                      </a:r>
                      <a:r>
                        <a:rPr sz="1400" spc="10" dirty="0">
                          <a:latin typeface="Cambria"/>
                          <a:cs typeface="Cambria"/>
                        </a:rPr>
                        <a:t> </a:t>
                      </a:r>
                      <a:r>
                        <a:rPr sz="1400" spc="-5" dirty="0">
                          <a:latin typeface="Cambria"/>
                          <a:cs typeface="Cambria"/>
                        </a:rPr>
                        <a:t>Bu</a:t>
                      </a:r>
                      <a:r>
                        <a:rPr sz="1400" dirty="0">
                          <a:latin typeface="Cambria"/>
                          <a:cs typeface="Cambria"/>
                        </a:rPr>
                        <a:t>c</a:t>
                      </a:r>
                      <a:r>
                        <a:rPr sz="1400" spc="-5" dirty="0">
                          <a:latin typeface="Cambria"/>
                          <a:cs typeface="Cambria"/>
                        </a:rPr>
                        <a:t>u</a:t>
                      </a:r>
                      <a:r>
                        <a:rPr sz="1400" spc="-20" dirty="0">
                          <a:latin typeface="Cambria"/>
                          <a:cs typeface="Cambria"/>
                        </a:rPr>
                        <a:t>r</a:t>
                      </a:r>
                      <a:r>
                        <a:rPr sz="1400" dirty="0">
                          <a:latin typeface="Cambria"/>
                          <a:cs typeface="Cambria"/>
                        </a:rPr>
                        <a:t>esti)</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400" spc="-30" dirty="0">
                          <a:latin typeface="Cambria"/>
                          <a:cs typeface="Cambria"/>
                        </a:rPr>
                        <a:t>RO</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r h="300690">
                <a:tc>
                  <a:txBody>
                    <a:bodyPr/>
                    <a:lstStyle/>
                    <a:p>
                      <a:pPr algn="ctr">
                        <a:lnSpc>
                          <a:spcPct val="100000"/>
                        </a:lnSpc>
                      </a:pPr>
                      <a:r>
                        <a:rPr sz="1400" dirty="0">
                          <a:latin typeface="Cambria"/>
                          <a:cs typeface="Cambria"/>
                        </a:rPr>
                        <a:t>5</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gn="l">
                        <a:lnSpc>
                          <a:spcPct val="100000"/>
                        </a:lnSpc>
                      </a:pPr>
                      <a:r>
                        <a:rPr sz="1400" spc="-5" dirty="0">
                          <a:latin typeface="Cambria"/>
                          <a:cs typeface="Cambria"/>
                        </a:rPr>
                        <a:t>Mis</a:t>
                      </a:r>
                      <a:r>
                        <a:rPr sz="1400" spc="-15" dirty="0">
                          <a:latin typeface="Cambria"/>
                          <a:cs typeface="Cambria"/>
                        </a:rPr>
                        <a:t>k</a:t>
                      </a:r>
                      <a:r>
                        <a:rPr sz="1400" dirty="0">
                          <a:latin typeface="Cambria"/>
                          <a:cs typeface="Cambria"/>
                        </a:rPr>
                        <a:t>ol</a:t>
                      </a:r>
                      <a:r>
                        <a:rPr sz="1400" spc="-5" dirty="0">
                          <a:latin typeface="Cambria"/>
                          <a:cs typeface="Cambria"/>
                        </a:rPr>
                        <a:t>c</a:t>
                      </a:r>
                      <a:r>
                        <a:rPr sz="1400" dirty="0">
                          <a:latin typeface="Cambria"/>
                          <a:cs typeface="Cambria"/>
                        </a:rPr>
                        <a:t>i</a:t>
                      </a:r>
                      <a:r>
                        <a:rPr sz="1400" spc="-10" dirty="0">
                          <a:latin typeface="Cambria"/>
                          <a:cs typeface="Cambria"/>
                        </a:rPr>
                        <a:t> </a:t>
                      </a:r>
                      <a:r>
                        <a:rPr sz="1400" spc="-5" dirty="0">
                          <a:latin typeface="Cambria"/>
                          <a:cs typeface="Cambria"/>
                        </a:rPr>
                        <a:t>Eg</a:t>
                      </a:r>
                      <a:r>
                        <a:rPr sz="1400" spc="-25" dirty="0">
                          <a:latin typeface="Cambria"/>
                          <a:cs typeface="Cambria"/>
                        </a:rPr>
                        <a:t>y</a:t>
                      </a:r>
                      <a:r>
                        <a:rPr sz="1400" dirty="0">
                          <a:latin typeface="Cambria"/>
                          <a:cs typeface="Cambria"/>
                        </a:rPr>
                        <a:t>e</a:t>
                      </a:r>
                      <a:r>
                        <a:rPr sz="1400" spc="-15" dirty="0">
                          <a:latin typeface="Cambria"/>
                          <a:cs typeface="Cambria"/>
                        </a:rPr>
                        <a:t>t</a:t>
                      </a:r>
                      <a:r>
                        <a:rPr sz="1400" dirty="0">
                          <a:latin typeface="Cambria"/>
                          <a:cs typeface="Cambria"/>
                        </a:rPr>
                        <a:t>em</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400" spc="-5" dirty="0">
                          <a:latin typeface="Cambria"/>
                          <a:cs typeface="Cambria"/>
                        </a:rPr>
                        <a:t>HU</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5"/>
                  </a:ext>
                </a:extLst>
              </a:tr>
              <a:tr h="268406">
                <a:tc>
                  <a:txBody>
                    <a:bodyPr/>
                    <a:lstStyle/>
                    <a:p>
                      <a:pPr algn="ctr">
                        <a:lnSpc>
                          <a:spcPct val="100000"/>
                        </a:lnSpc>
                      </a:pPr>
                      <a:r>
                        <a:rPr sz="1400" dirty="0">
                          <a:latin typeface="Cambria"/>
                          <a:cs typeface="Cambria"/>
                        </a:rPr>
                        <a:t>6</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r>
                        <a:rPr lang="en-US" sz="1400" dirty="0">
                          <a:latin typeface="Cambria"/>
                          <a:cs typeface="Cambria"/>
                        </a:rPr>
                        <a:t>Western Norway University of Applied Sciences, </a:t>
                      </a:r>
                      <a:r>
                        <a:rPr lang="en-US" sz="1400" dirty="0" err="1">
                          <a:latin typeface="Cambria"/>
                          <a:cs typeface="Cambria"/>
                        </a:rPr>
                        <a:t>Høgskulen</a:t>
                      </a:r>
                      <a:r>
                        <a:rPr lang="en-US" sz="1400" dirty="0">
                          <a:latin typeface="Cambria"/>
                          <a:cs typeface="Cambria"/>
                        </a:rPr>
                        <a:t> </a:t>
                      </a:r>
                      <a:r>
                        <a:rPr lang="en-US" sz="1400" dirty="0" err="1">
                          <a:latin typeface="Cambria"/>
                          <a:cs typeface="Cambria"/>
                        </a:rPr>
                        <a:t>på</a:t>
                      </a:r>
                      <a:r>
                        <a:rPr lang="en-US" sz="1400" dirty="0">
                          <a:latin typeface="Cambria"/>
                          <a:cs typeface="Cambria"/>
                        </a:rPr>
                        <a:t> </a:t>
                      </a:r>
                      <a:r>
                        <a:rPr lang="en-US" sz="1400" dirty="0" err="1">
                          <a:latin typeface="Cambria"/>
                          <a:cs typeface="Cambria"/>
                        </a:rPr>
                        <a:t>Vestlandet</a:t>
                      </a:r>
                      <a:r>
                        <a:rPr lang="en-US" sz="1400" dirty="0">
                          <a:latin typeface="Cambria"/>
                          <a:cs typeface="Cambria"/>
                        </a:rPr>
                        <a:t>, Norway </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400" spc="-5" dirty="0">
                          <a:latin typeface="Cambria"/>
                          <a:cs typeface="Cambria"/>
                        </a:rPr>
                        <a:t>NO</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6"/>
                  </a:ext>
                </a:extLst>
              </a:tr>
              <a:tr h="492914">
                <a:tc>
                  <a:txBody>
                    <a:bodyPr/>
                    <a:lstStyle/>
                    <a:p>
                      <a:pPr algn="ctr">
                        <a:lnSpc>
                          <a:spcPct val="100000"/>
                        </a:lnSpc>
                      </a:pPr>
                      <a:r>
                        <a:rPr sz="1400" dirty="0">
                          <a:latin typeface="Cambria"/>
                          <a:cs typeface="Cambria"/>
                        </a:rPr>
                        <a:t>7</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marR="309245" algn="l">
                        <a:lnSpc>
                          <a:spcPct val="114999"/>
                        </a:lnSpc>
                      </a:pPr>
                      <a:r>
                        <a:rPr sz="1400" spc="-5" dirty="0">
                          <a:latin typeface="Cambria"/>
                          <a:cs typeface="Cambria"/>
                        </a:rPr>
                        <a:t>Ilust</a:t>
                      </a:r>
                      <a:r>
                        <a:rPr sz="1400" spc="-20" dirty="0">
                          <a:latin typeface="Cambria"/>
                          <a:cs typeface="Cambria"/>
                        </a:rPr>
                        <a:t>r</a:t>
                      </a:r>
                      <a:r>
                        <a:rPr sz="1400" dirty="0">
                          <a:latin typeface="Cambria"/>
                          <a:cs typeface="Cambria"/>
                        </a:rPr>
                        <a:t>e</a:t>
                      </a:r>
                      <a:r>
                        <a:rPr sz="1400" spc="-10" dirty="0">
                          <a:latin typeface="Cambria"/>
                          <a:cs typeface="Cambria"/>
                        </a:rPr>
                        <a:t> </a:t>
                      </a:r>
                      <a:r>
                        <a:rPr sz="1400" dirty="0">
                          <a:latin typeface="Cambria"/>
                          <a:cs typeface="Cambria"/>
                        </a:rPr>
                        <a:t>Colegio</a:t>
                      </a:r>
                      <a:r>
                        <a:rPr sz="1400" spc="-10" dirty="0">
                          <a:latin typeface="Cambria"/>
                          <a:cs typeface="Cambria"/>
                        </a:rPr>
                        <a:t> </a:t>
                      </a:r>
                      <a:r>
                        <a:rPr sz="1400" dirty="0">
                          <a:latin typeface="Cambria"/>
                          <a:cs typeface="Cambria"/>
                        </a:rPr>
                        <a:t>Nacional de</a:t>
                      </a:r>
                      <a:r>
                        <a:rPr sz="1400" spc="-5" dirty="0">
                          <a:latin typeface="Cambria"/>
                          <a:cs typeface="Cambria"/>
                        </a:rPr>
                        <a:t> </a:t>
                      </a:r>
                      <a:r>
                        <a:rPr sz="1400" dirty="0">
                          <a:latin typeface="Cambria"/>
                          <a:cs typeface="Cambria"/>
                        </a:rPr>
                        <a:t>D</a:t>
                      </a:r>
                      <a:r>
                        <a:rPr sz="1400" spc="-5" dirty="0">
                          <a:latin typeface="Cambria"/>
                          <a:cs typeface="Cambria"/>
                        </a:rPr>
                        <a:t>o</a:t>
                      </a:r>
                      <a:r>
                        <a:rPr sz="1400" dirty="0">
                          <a:latin typeface="Cambria"/>
                          <a:cs typeface="Cambria"/>
                        </a:rPr>
                        <a:t>c</a:t>
                      </a:r>
                      <a:r>
                        <a:rPr sz="1400" spc="-15" dirty="0">
                          <a:latin typeface="Cambria"/>
                          <a:cs typeface="Cambria"/>
                        </a:rPr>
                        <a:t>t</a:t>
                      </a:r>
                      <a:r>
                        <a:rPr sz="1400" dirty="0">
                          <a:latin typeface="Cambria"/>
                          <a:cs typeface="Cambria"/>
                        </a:rPr>
                        <a:t>o</a:t>
                      </a:r>
                      <a:r>
                        <a:rPr sz="1400" spc="-20" dirty="0">
                          <a:latin typeface="Cambria"/>
                          <a:cs typeface="Cambria"/>
                        </a:rPr>
                        <a:t>r</a:t>
                      </a:r>
                      <a:r>
                        <a:rPr sz="1400" dirty="0">
                          <a:latin typeface="Cambria"/>
                          <a:cs typeface="Cambria"/>
                        </a:rPr>
                        <a:t>es y</a:t>
                      </a:r>
                      <a:r>
                        <a:rPr sz="1400" spc="-5" dirty="0">
                          <a:latin typeface="Cambria"/>
                          <a:cs typeface="Cambria"/>
                        </a:rPr>
                        <a:t> </a:t>
                      </a:r>
                      <a:r>
                        <a:rPr sz="1400" dirty="0">
                          <a:latin typeface="Cambria"/>
                          <a:cs typeface="Cambria"/>
                        </a:rPr>
                        <a:t>Licenciados en Ciencias</a:t>
                      </a:r>
                      <a:r>
                        <a:rPr sz="1400" spc="-5" dirty="0">
                          <a:latin typeface="Cambria"/>
                          <a:cs typeface="Cambria"/>
                        </a:rPr>
                        <a:t> </a:t>
                      </a:r>
                      <a:r>
                        <a:rPr sz="1400" spc="-25" dirty="0">
                          <a:latin typeface="Cambria"/>
                          <a:cs typeface="Cambria"/>
                        </a:rPr>
                        <a:t>P</a:t>
                      </a:r>
                      <a:r>
                        <a:rPr sz="1400" dirty="0">
                          <a:latin typeface="Cambria"/>
                          <a:cs typeface="Cambria"/>
                        </a:rPr>
                        <a:t>olíticas</a:t>
                      </a:r>
                      <a:r>
                        <a:rPr sz="1400" spc="-5" dirty="0">
                          <a:latin typeface="Cambria"/>
                          <a:cs typeface="Cambria"/>
                        </a:rPr>
                        <a:t> </a:t>
                      </a:r>
                      <a:r>
                        <a:rPr sz="1400" dirty="0">
                          <a:latin typeface="Cambria"/>
                          <a:cs typeface="Cambria"/>
                        </a:rPr>
                        <a:t>y</a:t>
                      </a:r>
                      <a:r>
                        <a:rPr sz="1400" spc="-5" dirty="0">
                          <a:latin typeface="Cambria"/>
                          <a:cs typeface="Cambria"/>
                        </a:rPr>
                        <a:t> Sociolog</a:t>
                      </a:r>
                      <a:r>
                        <a:rPr sz="1400" dirty="0">
                          <a:latin typeface="Cambria"/>
                          <a:cs typeface="Cambria"/>
                        </a:rPr>
                        <a:t>ía (ICN)</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pPr>
                      <a:r>
                        <a:rPr sz="1400" spc="-5" dirty="0">
                          <a:latin typeface="Cambria"/>
                          <a:cs typeface="Cambria"/>
                        </a:rPr>
                        <a:t>ES</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7"/>
                  </a:ext>
                </a:extLst>
              </a:tr>
              <a:tr h="268350">
                <a:tc>
                  <a:txBody>
                    <a:bodyPr/>
                    <a:lstStyle/>
                    <a:p>
                      <a:pPr algn="ctr">
                        <a:lnSpc>
                          <a:spcPct val="100000"/>
                        </a:lnSpc>
                      </a:pPr>
                      <a:r>
                        <a:rPr sz="1400" dirty="0">
                          <a:latin typeface="Cambria"/>
                          <a:cs typeface="Cambria"/>
                        </a:rPr>
                        <a:t>8</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gn="l">
                        <a:lnSpc>
                          <a:spcPct val="100000"/>
                        </a:lnSpc>
                      </a:pPr>
                      <a:r>
                        <a:rPr sz="1400" spc="-10" dirty="0">
                          <a:latin typeface="Cambria"/>
                          <a:cs typeface="Cambria"/>
                        </a:rPr>
                        <a:t>E</a:t>
                      </a:r>
                      <a:r>
                        <a:rPr sz="1400" spc="-5" dirty="0">
                          <a:latin typeface="Cambria"/>
                          <a:cs typeface="Cambria"/>
                        </a:rPr>
                        <a:t>u</a:t>
                      </a:r>
                      <a:r>
                        <a:rPr sz="1400" spc="-20" dirty="0">
                          <a:latin typeface="Cambria"/>
                          <a:cs typeface="Cambria"/>
                        </a:rPr>
                        <a:t>r</a:t>
                      </a:r>
                      <a:r>
                        <a:rPr sz="1400" dirty="0">
                          <a:latin typeface="Cambria"/>
                          <a:cs typeface="Cambria"/>
                        </a:rPr>
                        <a:t>opean </a:t>
                      </a:r>
                      <a:r>
                        <a:rPr sz="1400" spc="-30" dirty="0">
                          <a:latin typeface="Cambria"/>
                          <a:cs typeface="Cambria"/>
                        </a:rPr>
                        <a:t>R</a:t>
                      </a:r>
                      <a:r>
                        <a:rPr sz="1400" dirty="0">
                          <a:latin typeface="Cambria"/>
                          <a:cs typeface="Cambria"/>
                        </a:rPr>
                        <a:t>ese</a:t>
                      </a:r>
                      <a:r>
                        <a:rPr sz="1400" spc="-5" dirty="0">
                          <a:latin typeface="Cambria"/>
                          <a:cs typeface="Cambria"/>
                        </a:rPr>
                        <a:t>a</a:t>
                      </a:r>
                      <a:r>
                        <a:rPr sz="1400" spc="-15" dirty="0">
                          <a:latin typeface="Cambria"/>
                          <a:cs typeface="Cambria"/>
                        </a:rPr>
                        <a:t>r</a:t>
                      </a:r>
                      <a:r>
                        <a:rPr sz="1400" dirty="0">
                          <a:latin typeface="Cambria"/>
                          <a:cs typeface="Cambria"/>
                        </a:rPr>
                        <a:t>ch </a:t>
                      </a:r>
                      <a:r>
                        <a:rPr sz="1400" spc="-5" dirty="0">
                          <a:latin typeface="Cambria"/>
                          <a:cs typeface="Cambria"/>
                        </a:rPr>
                        <a:t>a</a:t>
                      </a:r>
                      <a:r>
                        <a:rPr sz="1400" dirty="0">
                          <a:latin typeface="Cambria"/>
                          <a:cs typeface="Cambria"/>
                        </a:rPr>
                        <a:t>nd</a:t>
                      </a:r>
                      <a:r>
                        <a:rPr sz="1400" spc="-10" dirty="0">
                          <a:latin typeface="Cambria"/>
                          <a:cs typeface="Cambria"/>
                        </a:rPr>
                        <a:t> </a:t>
                      </a:r>
                      <a:r>
                        <a:rPr sz="1400" dirty="0">
                          <a:latin typeface="Cambria"/>
                          <a:cs typeface="Cambria"/>
                        </a:rPr>
                        <a:t>P</a:t>
                      </a:r>
                      <a:r>
                        <a:rPr sz="1400" spc="-15" dirty="0">
                          <a:latin typeface="Cambria"/>
                          <a:cs typeface="Cambria"/>
                        </a:rPr>
                        <a:t>r</a:t>
                      </a:r>
                      <a:r>
                        <a:rPr sz="1400" dirty="0">
                          <a:latin typeface="Cambria"/>
                          <a:cs typeface="Cambria"/>
                        </a:rPr>
                        <a:t>oject</a:t>
                      </a:r>
                      <a:r>
                        <a:rPr sz="1400" spc="-5" dirty="0">
                          <a:latin typeface="Cambria"/>
                          <a:cs typeface="Cambria"/>
                        </a:rPr>
                        <a:t> O</a:t>
                      </a:r>
                      <a:r>
                        <a:rPr sz="1400" spc="5" dirty="0">
                          <a:latin typeface="Cambria"/>
                          <a:cs typeface="Cambria"/>
                        </a:rPr>
                        <a:t>f</a:t>
                      </a:r>
                      <a:r>
                        <a:rPr sz="1400" dirty="0">
                          <a:latin typeface="Cambria"/>
                          <a:cs typeface="Cambria"/>
                        </a:rPr>
                        <a:t>fice</a:t>
                      </a:r>
                      <a:r>
                        <a:rPr sz="1400" spc="-5" dirty="0">
                          <a:latin typeface="Cambria"/>
                          <a:cs typeface="Cambria"/>
                        </a:rPr>
                        <a:t> </a:t>
                      </a:r>
                      <a:r>
                        <a:rPr sz="1400" dirty="0">
                          <a:latin typeface="Cambria"/>
                          <a:cs typeface="Cambria"/>
                        </a:rPr>
                        <a:t>G</a:t>
                      </a:r>
                      <a:r>
                        <a:rPr sz="1400" spc="-5" dirty="0">
                          <a:latin typeface="Cambria"/>
                          <a:cs typeface="Cambria"/>
                        </a:rPr>
                        <a:t>mb</a:t>
                      </a:r>
                      <a:r>
                        <a:rPr sz="1400" dirty="0">
                          <a:latin typeface="Cambria"/>
                          <a:cs typeface="Cambria"/>
                        </a:rPr>
                        <a:t>H</a:t>
                      </a:r>
                      <a:r>
                        <a:rPr sz="1400" spc="20" dirty="0">
                          <a:latin typeface="Cambria"/>
                          <a:cs typeface="Cambria"/>
                        </a:rPr>
                        <a:t> </a:t>
                      </a:r>
                      <a:r>
                        <a:rPr sz="1400" spc="-5" dirty="0">
                          <a:latin typeface="Cambria"/>
                          <a:cs typeface="Cambria"/>
                        </a:rPr>
                        <a:t>(</a:t>
                      </a:r>
                      <a:r>
                        <a:rPr sz="1400" spc="-10" dirty="0">
                          <a:latin typeface="Cambria"/>
                          <a:cs typeface="Cambria"/>
                        </a:rPr>
                        <a:t>E</a:t>
                      </a:r>
                      <a:r>
                        <a:rPr sz="1400" spc="-5" dirty="0">
                          <a:latin typeface="Cambria"/>
                          <a:cs typeface="Cambria"/>
                        </a:rPr>
                        <a:t>uric</a:t>
                      </a:r>
                      <a:r>
                        <a:rPr sz="1400" dirty="0">
                          <a:latin typeface="Cambria"/>
                          <a:cs typeface="Cambria"/>
                        </a:rPr>
                        <a:t>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pPr>
                      <a:r>
                        <a:rPr sz="1400" spc="-5" dirty="0">
                          <a:latin typeface="Cambria"/>
                          <a:cs typeface="Cambria"/>
                        </a:rPr>
                        <a:t>DE</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8"/>
                  </a:ext>
                </a:extLst>
              </a:tr>
              <a:tr h="268350">
                <a:tc>
                  <a:txBody>
                    <a:bodyPr/>
                    <a:lstStyle/>
                    <a:p>
                      <a:pPr algn="ctr">
                        <a:lnSpc>
                          <a:spcPct val="100000"/>
                        </a:lnSpc>
                      </a:pPr>
                      <a:r>
                        <a:rPr sz="1400" dirty="0">
                          <a:latin typeface="Cambria"/>
                          <a:cs typeface="Cambria"/>
                        </a:rPr>
                        <a:t>9</a:t>
                      </a:r>
                      <a:endParaRPr sz="140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2230" algn="l">
                        <a:lnSpc>
                          <a:spcPct val="100000"/>
                        </a:lnSpc>
                      </a:pPr>
                      <a:r>
                        <a:rPr sz="1400" spc="-10" dirty="0">
                          <a:latin typeface="Cambria"/>
                          <a:cs typeface="Cambria"/>
                        </a:rPr>
                        <a:t>E</a:t>
                      </a:r>
                      <a:r>
                        <a:rPr sz="1400" spc="-5" dirty="0">
                          <a:latin typeface="Cambria"/>
                          <a:cs typeface="Cambria"/>
                        </a:rPr>
                        <a:t>u</a:t>
                      </a:r>
                      <a:r>
                        <a:rPr sz="1400" spc="-20" dirty="0">
                          <a:latin typeface="Cambria"/>
                          <a:cs typeface="Cambria"/>
                        </a:rPr>
                        <a:t>r</a:t>
                      </a:r>
                      <a:r>
                        <a:rPr sz="1400" dirty="0">
                          <a:latin typeface="Cambria"/>
                          <a:cs typeface="Cambria"/>
                        </a:rPr>
                        <a:t>opean </a:t>
                      </a:r>
                      <a:r>
                        <a:rPr sz="1400" spc="-110" dirty="0">
                          <a:latin typeface="Cambria"/>
                          <a:cs typeface="Cambria"/>
                        </a:rPr>
                        <a:t>Y</a:t>
                      </a:r>
                      <a:r>
                        <a:rPr sz="1400" dirty="0">
                          <a:latin typeface="Cambria"/>
                          <a:cs typeface="Cambria"/>
                        </a:rPr>
                        <a:t>outh</a:t>
                      </a:r>
                      <a:r>
                        <a:rPr sz="1400" spc="-5" dirty="0">
                          <a:latin typeface="Cambria"/>
                          <a:cs typeface="Cambria"/>
                        </a:rPr>
                        <a:t> I</a:t>
                      </a:r>
                      <a:r>
                        <a:rPr sz="1400" dirty="0">
                          <a:latin typeface="Cambria"/>
                          <a:cs typeface="Cambria"/>
                        </a:rPr>
                        <a:t>n</a:t>
                      </a:r>
                      <a:r>
                        <a:rPr sz="1400" spc="-10" dirty="0">
                          <a:latin typeface="Cambria"/>
                          <a:cs typeface="Cambria"/>
                        </a:rPr>
                        <a:t>f</a:t>
                      </a:r>
                      <a:r>
                        <a:rPr sz="1400" dirty="0">
                          <a:latin typeface="Cambria"/>
                          <a:cs typeface="Cambria"/>
                        </a:rPr>
                        <a:t>ormation</a:t>
                      </a:r>
                      <a:r>
                        <a:rPr sz="1400" spc="-5" dirty="0">
                          <a:latin typeface="Cambria"/>
                          <a:cs typeface="Cambria"/>
                        </a:rPr>
                        <a:t> </a:t>
                      </a:r>
                      <a:r>
                        <a:rPr sz="1400" dirty="0">
                          <a:latin typeface="Cambria"/>
                          <a:cs typeface="Cambria"/>
                        </a:rPr>
                        <a:t>a</a:t>
                      </a:r>
                      <a:r>
                        <a:rPr sz="1400" spc="-5" dirty="0">
                          <a:latin typeface="Cambria"/>
                          <a:cs typeface="Cambria"/>
                        </a:rPr>
                        <a:t>n</a:t>
                      </a:r>
                      <a:r>
                        <a:rPr sz="1400" dirty="0">
                          <a:latin typeface="Cambria"/>
                          <a:cs typeface="Cambria"/>
                        </a:rPr>
                        <a:t>d Counselli</a:t>
                      </a:r>
                      <a:r>
                        <a:rPr sz="1400" spc="-5" dirty="0">
                          <a:latin typeface="Cambria"/>
                          <a:cs typeface="Cambria"/>
                        </a:rPr>
                        <a:t>n</a:t>
                      </a:r>
                      <a:r>
                        <a:rPr sz="1400" dirty="0">
                          <a:latin typeface="Cambria"/>
                          <a:cs typeface="Cambria"/>
                        </a:rPr>
                        <a:t>g</a:t>
                      </a:r>
                      <a:r>
                        <a:rPr sz="1400" spc="-5" dirty="0">
                          <a:latin typeface="Cambria"/>
                          <a:cs typeface="Cambria"/>
                        </a:rPr>
                        <a:t> </a:t>
                      </a:r>
                      <a:r>
                        <a:rPr sz="1400" dirty="0">
                          <a:latin typeface="Cambria"/>
                          <a:cs typeface="Cambria"/>
                        </a:rPr>
                        <a:t>Agency</a:t>
                      </a:r>
                      <a:r>
                        <a:rPr sz="1400" spc="-5" dirty="0">
                          <a:latin typeface="Cambria"/>
                          <a:cs typeface="Cambria"/>
                        </a:rPr>
                        <a:t> </a:t>
                      </a:r>
                      <a:r>
                        <a:rPr sz="1400" dirty="0">
                          <a:latin typeface="Cambria"/>
                          <a:cs typeface="Cambria"/>
                        </a:rPr>
                        <a:t>(E</a:t>
                      </a:r>
                      <a:r>
                        <a:rPr sz="1400" spc="-60" dirty="0">
                          <a:latin typeface="Cambria"/>
                          <a:cs typeface="Cambria"/>
                        </a:rPr>
                        <a:t>R</a:t>
                      </a:r>
                      <a:r>
                        <a:rPr sz="1400" spc="-5" dirty="0">
                          <a:latin typeface="Cambria"/>
                          <a:cs typeface="Cambria"/>
                        </a:rPr>
                        <a:t>YI</a:t>
                      </a:r>
                      <a:r>
                        <a:rPr sz="1400" dirty="0">
                          <a:latin typeface="Cambria"/>
                          <a:cs typeface="Cambria"/>
                        </a:rPr>
                        <a:t>CA)</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400" spc="-35" dirty="0">
                          <a:latin typeface="Cambria"/>
                          <a:cs typeface="Cambria"/>
                        </a:rPr>
                        <a:t>LU</a:t>
                      </a:r>
                      <a:endParaRPr sz="1400" dirty="0">
                        <a:latin typeface="Cambria"/>
                        <a:cs typeface="Cambria"/>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856016692"/>
      </p:ext>
    </p:extLst>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739E3-A252-8840-9F78-1B4412048FCF}"/>
              </a:ext>
            </a:extLst>
          </p:cNvPr>
          <p:cNvSpPr>
            <a:spLocks noGrp="1"/>
          </p:cNvSpPr>
          <p:nvPr>
            <p:ph type="ctrTitle"/>
          </p:nvPr>
        </p:nvSpPr>
        <p:spPr>
          <a:xfrm>
            <a:off x="873553" y="1144968"/>
            <a:ext cx="9144000" cy="1140777"/>
          </a:xfrm>
        </p:spPr>
        <p:txBody>
          <a:bodyPr>
            <a:normAutofit fontScale="90000"/>
          </a:bodyPr>
          <a:lstStyle/>
          <a:p>
            <a:r>
              <a:rPr lang="en-US" sz="4400" b="1" dirty="0">
                <a:solidFill>
                  <a:srgbClr val="F79505"/>
                </a:solidFill>
                <a:latin typeface="Cambria"/>
                <a:cs typeface="Cambria"/>
              </a:rPr>
              <a:t>Stay in touch</a:t>
            </a:r>
            <a:br>
              <a:rPr lang="en-US" sz="4400" b="1" dirty="0">
                <a:solidFill>
                  <a:srgbClr val="F79505"/>
                </a:solidFill>
                <a:latin typeface="Cambria"/>
                <a:cs typeface="Cambria"/>
              </a:rPr>
            </a:br>
            <a:r>
              <a:rPr lang="en-US" sz="3300" b="1" dirty="0">
                <a:solidFill>
                  <a:srgbClr val="172559"/>
                </a:solidFill>
                <a:latin typeface="Cambria"/>
                <a:ea typeface="+mn-ea"/>
                <a:cs typeface="Cambria"/>
              </a:rPr>
              <a:t/>
            </a:r>
            <a:br>
              <a:rPr lang="en-US" sz="3300" b="1" dirty="0">
                <a:solidFill>
                  <a:srgbClr val="172559"/>
                </a:solidFill>
                <a:latin typeface="Cambria"/>
                <a:ea typeface="+mn-ea"/>
                <a:cs typeface="Cambria"/>
              </a:rPr>
            </a:br>
            <a:r>
              <a:rPr lang="en-US" sz="3700" b="1" u="sng" dirty="0">
                <a:solidFill>
                  <a:schemeClr val="accent1">
                    <a:lumMod val="75000"/>
                  </a:schemeClr>
                </a:solidFill>
                <a:latin typeface="Cambria"/>
                <a:ea typeface="+mn-ea"/>
                <a:cs typeface="+mn-cs"/>
              </a:rPr>
              <a:t>move-</a:t>
            </a:r>
            <a:r>
              <a:rPr lang="en-US" sz="3700" b="1" u="sng" dirty="0" err="1">
                <a:solidFill>
                  <a:schemeClr val="accent1">
                    <a:lumMod val="75000"/>
                  </a:schemeClr>
                </a:solidFill>
                <a:latin typeface="Cambria"/>
                <a:ea typeface="+mn-ea"/>
                <a:cs typeface="+mn-cs"/>
              </a:rPr>
              <a:t>project.eu</a:t>
            </a:r>
            <a:r>
              <a:rPr lang="en-US" sz="3700" b="1" u="sng" dirty="0">
                <a:solidFill>
                  <a:schemeClr val="accent1">
                    <a:lumMod val="75000"/>
                  </a:schemeClr>
                </a:solidFill>
                <a:latin typeface="Cambria"/>
                <a:ea typeface="+mn-ea"/>
                <a:cs typeface="+mn-cs"/>
              </a:rPr>
              <a:t>  </a:t>
            </a:r>
          </a:p>
        </p:txBody>
      </p:sp>
      <p:sp>
        <p:nvSpPr>
          <p:cNvPr id="3" name="Subtitle 2">
            <a:extLst>
              <a:ext uri="{FF2B5EF4-FFF2-40B4-BE49-F238E27FC236}">
                <a16:creationId xmlns:a16="http://schemas.microsoft.com/office/drawing/2014/main" xmlns="" id="{DB19F16C-E9D2-6B40-856F-D61B47B2C4A3}"/>
              </a:ext>
            </a:extLst>
          </p:cNvPr>
          <p:cNvSpPr>
            <a:spLocks noGrp="1"/>
          </p:cNvSpPr>
          <p:nvPr>
            <p:ph type="subTitle" idx="1"/>
          </p:nvPr>
        </p:nvSpPr>
        <p:spPr>
          <a:xfrm>
            <a:off x="1524000" y="3071036"/>
            <a:ext cx="9144000" cy="3047338"/>
          </a:xfrm>
        </p:spPr>
        <p:txBody>
          <a:bodyPr numCol="2">
            <a:normAutofit fontScale="25000" lnSpcReduction="20000"/>
          </a:bodyPr>
          <a:lstStyle/>
          <a:p>
            <a:pPr algn="l"/>
            <a:r>
              <a:rPr lang="en-US" sz="8800" b="1" dirty="0">
                <a:solidFill>
                  <a:srgbClr val="172559"/>
                </a:solidFill>
                <a:latin typeface="Cambria"/>
              </a:rPr>
              <a:t>Prof. Dr. </a:t>
            </a:r>
            <a:r>
              <a:rPr lang="en-US" sz="8800" b="1" dirty="0" err="1">
                <a:solidFill>
                  <a:srgbClr val="172559"/>
                </a:solidFill>
                <a:latin typeface="Cambria"/>
              </a:rPr>
              <a:t>Birte</a:t>
            </a:r>
            <a:r>
              <a:rPr lang="en-US" sz="8800" b="1" dirty="0">
                <a:solidFill>
                  <a:srgbClr val="172559"/>
                </a:solidFill>
                <a:latin typeface="Cambria"/>
              </a:rPr>
              <a:t> </a:t>
            </a:r>
            <a:r>
              <a:rPr lang="en-US" sz="8800" b="1" dirty="0" err="1">
                <a:solidFill>
                  <a:srgbClr val="172559"/>
                </a:solidFill>
                <a:latin typeface="Cambria"/>
              </a:rPr>
              <a:t>Nienaber</a:t>
            </a:r>
            <a:endParaRPr lang="en-US" sz="8800" b="1" dirty="0">
              <a:solidFill>
                <a:srgbClr val="172559"/>
              </a:solidFill>
              <a:latin typeface="Cambria"/>
            </a:endParaRPr>
          </a:p>
          <a:p>
            <a:pPr algn="l"/>
            <a:r>
              <a:rPr lang="en-US" sz="8800" dirty="0">
                <a:solidFill>
                  <a:srgbClr val="172559"/>
                </a:solidFill>
                <a:latin typeface="Cambria"/>
              </a:rPr>
              <a:t>University of Luxembourg</a:t>
            </a:r>
            <a:br>
              <a:rPr lang="en-US" sz="8800" dirty="0">
                <a:solidFill>
                  <a:srgbClr val="172559"/>
                </a:solidFill>
                <a:latin typeface="Cambria"/>
              </a:rPr>
            </a:br>
            <a:r>
              <a:rPr lang="en-US" sz="8800" dirty="0">
                <a:solidFill>
                  <a:srgbClr val="172559"/>
                </a:solidFill>
                <a:latin typeface="Cambria"/>
              </a:rPr>
              <a:t>UR IPSE/Institute of Geography and Spatial Planning </a:t>
            </a:r>
            <a:r>
              <a:rPr lang="en-US" sz="8800" dirty="0" err="1">
                <a:solidFill>
                  <a:srgbClr val="172559"/>
                </a:solidFill>
                <a:latin typeface="Cambria"/>
              </a:rPr>
              <a:t>UniGR</a:t>
            </a:r>
            <a:r>
              <a:rPr lang="en-US" sz="8800" dirty="0">
                <a:solidFill>
                  <a:srgbClr val="172559"/>
                </a:solidFill>
                <a:latin typeface="Cambria"/>
              </a:rPr>
              <a:t>-Center for Border Studies (</a:t>
            </a:r>
            <a:r>
              <a:rPr lang="en-US" sz="8800" dirty="0" err="1">
                <a:solidFill>
                  <a:srgbClr val="172559"/>
                </a:solidFill>
                <a:latin typeface="Cambria"/>
              </a:rPr>
              <a:t>UniGR</a:t>
            </a:r>
            <a:r>
              <a:rPr lang="en-US" sz="8800" dirty="0">
                <a:solidFill>
                  <a:srgbClr val="172559"/>
                </a:solidFill>
                <a:latin typeface="Cambria"/>
              </a:rPr>
              <a:t>-CBS) </a:t>
            </a:r>
          </a:p>
          <a:p>
            <a:pPr algn="l"/>
            <a:r>
              <a:rPr lang="en-US" sz="8800" dirty="0" err="1">
                <a:solidFill>
                  <a:srgbClr val="172559"/>
                </a:solidFill>
                <a:latin typeface="Cambria"/>
              </a:rPr>
              <a:t>Maison</a:t>
            </a:r>
            <a:r>
              <a:rPr lang="en-US" sz="8800" dirty="0">
                <a:solidFill>
                  <a:srgbClr val="172559"/>
                </a:solidFill>
                <a:latin typeface="Cambria"/>
              </a:rPr>
              <a:t> des Sciences </a:t>
            </a:r>
            <a:r>
              <a:rPr lang="en-US" sz="8800" dirty="0" err="1">
                <a:solidFill>
                  <a:srgbClr val="172559"/>
                </a:solidFill>
                <a:latin typeface="Cambria"/>
              </a:rPr>
              <a:t>Humaines</a:t>
            </a:r>
            <a:r>
              <a:rPr lang="en-US" sz="8800" dirty="0">
                <a:solidFill>
                  <a:srgbClr val="172559"/>
                </a:solidFill>
                <a:latin typeface="Cambria"/>
              </a:rPr>
              <a:t/>
            </a:r>
            <a:br>
              <a:rPr lang="en-US" sz="8800" dirty="0">
                <a:solidFill>
                  <a:srgbClr val="172559"/>
                </a:solidFill>
                <a:latin typeface="Cambria"/>
              </a:rPr>
            </a:br>
            <a:r>
              <a:rPr lang="en-US" sz="8800" dirty="0">
                <a:solidFill>
                  <a:srgbClr val="172559"/>
                </a:solidFill>
                <a:latin typeface="Cambria"/>
              </a:rPr>
              <a:t>11, Porte des Sciences</a:t>
            </a:r>
            <a:br>
              <a:rPr lang="en-US" sz="8800" dirty="0">
                <a:solidFill>
                  <a:srgbClr val="172559"/>
                </a:solidFill>
                <a:latin typeface="Cambria"/>
              </a:rPr>
            </a:br>
            <a:r>
              <a:rPr lang="en-US" sz="8800" dirty="0">
                <a:solidFill>
                  <a:srgbClr val="172559"/>
                </a:solidFill>
                <a:latin typeface="Cambria"/>
              </a:rPr>
              <a:t>L-4366 </a:t>
            </a:r>
            <a:r>
              <a:rPr lang="en-US" sz="8800" dirty="0" err="1">
                <a:solidFill>
                  <a:srgbClr val="172559"/>
                </a:solidFill>
                <a:latin typeface="Cambria"/>
              </a:rPr>
              <a:t>Esch-Belval</a:t>
            </a:r>
            <a:endParaRPr lang="en-US" sz="8800" dirty="0">
              <a:solidFill>
                <a:srgbClr val="172559"/>
              </a:solidFill>
              <a:latin typeface="Cambria"/>
            </a:endParaRPr>
          </a:p>
          <a:p>
            <a:pPr algn="l"/>
            <a:r>
              <a:rPr lang="en-US" sz="8800" dirty="0">
                <a:solidFill>
                  <a:srgbClr val="172559"/>
                </a:solidFill>
                <a:latin typeface="Cambria"/>
              </a:rPr>
              <a:t>Luxembourg </a:t>
            </a:r>
          </a:p>
          <a:p>
            <a:pPr algn="l"/>
            <a:r>
              <a:rPr lang="en-US" sz="8800" dirty="0">
                <a:solidFill>
                  <a:srgbClr val="172559"/>
                </a:solidFill>
                <a:latin typeface="Cambria"/>
                <a:hlinkClick r:id="rId3"/>
              </a:rPr>
              <a:t>birte.nienaber@uni.lu</a:t>
            </a:r>
            <a:r>
              <a:rPr lang="en-US" sz="8800" dirty="0">
                <a:solidFill>
                  <a:srgbClr val="172559"/>
                </a:solidFill>
                <a:latin typeface="Cambria"/>
              </a:rPr>
              <a:t>  </a:t>
            </a:r>
          </a:p>
          <a:p>
            <a:pPr algn="l"/>
            <a:r>
              <a:rPr lang="en-US" sz="8800" b="1" dirty="0" smtClean="0">
                <a:solidFill>
                  <a:srgbClr val="172559"/>
                </a:solidFill>
                <a:latin typeface="Cambria"/>
              </a:rPr>
              <a:t>Dr</a:t>
            </a:r>
            <a:r>
              <a:rPr lang="en-US" sz="8800" b="1" dirty="0">
                <a:solidFill>
                  <a:srgbClr val="172559"/>
                </a:solidFill>
                <a:latin typeface="Cambria"/>
              </a:rPr>
              <a:t>. Volha Vysotskaya</a:t>
            </a:r>
          </a:p>
          <a:p>
            <a:pPr algn="l"/>
            <a:r>
              <a:rPr lang="en-US" sz="8800" dirty="0">
                <a:solidFill>
                  <a:srgbClr val="172559"/>
                </a:solidFill>
                <a:latin typeface="Cambria"/>
              </a:rPr>
              <a:t>University of Luxembourg</a:t>
            </a:r>
            <a:br>
              <a:rPr lang="en-US" sz="8800" dirty="0">
                <a:solidFill>
                  <a:srgbClr val="172559"/>
                </a:solidFill>
                <a:latin typeface="Cambria"/>
              </a:rPr>
            </a:br>
            <a:r>
              <a:rPr lang="en-US" sz="8800" dirty="0">
                <a:solidFill>
                  <a:srgbClr val="172559"/>
                </a:solidFill>
                <a:latin typeface="Cambria"/>
              </a:rPr>
              <a:t>UR IPSE/Institute of Geography and Spatial Planning </a:t>
            </a:r>
            <a:r>
              <a:rPr lang="en-US" sz="8800" dirty="0" err="1">
                <a:solidFill>
                  <a:srgbClr val="172559"/>
                </a:solidFill>
                <a:latin typeface="Cambria"/>
              </a:rPr>
              <a:t>UniGR</a:t>
            </a:r>
            <a:r>
              <a:rPr lang="en-US" sz="8800" dirty="0">
                <a:solidFill>
                  <a:srgbClr val="172559"/>
                </a:solidFill>
                <a:latin typeface="Cambria"/>
              </a:rPr>
              <a:t>-Center for Border Studies (</a:t>
            </a:r>
            <a:r>
              <a:rPr lang="en-US" sz="8800" dirty="0" err="1">
                <a:solidFill>
                  <a:srgbClr val="172559"/>
                </a:solidFill>
                <a:latin typeface="Cambria"/>
              </a:rPr>
              <a:t>UniGR</a:t>
            </a:r>
            <a:r>
              <a:rPr lang="en-US" sz="8800" dirty="0">
                <a:solidFill>
                  <a:srgbClr val="172559"/>
                </a:solidFill>
                <a:latin typeface="Cambria"/>
              </a:rPr>
              <a:t>-CBS) </a:t>
            </a:r>
          </a:p>
          <a:p>
            <a:pPr algn="l"/>
            <a:r>
              <a:rPr lang="en-US" sz="8800" dirty="0" err="1">
                <a:solidFill>
                  <a:srgbClr val="172559"/>
                </a:solidFill>
                <a:latin typeface="Cambria"/>
              </a:rPr>
              <a:t>Maison</a:t>
            </a:r>
            <a:r>
              <a:rPr lang="en-US" sz="8800" dirty="0">
                <a:solidFill>
                  <a:srgbClr val="172559"/>
                </a:solidFill>
                <a:latin typeface="Cambria"/>
              </a:rPr>
              <a:t> des Sciences </a:t>
            </a:r>
            <a:r>
              <a:rPr lang="en-US" sz="8800" dirty="0" err="1">
                <a:solidFill>
                  <a:srgbClr val="172559"/>
                </a:solidFill>
                <a:latin typeface="Cambria"/>
              </a:rPr>
              <a:t>Humaines</a:t>
            </a:r>
            <a:r>
              <a:rPr lang="en-US" sz="8800" dirty="0">
                <a:solidFill>
                  <a:srgbClr val="172559"/>
                </a:solidFill>
                <a:latin typeface="Cambria"/>
              </a:rPr>
              <a:t/>
            </a:r>
            <a:br>
              <a:rPr lang="en-US" sz="8800" dirty="0">
                <a:solidFill>
                  <a:srgbClr val="172559"/>
                </a:solidFill>
                <a:latin typeface="Cambria"/>
              </a:rPr>
            </a:br>
            <a:r>
              <a:rPr lang="en-US" sz="8800" dirty="0">
                <a:solidFill>
                  <a:srgbClr val="172559"/>
                </a:solidFill>
                <a:latin typeface="Cambria"/>
              </a:rPr>
              <a:t>11, Porte des Sciences</a:t>
            </a:r>
            <a:br>
              <a:rPr lang="en-US" sz="8800" dirty="0">
                <a:solidFill>
                  <a:srgbClr val="172559"/>
                </a:solidFill>
                <a:latin typeface="Cambria"/>
              </a:rPr>
            </a:br>
            <a:r>
              <a:rPr lang="en-US" sz="8800" dirty="0">
                <a:solidFill>
                  <a:srgbClr val="172559"/>
                </a:solidFill>
                <a:latin typeface="Cambria"/>
              </a:rPr>
              <a:t>L-4366 </a:t>
            </a:r>
            <a:r>
              <a:rPr lang="en-US" sz="8800" dirty="0" err="1">
                <a:solidFill>
                  <a:srgbClr val="172559"/>
                </a:solidFill>
                <a:latin typeface="Cambria"/>
              </a:rPr>
              <a:t>Esch-Belval</a:t>
            </a:r>
            <a:endParaRPr lang="en-US" sz="8800" dirty="0">
              <a:solidFill>
                <a:srgbClr val="172559"/>
              </a:solidFill>
              <a:latin typeface="Cambria"/>
            </a:endParaRPr>
          </a:p>
          <a:p>
            <a:pPr algn="l"/>
            <a:r>
              <a:rPr lang="en-US" sz="8800" dirty="0">
                <a:solidFill>
                  <a:srgbClr val="172559"/>
                </a:solidFill>
                <a:latin typeface="Cambria"/>
              </a:rPr>
              <a:t>Luxembourg </a:t>
            </a:r>
          </a:p>
          <a:p>
            <a:pPr algn="l"/>
            <a:r>
              <a:rPr lang="en-US" sz="8800" dirty="0">
                <a:solidFill>
                  <a:srgbClr val="172559"/>
                </a:solidFill>
                <a:latin typeface="Cambria"/>
                <a:hlinkClick r:id="rId4"/>
              </a:rPr>
              <a:t>volha.vysotskaya@uni.lu</a:t>
            </a:r>
            <a:endParaRPr lang="en-US" sz="8800" dirty="0">
              <a:solidFill>
                <a:srgbClr val="172559"/>
              </a:solidFill>
              <a:latin typeface="Cambria"/>
            </a:endParaRPr>
          </a:p>
          <a:p>
            <a:pPr algn="l"/>
            <a:endParaRPr lang="en-US" sz="8800" dirty="0">
              <a:solidFill>
                <a:srgbClr val="172559"/>
              </a:solidFill>
              <a:latin typeface="Cambria"/>
            </a:endParaRPr>
          </a:p>
          <a:p>
            <a:pPr algn="l"/>
            <a:endParaRPr lang="en-US" dirty="0"/>
          </a:p>
          <a:p>
            <a:endParaRPr lang="en-US" dirty="0"/>
          </a:p>
        </p:txBody>
      </p:sp>
      <p:pic>
        <p:nvPicPr>
          <p:cNvPr id="6" name="pasted-image.pdf"/>
          <p:cNvPicPr/>
          <p:nvPr/>
        </p:nvPicPr>
        <p:blipFill>
          <a:blip r:embed="rId5">
            <a:extLst/>
          </a:blip>
          <a:stretch>
            <a:fillRect/>
          </a:stretch>
        </p:blipFill>
        <p:spPr>
          <a:xfrm>
            <a:off x="9076531" y="294679"/>
            <a:ext cx="2336239" cy="724724"/>
          </a:xfrm>
          <a:prstGeom prst="rect">
            <a:avLst/>
          </a:prstGeom>
          <a:ln w="12700">
            <a:miter lim="400000"/>
          </a:ln>
        </p:spPr>
      </p:pic>
    </p:spTree>
    <p:extLst>
      <p:ext uri="{BB962C8B-B14F-4D97-AF65-F5344CB8AC3E}">
        <p14:creationId xmlns:p14="http://schemas.microsoft.com/office/powerpoint/2010/main" val="105224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a:spLocks noGrp="1"/>
          </p:cNvSpPr>
          <p:nvPr>
            <p:ph type="body" idx="1"/>
          </p:nvPr>
        </p:nvSpPr>
        <p:spPr>
          <a:xfrm>
            <a:off x="239350" y="1340768"/>
            <a:ext cx="11493845" cy="5517232"/>
          </a:xfrm>
          <a:prstGeom prst="rect">
            <a:avLst/>
          </a:prstGeom>
          <a:ln>
            <a:noFill/>
          </a:ln>
        </p:spPr>
        <p:txBody>
          <a:bodyPr>
            <a:noAutofit/>
          </a:bodyPr>
          <a:lstStyle/>
          <a:p>
            <a:pPr marL="266700" lvl="1" indent="0" algn="just" defTabSz="147870">
              <a:buNone/>
              <a:defRPr sz="1800"/>
            </a:pPr>
            <a:r>
              <a:rPr lang="en-US" sz="2000" b="1" dirty="0">
                <a:solidFill>
                  <a:srgbClr val="1E336C"/>
                </a:solidFill>
                <a:latin typeface="Cambria"/>
                <a:ea typeface="Cambria"/>
                <a:cs typeface="Cambria"/>
                <a:sym typeface="Cambria"/>
              </a:rPr>
              <a:t>How  can the mobility of young people be “good” both for socio-economic development and for individual development of young people, and what are the factors that foster/hinder such beneficial mobility?</a:t>
            </a:r>
            <a:endParaRPr lang="en-GB" sz="2000" b="1" u="sng" dirty="0">
              <a:solidFill>
                <a:srgbClr val="EB8104"/>
              </a:solidFill>
              <a:latin typeface="Calibri"/>
              <a:ea typeface="Calibri"/>
              <a:cs typeface="Calibri"/>
              <a:sym typeface="Calibri"/>
            </a:endParaRPr>
          </a:p>
          <a:p>
            <a:pPr marL="241093" indent="-241093" algn="just" defTabSz="147870">
              <a:spcBef>
                <a:spcPts val="352"/>
              </a:spcBef>
              <a:buSzPct val="100000"/>
              <a:buFont typeface="+mj-lt"/>
              <a:buAutoNum type="arabicPeriod"/>
              <a:defRPr sz="1800"/>
            </a:pPr>
            <a:endParaRPr lang="fr-CH" sz="1600" dirty="0">
              <a:solidFill>
                <a:srgbClr val="111847"/>
              </a:solidFill>
              <a:latin typeface="Cambria"/>
              <a:ea typeface="Calibri"/>
              <a:cs typeface="Cambria"/>
              <a:sym typeface="Calibri"/>
            </a:endParaRPr>
          </a:p>
          <a:p>
            <a:pPr marL="241093" indent="-241093" algn="just" defTabSz="147870">
              <a:spcBef>
                <a:spcPts val="352"/>
              </a:spcBef>
              <a:buSzPct val="100000"/>
              <a:buFont typeface="+mj-lt"/>
              <a:buAutoNum type="arabicPeriod"/>
              <a:defRPr sz="1800"/>
            </a:pPr>
            <a:r>
              <a:rPr lang="fr-CH" sz="1900" dirty="0">
                <a:solidFill>
                  <a:srgbClr val="172559"/>
                </a:solidFill>
                <a:latin typeface="Cambria"/>
                <a:ea typeface="Calibri"/>
                <a:cs typeface="Cambria"/>
                <a:sym typeface="Calibri"/>
              </a:rPr>
              <a:t>C</a:t>
            </a:r>
            <a:r>
              <a:rPr sz="1900" dirty="0">
                <a:solidFill>
                  <a:srgbClr val="172559"/>
                </a:solidFill>
                <a:latin typeface="Cambria"/>
                <a:ea typeface="Calibri"/>
                <a:cs typeface="Cambria"/>
                <a:sym typeface="Calibri"/>
              </a:rPr>
              <a:t>arry out a </a:t>
            </a:r>
            <a:r>
              <a:rPr sz="1900" b="1" dirty="0">
                <a:solidFill>
                  <a:srgbClr val="172559"/>
                </a:solidFill>
                <a:latin typeface="Cambria"/>
                <a:ea typeface="Calibri"/>
                <a:cs typeface="Cambria"/>
                <a:sym typeface="Calibri"/>
              </a:rPr>
              <a:t>comprehensive analysis of the phenomenon of the mobility of young people in the EU</a:t>
            </a:r>
          </a:p>
          <a:p>
            <a:pPr marL="241093" indent="-241093" algn="just" defTabSz="147870">
              <a:spcBef>
                <a:spcPts val="352"/>
              </a:spcBef>
              <a:buSzPct val="100000"/>
              <a:buFont typeface="+mj-lt"/>
              <a:buAutoNum type="arabicPeriod"/>
              <a:defRPr sz="1800"/>
            </a:pPr>
            <a:r>
              <a:rPr lang="fr-CH" sz="1900" dirty="0">
                <a:solidFill>
                  <a:srgbClr val="172559"/>
                </a:solidFill>
                <a:latin typeface="Cambria"/>
                <a:ea typeface="Calibri"/>
                <a:cs typeface="Cambria"/>
                <a:sym typeface="Calibri"/>
              </a:rPr>
              <a:t>G</a:t>
            </a:r>
            <a:r>
              <a:rPr sz="1900" dirty="0">
                <a:solidFill>
                  <a:srgbClr val="172559"/>
                </a:solidFill>
                <a:latin typeface="Cambria"/>
                <a:ea typeface="Calibri"/>
                <a:cs typeface="Cambria"/>
                <a:sym typeface="Calibri"/>
              </a:rPr>
              <a:t>enerate systematic data about young people’s </a:t>
            </a:r>
            <a:r>
              <a:rPr sz="1900" b="1" dirty="0">
                <a:solidFill>
                  <a:srgbClr val="172559"/>
                </a:solidFill>
                <a:latin typeface="Cambria"/>
                <a:ea typeface="Calibri"/>
                <a:cs typeface="Cambria"/>
                <a:sym typeface="Calibri"/>
              </a:rPr>
              <a:t>mobility patterns in Europe</a:t>
            </a:r>
            <a:r>
              <a:rPr sz="1900" dirty="0">
                <a:solidFill>
                  <a:srgbClr val="172559"/>
                </a:solidFill>
                <a:latin typeface="Cambria"/>
                <a:ea typeface="Calibri"/>
                <a:cs typeface="Cambria"/>
                <a:sym typeface="Calibri"/>
              </a:rPr>
              <a:t> based on case studies, a mobility survey and secondary analysis</a:t>
            </a:r>
          </a:p>
          <a:p>
            <a:pPr marL="241093" indent="-241093" algn="just" defTabSz="147870">
              <a:spcBef>
                <a:spcPts val="352"/>
              </a:spcBef>
              <a:buSzPct val="100000"/>
              <a:buFont typeface="+mj-lt"/>
              <a:buAutoNum type="arabicPeriod"/>
              <a:defRPr sz="1800"/>
            </a:pPr>
            <a:r>
              <a:rPr lang="fr-CH" sz="1900" dirty="0">
                <a:solidFill>
                  <a:srgbClr val="172559"/>
                </a:solidFill>
                <a:latin typeface="Cambria"/>
                <a:ea typeface="Calibri"/>
                <a:cs typeface="Cambria"/>
                <a:sym typeface="Calibri"/>
              </a:rPr>
              <a:t>P</a:t>
            </a:r>
            <a:r>
              <a:rPr sz="1900" dirty="0">
                <a:solidFill>
                  <a:srgbClr val="172559"/>
                </a:solidFill>
                <a:latin typeface="Cambria"/>
                <a:ea typeface="Calibri"/>
                <a:cs typeface="Cambria"/>
                <a:sym typeface="Calibri"/>
              </a:rPr>
              <a:t>rovide a </a:t>
            </a:r>
            <a:r>
              <a:rPr sz="1900" b="1" dirty="0">
                <a:solidFill>
                  <a:srgbClr val="172559"/>
                </a:solidFill>
                <a:latin typeface="Cambria"/>
                <a:ea typeface="Calibri"/>
                <a:cs typeface="Cambria"/>
                <a:sym typeface="Calibri"/>
              </a:rPr>
              <a:t>qualitative integrated databas</a:t>
            </a:r>
            <a:r>
              <a:rPr sz="1900" dirty="0">
                <a:solidFill>
                  <a:srgbClr val="172559"/>
                </a:solidFill>
                <a:latin typeface="Cambria"/>
                <a:ea typeface="Calibri"/>
                <a:cs typeface="Cambria"/>
                <a:sym typeface="Calibri"/>
              </a:rPr>
              <a:t>e on European youth mobility</a:t>
            </a:r>
          </a:p>
          <a:p>
            <a:pPr marL="241093" indent="-241093" algn="just" defTabSz="147870">
              <a:spcBef>
                <a:spcPts val="352"/>
              </a:spcBef>
              <a:buSzPct val="100000"/>
              <a:buFont typeface="+mj-lt"/>
              <a:buAutoNum type="arabicPeriod"/>
              <a:defRPr sz="1800"/>
            </a:pPr>
            <a:r>
              <a:rPr lang="fr-CH" sz="1900" dirty="0">
                <a:solidFill>
                  <a:srgbClr val="172559"/>
                </a:solidFill>
                <a:latin typeface="Cambria"/>
                <a:ea typeface="Calibri"/>
                <a:cs typeface="Cambria"/>
                <a:sym typeface="Calibri"/>
              </a:rPr>
              <a:t>O</a:t>
            </a:r>
            <a:r>
              <a:rPr sz="1900" dirty="0">
                <a:solidFill>
                  <a:srgbClr val="172559"/>
                </a:solidFill>
                <a:latin typeface="Cambria"/>
                <a:ea typeface="Calibri"/>
                <a:cs typeface="Cambria"/>
                <a:sym typeface="Calibri"/>
              </a:rPr>
              <a:t>ffer a </a:t>
            </a:r>
            <a:r>
              <a:rPr sz="1900" b="1" dirty="0">
                <a:solidFill>
                  <a:srgbClr val="172559"/>
                </a:solidFill>
                <a:latin typeface="Cambria"/>
                <a:ea typeface="Calibri"/>
                <a:cs typeface="Cambria"/>
                <a:sym typeface="Calibri"/>
              </a:rPr>
              <a:t>data</a:t>
            </a:r>
            <a:r>
              <a:rPr lang="en-US" sz="1900" b="1" dirty="0">
                <a:solidFill>
                  <a:srgbClr val="172559"/>
                </a:solidFill>
                <a:latin typeface="Cambria"/>
                <a:ea typeface="Calibri"/>
                <a:cs typeface="Cambria"/>
                <a:sym typeface="Calibri"/>
              </a:rPr>
              <a:t>-</a:t>
            </a:r>
            <a:r>
              <a:rPr sz="1900" b="1" dirty="0">
                <a:solidFill>
                  <a:srgbClr val="172559"/>
                </a:solidFill>
                <a:latin typeface="Cambria"/>
                <a:ea typeface="Calibri"/>
                <a:cs typeface="Cambria"/>
                <a:sym typeface="Calibri"/>
              </a:rPr>
              <a:t>based theoretical framework</a:t>
            </a:r>
            <a:r>
              <a:rPr sz="1900" dirty="0">
                <a:solidFill>
                  <a:srgbClr val="172559"/>
                </a:solidFill>
                <a:latin typeface="Cambria"/>
                <a:ea typeface="Calibri"/>
                <a:cs typeface="Cambria"/>
                <a:sym typeface="Calibri"/>
              </a:rPr>
              <a:t> in which mobility can be reflected, thus contributing to scientific and political debates</a:t>
            </a:r>
          </a:p>
          <a:p>
            <a:pPr marL="241093" indent="-241093" algn="just" defTabSz="147870">
              <a:spcBef>
                <a:spcPts val="352"/>
              </a:spcBef>
              <a:buSzPct val="100000"/>
              <a:buFont typeface="+mj-lt"/>
              <a:buAutoNum type="arabicPeriod"/>
              <a:defRPr sz="1800"/>
            </a:pPr>
            <a:r>
              <a:rPr lang="fr-CH" sz="1900" dirty="0">
                <a:solidFill>
                  <a:srgbClr val="172559"/>
                </a:solidFill>
                <a:latin typeface="Cambria"/>
                <a:ea typeface="Calibri"/>
                <a:cs typeface="Cambria"/>
                <a:sym typeface="Calibri"/>
              </a:rPr>
              <a:t>E</a:t>
            </a:r>
            <a:r>
              <a:rPr sz="1900" dirty="0">
                <a:solidFill>
                  <a:srgbClr val="172559"/>
                </a:solidFill>
                <a:latin typeface="Cambria"/>
                <a:ea typeface="Calibri"/>
                <a:cs typeface="Cambria"/>
                <a:sym typeface="Calibri"/>
              </a:rPr>
              <a:t>xplore </a:t>
            </a:r>
            <a:r>
              <a:rPr sz="1900" b="1" dirty="0">
                <a:solidFill>
                  <a:srgbClr val="172559"/>
                </a:solidFill>
                <a:latin typeface="Cambria"/>
                <a:ea typeface="Calibri"/>
                <a:cs typeface="Cambria"/>
                <a:sym typeface="Calibri"/>
              </a:rPr>
              <a:t>factors that foster and hinder mobility </a:t>
            </a:r>
            <a:r>
              <a:rPr sz="1900" dirty="0">
                <a:solidFill>
                  <a:srgbClr val="172559"/>
                </a:solidFill>
                <a:latin typeface="Cambria"/>
                <a:ea typeface="Calibri"/>
                <a:cs typeface="Cambria"/>
                <a:sym typeface="Calibri"/>
              </a:rPr>
              <a:t>(based on</a:t>
            </a:r>
            <a:r>
              <a:rPr lang="en-US" sz="1900" dirty="0">
                <a:solidFill>
                  <a:srgbClr val="172559"/>
                </a:solidFill>
                <a:latin typeface="Cambria"/>
                <a:ea typeface="Calibri"/>
                <a:cs typeface="Cambria"/>
                <a:sym typeface="Calibri"/>
              </a:rPr>
              <a:t> an</a:t>
            </a:r>
            <a:r>
              <a:rPr sz="1900" dirty="0">
                <a:solidFill>
                  <a:srgbClr val="172559"/>
                </a:solidFill>
                <a:latin typeface="Cambria"/>
                <a:ea typeface="Calibri"/>
                <a:cs typeface="Cambria"/>
                <a:sym typeface="Calibri"/>
              </a:rPr>
              <a:t> integrative approach</a:t>
            </a:r>
            <a:r>
              <a:rPr lang="en-US" sz="1900" dirty="0">
                <a:solidFill>
                  <a:srgbClr val="172559"/>
                </a:solidFill>
                <a:latin typeface="Cambria"/>
                <a:ea typeface="Calibri"/>
                <a:cs typeface="Cambria"/>
                <a:sym typeface="Calibri"/>
              </a:rPr>
              <a:t>,</a:t>
            </a:r>
            <a:r>
              <a:rPr sz="1900" dirty="0">
                <a:solidFill>
                  <a:srgbClr val="172559"/>
                </a:solidFill>
                <a:latin typeface="Cambria"/>
                <a:ea typeface="Calibri"/>
                <a:cs typeface="Cambria"/>
                <a:sym typeface="Calibri"/>
              </a:rPr>
              <a:t> with qualitative and quantitative  evidence)</a:t>
            </a:r>
          </a:p>
          <a:p>
            <a:pPr marL="241093" indent="-241093" algn="just" defTabSz="147870">
              <a:spcBef>
                <a:spcPts val="352"/>
              </a:spcBef>
              <a:buSzPct val="100000"/>
              <a:buFont typeface="+mj-lt"/>
              <a:buAutoNum type="arabicPeriod"/>
              <a:defRPr sz="1800"/>
            </a:pPr>
            <a:r>
              <a:rPr lang="fr-CH" sz="1900" dirty="0">
                <a:solidFill>
                  <a:srgbClr val="172559"/>
                </a:solidFill>
                <a:latin typeface="Cambria"/>
                <a:ea typeface="Calibri"/>
                <a:cs typeface="Cambria"/>
                <a:sym typeface="Calibri"/>
              </a:rPr>
              <a:t>P</a:t>
            </a:r>
            <a:r>
              <a:rPr sz="1900" dirty="0">
                <a:solidFill>
                  <a:srgbClr val="172559"/>
                </a:solidFill>
                <a:latin typeface="Cambria"/>
                <a:ea typeface="Calibri"/>
                <a:cs typeface="Cambria"/>
                <a:sym typeface="Calibri"/>
              </a:rPr>
              <a:t>rovide </a:t>
            </a:r>
            <a:r>
              <a:rPr sz="1900" b="1" dirty="0">
                <a:solidFill>
                  <a:srgbClr val="172559"/>
                </a:solidFill>
                <a:latin typeface="Cambria"/>
                <a:ea typeface="Calibri"/>
                <a:cs typeface="Cambria"/>
                <a:sym typeface="Calibri"/>
              </a:rPr>
              <a:t>evidence-based knowledge and recommendations for policymakers </a:t>
            </a:r>
            <a:r>
              <a:rPr sz="1900" dirty="0">
                <a:solidFill>
                  <a:srgbClr val="172559"/>
                </a:solidFill>
                <a:latin typeface="Cambria"/>
                <a:ea typeface="Calibri"/>
                <a:cs typeface="Cambria"/>
                <a:sym typeface="Calibri"/>
              </a:rPr>
              <a:t>through the development of good-practice models to: </a:t>
            </a:r>
            <a:endParaRPr lang="en-GB" sz="1900" dirty="0">
              <a:solidFill>
                <a:srgbClr val="172559"/>
              </a:solidFill>
              <a:latin typeface="Cambria"/>
              <a:ea typeface="Calibri"/>
              <a:cs typeface="Cambria"/>
              <a:sym typeface="Calibri"/>
            </a:endParaRPr>
          </a:p>
          <a:p>
            <a:pPr marL="658111" lvl="5" indent="-200911" algn="just" defTabSz="147870">
              <a:spcBef>
                <a:spcPts val="352"/>
              </a:spcBef>
              <a:buSzPct val="100000"/>
              <a:buFont typeface="Wingdings" charset="2"/>
              <a:buChar char="§"/>
              <a:defRPr sz="1800"/>
            </a:pPr>
            <a:r>
              <a:rPr lang="fr-CH" sz="1600" dirty="0">
                <a:solidFill>
                  <a:srgbClr val="172559"/>
                </a:solidFill>
                <a:latin typeface="Cambria"/>
                <a:ea typeface="Calibri"/>
                <a:cs typeface="Cambria"/>
                <a:sym typeface="Calibri"/>
              </a:rPr>
              <a:t>a. M</a:t>
            </a:r>
            <a:r>
              <a:rPr sz="1600" dirty="0" err="1">
                <a:solidFill>
                  <a:srgbClr val="172559"/>
                </a:solidFill>
                <a:latin typeface="Cambria"/>
                <a:ea typeface="Calibri"/>
                <a:cs typeface="Cambria"/>
                <a:sym typeface="Calibri"/>
              </a:rPr>
              <a:t>ake</a:t>
            </a:r>
            <a:r>
              <a:rPr sz="1600" dirty="0">
                <a:solidFill>
                  <a:srgbClr val="172559"/>
                </a:solidFill>
                <a:latin typeface="Cambria"/>
                <a:ea typeface="Calibri"/>
                <a:cs typeface="Cambria"/>
                <a:sym typeface="Calibri"/>
              </a:rPr>
              <a:t> </a:t>
            </a:r>
            <a:r>
              <a:rPr sz="1600" b="1" dirty="0">
                <a:solidFill>
                  <a:srgbClr val="172559"/>
                </a:solidFill>
                <a:latin typeface="Cambria"/>
                <a:ea typeface="Calibri"/>
                <a:cs typeface="Cambria"/>
                <a:sym typeface="Calibri"/>
              </a:rPr>
              <a:t>research</a:t>
            </a:r>
            <a:r>
              <a:rPr lang="en-US" sz="1600" b="1" dirty="0">
                <a:solidFill>
                  <a:srgbClr val="172559"/>
                </a:solidFill>
                <a:latin typeface="Cambria"/>
                <a:ea typeface="Calibri"/>
                <a:cs typeface="Cambria"/>
                <a:sym typeface="Calibri"/>
              </a:rPr>
              <a:t>-</a:t>
            </a:r>
            <a:r>
              <a:rPr sz="1600" b="1" dirty="0">
                <a:solidFill>
                  <a:srgbClr val="172559"/>
                </a:solidFill>
                <a:latin typeface="Cambria"/>
                <a:ea typeface="Calibri"/>
                <a:cs typeface="Cambria"/>
                <a:sym typeface="Calibri"/>
              </a:rPr>
              <a:t>informed recommendations for interventions to facilitate and improve the institutions</a:t>
            </a:r>
            <a:r>
              <a:rPr sz="1600" dirty="0">
                <a:solidFill>
                  <a:srgbClr val="172559"/>
                </a:solidFill>
                <a:latin typeface="Cambria"/>
                <a:ea typeface="Calibri"/>
                <a:cs typeface="Cambria"/>
                <a:sym typeface="Calibri"/>
              </a:rPr>
              <a:t>, legal and</a:t>
            </a:r>
            <a:r>
              <a:rPr lang="en-GB" sz="1600" dirty="0">
                <a:solidFill>
                  <a:srgbClr val="172559"/>
                </a:solidFill>
                <a:latin typeface="Cambria"/>
                <a:ea typeface="Calibri"/>
                <a:cs typeface="Cambria"/>
                <a:sym typeface="Calibri"/>
              </a:rPr>
              <a:t> </a:t>
            </a:r>
            <a:r>
              <a:rPr sz="1600" dirty="0">
                <a:solidFill>
                  <a:srgbClr val="172559"/>
                </a:solidFill>
                <a:latin typeface="Cambria"/>
                <a:ea typeface="Calibri"/>
                <a:cs typeface="Cambria"/>
                <a:sym typeface="Calibri"/>
              </a:rPr>
              <a:t>programmatic frames with regard to different forms and types of mobility as well as to</a:t>
            </a:r>
            <a:r>
              <a:rPr lang="en-US" sz="1600" dirty="0">
                <a:solidFill>
                  <a:srgbClr val="172559"/>
                </a:solidFill>
                <a:latin typeface="Cambria"/>
                <a:ea typeface="Calibri"/>
                <a:cs typeface="Cambria"/>
                <a:sym typeface="Calibri"/>
              </a:rPr>
              <a:t> </a:t>
            </a:r>
            <a:r>
              <a:rPr sz="1600" dirty="0">
                <a:solidFill>
                  <a:srgbClr val="172559"/>
                </a:solidFill>
                <a:latin typeface="Cambria"/>
                <a:ea typeface="Calibri"/>
                <a:cs typeface="Cambria"/>
                <a:sym typeface="Calibri"/>
              </a:rPr>
              <a:t>the conditions/constrains of mobility for young people in Europe</a:t>
            </a:r>
            <a:endParaRPr lang="en-GB" sz="1600" dirty="0">
              <a:solidFill>
                <a:srgbClr val="172559"/>
              </a:solidFill>
              <a:latin typeface="Cambria"/>
              <a:ea typeface="Calibri"/>
              <a:cs typeface="Cambria"/>
              <a:sym typeface="Calibri"/>
            </a:endParaRPr>
          </a:p>
          <a:p>
            <a:pPr marL="658111" lvl="5" indent="-200911" algn="just" defTabSz="147870">
              <a:spcBef>
                <a:spcPts val="352"/>
              </a:spcBef>
              <a:buSzPct val="100000"/>
              <a:buFont typeface="Wingdings" charset="2"/>
              <a:buChar char="§"/>
              <a:defRPr sz="1800"/>
            </a:pPr>
            <a:r>
              <a:rPr lang="en-GB" sz="1600" dirty="0">
                <a:solidFill>
                  <a:srgbClr val="172559"/>
                </a:solidFill>
                <a:latin typeface="Cambria"/>
                <a:ea typeface="Calibri"/>
                <a:cs typeface="Cambria"/>
                <a:sym typeface="Calibri"/>
              </a:rPr>
              <a:t>b. </a:t>
            </a:r>
            <a:r>
              <a:rPr lang="fr-CH" sz="1600" dirty="0">
                <a:solidFill>
                  <a:srgbClr val="172559"/>
                </a:solidFill>
                <a:latin typeface="Cambria"/>
                <a:ea typeface="Calibri"/>
                <a:cs typeface="Cambria"/>
                <a:sym typeface="Calibri"/>
              </a:rPr>
              <a:t>G</a:t>
            </a:r>
            <a:r>
              <a:rPr sz="1600" dirty="0">
                <a:solidFill>
                  <a:srgbClr val="172559"/>
                </a:solidFill>
                <a:latin typeface="Cambria"/>
                <a:ea typeface="Calibri"/>
                <a:cs typeface="Cambria"/>
                <a:sym typeface="Calibri"/>
              </a:rPr>
              <a:t>ive </a:t>
            </a:r>
            <a:r>
              <a:rPr sz="1600" b="1" dirty="0">
                <a:solidFill>
                  <a:srgbClr val="172559"/>
                </a:solidFill>
                <a:latin typeface="Cambria"/>
                <a:ea typeface="Calibri"/>
                <a:cs typeface="Cambria"/>
                <a:sym typeface="Calibri"/>
              </a:rPr>
              <a:t>consultation and expertise </a:t>
            </a:r>
            <a:r>
              <a:rPr sz="1600" dirty="0">
                <a:solidFill>
                  <a:srgbClr val="172559"/>
                </a:solidFill>
                <a:latin typeface="Cambria"/>
                <a:ea typeface="Calibri"/>
                <a:cs typeface="Cambria"/>
                <a:sym typeface="Calibri"/>
              </a:rPr>
              <a:t>to those countries facing significant challenges related to geographical mobility of young workers</a:t>
            </a:r>
          </a:p>
        </p:txBody>
      </p:sp>
      <p:pic>
        <p:nvPicPr>
          <p:cNvPr id="8" name="Picture 7"/>
          <p:cNvPicPr>
            <a:picLocks noChangeAspect="1"/>
          </p:cNvPicPr>
          <p:nvPr/>
        </p:nvPicPr>
        <p:blipFill>
          <a:blip r:embed="rId3"/>
          <a:stretch>
            <a:fillRect/>
          </a:stretch>
        </p:blipFill>
        <p:spPr>
          <a:xfrm>
            <a:off x="9360364" y="260649"/>
            <a:ext cx="2182065" cy="669779"/>
          </a:xfrm>
          <a:prstGeom prst="rect">
            <a:avLst/>
          </a:prstGeom>
        </p:spPr>
      </p:pic>
      <p:sp>
        <p:nvSpPr>
          <p:cNvPr id="3" name="TextBox 2"/>
          <p:cNvSpPr txBox="1"/>
          <p:nvPr/>
        </p:nvSpPr>
        <p:spPr>
          <a:xfrm>
            <a:off x="719403" y="476673"/>
            <a:ext cx="9793088" cy="923330"/>
          </a:xfrm>
          <a:prstGeom prst="rect">
            <a:avLst/>
          </a:prstGeom>
          <a:noFill/>
        </p:spPr>
        <p:txBody>
          <a:bodyPr wrap="square" rtlCol="0">
            <a:spAutoFit/>
          </a:bodyPr>
          <a:lstStyle/>
          <a:p>
            <a:r>
              <a:rPr lang="en-US" sz="3600" b="1" dirty="0">
                <a:solidFill>
                  <a:srgbClr val="EB8104"/>
                </a:solidFill>
                <a:latin typeface="Cambria"/>
                <a:ea typeface="Calibri"/>
                <a:cs typeface="Cambria"/>
                <a:sym typeface="Calibri"/>
              </a:rPr>
              <a:t>Research question &amp;</a:t>
            </a:r>
            <a:r>
              <a:rPr lang="en-US" sz="3600" b="1" dirty="0">
                <a:sym typeface="Calibri"/>
              </a:rPr>
              <a:t> </a:t>
            </a:r>
            <a:r>
              <a:rPr lang="en-US" sz="3600" b="1" dirty="0">
                <a:solidFill>
                  <a:srgbClr val="EB8104"/>
                </a:solidFill>
                <a:latin typeface="Cambria"/>
                <a:ea typeface="Calibri"/>
                <a:cs typeface="Cambria"/>
                <a:sym typeface="Calibri"/>
              </a:rPr>
              <a:t>Main objectives</a:t>
            </a:r>
          </a:p>
          <a:p>
            <a:endParaRPr lang="en-US" dirty="0"/>
          </a:p>
        </p:txBody>
      </p:sp>
    </p:spTree>
    <p:extLst>
      <p:ext uri="{BB962C8B-B14F-4D97-AF65-F5344CB8AC3E}">
        <p14:creationId xmlns:p14="http://schemas.microsoft.com/office/powerpoint/2010/main" val="2251211862"/>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72" y="481513"/>
            <a:ext cx="9253349" cy="780045"/>
          </a:xfrm>
        </p:spPr>
        <p:txBody>
          <a:bodyPr>
            <a:normAutofit fontScale="90000"/>
          </a:bodyPr>
          <a:lstStyle/>
          <a:p>
            <a:pPr algn="l"/>
            <a:r>
              <a:rPr lang="en-US" b="1" dirty="0">
                <a:solidFill>
                  <a:srgbClr val="F79505"/>
                </a:solidFill>
                <a:latin typeface="Cambria"/>
                <a:ea typeface="Cambria"/>
                <a:cs typeface="Cambria"/>
              </a:rPr>
              <a:t>Research design                    Case studies</a:t>
            </a:r>
            <a:r>
              <a:rPr lang="en-US" dirty="0">
                <a:solidFill>
                  <a:srgbClr val="F79505"/>
                </a:solidFill>
                <a:latin typeface="+mn-lt"/>
                <a:ea typeface="Cambria"/>
                <a:cs typeface="Cambria"/>
              </a:rPr>
              <a:t/>
            </a:r>
            <a:br>
              <a:rPr lang="en-US" dirty="0">
                <a:solidFill>
                  <a:srgbClr val="F79505"/>
                </a:solidFill>
                <a:latin typeface="+mn-lt"/>
                <a:ea typeface="Cambria"/>
                <a:cs typeface="Cambria"/>
              </a:rPr>
            </a:br>
            <a:endParaRPr lang="en-US" dirty="0">
              <a:solidFill>
                <a:srgbClr val="F79505"/>
              </a:solidFill>
              <a:latin typeface="+mn-lt"/>
              <a:ea typeface="Cambria"/>
              <a:cs typeface="Cambria"/>
            </a:endParaRPr>
          </a:p>
        </p:txBody>
      </p:sp>
      <p:sp>
        <p:nvSpPr>
          <p:cNvPr id="3" name="Content Placeholder 2"/>
          <p:cNvSpPr>
            <a:spLocks noGrp="1"/>
          </p:cNvSpPr>
          <p:nvPr>
            <p:ph idx="1"/>
          </p:nvPr>
        </p:nvSpPr>
        <p:spPr>
          <a:xfrm>
            <a:off x="1981200" y="1775373"/>
            <a:ext cx="8229600" cy="4817086"/>
          </a:xfrm>
        </p:spPr>
        <p:txBody>
          <a:bodyPr>
            <a:normAutofit/>
          </a:bodyPr>
          <a:lstStyle/>
          <a:p>
            <a:endParaRPr lang="en-US" sz="2400" dirty="0">
              <a:solidFill>
                <a:srgbClr val="000000"/>
              </a:solidFill>
            </a:endParaRPr>
          </a:p>
          <a:p>
            <a:pPr marL="0" indent="0">
              <a:buNone/>
            </a:pPr>
            <a:endParaRPr lang="en-US" sz="2400" dirty="0"/>
          </a:p>
        </p:txBody>
      </p:sp>
      <p:pic>
        <p:nvPicPr>
          <p:cNvPr id="4" name="Picture 3" descr="N:\Horizon_Projekte\MOVE_VB_UT_5040_Karl_UL\Proposal\4_Logo\Mov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4231" y="64748"/>
            <a:ext cx="1016629" cy="416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de.uni.lu/var/storage/images/snt/research/apsia/events/vvsw_2013/uni/711097-1-fre-FR/un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7330" y="6228229"/>
            <a:ext cx="687740" cy="616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xmlns="" id="{9A476539-7359-F242-8518-A1C9D9ABABD8}"/>
              </a:ext>
            </a:extLst>
          </p:cNvPr>
          <p:cNvPicPr/>
          <p:nvPr/>
        </p:nvPicPr>
        <p:blipFill rotWithShape="1">
          <a:blip r:embed="rId5">
            <a:extLst>
              <a:ext uri="{28A0092B-C50C-407E-A947-70E740481C1C}">
                <a14:useLocalDpi xmlns:a14="http://schemas.microsoft.com/office/drawing/2010/main" val="0"/>
              </a:ext>
            </a:extLst>
          </a:blip>
          <a:srcRect l="2531" r="19163"/>
          <a:stretch/>
        </p:blipFill>
        <p:spPr bwMode="auto">
          <a:xfrm>
            <a:off x="224202" y="960957"/>
            <a:ext cx="5154146" cy="588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ase studies.pdf">
            <a:extLst>
              <a:ext uri="{FF2B5EF4-FFF2-40B4-BE49-F238E27FC236}">
                <a16:creationId xmlns:a16="http://schemas.microsoft.com/office/drawing/2014/main" xmlns="" id="{5D310B16-6953-5744-A11B-3E3C0FAB2426}"/>
              </a:ext>
            </a:extLst>
          </p:cNvPr>
          <p:cNvPicPr/>
          <p:nvPr/>
        </p:nvPicPr>
        <p:blipFill>
          <a:blip r:embed="rId6">
            <a:extLst>
              <a:ext uri="{28A0092B-C50C-407E-A947-70E740481C1C}">
                <a14:useLocalDpi xmlns:a14="http://schemas.microsoft.com/office/drawing/2010/main" val="0"/>
              </a:ext>
            </a:extLst>
          </a:blip>
          <a:stretch>
            <a:fillRect/>
          </a:stretch>
        </p:blipFill>
        <p:spPr>
          <a:xfrm>
            <a:off x="6164526" y="2606626"/>
            <a:ext cx="5132388" cy="4201054"/>
          </a:xfrm>
          <a:prstGeom prst="rect">
            <a:avLst/>
          </a:prstGeom>
        </p:spPr>
      </p:pic>
    </p:spTree>
    <p:extLst>
      <p:ext uri="{BB962C8B-B14F-4D97-AF65-F5344CB8AC3E}">
        <p14:creationId xmlns:p14="http://schemas.microsoft.com/office/powerpoint/2010/main" val="159670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sz="3600" b="1" dirty="0">
                <a:solidFill>
                  <a:srgbClr val="ED820D"/>
                </a:solidFill>
                <a:latin typeface="Cambria"/>
                <a:cs typeface="Cambria"/>
              </a:rPr>
              <a:t>Quantitative strand I: Secondary data analysis</a:t>
            </a:r>
          </a:p>
        </p:txBody>
      </p:sp>
      <p:sp>
        <p:nvSpPr>
          <p:cNvPr id="5" name="Text Placeholder 4"/>
          <p:cNvSpPr>
            <a:spLocks noGrp="1"/>
          </p:cNvSpPr>
          <p:nvPr>
            <p:ph type="body" idx="1"/>
          </p:nvPr>
        </p:nvSpPr>
        <p:spPr>
          <a:xfrm>
            <a:off x="892970" y="1604299"/>
            <a:ext cx="10406063" cy="4646482"/>
          </a:xfrm>
        </p:spPr>
        <p:txBody>
          <a:bodyPr>
            <a:normAutofit fontScale="92500"/>
          </a:bodyPr>
          <a:lstStyle/>
          <a:p>
            <a:pPr marL="0" indent="0">
              <a:spcBef>
                <a:spcPts val="141"/>
              </a:spcBef>
              <a:buNone/>
            </a:pPr>
            <a:r>
              <a:rPr lang="en-US" dirty="0">
                <a:solidFill>
                  <a:srgbClr val="172459"/>
                </a:solidFill>
                <a:latin typeface="Cambria"/>
                <a:cs typeface="Cambria"/>
              </a:rPr>
              <a:t>Objective: to </a:t>
            </a:r>
            <a:r>
              <a:rPr lang="en-US" dirty="0">
                <a:solidFill>
                  <a:srgbClr val="172459"/>
                </a:solidFill>
                <a:latin typeface="Cambria"/>
                <a:ea typeface="Cambria"/>
                <a:cs typeface="Cambria"/>
                <a:sym typeface="Cambria"/>
              </a:rPr>
              <a:t>explain mobility patterns, circumstances of mobility and migration and the connection between different forms of mobility </a:t>
            </a:r>
          </a:p>
          <a:p>
            <a:pPr marL="0" indent="0">
              <a:spcBef>
                <a:spcPts val="141"/>
              </a:spcBef>
              <a:buNone/>
            </a:pPr>
            <a:endParaRPr lang="en-US" sz="2400" dirty="0">
              <a:solidFill>
                <a:srgbClr val="172459"/>
              </a:solidFill>
              <a:latin typeface="Cambria"/>
              <a:ea typeface="Cambria"/>
              <a:cs typeface="Cambria"/>
              <a:sym typeface="Cambria"/>
            </a:endParaRPr>
          </a:p>
          <a:p>
            <a:pPr lvl="1">
              <a:spcBef>
                <a:spcPts val="141"/>
              </a:spcBef>
            </a:pPr>
            <a:r>
              <a:rPr lang="en-GB" sz="2200" dirty="0">
                <a:solidFill>
                  <a:srgbClr val="172459"/>
                </a:solidFill>
                <a:latin typeface="Cambria"/>
                <a:cs typeface="Cambria"/>
              </a:rPr>
              <a:t>Databases: EUROSTAT and national surveys on youth mobility, etc.</a:t>
            </a:r>
          </a:p>
          <a:p>
            <a:pPr lvl="1">
              <a:spcBef>
                <a:spcPts val="1055"/>
              </a:spcBef>
            </a:pPr>
            <a:r>
              <a:rPr lang="en-GB" sz="2200" dirty="0">
                <a:solidFill>
                  <a:srgbClr val="172459"/>
                </a:solidFill>
                <a:latin typeface="Cambria"/>
                <a:cs typeface="Cambria"/>
              </a:rPr>
              <a:t>Macro-Data inventory and Scientific Use Files for Youth Mobility </a:t>
            </a:r>
            <a:endParaRPr lang="en-US" sz="2200" dirty="0">
              <a:solidFill>
                <a:srgbClr val="172459"/>
              </a:solidFill>
              <a:latin typeface="Cambria"/>
              <a:cs typeface="Cambria"/>
            </a:endParaRPr>
          </a:p>
          <a:p>
            <a:pPr lvl="1">
              <a:spcBef>
                <a:spcPts val="1055"/>
              </a:spcBef>
            </a:pPr>
            <a:r>
              <a:rPr lang="en-GB" sz="2200" dirty="0">
                <a:solidFill>
                  <a:srgbClr val="172459"/>
                </a:solidFill>
                <a:latin typeface="Cambria"/>
                <a:cs typeface="Cambria"/>
              </a:rPr>
              <a:t>Conducting comparative cross-sectional and time-series descriptions</a:t>
            </a:r>
            <a:r>
              <a:rPr lang="en-US" sz="2200" dirty="0">
                <a:solidFill>
                  <a:srgbClr val="172459"/>
                </a:solidFill>
                <a:latin typeface="Cambria"/>
                <a:cs typeface="Cambria"/>
              </a:rPr>
              <a:t> </a:t>
            </a:r>
          </a:p>
          <a:p>
            <a:pPr lvl="1">
              <a:spcBef>
                <a:spcPts val="1055"/>
              </a:spcBef>
            </a:pPr>
            <a:r>
              <a:rPr lang="en-GB" sz="2200" dirty="0">
                <a:solidFill>
                  <a:srgbClr val="172459"/>
                </a:solidFill>
                <a:latin typeface="Cambria"/>
                <a:cs typeface="Cambria"/>
              </a:rPr>
              <a:t>Developing background models for youth mobility</a:t>
            </a:r>
          </a:p>
          <a:p>
            <a:pPr lvl="1">
              <a:spcBef>
                <a:spcPts val="1055"/>
              </a:spcBef>
            </a:pPr>
            <a:r>
              <a:rPr lang="en-GB" sz="2200" dirty="0">
                <a:solidFill>
                  <a:srgbClr val="172459"/>
                </a:solidFill>
                <a:latin typeface="Cambria"/>
                <a:cs typeface="Cambria"/>
              </a:rPr>
              <a:t>Synthesising research results</a:t>
            </a:r>
            <a:r>
              <a:rPr lang="en-US" sz="2200" dirty="0">
                <a:solidFill>
                  <a:srgbClr val="172459"/>
                </a:solidFill>
                <a:latin typeface="Cambria"/>
                <a:cs typeface="Cambria"/>
              </a:rPr>
              <a:t> </a:t>
            </a:r>
            <a:r>
              <a:rPr lang="en-GB" sz="2200" dirty="0">
                <a:solidFill>
                  <a:srgbClr val="172459"/>
                </a:solidFill>
                <a:latin typeface="Cambria"/>
                <a:cs typeface="Cambria"/>
              </a:rPr>
              <a:t> schemes </a:t>
            </a:r>
          </a:p>
          <a:p>
            <a:pPr lvl="1">
              <a:spcBef>
                <a:spcPts val="1055"/>
              </a:spcBef>
            </a:pPr>
            <a:r>
              <a:rPr lang="de-DE" sz="2200" dirty="0" err="1">
                <a:solidFill>
                  <a:srgbClr val="172459"/>
                </a:solidFill>
                <a:latin typeface="Cambria"/>
                <a:cs typeface="Cambria"/>
              </a:rPr>
              <a:t>Exploring</a:t>
            </a:r>
            <a:r>
              <a:rPr lang="de-DE" sz="2200" dirty="0">
                <a:solidFill>
                  <a:srgbClr val="172459"/>
                </a:solidFill>
                <a:latin typeface="Cambria"/>
                <a:cs typeface="Cambria"/>
              </a:rPr>
              <a:t> </a:t>
            </a:r>
            <a:r>
              <a:rPr lang="de-DE" sz="2200" dirty="0" err="1">
                <a:solidFill>
                  <a:srgbClr val="172459"/>
                </a:solidFill>
                <a:latin typeface="Cambria"/>
                <a:cs typeface="Cambria"/>
              </a:rPr>
              <a:t>the</a:t>
            </a:r>
            <a:r>
              <a:rPr lang="de-DE" sz="2200" dirty="0">
                <a:solidFill>
                  <a:srgbClr val="172459"/>
                </a:solidFill>
                <a:latin typeface="Cambria"/>
                <a:cs typeface="Cambria"/>
              </a:rPr>
              <a:t> </a:t>
            </a:r>
            <a:r>
              <a:rPr lang="de-DE" sz="2200" dirty="0" err="1">
                <a:solidFill>
                  <a:srgbClr val="172459"/>
                </a:solidFill>
                <a:latin typeface="Cambria"/>
                <a:cs typeface="Cambria"/>
              </a:rPr>
              <a:t>intensity</a:t>
            </a:r>
            <a:r>
              <a:rPr lang="de-DE" sz="2200" dirty="0">
                <a:solidFill>
                  <a:srgbClr val="172459"/>
                </a:solidFill>
                <a:latin typeface="Cambria"/>
                <a:cs typeface="Cambria"/>
              </a:rPr>
              <a:t> </a:t>
            </a:r>
            <a:r>
              <a:rPr lang="de-DE" sz="2200" dirty="0" err="1">
                <a:solidFill>
                  <a:srgbClr val="172459"/>
                </a:solidFill>
                <a:latin typeface="Cambria"/>
                <a:cs typeface="Cambria"/>
              </a:rPr>
              <a:t>of</a:t>
            </a:r>
            <a:r>
              <a:rPr lang="de-DE" sz="2200" dirty="0">
                <a:solidFill>
                  <a:srgbClr val="172459"/>
                </a:solidFill>
                <a:latin typeface="Cambria"/>
                <a:cs typeface="Cambria"/>
              </a:rPr>
              <a:t> </a:t>
            </a:r>
            <a:r>
              <a:rPr lang="de-DE" sz="2200" dirty="0" err="1">
                <a:solidFill>
                  <a:srgbClr val="172459"/>
                </a:solidFill>
                <a:latin typeface="Cambria"/>
                <a:cs typeface="Cambria"/>
              </a:rPr>
              <a:t>the</a:t>
            </a:r>
            <a:r>
              <a:rPr lang="de-DE" sz="2200" dirty="0">
                <a:solidFill>
                  <a:srgbClr val="172459"/>
                </a:solidFill>
                <a:latin typeface="Cambria"/>
                <a:cs typeface="Cambria"/>
              </a:rPr>
              <a:t> </a:t>
            </a:r>
            <a:r>
              <a:rPr lang="de-DE" sz="2200" dirty="0" err="1">
                <a:solidFill>
                  <a:srgbClr val="172459"/>
                </a:solidFill>
                <a:latin typeface="Cambria"/>
                <a:cs typeface="Cambria"/>
              </a:rPr>
              <a:t>relations</a:t>
            </a:r>
            <a:r>
              <a:rPr lang="de-DE" sz="2200" dirty="0">
                <a:solidFill>
                  <a:srgbClr val="172459"/>
                </a:solidFill>
                <a:latin typeface="Cambria"/>
                <a:cs typeface="Cambria"/>
              </a:rPr>
              <a:t> </a:t>
            </a:r>
            <a:r>
              <a:rPr lang="de-DE" sz="2200" dirty="0" err="1">
                <a:solidFill>
                  <a:srgbClr val="172459"/>
                </a:solidFill>
                <a:latin typeface="Cambria"/>
                <a:cs typeface="Cambria"/>
              </a:rPr>
              <a:t>between</a:t>
            </a:r>
            <a:r>
              <a:rPr lang="de-DE" sz="2200" dirty="0">
                <a:solidFill>
                  <a:srgbClr val="172459"/>
                </a:solidFill>
                <a:latin typeface="Cambria"/>
                <a:cs typeface="Cambria"/>
              </a:rPr>
              <a:t> </a:t>
            </a:r>
            <a:r>
              <a:rPr lang="de-DE" sz="2200" dirty="0" err="1">
                <a:solidFill>
                  <a:srgbClr val="172459"/>
                </a:solidFill>
                <a:latin typeface="Cambria"/>
                <a:cs typeface="Cambria"/>
              </a:rPr>
              <a:t>youth</a:t>
            </a:r>
            <a:r>
              <a:rPr lang="de-DE" sz="2200" dirty="0">
                <a:solidFill>
                  <a:srgbClr val="172459"/>
                </a:solidFill>
                <a:latin typeface="Cambria"/>
                <a:cs typeface="Cambria"/>
              </a:rPr>
              <a:t> </a:t>
            </a:r>
            <a:r>
              <a:rPr lang="de-DE" sz="2200" dirty="0" err="1">
                <a:solidFill>
                  <a:srgbClr val="172459"/>
                </a:solidFill>
                <a:latin typeface="Cambria"/>
                <a:cs typeface="Cambria"/>
              </a:rPr>
              <a:t>mobility</a:t>
            </a:r>
            <a:r>
              <a:rPr lang="de-DE" sz="2200" dirty="0">
                <a:solidFill>
                  <a:srgbClr val="172459"/>
                </a:solidFill>
                <a:latin typeface="Cambria"/>
                <a:cs typeface="Cambria"/>
              </a:rPr>
              <a:t> and social and </a:t>
            </a:r>
            <a:r>
              <a:rPr lang="de-DE" sz="2200" dirty="0" err="1">
                <a:solidFill>
                  <a:srgbClr val="172459"/>
                </a:solidFill>
                <a:latin typeface="Cambria"/>
                <a:cs typeface="Cambria"/>
              </a:rPr>
              <a:t>economic</a:t>
            </a:r>
            <a:r>
              <a:rPr lang="de-DE" sz="2200" dirty="0">
                <a:solidFill>
                  <a:srgbClr val="172459"/>
                </a:solidFill>
                <a:latin typeface="Cambria"/>
                <a:cs typeface="Cambria"/>
              </a:rPr>
              <a:t> </a:t>
            </a:r>
            <a:r>
              <a:rPr lang="de-DE" sz="2200" dirty="0" err="1">
                <a:solidFill>
                  <a:srgbClr val="172459"/>
                </a:solidFill>
                <a:latin typeface="Cambria"/>
                <a:cs typeface="Cambria"/>
              </a:rPr>
              <a:t>conditions</a:t>
            </a:r>
            <a:r>
              <a:rPr lang="de-DE" sz="2200" dirty="0">
                <a:solidFill>
                  <a:srgbClr val="172459"/>
                </a:solidFill>
                <a:latin typeface="Cambria"/>
                <a:cs typeface="Cambria"/>
              </a:rPr>
              <a:t> in </a:t>
            </a:r>
            <a:r>
              <a:rPr lang="de-DE" sz="2200" dirty="0" err="1">
                <a:solidFill>
                  <a:srgbClr val="172459"/>
                </a:solidFill>
                <a:latin typeface="Cambria"/>
                <a:cs typeface="Cambria"/>
              </a:rPr>
              <a:t>the</a:t>
            </a:r>
            <a:r>
              <a:rPr lang="de-DE" sz="2200" dirty="0">
                <a:solidFill>
                  <a:srgbClr val="172459"/>
                </a:solidFill>
                <a:latin typeface="Cambria"/>
                <a:cs typeface="Cambria"/>
              </a:rPr>
              <a:t> </a:t>
            </a:r>
            <a:r>
              <a:rPr lang="de-DE" sz="2200" dirty="0" err="1">
                <a:solidFill>
                  <a:srgbClr val="172459"/>
                </a:solidFill>
                <a:latin typeface="Cambria"/>
                <a:cs typeface="Cambria"/>
              </a:rPr>
              <a:t>five</a:t>
            </a:r>
            <a:r>
              <a:rPr lang="de-DE" sz="2200" dirty="0">
                <a:solidFill>
                  <a:srgbClr val="172459"/>
                </a:solidFill>
                <a:latin typeface="Cambria"/>
                <a:cs typeface="Cambria"/>
              </a:rPr>
              <a:t> countries </a:t>
            </a:r>
          </a:p>
          <a:p>
            <a:pPr lvl="1">
              <a:spcBef>
                <a:spcPts val="1055"/>
              </a:spcBef>
            </a:pPr>
            <a:r>
              <a:rPr lang="en-US" sz="2200" dirty="0">
                <a:solidFill>
                  <a:srgbClr val="172459"/>
                </a:solidFill>
                <a:latin typeface="Cambria"/>
                <a:cs typeface="Cambria"/>
              </a:rPr>
              <a:t>Describing and assessing the potential influence of youth mobility on national </a:t>
            </a:r>
            <a:r>
              <a:rPr lang="en-US" sz="2200" dirty="0" err="1">
                <a:solidFill>
                  <a:srgbClr val="172459"/>
                </a:solidFill>
                <a:latin typeface="Cambria"/>
                <a:cs typeface="Cambria"/>
              </a:rPr>
              <a:t>labour</a:t>
            </a:r>
            <a:r>
              <a:rPr lang="en-US" sz="2200" dirty="0">
                <a:solidFill>
                  <a:srgbClr val="172459"/>
                </a:solidFill>
                <a:latin typeface="Cambria"/>
                <a:cs typeface="Cambria"/>
              </a:rPr>
              <a:t> markets from a macro-economic and demographic perspective  </a:t>
            </a:r>
          </a:p>
        </p:txBody>
      </p:sp>
      <p:pic>
        <p:nvPicPr>
          <p:cNvPr id="6" name="pasted-image.pdf"/>
          <p:cNvPicPr/>
          <p:nvPr/>
        </p:nvPicPr>
        <p:blipFill>
          <a:blip r:embed="rId3">
            <a:extLst/>
          </a:blip>
          <a:stretch>
            <a:fillRect/>
          </a:stretch>
        </p:blipFill>
        <p:spPr>
          <a:xfrm>
            <a:off x="9076531" y="294679"/>
            <a:ext cx="2336239" cy="724724"/>
          </a:xfrm>
          <a:prstGeom prst="rect">
            <a:avLst/>
          </a:prstGeom>
          <a:ln w="12700">
            <a:miter lim="400000"/>
          </a:ln>
        </p:spPr>
      </p:pic>
    </p:spTree>
    <p:extLst>
      <p:ext uri="{BB962C8B-B14F-4D97-AF65-F5344CB8AC3E}">
        <p14:creationId xmlns:p14="http://schemas.microsoft.com/office/powerpoint/2010/main" val="1525081927"/>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629322"/>
            <a:ext cx="11299691" cy="1143000"/>
          </a:xfrm>
        </p:spPr>
        <p:txBody>
          <a:bodyPr>
            <a:noAutofit/>
          </a:bodyPr>
          <a:lstStyle/>
          <a:p>
            <a:pPr algn="l"/>
            <a:r>
              <a:rPr lang="en-US" sz="3600" b="1" dirty="0">
                <a:solidFill>
                  <a:srgbClr val="ED820D"/>
                </a:solidFill>
                <a:latin typeface="Cambria"/>
                <a:cs typeface="Cambria"/>
              </a:rPr>
              <a:t>Qualitative Strand II: Case studies </a:t>
            </a:r>
            <a:br>
              <a:rPr lang="en-US" sz="3600" b="1" dirty="0">
                <a:solidFill>
                  <a:srgbClr val="ED820D"/>
                </a:solidFill>
                <a:latin typeface="Cambria"/>
                <a:cs typeface="Cambria"/>
              </a:rPr>
            </a:br>
            <a:endParaRPr lang="en-US" sz="3600" b="1" dirty="0">
              <a:solidFill>
                <a:srgbClr val="ED820D"/>
              </a:solidFill>
              <a:latin typeface="Cambria"/>
              <a:cs typeface="Cambria"/>
            </a:endParaRPr>
          </a:p>
        </p:txBody>
      </p:sp>
      <p:sp>
        <p:nvSpPr>
          <p:cNvPr id="3" name="Text Placeholder 2"/>
          <p:cNvSpPr>
            <a:spLocks noGrp="1"/>
          </p:cNvSpPr>
          <p:nvPr>
            <p:ph type="body" idx="1"/>
          </p:nvPr>
        </p:nvSpPr>
        <p:spPr>
          <a:xfrm>
            <a:off x="623392" y="1556793"/>
            <a:ext cx="10972800" cy="4525963"/>
          </a:xfrm>
        </p:spPr>
        <p:txBody>
          <a:bodyPr>
            <a:normAutofit/>
          </a:bodyPr>
          <a:lstStyle/>
          <a:p>
            <a:pPr marL="0" indent="0" algn="just">
              <a:spcBef>
                <a:spcPts val="141"/>
              </a:spcBef>
              <a:buNone/>
            </a:pPr>
            <a:r>
              <a:rPr lang="en-US" sz="2200" dirty="0">
                <a:solidFill>
                  <a:srgbClr val="172459"/>
                </a:solidFill>
                <a:latin typeface="Cambria"/>
                <a:cs typeface="Cambria"/>
              </a:rPr>
              <a:t>Objective: to </a:t>
            </a:r>
            <a:r>
              <a:rPr lang="en-US" sz="2200" dirty="0">
                <a:solidFill>
                  <a:srgbClr val="172459"/>
                </a:solidFill>
                <a:latin typeface="Cambria"/>
                <a:ea typeface="Cambria"/>
                <a:cs typeface="Cambria"/>
                <a:sym typeface="Cambria"/>
              </a:rPr>
              <a:t>provide explanations and insights into specific contexts of mobility</a:t>
            </a:r>
          </a:p>
          <a:p>
            <a:pPr marL="0" indent="0" algn="just">
              <a:spcBef>
                <a:spcPts val="141"/>
              </a:spcBef>
              <a:buNone/>
            </a:pPr>
            <a:endParaRPr lang="en-US" sz="2200" b="1" dirty="0">
              <a:solidFill>
                <a:srgbClr val="172459"/>
              </a:solidFill>
              <a:latin typeface="Cambria"/>
              <a:cs typeface="Cambria"/>
            </a:endParaRPr>
          </a:p>
          <a:p>
            <a:pPr algn="just"/>
            <a:r>
              <a:rPr lang="en-US" sz="2200" dirty="0">
                <a:solidFill>
                  <a:srgbClr val="172459"/>
                </a:solidFill>
                <a:latin typeface="Cambria"/>
                <a:cs typeface="Cambria"/>
              </a:rPr>
              <a:t>Semi-structured interviews with young people </a:t>
            </a:r>
          </a:p>
          <a:p>
            <a:pPr marL="0" indent="0" algn="just">
              <a:buNone/>
            </a:pPr>
            <a:r>
              <a:rPr lang="en-US" sz="2200" dirty="0">
                <a:solidFill>
                  <a:srgbClr val="172459"/>
                </a:solidFill>
                <a:latin typeface="Cambria"/>
                <a:cs typeface="Cambria"/>
              </a:rPr>
              <a:t>	Total: 206 with young people</a:t>
            </a:r>
          </a:p>
          <a:p>
            <a:pPr marL="457200" lvl="1" indent="0" algn="just">
              <a:buNone/>
            </a:pPr>
            <a:r>
              <a:rPr lang="en-US" sz="1800" dirty="0">
                <a:solidFill>
                  <a:srgbClr val="172459"/>
                </a:solidFill>
                <a:latin typeface="Cambria"/>
                <a:cs typeface="Cambria"/>
              </a:rPr>
              <a:t>		</a:t>
            </a:r>
            <a:endParaRPr lang="en-US" sz="2200" dirty="0">
              <a:solidFill>
                <a:srgbClr val="172459"/>
              </a:solidFill>
              <a:latin typeface="Cambria"/>
              <a:cs typeface="Cambria"/>
            </a:endParaRPr>
          </a:p>
          <a:p>
            <a:pPr marL="228600" lvl="1" algn="just">
              <a:spcBef>
                <a:spcPts val="1000"/>
              </a:spcBef>
            </a:pPr>
            <a:r>
              <a:rPr lang="en-GB" sz="2200" dirty="0">
                <a:solidFill>
                  <a:srgbClr val="172459"/>
                </a:solidFill>
                <a:latin typeface="Cambria"/>
                <a:cs typeface="Cambria"/>
              </a:rPr>
              <a:t>Expert interviews with employers, representatives of organisations framing one type of mobility, representatives of the administrations who are responsible for recognising credentials and certificates, Chamber representatives</a:t>
            </a:r>
            <a:endParaRPr lang="en-US" sz="2200" dirty="0">
              <a:solidFill>
                <a:srgbClr val="172459"/>
              </a:solidFill>
              <a:latin typeface="Cambria"/>
              <a:cs typeface="Cambria"/>
            </a:endParaRPr>
          </a:p>
          <a:p>
            <a:pPr marL="0" lvl="1" indent="0" algn="just">
              <a:spcBef>
                <a:spcPts val="1000"/>
              </a:spcBef>
              <a:buNone/>
            </a:pPr>
            <a:r>
              <a:rPr lang="en-US" sz="2200" dirty="0">
                <a:solidFill>
                  <a:srgbClr val="172459"/>
                </a:solidFill>
                <a:latin typeface="Cambria"/>
                <a:cs typeface="Cambria"/>
              </a:rPr>
              <a:t>	Total: 36 with experts</a:t>
            </a:r>
          </a:p>
          <a:p>
            <a:pPr algn="just"/>
            <a:endParaRPr lang="en-US" sz="2200" dirty="0">
              <a:solidFill>
                <a:srgbClr val="172459"/>
              </a:solidFill>
              <a:latin typeface="Cambria"/>
              <a:cs typeface="Cambria"/>
            </a:endParaRP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Tree>
    <p:extLst>
      <p:ext uri="{BB962C8B-B14F-4D97-AF65-F5344CB8AC3E}">
        <p14:creationId xmlns:p14="http://schemas.microsoft.com/office/powerpoint/2010/main" val="1935069712"/>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dirty="0">
                <a:solidFill>
                  <a:srgbClr val="ED820D"/>
                </a:solidFill>
                <a:latin typeface="Cambria"/>
                <a:cs typeface="Cambria"/>
              </a:rPr>
              <a:t>Quantitative strand III: Online survey</a:t>
            </a:r>
            <a:br>
              <a:rPr lang="en-US" sz="3600" b="1" dirty="0">
                <a:solidFill>
                  <a:srgbClr val="ED820D"/>
                </a:solidFill>
                <a:latin typeface="Cambria"/>
                <a:cs typeface="Cambria"/>
              </a:rPr>
            </a:br>
            <a:endParaRPr lang="en-US" sz="3600" b="1" dirty="0">
              <a:solidFill>
                <a:srgbClr val="ED820D"/>
              </a:solidFill>
              <a:latin typeface="Cambria"/>
              <a:cs typeface="Cambria"/>
            </a:endParaRPr>
          </a:p>
        </p:txBody>
      </p:sp>
      <p:sp>
        <p:nvSpPr>
          <p:cNvPr id="3" name="Text Placeholder 2"/>
          <p:cNvSpPr>
            <a:spLocks noGrp="1"/>
          </p:cNvSpPr>
          <p:nvPr>
            <p:ph type="body" idx="1"/>
          </p:nvPr>
        </p:nvSpPr>
        <p:spPr>
          <a:xfrm>
            <a:off x="838200" y="3069172"/>
            <a:ext cx="9529697" cy="2723035"/>
          </a:xfrm>
        </p:spPr>
        <p:txBody>
          <a:bodyPr numCol="2">
            <a:normAutofit fontScale="85000" lnSpcReduction="20000"/>
          </a:bodyPr>
          <a:lstStyle/>
          <a:p>
            <a:pPr marL="0" indent="0" algn="just">
              <a:spcBef>
                <a:spcPts val="141"/>
              </a:spcBef>
              <a:buNone/>
            </a:pPr>
            <a:endParaRPr lang="en-GB" sz="2200" b="1" dirty="0">
              <a:solidFill>
                <a:srgbClr val="172459"/>
              </a:solidFill>
              <a:latin typeface="Cambria"/>
              <a:cs typeface="Cambria"/>
            </a:endParaRPr>
          </a:p>
          <a:p>
            <a:pPr marL="0" indent="0">
              <a:buNone/>
            </a:pPr>
            <a:r>
              <a:rPr lang="en-GB" sz="2100" b="1" dirty="0">
                <a:solidFill>
                  <a:srgbClr val="172459"/>
                </a:solidFill>
                <a:latin typeface="Cambria"/>
                <a:cs typeface="Cambria"/>
              </a:rPr>
              <a:t>Online survey (n=</a:t>
            </a:r>
            <a:r>
              <a:rPr lang="en-US" sz="2100" b="1" dirty="0">
                <a:solidFill>
                  <a:srgbClr val="172459"/>
                </a:solidFill>
                <a:latin typeface="Cambria"/>
                <a:cs typeface="Cambria"/>
              </a:rPr>
              <a:t>5,499) </a:t>
            </a:r>
          </a:p>
          <a:p>
            <a:r>
              <a:rPr lang="en-US" sz="2100" dirty="0">
                <a:solidFill>
                  <a:srgbClr val="172459"/>
                </a:solidFill>
                <a:latin typeface="Cambria"/>
                <a:cs typeface="Cambria"/>
              </a:rPr>
              <a:t>Germany 961 </a:t>
            </a:r>
          </a:p>
          <a:p>
            <a:r>
              <a:rPr lang="en-US" sz="2100" dirty="0">
                <a:solidFill>
                  <a:srgbClr val="172459"/>
                </a:solidFill>
                <a:latin typeface="Cambria"/>
                <a:cs typeface="Cambria"/>
              </a:rPr>
              <a:t>Hungary 980 </a:t>
            </a:r>
          </a:p>
          <a:p>
            <a:r>
              <a:rPr lang="en-US" sz="2100" dirty="0">
                <a:solidFill>
                  <a:srgbClr val="172459"/>
                </a:solidFill>
                <a:latin typeface="Cambria"/>
                <a:cs typeface="Cambria"/>
              </a:rPr>
              <a:t>Luxembourg 739</a:t>
            </a:r>
          </a:p>
          <a:p>
            <a:r>
              <a:rPr lang="en-US" sz="2100" dirty="0">
                <a:solidFill>
                  <a:srgbClr val="172459"/>
                </a:solidFill>
                <a:latin typeface="Cambria"/>
                <a:cs typeface="Cambria"/>
              </a:rPr>
              <a:t>Norway 877</a:t>
            </a:r>
          </a:p>
          <a:p>
            <a:r>
              <a:rPr lang="en-US" sz="2100" dirty="0">
                <a:solidFill>
                  <a:srgbClr val="172459"/>
                </a:solidFill>
                <a:latin typeface="Cambria"/>
                <a:cs typeface="Cambria"/>
              </a:rPr>
              <a:t>Romania 976</a:t>
            </a:r>
          </a:p>
          <a:p>
            <a:r>
              <a:rPr lang="en-US" sz="2100" dirty="0">
                <a:solidFill>
                  <a:srgbClr val="172459"/>
                </a:solidFill>
                <a:latin typeface="Cambria"/>
                <a:cs typeface="Cambria"/>
              </a:rPr>
              <a:t> Spain 966 </a:t>
            </a:r>
          </a:p>
          <a:p>
            <a:endParaRPr lang="en-US" sz="2200" dirty="0">
              <a:solidFill>
                <a:srgbClr val="172459"/>
              </a:solidFill>
              <a:latin typeface="Cambria"/>
              <a:cs typeface="Cambria"/>
            </a:endParaRPr>
          </a:p>
          <a:p>
            <a:pPr marL="0" indent="0">
              <a:buNone/>
            </a:pPr>
            <a:r>
              <a:rPr lang="en-US" sz="2100" b="1" dirty="0">
                <a:solidFill>
                  <a:srgbClr val="172459"/>
                </a:solidFill>
                <a:latin typeface="Cambria"/>
                <a:cs typeface="Cambria"/>
              </a:rPr>
              <a:t>Snowball sampling (n=3,207) </a:t>
            </a:r>
          </a:p>
          <a:p>
            <a:r>
              <a:rPr lang="en-US" sz="2100" dirty="0">
                <a:solidFill>
                  <a:srgbClr val="172459"/>
                </a:solidFill>
                <a:latin typeface="Cambria"/>
                <a:cs typeface="Cambria"/>
              </a:rPr>
              <a:t>Germany 1,124</a:t>
            </a:r>
          </a:p>
          <a:p>
            <a:r>
              <a:rPr lang="en-US" sz="2100" dirty="0">
                <a:solidFill>
                  <a:srgbClr val="172459"/>
                </a:solidFill>
                <a:latin typeface="Cambria"/>
                <a:cs typeface="Cambria"/>
              </a:rPr>
              <a:t>Hungary 157</a:t>
            </a:r>
          </a:p>
          <a:p>
            <a:r>
              <a:rPr lang="en-US" sz="2100" dirty="0">
                <a:solidFill>
                  <a:srgbClr val="172459"/>
                </a:solidFill>
                <a:latin typeface="Cambria"/>
                <a:cs typeface="Cambria"/>
              </a:rPr>
              <a:t>Luxembourg 231</a:t>
            </a:r>
          </a:p>
          <a:p>
            <a:r>
              <a:rPr lang="en-US" sz="2100" dirty="0">
                <a:solidFill>
                  <a:srgbClr val="172459"/>
                </a:solidFill>
                <a:latin typeface="Cambria"/>
                <a:cs typeface="Cambria"/>
              </a:rPr>
              <a:t>Norway 176</a:t>
            </a:r>
          </a:p>
          <a:p>
            <a:r>
              <a:rPr lang="en-US" sz="2100" dirty="0">
                <a:solidFill>
                  <a:srgbClr val="172459"/>
                </a:solidFill>
                <a:latin typeface="Cambria"/>
                <a:cs typeface="Cambria"/>
              </a:rPr>
              <a:t>Romania 354 </a:t>
            </a:r>
          </a:p>
          <a:p>
            <a:r>
              <a:rPr lang="en-US" sz="2100" dirty="0">
                <a:solidFill>
                  <a:srgbClr val="172459"/>
                </a:solidFill>
                <a:latin typeface="Cambria"/>
                <a:cs typeface="Cambria"/>
              </a:rPr>
              <a:t>Spain 1,165</a:t>
            </a:r>
          </a:p>
        </p:txBody>
      </p:sp>
      <p:pic>
        <p:nvPicPr>
          <p:cNvPr id="4" name="pasted-image.pdf"/>
          <p:cNvPicPr/>
          <p:nvPr/>
        </p:nvPicPr>
        <p:blipFill>
          <a:blip r:embed="rId3">
            <a:extLst/>
          </a:blip>
          <a:stretch>
            <a:fillRect/>
          </a:stretch>
        </p:blipFill>
        <p:spPr>
          <a:xfrm>
            <a:off x="9076531" y="294679"/>
            <a:ext cx="2336239" cy="724724"/>
          </a:xfrm>
          <a:prstGeom prst="rect">
            <a:avLst/>
          </a:prstGeom>
          <a:ln w="12700">
            <a:miter lim="400000"/>
          </a:ln>
        </p:spPr>
      </p:pic>
      <p:sp>
        <p:nvSpPr>
          <p:cNvPr id="5" name="TextBox 4"/>
          <p:cNvSpPr txBox="1"/>
          <p:nvPr/>
        </p:nvSpPr>
        <p:spPr>
          <a:xfrm>
            <a:off x="831657" y="1591845"/>
            <a:ext cx="9976877" cy="1754326"/>
          </a:xfrm>
          <a:prstGeom prst="rect">
            <a:avLst/>
          </a:prstGeom>
          <a:noFill/>
        </p:spPr>
        <p:txBody>
          <a:bodyPr wrap="square" rtlCol="0">
            <a:spAutoFit/>
          </a:bodyPr>
          <a:lstStyle/>
          <a:p>
            <a:r>
              <a:rPr lang="en-US" b="1" dirty="0">
                <a:solidFill>
                  <a:srgbClr val="172459"/>
                </a:solidFill>
                <a:latin typeface="Cambria"/>
                <a:cs typeface="Cambria"/>
              </a:rPr>
              <a:t>Objective</a:t>
            </a:r>
            <a:r>
              <a:rPr lang="en-US" dirty="0">
                <a:solidFill>
                  <a:srgbClr val="172459"/>
                </a:solidFill>
                <a:latin typeface="Cambria"/>
                <a:cs typeface="Cambria"/>
              </a:rPr>
              <a:t>: </a:t>
            </a:r>
            <a:r>
              <a:rPr lang="en-GB" dirty="0">
                <a:solidFill>
                  <a:srgbClr val="172459"/>
                </a:solidFill>
                <a:latin typeface="Cambria"/>
                <a:cs typeface="Cambria"/>
              </a:rPr>
              <a:t>obtain quantitative data about European young people’s experience and perceptions of mobility, and to compare the analysed countries in the EU to identify general patterns and regional clusters of young peoples’ mobility.</a:t>
            </a:r>
          </a:p>
          <a:p>
            <a:r>
              <a:rPr lang="en-GB" b="1" dirty="0">
                <a:solidFill>
                  <a:srgbClr val="172459"/>
                </a:solidFill>
                <a:latin typeface="Cambria"/>
                <a:cs typeface="Cambria"/>
              </a:rPr>
              <a:t>T</a:t>
            </a:r>
            <a:r>
              <a:rPr lang="en-US" b="1" dirty="0" err="1">
                <a:solidFill>
                  <a:srgbClr val="172459"/>
                </a:solidFill>
                <a:latin typeface="Cambria"/>
                <a:cs typeface="Cambria"/>
              </a:rPr>
              <a:t>otal</a:t>
            </a:r>
            <a:r>
              <a:rPr lang="en-US" b="1" dirty="0">
                <a:solidFill>
                  <a:srgbClr val="172459"/>
                </a:solidFill>
                <a:latin typeface="Cambria"/>
                <a:cs typeface="Cambria"/>
              </a:rPr>
              <a:t>:</a:t>
            </a:r>
            <a:r>
              <a:rPr lang="en-US" dirty="0">
                <a:solidFill>
                  <a:srgbClr val="172459"/>
                </a:solidFill>
                <a:latin typeface="Cambria"/>
                <a:cs typeface="Cambria"/>
              </a:rPr>
              <a:t> 8,706 mobile and non-mobile youth</a:t>
            </a:r>
          </a:p>
          <a:p>
            <a:r>
              <a:rPr lang="en-GB" b="1" dirty="0">
                <a:solidFill>
                  <a:srgbClr val="172459"/>
                </a:solidFill>
                <a:latin typeface="Cambria"/>
                <a:cs typeface="Cambria"/>
              </a:rPr>
              <a:t>Languages</a:t>
            </a:r>
            <a:r>
              <a:rPr lang="en-GB" dirty="0">
                <a:solidFill>
                  <a:srgbClr val="172459"/>
                </a:solidFill>
                <a:latin typeface="Cambria"/>
                <a:cs typeface="Cambria"/>
              </a:rPr>
              <a:t>: 10 - German, French, Romanian, Spanish, Norwegian, Hungarian, English, 			Luxembourgish, Nynorsk, Bokmal</a:t>
            </a:r>
          </a:p>
        </p:txBody>
      </p:sp>
    </p:spTree>
    <p:extLst>
      <p:ext uri="{BB962C8B-B14F-4D97-AF65-F5344CB8AC3E}">
        <p14:creationId xmlns:p14="http://schemas.microsoft.com/office/powerpoint/2010/main" val="3908245254"/>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1"/>
          <p:cNvPicPr/>
          <p:nvPr/>
        </p:nvPicPr>
        <p:blipFill>
          <a:blip r:embed="rId3"/>
          <a:srcRect/>
          <a:stretch>
            <a:fillRect/>
          </a:stretch>
        </p:blipFill>
        <p:spPr bwMode="auto">
          <a:xfrm>
            <a:off x="6744109" y="1291520"/>
            <a:ext cx="4350493" cy="2673615"/>
          </a:xfrm>
          <a:prstGeom prst="rect">
            <a:avLst/>
          </a:prstGeom>
          <a:noFill/>
          <a:ln w="9525">
            <a:noFill/>
            <a:miter lim="800000"/>
            <a:headEnd/>
            <a:tailEnd/>
          </a:ln>
        </p:spPr>
      </p:pic>
      <p:sp>
        <p:nvSpPr>
          <p:cNvPr id="2" name="Title 1"/>
          <p:cNvSpPr>
            <a:spLocks noGrp="1"/>
          </p:cNvSpPr>
          <p:nvPr>
            <p:ph type="title"/>
          </p:nvPr>
        </p:nvSpPr>
        <p:spPr>
          <a:xfrm>
            <a:off x="831657" y="144840"/>
            <a:ext cx="10515600" cy="1325563"/>
          </a:xfrm>
        </p:spPr>
        <p:txBody>
          <a:bodyPr>
            <a:noAutofit/>
          </a:bodyPr>
          <a:lstStyle/>
          <a:p>
            <a:pPr algn="l"/>
            <a:r>
              <a:rPr lang="en-US" sz="3600" b="1" dirty="0">
                <a:solidFill>
                  <a:srgbClr val="ED820D"/>
                </a:solidFill>
                <a:latin typeface="Cambria"/>
                <a:cs typeface="Cambria"/>
              </a:rPr>
              <a:t>MOVE results: Cluster analysis</a:t>
            </a:r>
          </a:p>
        </p:txBody>
      </p:sp>
      <p:pic>
        <p:nvPicPr>
          <p:cNvPr id="4" name="pasted-image.pdf"/>
          <p:cNvPicPr/>
          <p:nvPr/>
        </p:nvPicPr>
        <p:blipFill>
          <a:blip r:embed="rId4">
            <a:extLst/>
          </a:blip>
          <a:stretch>
            <a:fillRect/>
          </a:stretch>
        </p:blipFill>
        <p:spPr>
          <a:xfrm>
            <a:off x="9076531" y="294679"/>
            <a:ext cx="2336239" cy="724724"/>
          </a:xfrm>
          <a:prstGeom prst="rect">
            <a:avLst/>
          </a:prstGeom>
          <a:ln w="12700">
            <a:miter lim="400000"/>
          </a:ln>
        </p:spPr>
      </p:pic>
      <p:sp>
        <p:nvSpPr>
          <p:cNvPr id="6" name="Text Placeholder 5"/>
          <p:cNvSpPr>
            <a:spLocks noGrp="1"/>
          </p:cNvSpPr>
          <p:nvPr>
            <p:ph type="body" idx="1"/>
          </p:nvPr>
        </p:nvSpPr>
        <p:spPr>
          <a:xfrm>
            <a:off x="838201" y="1291520"/>
            <a:ext cx="5654696" cy="2844239"/>
          </a:xfrm>
        </p:spPr>
        <p:txBody>
          <a:bodyPr>
            <a:normAutofit/>
          </a:bodyPr>
          <a:lstStyle/>
          <a:p>
            <a:pPr marL="0" indent="0">
              <a:buNone/>
            </a:pPr>
            <a:r>
              <a:rPr lang="en-GB" sz="2200" dirty="0">
                <a:solidFill>
                  <a:srgbClr val="172559"/>
                </a:solidFill>
                <a:latin typeface="Cambria"/>
                <a:ea typeface="Calibri"/>
                <a:cs typeface="Cambria"/>
              </a:rPr>
              <a:t>The country analyses revealed two main clusters: </a:t>
            </a:r>
          </a:p>
          <a:p>
            <a:pPr marL="0" indent="0">
              <a:buNone/>
            </a:pPr>
            <a:r>
              <a:rPr lang="en-GB" sz="2200" dirty="0">
                <a:solidFill>
                  <a:srgbClr val="172559"/>
                </a:solidFill>
                <a:latin typeface="Cambria"/>
                <a:ea typeface="Calibri"/>
                <a:cs typeface="Cambria"/>
              </a:rPr>
              <a:t>	1) centre-receiving countries and </a:t>
            </a:r>
            <a:endParaRPr lang="en-US" sz="2200" dirty="0">
              <a:solidFill>
                <a:srgbClr val="172559"/>
              </a:solidFill>
              <a:latin typeface="Cambria"/>
              <a:ea typeface="Calibri"/>
              <a:cs typeface="Cambria"/>
            </a:endParaRPr>
          </a:p>
          <a:p>
            <a:pPr marL="0" indent="0">
              <a:buNone/>
            </a:pPr>
            <a:r>
              <a:rPr lang="en-GB" sz="2200" dirty="0">
                <a:solidFill>
                  <a:srgbClr val="172559"/>
                </a:solidFill>
                <a:latin typeface="Cambria"/>
                <a:ea typeface="Calibri"/>
                <a:cs typeface="Cambria"/>
              </a:rPr>
              <a:t>	2) periphery-sending countries </a:t>
            </a:r>
            <a:endParaRPr lang="en-US" sz="2200" dirty="0">
              <a:solidFill>
                <a:srgbClr val="172559"/>
              </a:solidFill>
              <a:latin typeface="Cambria"/>
              <a:ea typeface="Calibri"/>
              <a:cs typeface="Cambria"/>
            </a:endParaRPr>
          </a:p>
          <a:p>
            <a:pPr marL="0" indent="0">
              <a:buNone/>
            </a:pPr>
            <a:r>
              <a:rPr lang="en-GB" sz="2200" dirty="0">
                <a:solidFill>
                  <a:srgbClr val="172559"/>
                </a:solidFill>
                <a:latin typeface="Cambria"/>
                <a:ea typeface="Calibri"/>
                <a:cs typeface="Cambria"/>
              </a:rPr>
              <a:t>	plus Luxembourg and Norway 	in a third cluster as outliers. </a:t>
            </a:r>
            <a:endParaRPr lang="en-US" sz="2200" dirty="0">
              <a:solidFill>
                <a:srgbClr val="172559"/>
              </a:solidFill>
              <a:latin typeface="Cambria"/>
              <a:ea typeface="Calibri"/>
              <a:cs typeface="Cambria"/>
            </a:endParaRPr>
          </a:p>
          <a:p>
            <a:endParaRPr lang="en-US" dirty="0"/>
          </a:p>
        </p:txBody>
      </p:sp>
      <p:sp>
        <p:nvSpPr>
          <p:cNvPr id="9" name="Rectangle 8"/>
          <p:cNvSpPr/>
          <p:nvPr/>
        </p:nvSpPr>
        <p:spPr>
          <a:xfrm>
            <a:off x="838201" y="5160714"/>
            <a:ext cx="10256401" cy="923330"/>
          </a:xfrm>
          <a:prstGeom prst="rect">
            <a:avLst/>
          </a:prstGeom>
        </p:spPr>
        <p:txBody>
          <a:bodyPr wrap="square">
            <a:spAutoFit/>
          </a:bodyPr>
          <a:lstStyle/>
          <a:p>
            <a:r>
              <a:rPr lang="en-GB" dirty="0">
                <a:solidFill>
                  <a:srgbClr val="172559"/>
                </a:solidFill>
                <a:latin typeface="Cambria"/>
                <a:ea typeface="Calibri"/>
                <a:cs typeface="Cambria"/>
              </a:rPr>
              <a:t>Finding 1: Only some European countries benefit from long-term incoming mobility; others lose 	human capital, especially when highly-qualified youth move abroad. </a:t>
            </a:r>
          </a:p>
          <a:p>
            <a:r>
              <a:rPr lang="en-GB" dirty="0">
                <a:solidFill>
                  <a:srgbClr val="172559"/>
                </a:solidFill>
                <a:latin typeface="Cambria"/>
                <a:ea typeface="Calibri"/>
                <a:cs typeface="Cambria"/>
              </a:rPr>
              <a:t>Finding 2: National economies profit from returning young people who gained competences abroad. </a:t>
            </a:r>
            <a:endParaRPr lang="en-US" dirty="0">
              <a:solidFill>
                <a:srgbClr val="172559"/>
              </a:solidFill>
              <a:latin typeface="Cambria"/>
              <a:ea typeface="Calibri"/>
              <a:cs typeface="Cambria"/>
            </a:endParaRPr>
          </a:p>
        </p:txBody>
      </p:sp>
    </p:spTree>
    <p:extLst>
      <p:ext uri="{BB962C8B-B14F-4D97-AF65-F5344CB8AC3E}">
        <p14:creationId xmlns:p14="http://schemas.microsoft.com/office/powerpoint/2010/main" val="722142772"/>
      </p:ext>
    </p:extLst>
  </p:cSld>
  <p:clrMapOvr>
    <a:masterClrMapping/>
  </p:clrMapOvr>
  <p:transition xmlns:p14="http://schemas.microsoft.com/office/powerpoint/2010/mai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7248</Words>
  <Application>Microsoft Macintosh PowerPoint</Application>
  <PresentationFormat>Custom</PresentationFormat>
  <Paragraphs>381</Paragraphs>
  <Slides>30</Slides>
  <Notes>30</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     </vt:lpstr>
      <vt:lpstr>Outline of the presentation</vt:lpstr>
      <vt:lpstr>MOVE in a nutshell</vt:lpstr>
      <vt:lpstr>PowerPoint Presentation</vt:lpstr>
      <vt:lpstr>Research design                    Case studies </vt:lpstr>
      <vt:lpstr>Quantitative strand I: Secondary data analysis</vt:lpstr>
      <vt:lpstr>Qualitative Strand II: Case studies  </vt:lpstr>
      <vt:lpstr>Quantitative strand III: Online survey </vt:lpstr>
      <vt:lpstr>MOVE results: Cluster analysis</vt:lpstr>
      <vt:lpstr>MOVE results: Country typology</vt:lpstr>
      <vt:lpstr>MOVE results: Patterns of mobility I</vt:lpstr>
      <vt:lpstr>MOVE results: Patterns of mobility II</vt:lpstr>
      <vt:lpstr>MOVE results: Motivations and fostering factors for mobility</vt:lpstr>
      <vt:lpstr>MOVE results: Obstacles for mobility</vt:lpstr>
      <vt:lpstr>MOVE results: Mobility is financed by: </vt:lpstr>
      <vt:lpstr>MOVE results: Gender aspect</vt:lpstr>
      <vt:lpstr>MOVE results at a closer look : Social relations dimension </vt:lpstr>
      <vt:lpstr>MOVE results at a closer look: Learning dimension </vt:lpstr>
      <vt:lpstr>MOVE results at a closer look:  Individual development dimension </vt:lpstr>
      <vt:lpstr>MOVE results at a closer look:  Organisational membership dimension   </vt:lpstr>
      <vt:lpstr>MOVE results at a closer look:  Socioeconomic and opportunity structure dimension   </vt:lpstr>
      <vt:lpstr>MOVE results at a closer look:  Overlapping mobility    </vt:lpstr>
      <vt:lpstr>Policy recommendations: on the EU level</vt:lpstr>
      <vt:lpstr>Policy recommendations: Higher Education </vt:lpstr>
      <vt:lpstr>Policy recommendations: International volunteering </vt:lpstr>
      <vt:lpstr>Policy recommendations: Employment</vt:lpstr>
      <vt:lpstr>Policy recommendations:  Vocational Education and Training </vt:lpstr>
      <vt:lpstr>Policy recommendations: Pupil’s exchange </vt:lpstr>
      <vt:lpstr>Policy recommendations: Entrepreneurship </vt:lpstr>
      <vt:lpstr>Stay in touch  move-project.eu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Volha VYSOTSKAYA</dc:creator>
  <cp:lastModifiedBy>Volha VYSOTSKAYA</cp:lastModifiedBy>
  <cp:revision>81</cp:revision>
  <cp:lastPrinted>2018-04-25T09:20:23Z</cp:lastPrinted>
  <dcterms:created xsi:type="dcterms:W3CDTF">2018-03-04T09:34:37Z</dcterms:created>
  <dcterms:modified xsi:type="dcterms:W3CDTF">2018-04-25T09:25:50Z</dcterms:modified>
</cp:coreProperties>
</file>