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8" r:id="rId1"/>
  </p:sldMasterIdLst>
  <p:notesMasterIdLst>
    <p:notesMasterId r:id="rId3"/>
  </p:notesMasterIdLst>
  <p:sldIdLst>
    <p:sldId id="256" r:id="rId2"/>
  </p:sldIdLst>
  <p:sldSz cx="10440988" cy="15122525"/>
  <p:notesSz cx="9926638" cy="14355763"/>
  <p:defaultTextStyle>
    <a:defPPr>
      <a:defRPr lang="en-US"/>
    </a:defPPr>
    <a:lvl1pPr marL="0" algn="l" defTabSz="697101" rtl="0" eaLnBrk="1" latinLnBrk="0" hangingPunct="1">
      <a:defRPr sz="2700" kern="1200">
        <a:solidFill>
          <a:schemeClr val="tx1"/>
        </a:solidFill>
        <a:latin typeface="+mn-lt"/>
        <a:ea typeface="+mn-ea"/>
        <a:cs typeface="+mn-cs"/>
      </a:defRPr>
    </a:lvl1pPr>
    <a:lvl2pPr marL="697101" algn="l" defTabSz="697101" rtl="0" eaLnBrk="1" latinLnBrk="0" hangingPunct="1">
      <a:defRPr sz="2700" kern="1200">
        <a:solidFill>
          <a:schemeClr val="tx1"/>
        </a:solidFill>
        <a:latin typeface="+mn-lt"/>
        <a:ea typeface="+mn-ea"/>
        <a:cs typeface="+mn-cs"/>
      </a:defRPr>
    </a:lvl2pPr>
    <a:lvl3pPr marL="1394203" algn="l" defTabSz="697101" rtl="0" eaLnBrk="1" latinLnBrk="0" hangingPunct="1">
      <a:defRPr sz="2700" kern="1200">
        <a:solidFill>
          <a:schemeClr val="tx1"/>
        </a:solidFill>
        <a:latin typeface="+mn-lt"/>
        <a:ea typeface="+mn-ea"/>
        <a:cs typeface="+mn-cs"/>
      </a:defRPr>
    </a:lvl3pPr>
    <a:lvl4pPr marL="2091304" algn="l" defTabSz="697101" rtl="0" eaLnBrk="1" latinLnBrk="0" hangingPunct="1">
      <a:defRPr sz="2700" kern="1200">
        <a:solidFill>
          <a:schemeClr val="tx1"/>
        </a:solidFill>
        <a:latin typeface="+mn-lt"/>
        <a:ea typeface="+mn-ea"/>
        <a:cs typeface="+mn-cs"/>
      </a:defRPr>
    </a:lvl4pPr>
    <a:lvl5pPr marL="2788404" algn="l" defTabSz="697101" rtl="0" eaLnBrk="1" latinLnBrk="0" hangingPunct="1">
      <a:defRPr sz="2700" kern="1200">
        <a:solidFill>
          <a:schemeClr val="tx1"/>
        </a:solidFill>
        <a:latin typeface="+mn-lt"/>
        <a:ea typeface="+mn-ea"/>
        <a:cs typeface="+mn-cs"/>
      </a:defRPr>
    </a:lvl5pPr>
    <a:lvl6pPr marL="3485506" algn="l" defTabSz="697101" rtl="0" eaLnBrk="1" latinLnBrk="0" hangingPunct="1">
      <a:defRPr sz="2700" kern="1200">
        <a:solidFill>
          <a:schemeClr val="tx1"/>
        </a:solidFill>
        <a:latin typeface="+mn-lt"/>
        <a:ea typeface="+mn-ea"/>
        <a:cs typeface="+mn-cs"/>
      </a:defRPr>
    </a:lvl6pPr>
    <a:lvl7pPr marL="4182607" algn="l" defTabSz="697101" rtl="0" eaLnBrk="1" latinLnBrk="0" hangingPunct="1">
      <a:defRPr sz="2700" kern="1200">
        <a:solidFill>
          <a:schemeClr val="tx1"/>
        </a:solidFill>
        <a:latin typeface="+mn-lt"/>
        <a:ea typeface="+mn-ea"/>
        <a:cs typeface="+mn-cs"/>
      </a:defRPr>
    </a:lvl7pPr>
    <a:lvl8pPr marL="4879709" algn="l" defTabSz="697101" rtl="0" eaLnBrk="1" latinLnBrk="0" hangingPunct="1">
      <a:defRPr sz="2700" kern="1200">
        <a:solidFill>
          <a:schemeClr val="tx1"/>
        </a:solidFill>
        <a:latin typeface="+mn-lt"/>
        <a:ea typeface="+mn-ea"/>
        <a:cs typeface="+mn-cs"/>
      </a:defRPr>
    </a:lvl8pPr>
    <a:lvl9pPr marL="5576810" algn="l" defTabSz="697101"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p15:clr>
            <a:srgbClr val="A4A3A4"/>
          </p15:clr>
        </p15:guide>
        <p15:guide id="2"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p:scale>
          <a:sx n="120" d="100"/>
          <a:sy n="120" d="100"/>
        </p:scale>
        <p:origin x="1566" y="-6342"/>
      </p:cViewPr>
      <p:guideLst>
        <p:guide orient="horz" pos="4763"/>
        <p:guide pos="32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700" b="1" baseline="0" dirty="0" smtClean="0"/>
              <a:t>Mean Differences Cosmopolitan Identity Scale</a:t>
            </a:r>
            <a:r>
              <a:rPr lang="en-US" sz="700" b="1" dirty="0" smtClean="0"/>
              <a:t> </a:t>
            </a:r>
            <a:endParaRPr lang="en-US" sz="700" b="1" dirty="0"/>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Natives</c:v>
                </c:pt>
                <c:pt idx="1">
                  <c:v>Migrants</c:v>
                </c:pt>
              </c:strCache>
            </c:strRef>
          </c:cat>
          <c:val>
            <c:numRef>
              <c:f>Sheet1!$B$2:$B$3</c:f>
              <c:numCache>
                <c:formatCode>General</c:formatCode>
                <c:ptCount val="2"/>
                <c:pt idx="0">
                  <c:v>4.03</c:v>
                </c:pt>
                <c:pt idx="1">
                  <c:v>4.24</c:v>
                </c:pt>
              </c:numCache>
            </c:numRef>
          </c:val>
          <c:extLst>
            <c:ext xmlns:c16="http://schemas.microsoft.com/office/drawing/2014/chart" uri="{C3380CC4-5D6E-409C-BE32-E72D297353CC}">
              <c16:uniqueId val="{00000000-D5BD-44CE-8965-4C34229C1DAE}"/>
            </c:ext>
          </c:extLst>
        </c:ser>
        <c:dLbls>
          <c:dLblPos val="outEnd"/>
          <c:showLegendKey val="0"/>
          <c:showVal val="1"/>
          <c:showCatName val="0"/>
          <c:showSerName val="0"/>
          <c:showPercent val="0"/>
          <c:showBubbleSize val="0"/>
        </c:dLbls>
        <c:gapWidth val="219"/>
        <c:axId val="33841920"/>
        <c:axId val="33844608"/>
      </c:barChart>
      <c:catAx>
        <c:axId val="33841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33844608"/>
        <c:crosses val="autoZero"/>
        <c:auto val="1"/>
        <c:lblAlgn val="ctr"/>
        <c:lblOffset val="100"/>
        <c:noMultiLvlLbl val="0"/>
      </c:catAx>
      <c:valAx>
        <c:axId val="3384460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841920"/>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fr-CH" sz="800" b="1" dirty="0" smtClean="0"/>
              <a:t>Breakdown</a:t>
            </a:r>
            <a:r>
              <a:rPr lang="fr-CH" sz="800" b="1" baseline="0" dirty="0" smtClean="0"/>
              <a:t> of </a:t>
            </a:r>
            <a:r>
              <a:rPr lang="fr-CH" sz="800" b="1" baseline="0" dirty="0" err="1" smtClean="0"/>
              <a:t>nationalities</a:t>
            </a:r>
            <a:endParaRPr lang="fr-CH" sz="800" b="1" dirty="0"/>
          </a:p>
        </c:rich>
      </c:tx>
      <c:layout/>
      <c:overlay val="0"/>
    </c:title>
    <c:autoTitleDeleted val="0"/>
    <c:plotArea>
      <c:layout/>
      <c:pieChart>
        <c:varyColors val="1"/>
        <c:ser>
          <c:idx val="0"/>
          <c:order val="0"/>
          <c:explosion val="22"/>
          <c:dPt>
            <c:idx val="0"/>
            <c:bubble3D val="0"/>
            <c:extLst>
              <c:ext xmlns:c16="http://schemas.microsoft.com/office/drawing/2014/chart" uri="{C3380CC4-5D6E-409C-BE32-E72D297353CC}">
                <c16:uniqueId val="{00000000-DA20-4B30-96C6-E70A29DF1656}"/>
              </c:ext>
            </c:extLst>
          </c:dPt>
          <c:dLbls>
            <c:dLbl>
              <c:idx val="0"/>
              <c:layout>
                <c:manualLayout>
                  <c:x val="-0.11242482633374162"/>
                  <c:y val="-0.14410624647522233"/>
                </c:manualLayout>
              </c:layout>
              <c:spPr/>
              <c:txPr>
                <a:bodyPr/>
                <a:lstStyle/>
                <a:p>
                  <a:pPr>
                    <a:defRPr sz="500" b="1">
                      <a:solidFill>
                        <a:schemeClr val="bg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A20-4B30-96C6-E70A29DF1656}"/>
                </c:ext>
              </c:extLst>
            </c:dLbl>
            <c:dLbl>
              <c:idx val="2"/>
              <c:layout>
                <c:manualLayout>
                  <c:x val="-6.999343588572733E-3"/>
                  <c:y val="5.344358929466144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A20-4B30-96C6-E70A29DF1656}"/>
                </c:ext>
              </c:extLst>
            </c:dLbl>
            <c:dLbl>
              <c:idx val="3"/>
              <c:layout>
                <c:manualLayout>
                  <c:x val="-2.6289583443754511E-2"/>
                  <c:y val="5.958194928430173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A20-4B30-96C6-E70A29DF1656}"/>
                </c:ext>
              </c:extLst>
            </c:dLbl>
            <c:dLbl>
              <c:idx val="4"/>
              <c:layout>
                <c:manualLayout>
                  <c:x val="1.8992935355649876E-3"/>
                  <c:y val="-2.0062997255289837E-2"/>
                </c:manualLayout>
              </c:layout>
              <c:showLegendKey val="0"/>
              <c:showVal val="0"/>
              <c:showCatName val="1"/>
              <c:showSerName val="0"/>
              <c:showPercent val="1"/>
              <c:showBubbleSize val="0"/>
              <c:extLst>
                <c:ext xmlns:c15="http://schemas.microsoft.com/office/drawing/2012/chart" uri="{CE6537A1-D6FC-4f65-9D91-7224C49458BB}">
                  <c15:layout>
                    <c:manualLayout>
                      <c:w val="7.3235231762158903E-2"/>
                      <c:h val="0.13126069553556946"/>
                    </c:manualLayout>
                  </c15:layout>
                </c:ext>
                <c:ext xmlns:c16="http://schemas.microsoft.com/office/drawing/2014/chart" uri="{C3380CC4-5D6E-409C-BE32-E72D297353CC}">
                  <c16:uniqueId val="{00000003-DA20-4B30-96C6-E70A29DF1656}"/>
                </c:ext>
              </c:extLst>
            </c:dLbl>
            <c:dLbl>
              <c:idx val="5"/>
              <c:layout>
                <c:manualLayout>
                  <c:x val="-0.17854849494237035"/>
                  <c:y val="8.742806105118605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DA20-4B30-96C6-E70A29DF1656}"/>
                </c:ext>
              </c:extLst>
            </c:dLbl>
            <c:dLbl>
              <c:idx val="6"/>
              <c:layout>
                <c:manualLayout>
                  <c:x val="-9.8882440128032961E-2"/>
                  <c:y val="-1.261136731054151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A20-4B30-96C6-E70A29DF1656}"/>
                </c:ext>
              </c:extLst>
            </c:dLbl>
            <c:dLbl>
              <c:idx val="7"/>
              <c:layout>
                <c:manualLayout>
                  <c:x val="2.5911431953167486E-3"/>
                  <c:y val="-5.115150720734676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DA20-4B30-96C6-E70A29DF1656}"/>
                </c:ext>
              </c:extLst>
            </c:dLbl>
            <c:dLbl>
              <c:idx val="10"/>
              <c:layout>
                <c:manualLayout>
                  <c:x val="4.5081129843595046E-2"/>
                  <c:y val="6.021568547454884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A20-4B30-96C6-E70A29DF1656}"/>
                </c:ext>
              </c:extLst>
            </c:dLbl>
            <c:spPr>
              <a:noFill/>
              <a:ln>
                <a:noFill/>
              </a:ln>
              <a:effectLst/>
            </c:spPr>
            <c:txPr>
              <a:bodyPr/>
              <a:lstStyle/>
              <a:p>
                <a:pPr>
                  <a:defRPr sz="50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Maria!$A$2:$A$12</c:f>
              <c:strCache>
                <c:ptCount val="11"/>
                <c:pt idx="0">
                  <c:v>LUX</c:v>
                </c:pt>
                <c:pt idx="1">
                  <c:v>DE</c:v>
                </c:pt>
                <c:pt idx="2">
                  <c:v>LUX-other</c:v>
                </c:pt>
                <c:pt idx="3">
                  <c:v>LUX-PT</c:v>
                </c:pt>
                <c:pt idx="4">
                  <c:v>PT</c:v>
                </c:pt>
                <c:pt idx="5">
                  <c:v>other single Nat</c:v>
                </c:pt>
                <c:pt idx="6">
                  <c:v>other dual Nat</c:v>
                </c:pt>
                <c:pt idx="7">
                  <c:v>LUX-IT</c:v>
                </c:pt>
                <c:pt idx="8">
                  <c:v>BEL</c:v>
                </c:pt>
                <c:pt idx="9">
                  <c:v>LUX-FR</c:v>
                </c:pt>
                <c:pt idx="10">
                  <c:v>FR</c:v>
                </c:pt>
              </c:strCache>
            </c:strRef>
          </c:cat>
          <c:val>
            <c:numRef>
              <c:f>Maria!$B$2:$B$12</c:f>
              <c:numCache>
                <c:formatCode>General</c:formatCode>
                <c:ptCount val="11"/>
                <c:pt idx="0">
                  <c:v>71.2</c:v>
                </c:pt>
                <c:pt idx="1">
                  <c:v>7.7</c:v>
                </c:pt>
                <c:pt idx="2">
                  <c:v>5.4</c:v>
                </c:pt>
                <c:pt idx="3">
                  <c:v>5</c:v>
                </c:pt>
                <c:pt idx="4">
                  <c:v>2.7</c:v>
                </c:pt>
                <c:pt idx="5">
                  <c:v>1.9</c:v>
                </c:pt>
                <c:pt idx="6">
                  <c:v>1.9</c:v>
                </c:pt>
                <c:pt idx="7">
                  <c:v>1.5</c:v>
                </c:pt>
                <c:pt idx="8">
                  <c:v>0.8</c:v>
                </c:pt>
                <c:pt idx="9">
                  <c:v>0.8</c:v>
                </c:pt>
                <c:pt idx="10">
                  <c:v>0.4</c:v>
                </c:pt>
              </c:numCache>
            </c:numRef>
          </c:val>
          <c:extLst>
            <c:ext xmlns:c16="http://schemas.microsoft.com/office/drawing/2014/chart" uri="{C3380CC4-5D6E-409C-BE32-E72D297353CC}">
              <c16:uniqueId val="{00000008-DA20-4B30-96C6-E70A29DF1656}"/>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20282"/>
          </a:xfrm>
          <a:prstGeom prst="rect">
            <a:avLst/>
          </a:prstGeom>
        </p:spPr>
        <p:txBody>
          <a:bodyPr vert="horz" lIns="133786" tIns="66893" rIns="133786" bIns="66893" rtlCol="0"/>
          <a:lstStyle>
            <a:lvl1pPr algn="l">
              <a:defRPr sz="1800"/>
            </a:lvl1pPr>
          </a:lstStyle>
          <a:p>
            <a:endParaRPr lang="en-US"/>
          </a:p>
        </p:txBody>
      </p:sp>
      <p:sp>
        <p:nvSpPr>
          <p:cNvPr id="3" name="Date Placeholder 2"/>
          <p:cNvSpPr>
            <a:spLocks noGrp="1"/>
          </p:cNvSpPr>
          <p:nvPr>
            <p:ph type="dt" idx="1"/>
          </p:nvPr>
        </p:nvSpPr>
        <p:spPr>
          <a:xfrm>
            <a:off x="5622798" y="0"/>
            <a:ext cx="4301543" cy="720282"/>
          </a:xfrm>
          <a:prstGeom prst="rect">
            <a:avLst/>
          </a:prstGeom>
        </p:spPr>
        <p:txBody>
          <a:bodyPr vert="horz" lIns="133786" tIns="66893" rIns="133786" bIns="66893" rtlCol="0"/>
          <a:lstStyle>
            <a:lvl1pPr algn="r">
              <a:defRPr sz="1800"/>
            </a:lvl1pPr>
          </a:lstStyle>
          <a:p>
            <a:fld id="{FDDED4AA-453E-46C6-B87D-94A776A3B410}" type="datetimeFigureOut">
              <a:rPr lang="en-US" smtClean="0"/>
              <a:t>5/7/2018</a:t>
            </a:fld>
            <a:endParaRPr lang="en-US"/>
          </a:p>
        </p:txBody>
      </p:sp>
      <p:sp>
        <p:nvSpPr>
          <p:cNvPr id="4" name="Slide Image Placeholder 3"/>
          <p:cNvSpPr>
            <a:spLocks noGrp="1" noRot="1" noChangeAspect="1"/>
          </p:cNvSpPr>
          <p:nvPr>
            <p:ph type="sldImg" idx="2"/>
          </p:nvPr>
        </p:nvSpPr>
        <p:spPr>
          <a:xfrm>
            <a:off x="3290888" y="1795463"/>
            <a:ext cx="3344862" cy="4843462"/>
          </a:xfrm>
          <a:prstGeom prst="rect">
            <a:avLst/>
          </a:prstGeom>
          <a:noFill/>
          <a:ln w="12700">
            <a:solidFill>
              <a:prstClr val="black"/>
            </a:solidFill>
          </a:ln>
        </p:spPr>
        <p:txBody>
          <a:bodyPr vert="horz" lIns="133786" tIns="66893" rIns="133786" bIns="66893" rtlCol="0" anchor="ctr"/>
          <a:lstStyle/>
          <a:p>
            <a:endParaRPr lang="en-US"/>
          </a:p>
        </p:txBody>
      </p:sp>
      <p:sp>
        <p:nvSpPr>
          <p:cNvPr id="5" name="Notes Placeholder 4"/>
          <p:cNvSpPr>
            <a:spLocks noGrp="1"/>
          </p:cNvSpPr>
          <p:nvPr>
            <p:ph type="body" sz="quarter" idx="3"/>
          </p:nvPr>
        </p:nvSpPr>
        <p:spPr>
          <a:xfrm>
            <a:off x="992664" y="6908710"/>
            <a:ext cx="7941310" cy="5652582"/>
          </a:xfrm>
          <a:prstGeom prst="rect">
            <a:avLst/>
          </a:prstGeom>
        </p:spPr>
        <p:txBody>
          <a:bodyPr vert="horz" lIns="133786" tIns="66893" rIns="133786" bIns="6689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635485"/>
            <a:ext cx="4301543" cy="720280"/>
          </a:xfrm>
          <a:prstGeom prst="rect">
            <a:avLst/>
          </a:prstGeom>
        </p:spPr>
        <p:txBody>
          <a:bodyPr vert="horz" lIns="133786" tIns="66893" rIns="133786" bIns="66893" rtlCol="0" anchor="b"/>
          <a:lstStyle>
            <a:lvl1pPr algn="l">
              <a:defRPr sz="1800"/>
            </a:lvl1pPr>
          </a:lstStyle>
          <a:p>
            <a:endParaRPr lang="en-US"/>
          </a:p>
        </p:txBody>
      </p:sp>
      <p:sp>
        <p:nvSpPr>
          <p:cNvPr id="7" name="Slide Number Placeholder 6"/>
          <p:cNvSpPr>
            <a:spLocks noGrp="1"/>
          </p:cNvSpPr>
          <p:nvPr>
            <p:ph type="sldNum" sz="quarter" idx="5"/>
          </p:nvPr>
        </p:nvSpPr>
        <p:spPr>
          <a:xfrm>
            <a:off x="5622798" y="13635485"/>
            <a:ext cx="4301543" cy="720280"/>
          </a:xfrm>
          <a:prstGeom prst="rect">
            <a:avLst/>
          </a:prstGeom>
        </p:spPr>
        <p:txBody>
          <a:bodyPr vert="horz" lIns="133786" tIns="66893" rIns="133786" bIns="66893" rtlCol="0" anchor="b"/>
          <a:lstStyle>
            <a:lvl1pPr algn="r">
              <a:defRPr sz="1800"/>
            </a:lvl1pPr>
          </a:lstStyle>
          <a:p>
            <a:fld id="{4E94A3F2-9B63-4ED7-9421-F325CA142972}" type="slidenum">
              <a:rPr lang="en-US" smtClean="0"/>
              <a:t>‹#›</a:t>
            </a:fld>
            <a:endParaRPr lang="en-US"/>
          </a:p>
        </p:txBody>
      </p:sp>
    </p:spTree>
    <p:extLst>
      <p:ext uri="{BB962C8B-B14F-4D97-AF65-F5344CB8AC3E}">
        <p14:creationId xmlns:p14="http://schemas.microsoft.com/office/powerpoint/2010/main" val="4248889666"/>
      </p:ext>
    </p:extLst>
  </p:cSld>
  <p:clrMap bg1="lt1" tx1="dk1" bg2="lt2" tx2="dk2" accent1="accent1" accent2="accent2" accent3="accent3" accent4="accent4" accent5="accent5" accent6="accent6" hlink="hlink" folHlink="folHlink"/>
  <p:notesStyle>
    <a:lvl1pPr marL="0" algn="l" defTabSz="1394203" rtl="0" eaLnBrk="1" latinLnBrk="0" hangingPunct="1">
      <a:defRPr sz="1800" kern="1200">
        <a:solidFill>
          <a:schemeClr val="tx1"/>
        </a:solidFill>
        <a:latin typeface="+mn-lt"/>
        <a:ea typeface="+mn-ea"/>
        <a:cs typeface="+mn-cs"/>
      </a:defRPr>
    </a:lvl1pPr>
    <a:lvl2pPr marL="697101" algn="l" defTabSz="1394203" rtl="0" eaLnBrk="1" latinLnBrk="0" hangingPunct="1">
      <a:defRPr sz="1800" kern="1200">
        <a:solidFill>
          <a:schemeClr val="tx1"/>
        </a:solidFill>
        <a:latin typeface="+mn-lt"/>
        <a:ea typeface="+mn-ea"/>
        <a:cs typeface="+mn-cs"/>
      </a:defRPr>
    </a:lvl2pPr>
    <a:lvl3pPr marL="1394203" algn="l" defTabSz="1394203" rtl="0" eaLnBrk="1" latinLnBrk="0" hangingPunct="1">
      <a:defRPr sz="1800" kern="1200">
        <a:solidFill>
          <a:schemeClr val="tx1"/>
        </a:solidFill>
        <a:latin typeface="+mn-lt"/>
        <a:ea typeface="+mn-ea"/>
        <a:cs typeface="+mn-cs"/>
      </a:defRPr>
    </a:lvl3pPr>
    <a:lvl4pPr marL="2091304" algn="l" defTabSz="1394203" rtl="0" eaLnBrk="1" latinLnBrk="0" hangingPunct="1">
      <a:defRPr sz="1800" kern="1200">
        <a:solidFill>
          <a:schemeClr val="tx1"/>
        </a:solidFill>
        <a:latin typeface="+mn-lt"/>
        <a:ea typeface="+mn-ea"/>
        <a:cs typeface="+mn-cs"/>
      </a:defRPr>
    </a:lvl4pPr>
    <a:lvl5pPr marL="2788404" algn="l" defTabSz="1394203" rtl="0" eaLnBrk="1" latinLnBrk="0" hangingPunct="1">
      <a:defRPr sz="1800" kern="1200">
        <a:solidFill>
          <a:schemeClr val="tx1"/>
        </a:solidFill>
        <a:latin typeface="+mn-lt"/>
        <a:ea typeface="+mn-ea"/>
        <a:cs typeface="+mn-cs"/>
      </a:defRPr>
    </a:lvl5pPr>
    <a:lvl6pPr marL="3485506" algn="l" defTabSz="1394203" rtl="0" eaLnBrk="1" latinLnBrk="0" hangingPunct="1">
      <a:defRPr sz="1800" kern="1200">
        <a:solidFill>
          <a:schemeClr val="tx1"/>
        </a:solidFill>
        <a:latin typeface="+mn-lt"/>
        <a:ea typeface="+mn-ea"/>
        <a:cs typeface="+mn-cs"/>
      </a:defRPr>
    </a:lvl6pPr>
    <a:lvl7pPr marL="4182607" algn="l" defTabSz="1394203" rtl="0" eaLnBrk="1" latinLnBrk="0" hangingPunct="1">
      <a:defRPr sz="1800" kern="1200">
        <a:solidFill>
          <a:schemeClr val="tx1"/>
        </a:solidFill>
        <a:latin typeface="+mn-lt"/>
        <a:ea typeface="+mn-ea"/>
        <a:cs typeface="+mn-cs"/>
      </a:defRPr>
    </a:lvl7pPr>
    <a:lvl8pPr marL="4879709" algn="l" defTabSz="1394203" rtl="0" eaLnBrk="1" latinLnBrk="0" hangingPunct="1">
      <a:defRPr sz="1800" kern="1200">
        <a:solidFill>
          <a:schemeClr val="tx1"/>
        </a:solidFill>
        <a:latin typeface="+mn-lt"/>
        <a:ea typeface="+mn-ea"/>
        <a:cs typeface="+mn-cs"/>
      </a:defRPr>
    </a:lvl8pPr>
    <a:lvl9pPr marL="5576810" algn="l" defTabSz="1394203"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5525" y="1314278"/>
            <a:ext cx="8575799" cy="7087127"/>
          </a:xfrm>
        </p:spPr>
        <p:txBody>
          <a:bodyPr anchor="b">
            <a:normAutofit/>
          </a:bodyPr>
          <a:lstStyle>
            <a:lvl1pPr algn="ctr">
              <a:defRPr sz="4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935525" y="8569431"/>
            <a:ext cx="8575799" cy="4893339"/>
          </a:xfrm>
        </p:spPr>
        <p:txBody>
          <a:bodyPr anchor="t">
            <a:normAutofit/>
          </a:bodyPr>
          <a:lstStyle>
            <a:lvl1pPr marL="0" indent="0" algn="ctr">
              <a:buNone/>
              <a:defRPr sz="2100">
                <a:solidFill>
                  <a:schemeClr val="tx1"/>
                </a:solidFill>
              </a:defRPr>
            </a:lvl1pPr>
            <a:lvl2pPr marL="522826" indent="0" algn="ctr">
              <a:buNone/>
              <a:defRPr>
                <a:solidFill>
                  <a:schemeClr val="tx1">
                    <a:tint val="75000"/>
                  </a:schemeClr>
                </a:solidFill>
              </a:defRPr>
            </a:lvl2pPr>
            <a:lvl3pPr marL="1045652" indent="0" algn="ctr">
              <a:buNone/>
              <a:defRPr>
                <a:solidFill>
                  <a:schemeClr val="tx1">
                    <a:tint val="75000"/>
                  </a:schemeClr>
                </a:solidFill>
              </a:defRPr>
            </a:lvl3pPr>
            <a:lvl4pPr marL="1568478" indent="0" algn="ctr">
              <a:buNone/>
              <a:defRPr>
                <a:solidFill>
                  <a:schemeClr val="tx1">
                    <a:tint val="75000"/>
                  </a:schemeClr>
                </a:solidFill>
              </a:defRPr>
            </a:lvl4pPr>
            <a:lvl5pPr marL="2091304" indent="0" algn="ctr">
              <a:buNone/>
              <a:defRPr>
                <a:solidFill>
                  <a:schemeClr val="tx1">
                    <a:tint val="75000"/>
                  </a:schemeClr>
                </a:solidFill>
              </a:defRPr>
            </a:lvl5pPr>
            <a:lvl6pPr marL="2614129" indent="0" algn="ctr">
              <a:buNone/>
              <a:defRPr>
                <a:solidFill>
                  <a:schemeClr val="tx1">
                    <a:tint val="75000"/>
                  </a:schemeClr>
                </a:solidFill>
              </a:defRPr>
            </a:lvl6pPr>
            <a:lvl7pPr marL="3136956" indent="0" algn="ctr">
              <a:buNone/>
              <a:defRPr>
                <a:solidFill>
                  <a:schemeClr val="tx1">
                    <a:tint val="75000"/>
                  </a:schemeClr>
                </a:solidFill>
              </a:defRPr>
            </a:lvl7pPr>
            <a:lvl8pPr marL="3659781" indent="0" algn="ctr">
              <a:buNone/>
              <a:defRPr>
                <a:solidFill>
                  <a:schemeClr val="tx1">
                    <a:tint val="75000"/>
                  </a:schemeClr>
                </a:solidFill>
              </a:defRPr>
            </a:lvl8pPr>
            <a:lvl9pPr marL="418260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184019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842" y="9652761"/>
            <a:ext cx="8464470" cy="2001133"/>
          </a:xfrm>
        </p:spPr>
        <p:txBody>
          <a:bodyPr anchor="b">
            <a:normAutofit/>
          </a:bodyPr>
          <a:lstStyle>
            <a:lvl1pPr algn="l">
              <a:defRPr sz="23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7843" y="2196688"/>
            <a:ext cx="8337063" cy="657365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800"/>
            </a:lvl1pPr>
            <a:lvl2pPr marL="522826" indent="0">
              <a:buNone/>
              <a:defRPr sz="1800"/>
            </a:lvl2pPr>
            <a:lvl3pPr marL="1045652" indent="0">
              <a:buNone/>
              <a:defRPr sz="1800"/>
            </a:lvl3pPr>
            <a:lvl4pPr marL="1568478" indent="0">
              <a:buNone/>
              <a:defRPr sz="1800"/>
            </a:lvl4pPr>
            <a:lvl5pPr marL="2091304" indent="0">
              <a:buNone/>
              <a:defRPr sz="1800"/>
            </a:lvl5pPr>
            <a:lvl6pPr marL="2614129" indent="0">
              <a:buNone/>
              <a:defRPr sz="1800"/>
            </a:lvl6pPr>
            <a:lvl7pPr marL="3136956" indent="0">
              <a:buNone/>
              <a:defRPr sz="1800"/>
            </a:lvl7pPr>
            <a:lvl8pPr marL="3659781" indent="0">
              <a:buNone/>
              <a:defRPr sz="1800"/>
            </a:lvl8pPr>
            <a:lvl9pPr marL="4182607"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1047842" y="11653893"/>
            <a:ext cx="8464470" cy="1801715"/>
          </a:xfrm>
        </p:spPr>
        <p:txBody>
          <a:bodyPr>
            <a:normAutofit/>
          </a:bodyPr>
          <a:lstStyle>
            <a:lvl1pPr marL="0" indent="0">
              <a:buNone/>
              <a:defRPr sz="1600"/>
            </a:lvl1pPr>
            <a:lvl2pPr marL="522826" indent="0">
              <a:buNone/>
              <a:defRPr sz="1400"/>
            </a:lvl2pPr>
            <a:lvl3pPr marL="1045652" indent="0">
              <a:buNone/>
              <a:defRPr sz="1100"/>
            </a:lvl3pPr>
            <a:lvl4pPr marL="1568478" indent="0">
              <a:buNone/>
              <a:defRPr sz="1000"/>
            </a:lvl4pPr>
            <a:lvl5pPr marL="2091304" indent="0">
              <a:buNone/>
              <a:defRPr sz="1000"/>
            </a:lvl5pPr>
            <a:lvl6pPr marL="2614129" indent="0">
              <a:buNone/>
              <a:defRPr sz="1000"/>
            </a:lvl6pPr>
            <a:lvl7pPr marL="3136956" indent="0">
              <a:buNone/>
              <a:defRPr sz="1000"/>
            </a:lvl7pPr>
            <a:lvl8pPr marL="3659781" indent="0">
              <a:buNone/>
              <a:defRPr sz="1000"/>
            </a:lvl8pPr>
            <a:lvl9pPr marL="4182607"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1A8E6F-AAB2-4308-88AF-DA31B3A077C7}" type="datetimeFigureOut">
              <a:rPr lang="en-US" smtClean="0"/>
              <a:t>5/7/2018</a:t>
            </a:fld>
            <a:endParaRPr lang="en-US"/>
          </a:p>
        </p:txBody>
      </p:sp>
      <p:sp>
        <p:nvSpPr>
          <p:cNvPr id="6" name="Footer Placeholder 5"/>
          <p:cNvSpPr>
            <a:spLocks noGrp="1"/>
          </p:cNvSpPr>
          <p:nvPr>
            <p:ph type="ftr" sz="quarter" idx="11"/>
          </p:nvPr>
        </p:nvSpPr>
        <p:spPr>
          <a:xfrm>
            <a:off x="1047843" y="13630439"/>
            <a:ext cx="6094320" cy="805135"/>
          </a:xfrm>
        </p:spPr>
        <p:txBody>
          <a:bodyPr/>
          <a:lstStyle/>
          <a:p>
            <a:endParaRPr lang="en-US"/>
          </a:p>
        </p:txBody>
      </p:sp>
      <p:sp>
        <p:nvSpPr>
          <p:cNvPr id="7" name="Slide Number Placeholder 6"/>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36358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34421" y="1314275"/>
            <a:ext cx="8576904" cy="69191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34421" y="9577600"/>
            <a:ext cx="8576904" cy="3878008"/>
          </a:xfrm>
        </p:spPr>
        <p:txBody>
          <a:bodyPr anchor="ctr">
            <a:normAutofit/>
          </a:bodyPr>
          <a:lstStyle>
            <a:lvl1pPr marL="0" indent="0" algn="l">
              <a:buNone/>
              <a:defRPr sz="2100">
                <a:solidFill>
                  <a:schemeClr val="tx1"/>
                </a:solidFill>
              </a:defRPr>
            </a:lvl1pPr>
            <a:lvl2pPr marL="522826" indent="0">
              <a:buNone/>
              <a:defRPr sz="2100">
                <a:solidFill>
                  <a:schemeClr val="tx1">
                    <a:tint val="75000"/>
                  </a:schemeClr>
                </a:solidFill>
              </a:defRPr>
            </a:lvl2pPr>
            <a:lvl3pPr marL="1045652" indent="0">
              <a:buNone/>
              <a:defRPr sz="1800">
                <a:solidFill>
                  <a:schemeClr val="tx1">
                    <a:tint val="75000"/>
                  </a:schemeClr>
                </a:solidFill>
              </a:defRPr>
            </a:lvl3pPr>
            <a:lvl4pPr marL="1568478" indent="0">
              <a:buNone/>
              <a:defRPr sz="1600">
                <a:solidFill>
                  <a:schemeClr val="tx1">
                    <a:tint val="75000"/>
                  </a:schemeClr>
                </a:solidFill>
              </a:defRPr>
            </a:lvl4pPr>
            <a:lvl5pPr marL="2091304" indent="0">
              <a:buNone/>
              <a:defRPr sz="1600">
                <a:solidFill>
                  <a:schemeClr val="tx1">
                    <a:tint val="75000"/>
                  </a:schemeClr>
                </a:solidFill>
              </a:defRPr>
            </a:lvl5pPr>
            <a:lvl6pPr marL="2614129" indent="0">
              <a:buNone/>
              <a:defRPr sz="1600">
                <a:solidFill>
                  <a:schemeClr val="tx1">
                    <a:tint val="75000"/>
                  </a:schemeClr>
                </a:solidFill>
              </a:defRPr>
            </a:lvl6pPr>
            <a:lvl7pPr marL="3136956" indent="0">
              <a:buNone/>
              <a:defRPr sz="1600">
                <a:solidFill>
                  <a:schemeClr val="tx1">
                    <a:tint val="75000"/>
                  </a:schemeClr>
                </a:solidFill>
              </a:defRPr>
            </a:lvl7pPr>
            <a:lvl8pPr marL="3659781" indent="0">
              <a:buNone/>
              <a:defRPr sz="1600">
                <a:solidFill>
                  <a:schemeClr val="tx1">
                    <a:tint val="75000"/>
                  </a:schemeClr>
                </a:solidFill>
              </a:defRPr>
            </a:lvl8pPr>
            <a:lvl9pPr marL="4182607"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40101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66629" y="1896989"/>
            <a:ext cx="522185" cy="1289484"/>
          </a:xfrm>
          <a:prstGeom prst="rect">
            <a:avLst/>
          </a:prstGeom>
        </p:spPr>
        <p:txBody>
          <a:bodyPr vert="horz" lIns="104565" tIns="52283" rIns="104565" bIns="5228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100" dirty="0">
                <a:solidFill>
                  <a:schemeClr val="accent1"/>
                </a:solidFill>
              </a:rPr>
              <a:t>“</a:t>
            </a:r>
          </a:p>
        </p:txBody>
      </p:sp>
      <p:sp>
        <p:nvSpPr>
          <p:cNvPr id="15" name="TextBox 14"/>
          <p:cNvSpPr txBox="1"/>
          <p:nvPr/>
        </p:nvSpPr>
        <p:spPr>
          <a:xfrm>
            <a:off x="9007777" y="6584237"/>
            <a:ext cx="522185" cy="1289484"/>
          </a:xfrm>
          <a:prstGeom prst="rect">
            <a:avLst/>
          </a:prstGeom>
        </p:spPr>
        <p:txBody>
          <a:bodyPr vert="horz" lIns="104565" tIns="52283" rIns="104565" bIns="5228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100" dirty="0">
                <a:solidFill>
                  <a:schemeClr val="accent1"/>
                </a:solidFill>
              </a:rPr>
              <a:t>”</a:t>
            </a:r>
          </a:p>
        </p:txBody>
      </p:sp>
      <p:sp>
        <p:nvSpPr>
          <p:cNvPr id="2" name="Title 1"/>
          <p:cNvSpPr>
            <a:spLocks noGrp="1"/>
          </p:cNvSpPr>
          <p:nvPr>
            <p:ph type="title"/>
          </p:nvPr>
        </p:nvSpPr>
        <p:spPr>
          <a:xfrm>
            <a:off x="1238832" y="1314278"/>
            <a:ext cx="7963325" cy="6712476"/>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34650" y="8049926"/>
            <a:ext cx="7571689" cy="840140"/>
          </a:xfrm>
        </p:spPr>
        <p:txBody>
          <a:bodyPr anchor="ctr">
            <a:normAutofit/>
          </a:bodyPr>
          <a:lstStyle>
            <a:lvl1pPr marL="0" indent="0">
              <a:buFontTx/>
              <a:buNone/>
              <a:defRPr sz="1600"/>
            </a:lvl1pPr>
            <a:lvl2pPr marL="522826" indent="0">
              <a:buFontTx/>
              <a:buNone/>
              <a:defRPr/>
            </a:lvl2pPr>
            <a:lvl3pPr marL="1045652" indent="0">
              <a:buFontTx/>
              <a:buNone/>
              <a:defRPr/>
            </a:lvl3pPr>
            <a:lvl4pPr marL="1568478" indent="0">
              <a:buFontTx/>
              <a:buNone/>
              <a:defRPr/>
            </a:lvl4pPr>
            <a:lvl5pPr marL="2091304" indent="0">
              <a:buFontTx/>
              <a:buNone/>
              <a:defRPr/>
            </a:lvl5pPr>
          </a:lstStyle>
          <a:p>
            <a:pPr lvl="0"/>
            <a:r>
              <a:rPr lang="en-US" smtClean="0"/>
              <a:t>Edit Master text styles</a:t>
            </a:r>
          </a:p>
        </p:txBody>
      </p:sp>
      <p:sp>
        <p:nvSpPr>
          <p:cNvPr id="3" name="Text Placeholder 2"/>
          <p:cNvSpPr>
            <a:spLocks noGrp="1"/>
          </p:cNvSpPr>
          <p:nvPr>
            <p:ph type="body" idx="1"/>
          </p:nvPr>
        </p:nvSpPr>
        <p:spPr>
          <a:xfrm>
            <a:off x="934424" y="10234290"/>
            <a:ext cx="8576903" cy="3192533"/>
          </a:xfrm>
        </p:spPr>
        <p:txBody>
          <a:bodyPr anchor="ctr">
            <a:normAutofit/>
          </a:bodyPr>
          <a:lstStyle>
            <a:lvl1pPr marL="0" indent="0" algn="l">
              <a:buNone/>
              <a:defRPr sz="2100">
                <a:solidFill>
                  <a:schemeClr val="tx1"/>
                </a:solidFill>
              </a:defRPr>
            </a:lvl1pPr>
            <a:lvl2pPr marL="522826" indent="0">
              <a:buNone/>
              <a:defRPr sz="2100">
                <a:solidFill>
                  <a:schemeClr val="tx1">
                    <a:tint val="75000"/>
                  </a:schemeClr>
                </a:solidFill>
              </a:defRPr>
            </a:lvl2pPr>
            <a:lvl3pPr marL="1045652" indent="0">
              <a:buNone/>
              <a:defRPr sz="1800">
                <a:solidFill>
                  <a:schemeClr val="tx1">
                    <a:tint val="75000"/>
                  </a:schemeClr>
                </a:solidFill>
              </a:defRPr>
            </a:lvl3pPr>
            <a:lvl4pPr marL="1568478" indent="0">
              <a:buNone/>
              <a:defRPr sz="1600">
                <a:solidFill>
                  <a:schemeClr val="tx1">
                    <a:tint val="75000"/>
                  </a:schemeClr>
                </a:solidFill>
              </a:defRPr>
            </a:lvl4pPr>
            <a:lvl5pPr marL="2091304" indent="0">
              <a:buNone/>
              <a:defRPr sz="1600">
                <a:solidFill>
                  <a:schemeClr val="tx1">
                    <a:tint val="75000"/>
                  </a:schemeClr>
                </a:solidFill>
              </a:defRPr>
            </a:lvl5pPr>
            <a:lvl6pPr marL="2614129" indent="0">
              <a:buNone/>
              <a:defRPr sz="1600">
                <a:solidFill>
                  <a:schemeClr val="tx1">
                    <a:tint val="75000"/>
                  </a:schemeClr>
                </a:solidFill>
              </a:defRPr>
            </a:lvl6pPr>
            <a:lvl7pPr marL="3136956" indent="0">
              <a:buNone/>
              <a:defRPr sz="1600">
                <a:solidFill>
                  <a:schemeClr val="tx1">
                    <a:tint val="75000"/>
                  </a:schemeClr>
                </a:solidFill>
              </a:defRPr>
            </a:lvl7pPr>
            <a:lvl8pPr marL="3659781" indent="0">
              <a:buNone/>
              <a:defRPr sz="1600">
                <a:solidFill>
                  <a:schemeClr val="tx1">
                    <a:tint val="75000"/>
                  </a:schemeClr>
                </a:solidFill>
              </a:defRPr>
            </a:lvl8pPr>
            <a:lvl9pPr marL="4182607"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1482513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34421" y="7946197"/>
            <a:ext cx="8577892" cy="323884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37469" y="11185037"/>
            <a:ext cx="8577892" cy="2270571"/>
          </a:xfrm>
        </p:spPr>
        <p:txBody>
          <a:bodyPr anchor="t">
            <a:normAutofit/>
          </a:bodyPr>
          <a:lstStyle>
            <a:lvl1pPr marL="0" indent="0" algn="l">
              <a:buNone/>
              <a:defRPr sz="2100">
                <a:solidFill>
                  <a:schemeClr val="tx1"/>
                </a:solidFill>
              </a:defRPr>
            </a:lvl1pPr>
            <a:lvl2pPr marL="522826" indent="0">
              <a:buNone/>
              <a:defRPr sz="2100">
                <a:solidFill>
                  <a:schemeClr val="tx1">
                    <a:tint val="75000"/>
                  </a:schemeClr>
                </a:solidFill>
              </a:defRPr>
            </a:lvl2pPr>
            <a:lvl3pPr marL="1045652" indent="0">
              <a:buNone/>
              <a:defRPr sz="1800">
                <a:solidFill>
                  <a:schemeClr val="tx1">
                    <a:tint val="75000"/>
                  </a:schemeClr>
                </a:solidFill>
              </a:defRPr>
            </a:lvl3pPr>
            <a:lvl4pPr marL="1568478" indent="0">
              <a:buNone/>
              <a:defRPr sz="1600">
                <a:solidFill>
                  <a:schemeClr val="tx1">
                    <a:tint val="75000"/>
                  </a:schemeClr>
                </a:solidFill>
              </a:defRPr>
            </a:lvl4pPr>
            <a:lvl5pPr marL="2091304" indent="0">
              <a:buNone/>
              <a:defRPr sz="1600">
                <a:solidFill>
                  <a:schemeClr val="tx1">
                    <a:tint val="75000"/>
                  </a:schemeClr>
                </a:solidFill>
              </a:defRPr>
            </a:lvl5pPr>
            <a:lvl6pPr marL="2614129" indent="0">
              <a:buNone/>
              <a:defRPr sz="1600">
                <a:solidFill>
                  <a:schemeClr val="tx1">
                    <a:tint val="75000"/>
                  </a:schemeClr>
                </a:solidFill>
              </a:defRPr>
            </a:lvl6pPr>
            <a:lvl7pPr marL="3136956" indent="0">
              <a:buNone/>
              <a:defRPr sz="1600">
                <a:solidFill>
                  <a:schemeClr val="tx1">
                    <a:tint val="75000"/>
                  </a:schemeClr>
                </a:solidFill>
              </a:defRPr>
            </a:lvl7pPr>
            <a:lvl8pPr marL="3659781" indent="0">
              <a:buNone/>
              <a:defRPr sz="1600">
                <a:solidFill>
                  <a:schemeClr val="tx1">
                    <a:tint val="75000"/>
                  </a:schemeClr>
                </a:solidFill>
              </a:defRPr>
            </a:lvl8pPr>
            <a:lvl9pPr marL="4182607"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244648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666629" y="1662312"/>
            <a:ext cx="522185" cy="1289484"/>
          </a:xfrm>
          <a:prstGeom prst="rect">
            <a:avLst/>
          </a:prstGeom>
        </p:spPr>
        <p:txBody>
          <a:bodyPr vert="horz" lIns="104565" tIns="52283" rIns="104565" bIns="5228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100" dirty="0">
                <a:solidFill>
                  <a:schemeClr val="accent1"/>
                </a:solidFill>
              </a:rPr>
              <a:t>“</a:t>
            </a:r>
          </a:p>
        </p:txBody>
      </p:sp>
      <p:sp>
        <p:nvSpPr>
          <p:cNvPr id="16" name="TextBox 15"/>
          <p:cNvSpPr txBox="1"/>
          <p:nvPr/>
        </p:nvSpPr>
        <p:spPr>
          <a:xfrm>
            <a:off x="9006333" y="6349560"/>
            <a:ext cx="522185" cy="1289484"/>
          </a:xfrm>
          <a:prstGeom prst="rect">
            <a:avLst/>
          </a:prstGeom>
        </p:spPr>
        <p:txBody>
          <a:bodyPr vert="horz" lIns="104565" tIns="52283" rIns="104565" bIns="5228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100" dirty="0">
                <a:solidFill>
                  <a:schemeClr val="accent1"/>
                </a:solidFill>
              </a:rPr>
              <a:t>”</a:t>
            </a:r>
          </a:p>
        </p:txBody>
      </p:sp>
      <p:sp>
        <p:nvSpPr>
          <p:cNvPr id="2" name="Title 1"/>
          <p:cNvSpPr>
            <a:spLocks noGrp="1"/>
          </p:cNvSpPr>
          <p:nvPr>
            <p:ph type="title"/>
          </p:nvPr>
        </p:nvSpPr>
        <p:spPr>
          <a:xfrm>
            <a:off x="1238832" y="1314278"/>
            <a:ext cx="7963325" cy="6272097"/>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34421" y="8569432"/>
            <a:ext cx="8577892" cy="2323421"/>
          </a:xfrm>
        </p:spPr>
        <p:txBody>
          <a:bodyPr vert="horz" lIns="139420" tIns="69711" rIns="139420" bIns="69711" rtlCol="0" anchor="b">
            <a:normAutofit/>
          </a:bodyPr>
          <a:lstStyle>
            <a:lvl1pPr>
              <a:buNone/>
              <a:defRPr lang="en-US" sz="23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934421" y="10892852"/>
            <a:ext cx="8577892" cy="2562754"/>
          </a:xfrm>
        </p:spPr>
        <p:txBody>
          <a:bodyPr anchor="t">
            <a:normAutofit/>
          </a:bodyPr>
          <a:lstStyle>
            <a:lvl1pPr marL="0" indent="0" algn="l">
              <a:buNone/>
              <a:defRPr sz="1800">
                <a:solidFill>
                  <a:schemeClr val="tx1"/>
                </a:solidFill>
              </a:defRPr>
            </a:lvl1pPr>
            <a:lvl2pPr marL="522826" indent="0">
              <a:buNone/>
              <a:defRPr sz="1800">
                <a:solidFill>
                  <a:schemeClr val="tx1">
                    <a:tint val="75000"/>
                  </a:schemeClr>
                </a:solidFill>
              </a:defRPr>
            </a:lvl2pPr>
            <a:lvl3pPr marL="1045652" indent="0">
              <a:buNone/>
              <a:defRPr sz="1800">
                <a:solidFill>
                  <a:schemeClr val="tx1">
                    <a:tint val="75000"/>
                  </a:schemeClr>
                </a:solidFill>
              </a:defRPr>
            </a:lvl3pPr>
            <a:lvl4pPr marL="1568478" indent="0">
              <a:buNone/>
              <a:defRPr sz="1600">
                <a:solidFill>
                  <a:schemeClr val="tx1">
                    <a:tint val="75000"/>
                  </a:schemeClr>
                </a:solidFill>
              </a:defRPr>
            </a:lvl4pPr>
            <a:lvl5pPr marL="2091304" indent="0">
              <a:buNone/>
              <a:defRPr sz="1600">
                <a:solidFill>
                  <a:schemeClr val="tx1">
                    <a:tint val="75000"/>
                  </a:schemeClr>
                </a:solidFill>
              </a:defRPr>
            </a:lvl5pPr>
            <a:lvl6pPr marL="2614129" indent="0">
              <a:buNone/>
              <a:defRPr sz="1600">
                <a:solidFill>
                  <a:schemeClr val="tx1">
                    <a:tint val="75000"/>
                  </a:schemeClr>
                </a:solidFill>
              </a:defRPr>
            </a:lvl6pPr>
            <a:lvl7pPr marL="3136956" indent="0">
              <a:buNone/>
              <a:defRPr sz="1600">
                <a:solidFill>
                  <a:schemeClr val="tx1">
                    <a:tint val="75000"/>
                  </a:schemeClr>
                </a:solidFill>
              </a:defRPr>
            </a:lvl7pPr>
            <a:lvl8pPr marL="3659781" indent="0">
              <a:buNone/>
              <a:defRPr sz="1600">
                <a:solidFill>
                  <a:schemeClr val="tx1">
                    <a:tint val="75000"/>
                  </a:schemeClr>
                </a:solidFill>
              </a:defRPr>
            </a:lvl8pPr>
            <a:lvl9pPr marL="4182607"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2698601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34423" y="1314277"/>
            <a:ext cx="8576903" cy="6078962"/>
          </a:xfrm>
        </p:spPr>
        <p:txBody>
          <a:bodyPr vert="horz" lIns="139420" tIns="69711" rIns="139420" bIns="69711" rtlCol="0" anchor="ctr">
            <a:normAutofit/>
          </a:bodyPr>
          <a:lstStyle>
            <a:lvl1pPr>
              <a:defRPr lang="en-US" sz="32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934423" y="8121227"/>
            <a:ext cx="8576903" cy="2313767"/>
          </a:xfrm>
        </p:spPr>
        <p:txBody>
          <a:bodyPr vert="horz" lIns="139420" tIns="69711" rIns="139420" bIns="69711" rtlCol="0" anchor="b">
            <a:normAutofit/>
          </a:bodyPr>
          <a:lstStyle>
            <a:lvl1pPr>
              <a:buNone/>
              <a:defRPr lang="en-US" sz="27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934421" y="10434993"/>
            <a:ext cx="8576902" cy="3020615"/>
          </a:xfrm>
        </p:spPr>
        <p:txBody>
          <a:bodyPr anchor="t">
            <a:normAutofit/>
          </a:bodyPr>
          <a:lstStyle>
            <a:lvl1pPr marL="0" indent="0" algn="l">
              <a:buNone/>
              <a:defRPr sz="1800">
                <a:solidFill>
                  <a:schemeClr val="tx1"/>
                </a:solidFill>
              </a:defRPr>
            </a:lvl1pPr>
            <a:lvl2pPr marL="522826" indent="0">
              <a:buNone/>
              <a:defRPr sz="1800">
                <a:solidFill>
                  <a:schemeClr val="tx1">
                    <a:tint val="75000"/>
                  </a:schemeClr>
                </a:solidFill>
              </a:defRPr>
            </a:lvl2pPr>
            <a:lvl3pPr marL="1045652" indent="0">
              <a:buNone/>
              <a:defRPr sz="1800">
                <a:solidFill>
                  <a:schemeClr val="tx1">
                    <a:tint val="75000"/>
                  </a:schemeClr>
                </a:solidFill>
              </a:defRPr>
            </a:lvl3pPr>
            <a:lvl4pPr marL="1568478" indent="0">
              <a:buNone/>
              <a:defRPr sz="1600">
                <a:solidFill>
                  <a:schemeClr val="tx1">
                    <a:tint val="75000"/>
                  </a:schemeClr>
                </a:solidFill>
              </a:defRPr>
            </a:lvl4pPr>
            <a:lvl5pPr marL="2091304" indent="0">
              <a:buNone/>
              <a:defRPr sz="1600">
                <a:solidFill>
                  <a:schemeClr val="tx1">
                    <a:tint val="75000"/>
                  </a:schemeClr>
                </a:solidFill>
              </a:defRPr>
            </a:lvl5pPr>
            <a:lvl6pPr marL="2614129" indent="0">
              <a:buNone/>
              <a:defRPr sz="1600">
                <a:solidFill>
                  <a:schemeClr val="tx1">
                    <a:tint val="75000"/>
                  </a:schemeClr>
                </a:solidFill>
              </a:defRPr>
            </a:lvl6pPr>
            <a:lvl7pPr marL="3136956" indent="0">
              <a:buNone/>
              <a:defRPr sz="1600">
                <a:solidFill>
                  <a:schemeClr val="tx1">
                    <a:tint val="75000"/>
                  </a:schemeClr>
                </a:solidFill>
              </a:defRPr>
            </a:lvl7pPr>
            <a:lvl8pPr marL="3659781" indent="0">
              <a:buNone/>
              <a:defRPr sz="1600">
                <a:solidFill>
                  <a:schemeClr val="tx1">
                    <a:tint val="75000"/>
                  </a:schemeClr>
                </a:solidFill>
              </a:defRPr>
            </a:lvl8pPr>
            <a:lvl9pPr marL="4182607"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40842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934424" y="1314275"/>
            <a:ext cx="8576903" cy="289413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1543092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1004" y="1314276"/>
            <a:ext cx="2030320" cy="121413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34423" y="1314276"/>
            <a:ext cx="6421867" cy="1214133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102305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24903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525" y="7212194"/>
            <a:ext cx="8575799" cy="4020557"/>
          </a:xfrm>
        </p:spPr>
        <p:txBody>
          <a:bodyPr anchor="b">
            <a:normAutofit/>
          </a:bodyPr>
          <a:lstStyle>
            <a:lvl1pPr algn="r">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35525" y="11254375"/>
            <a:ext cx="8575799" cy="2201234"/>
          </a:xfrm>
        </p:spPr>
        <p:txBody>
          <a:bodyPr anchor="t">
            <a:normAutofit/>
          </a:bodyPr>
          <a:lstStyle>
            <a:lvl1pPr marL="0" indent="0" algn="r">
              <a:buNone/>
              <a:defRPr sz="2100">
                <a:solidFill>
                  <a:schemeClr val="tx1"/>
                </a:solidFill>
              </a:defRPr>
            </a:lvl1pPr>
            <a:lvl2pPr marL="522826" indent="0">
              <a:buNone/>
              <a:defRPr sz="2100">
                <a:solidFill>
                  <a:schemeClr val="tx1">
                    <a:tint val="75000"/>
                  </a:schemeClr>
                </a:solidFill>
              </a:defRPr>
            </a:lvl2pPr>
            <a:lvl3pPr marL="1045652" indent="0">
              <a:buNone/>
              <a:defRPr sz="1800">
                <a:solidFill>
                  <a:schemeClr val="tx1">
                    <a:tint val="75000"/>
                  </a:schemeClr>
                </a:solidFill>
              </a:defRPr>
            </a:lvl3pPr>
            <a:lvl4pPr marL="1568478" indent="0">
              <a:buNone/>
              <a:defRPr sz="1600">
                <a:solidFill>
                  <a:schemeClr val="tx1">
                    <a:tint val="75000"/>
                  </a:schemeClr>
                </a:solidFill>
              </a:defRPr>
            </a:lvl4pPr>
            <a:lvl5pPr marL="2091304" indent="0">
              <a:buNone/>
              <a:defRPr sz="1600">
                <a:solidFill>
                  <a:schemeClr val="tx1">
                    <a:tint val="75000"/>
                  </a:schemeClr>
                </a:solidFill>
              </a:defRPr>
            </a:lvl5pPr>
            <a:lvl6pPr marL="2614129" indent="0">
              <a:buNone/>
              <a:defRPr sz="1600">
                <a:solidFill>
                  <a:schemeClr val="tx1">
                    <a:tint val="75000"/>
                  </a:schemeClr>
                </a:solidFill>
              </a:defRPr>
            </a:lvl6pPr>
            <a:lvl7pPr marL="3136956" indent="0">
              <a:buNone/>
              <a:defRPr sz="1600">
                <a:solidFill>
                  <a:schemeClr val="tx1">
                    <a:tint val="75000"/>
                  </a:schemeClr>
                </a:solidFill>
              </a:defRPr>
            </a:lvl7pPr>
            <a:lvl8pPr marL="3659781" indent="0">
              <a:buNone/>
              <a:defRPr sz="1600">
                <a:solidFill>
                  <a:schemeClr val="tx1">
                    <a:tint val="75000"/>
                  </a:schemeClr>
                </a:solidFill>
              </a:defRPr>
            </a:lvl8pPr>
            <a:lvl9pPr marL="4182607"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1A8E6F-AAB2-4308-88AF-DA31B3A077C7}"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319066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34424" y="4544471"/>
            <a:ext cx="4207765" cy="8889459"/>
          </a:xfrm>
        </p:spPr>
        <p:txBody>
          <a:bodyPr>
            <a:normAutofit/>
          </a:bodyPr>
          <a:lstStyle>
            <a:lvl1pPr>
              <a:defRPr sz="18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98804" y="4544472"/>
            <a:ext cx="4212522" cy="8889456"/>
          </a:xfrm>
        </p:spPr>
        <p:txBody>
          <a:bodyPr>
            <a:normAutofit/>
          </a:bodyPr>
          <a:lstStyle>
            <a:lvl1pPr>
              <a:defRPr sz="18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1A8E6F-AAB2-4308-88AF-DA31B3A077C7}"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263563537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63227" y="4544471"/>
            <a:ext cx="3878961" cy="1617648"/>
          </a:xfrm>
        </p:spPr>
        <p:txBody>
          <a:bodyPr anchor="b">
            <a:noAutofit/>
          </a:bodyPr>
          <a:lstStyle>
            <a:lvl1pPr marL="0" indent="0">
              <a:buNone/>
              <a:defRPr sz="2500" b="0"/>
            </a:lvl1pPr>
            <a:lvl2pPr marL="522826" indent="0">
              <a:buNone/>
              <a:defRPr sz="2300" b="1"/>
            </a:lvl2pPr>
            <a:lvl3pPr marL="1045652" indent="0">
              <a:buNone/>
              <a:defRPr sz="2100" b="1"/>
            </a:lvl3pPr>
            <a:lvl4pPr marL="1568478" indent="0">
              <a:buNone/>
              <a:defRPr sz="1800" b="1"/>
            </a:lvl4pPr>
            <a:lvl5pPr marL="2091304" indent="0">
              <a:buNone/>
              <a:defRPr sz="1800" b="1"/>
            </a:lvl5pPr>
            <a:lvl6pPr marL="2614129" indent="0">
              <a:buNone/>
              <a:defRPr sz="1800" b="1"/>
            </a:lvl6pPr>
            <a:lvl7pPr marL="3136956" indent="0">
              <a:buNone/>
              <a:defRPr sz="1800" b="1"/>
            </a:lvl7pPr>
            <a:lvl8pPr marL="3659781" indent="0">
              <a:buNone/>
              <a:defRPr sz="1800" b="1"/>
            </a:lvl8pPr>
            <a:lvl9pPr marL="4182607" indent="0">
              <a:buNone/>
              <a:defRPr sz="1800" b="1"/>
            </a:lvl9pPr>
          </a:lstStyle>
          <a:p>
            <a:pPr lvl="0"/>
            <a:r>
              <a:rPr lang="en-US" smtClean="0"/>
              <a:t>Edit Master text styles</a:t>
            </a:r>
          </a:p>
        </p:txBody>
      </p:sp>
      <p:sp>
        <p:nvSpPr>
          <p:cNvPr id="4" name="Content Placeholder 3"/>
          <p:cNvSpPr>
            <a:spLocks noGrp="1"/>
          </p:cNvSpPr>
          <p:nvPr>
            <p:ph sz="half" idx="2"/>
          </p:nvPr>
        </p:nvSpPr>
        <p:spPr>
          <a:xfrm>
            <a:off x="934424" y="6143449"/>
            <a:ext cx="4207765" cy="7312159"/>
          </a:xfrm>
        </p:spPr>
        <p:txBody>
          <a:bodyPr anchor="t">
            <a:normAutofit/>
          </a:bodyPr>
          <a:lstStyle>
            <a:lvl1pPr>
              <a:defRPr sz="18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06608" y="4544473"/>
            <a:ext cx="3904718" cy="1598978"/>
          </a:xfrm>
        </p:spPr>
        <p:txBody>
          <a:bodyPr anchor="b">
            <a:noAutofit/>
          </a:bodyPr>
          <a:lstStyle>
            <a:lvl1pPr marL="0" indent="0">
              <a:buNone/>
              <a:defRPr sz="2500" b="0"/>
            </a:lvl1pPr>
            <a:lvl2pPr marL="522826" indent="0">
              <a:buNone/>
              <a:defRPr sz="2300" b="1"/>
            </a:lvl2pPr>
            <a:lvl3pPr marL="1045652" indent="0">
              <a:buNone/>
              <a:defRPr sz="2100" b="1"/>
            </a:lvl3pPr>
            <a:lvl4pPr marL="1568478" indent="0">
              <a:buNone/>
              <a:defRPr sz="1800" b="1"/>
            </a:lvl4pPr>
            <a:lvl5pPr marL="2091304" indent="0">
              <a:buNone/>
              <a:defRPr sz="1800" b="1"/>
            </a:lvl5pPr>
            <a:lvl6pPr marL="2614129" indent="0">
              <a:buNone/>
              <a:defRPr sz="1800" b="1"/>
            </a:lvl6pPr>
            <a:lvl7pPr marL="3136956" indent="0">
              <a:buNone/>
              <a:defRPr sz="1800" b="1"/>
            </a:lvl7pPr>
            <a:lvl8pPr marL="3659781" indent="0">
              <a:buNone/>
              <a:defRPr sz="1800" b="1"/>
            </a:lvl8pPr>
            <a:lvl9pPr marL="4182607" indent="0">
              <a:buNone/>
              <a:defRPr sz="1800" b="1"/>
            </a:lvl9pPr>
          </a:lstStyle>
          <a:p>
            <a:pPr lvl="0"/>
            <a:r>
              <a:rPr lang="en-US" smtClean="0"/>
              <a:t>Edit Master text styles</a:t>
            </a:r>
          </a:p>
        </p:txBody>
      </p:sp>
      <p:sp>
        <p:nvSpPr>
          <p:cNvPr id="6" name="Content Placeholder 5"/>
          <p:cNvSpPr>
            <a:spLocks noGrp="1"/>
          </p:cNvSpPr>
          <p:nvPr>
            <p:ph sz="quarter" idx="4"/>
          </p:nvPr>
        </p:nvSpPr>
        <p:spPr>
          <a:xfrm>
            <a:off x="5285768" y="6143449"/>
            <a:ext cx="4226545" cy="7312159"/>
          </a:xfrm>
        </p:spPr>
        <p:txBody>
          <a:bodyPr anchor="t">
            <a:normAutofit/>
          </a:bodyPr>
          <a:lstStyle>
            <a:lvl1pPr>
              <a:defRPr sz="18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1A8E6F-AAB2-4308-88AF-DA31B3A077C7}"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2814842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1A8E6F-AAB2-4308-88AF-DA31B3A077C7}"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57324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A8E6F-AAB2-4308-88AF-DA31B3A077C7}"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27884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4423" y="3869779"/>
            <a:ext cx="3116679" cy="3024505"/>
          </a:xfrm>
        </p:spPr>
        <p:txBody>
          <a:bodyPr anchor="b">
            <a:normAutofit/>
          </a:bodyPr>
          <a:lstStyle>
            <a:lvl1pPr algn="l">
              <a:defRPr sz="2500" b="0"/>
            </a:lvl1pPr>
          </a:lstStyle>
          <a:p>
            <a:r>
              <a:rPr lang="en-US" smtClean="0"/>
              <a:t>Click to edit Master title style</a:t>
            </a:r>
            <a:endParaRPr lang="en-US" dirty="0"/>
          </a:p>
        </p:txBody>
      </p:sp>
      <p:sp>
        <p:nvSpPr>
          <p:cNvPr id="3" name="Content Placeholder 2"/>
          <p:cNvSpPr>
            <a:spLocks noGrp="1"/>
          </p:cNvSpPr>
          <p:nvPr>
            <p:ph idx="1"/>
          </p:nvPr>
        </p:nvSpPr>
        <p:spPr>
          <a:xfrm>
            <a:off x="4371944" y="1314277"/>
            <a:ext cx="5139382" cy="12141330"/>
          </a:xfrm>
        </p:spPr>
        <p:txBody>
          <a:bodyPr anchor="ctr">
            <a:normAutofit/>
          </a:bodyPr>
          <a:lstStyle>
            <a:lvl1pPr>
              <a:defRPr sz="2100"/>
            </a:lvl1pPr>
            <a:lvl2pPr>
              <a:defRPr sz="1800"/>
            </a:lvl2pPr>
            <a:lvl3pPr>
              <a:defRPr sz="1600"/>
            </a:lvl3pPr>
            <a:lvl4pPr>
              <a:defRPr sz="14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34423" y="6894284"/>
            <a:ext cx="3116679" cy="4032673"/>
          </a:xfrm>
        </p:spPr>
        <p:txBody>
          <a:bodyPr>
            <a:normAutofit/>
          </a:bodyPr>
          <a:lstStyle>
            <a:lvl1pPr marL="0" indent="0">
              <a:buNone/>
              <a:defRPr sz="1800"/>
            </a:lvl1pPr>
            <a:lvl2pPr marL="522826" indent="0">
              <a:buNone/>
              <a:defRPr sz="1400"/>
            </a:lvl2pPr>
            <a:lvl3pPr marL="1045652" indent="0">
              <a:buNone/>
              <a:defRPr sz="1100"/>
            </a:lvl3pPr>
            <a:lvl4pPr marL="1568478" indent="0">
              <a:buNone/>
              <a:defRPr sz="1000"/>
            </a:lvl4pPr>
            <a:lvl5pPr marL="2091304" indent="0">
              <a:buNone/>
              <a:defRPr sz="1000"/>
            </a:lvl5pPr>
            <a:lvl6pPr marL="2614129" indent="0">
              <a:buNone/>
              <a:defRPr sz="1000"/>
            </a:lvl6pPr>
            <a:lvl7pPr marL="3136956" indent="0">
              <a:buNone/>
              <a:defRPr sz="1000"/>
            </a:lvl7pPr>
            <a:lvl8pPr marL="3659781" indent="0">
              <a:buNone/>
              <a:defRPr sz="1000"/>
            </a:lvl8pPr>
            <a:lvl9pPr marL="4182607"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1A8E6F-AAB2-4308-88AF-DA31B3A077C7}"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249215170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4423" y="4185858"/>
            <a:ext cx="5051277" cy="3024505"/>
          </a:xfrm>
        </p:spPr>
        <p:txBody>
          <a:bodyPr anchor="b">
            <a:normAutofit/>
          </a:bodyPr>
          <a:lstStyle>
            <a:lvl1pPr algn="l">
              <a:defRPr sz="2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6297754" y="-40327"/>
            <a:ext cx="2854673" cy="15223342"/>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800"/>
            </a:lvl1pPr>
            <a:lvl2pPr marL="522826" indent="0">
              <a:buNone/>
              <a:defRPr sz="1800"/>
            </a:lvl2pPr>
            <a:lvl3pPr marL="1045652" indent="0">
              <a:buNone/>
              <a:defRPr sz="1800"/>
            </a:lvl3pPr>
            <a:lvl4pPr marL="1568478" indent="0">
              <a:buNone/>
              <a:defRPr sz="1800"/>
            </a:lvl4pPr>
            <a:lvl5pPr marL="2091304" indent="0">
              <a:buNone/>
              <a:defRPr sz="1800"/>
            </a:lvl5pPr>
            <a:lvl6pPr marL="2614129" indent="0">
              <a:buNone/>
              <a:defRPr sz="1800"/>
            </a:lvl6pPr>
            <a:lvl7pPr marL="3136956" indent="0">
              <a:buNone/>
              <a:defRPr sz="1800"/>
            </a:lvl7pPr>
            <a:lvl8pPr marL="3659781" indent="0">
              <a:buNone/>
              <a:defRPr sz="1800"/>
            </a:lvl8pPr>
            <a:lvl9pPr marL="4182607"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933247" y="7210364"/>
            <a:ext cx="5051277" cy="4032673"/>
          </a:xfrm>
        </p:spPr>
        <p:txBody>
          <a:bodyPr>
            <a:normAutofit/>
          </a:bodyPr>
          <a:lstStyle>
            <a:lvl1pPr marL="0" indent="0">
              <a:buNone/>
              <a:defRPr sz="1800"/>
            </a:lvl1pPr>
            <a:lvl2pPr marL="522826" indent="0">
              <a:buNone/>
              <a:defRPr sz="1400"/>
            </a:lvl2pPr>
            <a:lvl3pPr marL="1045652" indent="0">
              <a:buNone/>
              <a:defRPr sz="1100"/>
            </a:lvl3pPr>
            <a:lvl4pPr marL="1568478" indent="0">
              <a:buNone/>
              <a:defRPr sz="1000"/>
            </a:lvl4pPr>
            <a:lvl5pPr marL="2091304" indent="0">
              <a:buNone/>
              <a:defRPr sz="1000"/>
            </a:lvl5pPr>
            <a:lvl6pPr marL="2614129" indent="0">
              <a:buNone/>
              <a:defRPr sz="1000"/>
            </a:lvl6pPr>
            <a:lvl7pPr marL="3136956" indent="0">
              <a:buNone/>
              <a:defRPr sz="1000"/>
            </a:lvl7pPr>
            <a:lvl8pPr marL="3659781" indent="0">
              <a:buNone/>
              <a:defRPr sz="1000"/>
            </a:lvl8pPr>
            <a:lvl9pPr marL="4182607"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165285" y="13630439"/>
            <a:ext cx="820416" cy="805135"/>
          </a:xfrm>
        </p:spPr>
        <p:txBody>
          <a:bodyPr/>
          <a:lstStyle/>
          <a:p>
            <a:fld id="{6E1A8E6F-AAB2-4308-88AF-DA31B3A077C7}" type="datetimeFigureOut">
              <a:rPr lang="en-US" smtClean="0"/>
              <a:t>5/7/2018</a:t>
            </a:fld>
            <a:endParaRPr lang="en-US"/>
          </a:p>
        </p:txBody>
      </p:sp>
      <p:sp>
        <p:nvSpPr>
          <p:cNvPr id="6" name="Footer Placeholder 5"/>
          <p:cNvSpPr>
            <a:spLocks noGrp="1"/>
          </p:cNvSpPr>
          <p:nvPr>
            <p:ph type="ftr" sz="quarter" idx="11"/>
          </p:nvPr>
        </p:nvSpPr>
        <p:spPr>
          <a:xfrm>
            <a:off x="934424" y="13630439"/>
            <a:ext cx="4230861" cy="805135"/>
          </a:xfrm>
        </p:spPr>
        <p:txBody>
          <a:bodyPr/>
          <a:lstStyle/>
          <a:p>
            <a:endParaRPr lang="en-US"/>
          </a:p>
        </p:txBody>
      </p:sp>
      <p:sp>
        <p:nvSpPr>
          <p:cNvPr id="7" name="Slide Number Placeholder 6"/>
          <p:cNvSpPr>
            <a:spLocks noGrp="1"/>
          </p:cNvSpPr>
          <p:nvPr>
            <p:ph type="sldNum" sz="quarter" idx="12"/>
          </p:nvPr>
        </p:nvSpPr>
        <p:spPr>
          <a:xfrm>
            <a:off x="9162425" y="13630436"/>
            <a:ext cx="348474" cy="726027"/>
          </a:xfrm>
        </p:spPr>
        <p:txBody>
          <a:bodyPr/>
          <a:lstStyle/>
          <a:p>
            <a:fld id="{054D7487-5479-4E15-81B0-6D5F775CACB7}" type="slidenum">
              <a:rPr lang="en-US" smtClean="0"/>
              <a:t>‹#›</a:t>
            </a:fld>
            <a:endParaRPr lang="en-US"/>
          </a:p>
        </p:txBody>
      </p:sp>
    </p:spTree>
    <p:extLst>
      <p:ext uri="{BB962C8B-B14F-4D97-AF65-F5344CB8AC3E}">
        <p14:creationId xmlns:p14="http://schemas.microsoft.com/office/powerpoint/2010/main" val="136850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4424" y="1314275"/>
            <a:ext cx="8576903" cy="2894139"/>
          </a:xfrm>
          <a:prstGeom prst="rect">
            <a:avLst/>
          </a:prstGeom>
        </p:spPr>
        <p:txBody>
          <a:bodyPr vert="horz" lIns="139420" tIns="69711" rIns="139420" bIns="6971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4422" y="4544471"/>
            <a:ext cx="8576902" cy="8911136"/>
          </a:xfrm>
          <a:prstGeom prst="rect">
            <a:avLst/>
          </a:prstGeom>
        </p:spPr>
        <p:txBody>
          <a:bodyPr vert="horz" lIns="139420" tIns="69711" rIns="139420" bIns="69711"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81006" y="13623637"/>
            <a:ext cx="1470078" cy="805135"/>
          </a:xfrm>
          <a:prstGeom prst="rect">
            <a:avLst/>
          </a:prstGeom>
        </p:spPr>
        <p:txBody>
          <a:bodyPr vert="horz" lIns="139420" tIns="69711" rIns="139420" bIns="69711"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E1A8E6F-AAB2-4308-88AF-DA31B3A077C7}" type="datetimeFigureOut">
              <a:rPr lang="en-US" smtClean="0"/>
              <a:t>5/7/2018</a:t>
            </a:fld>
            <a:endParaRPr lang="en-US"/>
          </a:p>
        </p:txBody>
      </p:sp>
      <p:sp>
        <p:nvSpPr>
          <p:cNvPr id="5" name="Footer Placeholder 4"/>
          <p:cNvSpPr>
            <a:spLocks noGrp="1"/>
          </p:cNvSpPr>
          <p:nvPr>
            <p:ph type="ftr" sz="quarter" idx="3"/>
          </p:nvPr>
        </p:nvSpPr>
        <p:spPr>
          <a:xfrm>
            <a:off x="934423" y="13623637"/>
            <a:ext cx="6421867" cy="805135"/>
          </a:xfrm>
          <a:prstGeom prst="rect">
            <a:avLst/>
          </a:prstGeom>
        </p:spPr>
        <p:txBody>
          <a:bodyPr vert="horz" lIns="139420" tIns="69711" rIns="139420" bIns="69711"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9040182" y="13623637"/>
            <a:ext cx="472131" cy="805135"/>
          </a:xfrm>
          <a:prstGeom prst="rect">
            <a:avLst/>
          </a:prstGeom>
        </p:spPr>
        <p:txBody>
          <a:bodyPr vert="horz" lIns="139420" tIns="69711" rIns="139420" bIns="69711"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54D7487-5479-4E15-81B0-6D5F775CACB7}" type="slidenum">
              <a:rPr lang="en-US" smtClean="0"/>
              <a:t>‹#›</a:t>
            </a:fld>
            <a:endParaRPr lang="en-US"/>
          </a:p>
        </p:txBody>
      </p:sp>
    </p:spTree>
    <p:extLst>
      <p:ext uri="{BB962C8B-B14F-4D97-AF65-F5344CB8AC3E}">
        <p14:creationId xmlns:p14="http://schemas.microsoft.com/office/powerpoint/2010/main" val="2091214778"/>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 id="2147484511" r:id="rId13"/>
    <p:sldLayoutId id="2147484512" r:id="rId14"/>
    <p:sldLayoutId id="2147484513" r:id="rId15"/>
    <p:sldLayoutId id="2147484514" r:id="rId16"/>
    <p:sldLayoutId id="2147484515" r:id="rId17"/>
  </p:sldLayoutIdLst>
  <p:txStyles>
    <p:titleStyle>
      <a:lvl1pPr algn="l" defTabSz="522826"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6766" indent="-326766" algn="l" defTabSz="522826" rtl="0" eaLnBrk="1" latinLnBrk="0" hangingPunct="1">
        <a:spcBef>
          <a:spcPct val="20000"/>
        </a:spcBef>
        <a:spcAft>
          <a:spcPts val="686"/>
        </a:spcAft>
        <a:buClr>
          <a:schemeClr val="accent1"/>
        </a:buClr>
        <a:buSzPct val="100000"/>
        <a:buFont typeface="Arial"/>
        <a:buChar char="•"/>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849593" indent="-326766" algn="l" defTabSz="522826" rtl="0" eaLnBrk="1" latinLnBrk="0" hangingPunct="1">
        <a:spcBef>
          <a:spcPct val="20000"/>
        </a:spcBef>
        <a:spcAft>
          <a:spcPts val="686"/>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372419" indent="-326766" algn="l" defTabSz="522826" rtl="0" eaLnBrk="1" latinLnBrk="0" hangingPunct="1">
        <a:spcBef>
          <a:spcPct val="20000"/>
        </a:spcBef>
        <a:spcAft>
          <a:spcPts val="686"/>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764538" indent="-196060" algn="l" defTabSz="522826" rtl="0" eaLnBrk="1" latinLnBrk="0" hangingPunct="1">
        <a:spcBef>
          <a:spcPct val="20000"/>
        </a:spcBef>
        <a:spcAft>
          <a:spcPts val="686"/>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287364" indent="-196060" algn="l" defTabSz="522826" rtl="0" eaLnBrk="1" latinLnBrk="0" hangingPunct="1">
        <a:spcBef>
          <a:spcPct val="20000"/>
        </a:spcBef>
        <a:spcAft>
          <a:spcPts val="686"/>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875542" indent="-261413" algn="l" defTabSz="522826" rtl="0" eaLnBrk="1" latinLnBrk="0" hangingPunct="1">
        <a:spcBef>
          <a:spcPct val="20000"/>
        </a:spcBef>
        <a:spcAft>
          <a:spcPts val="686"/>
        </a:spcAft>
        <a:buClr>
          <a:schemeClr val="accent1"/>
        </a:buClr>
        <a:buSzPct val="100000"/>
        <a:buFont typeface="Arial"/>
        <a:buChar char="•"/>
        <a:defRPr sz="13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3398368" indent="-261413" algn="l" defTabSz="522826" rtl="0" eaLnBrk="1" latinLnBrk="0" hangingPunct="1">
        <a:spcBef>
          <a:spcPct val="20000"/>
        </a:spcBef>
        <a:spcAft>
          <a:spcPts val="686"/>
        </a:spcAft>
        <a:buClr>
          <a:schemeClr val="accent1"/>
        </a:buClr>
        <a:buSzPct val="100000"/>
        <a:buFont typeface="Arial"/>
        <a:buChar char="•"/>
        <a:defRPr sz="13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921195" indent="-261413" algn="l" defTabSz="522826" rtl="0" eaLnBrk="1" latinLnBrk="0" hangingPunct="1">
        <a:spcBef>
          <a:spcPct val="20000"/>
        </a:spcBef>
        <a:spcAft>
          <a:spcPts val="686"/>
        </a:spcAft>
        <a:buClr>
          <a:schemeClr val="accent1"/>
        </a:buClr>
        <a:buSzPct val="100000"/>
        <a:buFont typeface="Arial"/>
        <a:buChar char="•"/>
        <a:defRPr sz="13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4444020" indent="-261413" algn="l" defTabSz="522826" rtl="0" eaLnBrk="1" latinLnBrk="0" hangingPunct="1">
        <a:spcBef>
          <a:spcPct val="20000"/>
        </a:spcBef>
        <a:spcAft>
          <a:spcPts val="686"/>
        </a:spcAft>
        <a:buClr>
          <a:schemeClr val="accent1"/>
        </a:buClr>
        <a:buSzPct val="100000"/>
        <a:buFont typeface="Arial"/>
        <a:buChar char="•"/>
        <a:defRPr sz="13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522826" rtl="0" eaLnBrk="1" latinLnBrk="0" hangingPunct="1">
        <a:defRPr sz="2100" kern="1200">
          <a:solidFill>
            <a:schemeClr val="tx1"/>
          </a:solidFill>
          <a:latin typeface="+mn-lt"/>
          <a:ea typeface="+mn-ea"/>
          <a:cs typeface="+mn-cs"/>
        </a:defRPr>
      </a:lvl1pPr>
      <a:lvl2pPr marL="522826" algn="l" defTabSz="522826" rtl="0" eaLnBrk="1" latinLnBrk="0" hangingPunct="1">
        <a:defRPr sz="2100" kern="1200">
          <a:solidFill>
            <a:schemeClr val="tx1"/>
          </a:solidFill>
          <a:latin typeface="+mn-lt"/>
          <a:ea typeface="+mn-ea"/>
          <a:cs typeface="+mn-cs"/>
        </a:defRPr>
      </a:lvl2pPr>
      <a:lvl3pPr marL="1045652" algn="l" defTabSz="522826" rtl="0" eaLnBrk="1" latinLnBrk="0" hangingPunct="1">
        <a:defRPr sz="2100" kern="1200">
          <a:solidFill>
            <a:schemeClr val="tx1"/>
          </a:solidFill>
          <a:latin typeface="+mn-lt"/>
          <a:ea typeface="+mn-ea"/>
          <a:cs typeface="+mn-cs"/>
        </a:defRPr>
      </a:lvl3pPr>
      <a:lvl4pPr marL="1568478" algn="l" defTabSz="522826" rtl="0" eaLnBrk="1" latinLnBrk="0" hangingPunct="1">
        <a:defRPr sz="2100" kern="1200">
          <a:solidFill>
            <a:schemeClr val="tx1"/>
          </a:solidFill>
          <a:latin typeface="+mn-lt"/>
          <a:ea typeface="+mn-ea"/>
          <a:cs typeface="+mn-cs"/>
        </a:defRPr>
      </a:lvl4pPr>
      <a:lvl5pPr marL="2091304" algn="l" defTabSz="522826" rtl="0" eaLnBrk="1" latinLnBrk="0" hangingPunct="1">
        <a:defRPr sz="2100" kern="1200">
          <a:solidFill>
            <a:schemeClr val="tx1"/>
          </a:solidFill>
          <a:latin typeface="+mn-lt"/>
          <a:ea typeface="+mn-ea"/>
          <a:cs typeface="+mn-cs"/>
        </a:defRPr>
      </a:lvl5pPr>
      <a:lvl6pPr marL="2614129" algn="l" defTabSz="522826" rtl="0" eaLnBrk="1" latinLnBrk="0" hangingPunct="1">
        <a:defRPr sz="2100" kern="1200">
          <a:solidFill>
            <a:schemeClr val="tx1"/>
          </a:solidFill>
          <a:latin typeface="+mn-lt"/>
          <a:ea typeface="+mn-ea"/>
          <a:cs typeface="+mn-cs"/>
        </a:defRPr>
      </a:lvl6pPr>
      <a:lvl7pPr marL="3136956" algn="l" defTabSz="522826" rtl="0" eaLnBrk="1" latinLnBrk="0" hangingPunct="1">
        <a:defRPr sz="2100" kern="1200">
          <a:solidFill>
            <a:schemeClr val="tx1"/>
          </a:solidFill>
          <a:latin typeface="+mn-lt"/>
          <a:ea typeface="+mn-ea"/>
          <a:cs typeface="+mn-cs"/>
        </a:defRPr>
      </a:lvl7pPr>
      <a:lvl8pPr marL="3659781" algn="l" defTabSz="522826" rtl="0" eaLnBrk="1" latinLnBrk="0" hangingPunct="1">
        <a:defRPr sz="2100" kern="1200">
          <a:solidFill>
            <a:schemeClr val="tx1"/>
          </a:solidFill>
          <a:latin typeface="+mn-lt"/>
          <a:ea typeface="+mn-ea"/>
          <a:cs typeface="+mn-cs"/>
        </a:defRPr>
      </a:lvl8pPr>
      <a:lvl9pPr marL="4182607" algn="l" defTabSz="522826"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2897" y="366698"/>
            <a:ext cx="1027942" cy="825871"/>
          </a:xfrm>
          <a:prstGeom prst="rect">
            <a:avLst/>
          </a:prstGeom>
        </p:spPr>
      </p:pic>
      <p:sp>
        <p:nvSpPr>
          <p:cNvPr id="8" name="TextBox 7"/>
          <p:cNvSpPr txBox="1"/>
          <p:nvPr/>
        </p:nvSpPr>
        <p:spPr>
          <a:xfrm>
            <a:off x="1338283" y="607665"/>
            <a:ext cx="7943651" cy="879447"/>
          </a:xfrm>
          <a:prstGeom prst="rect">
            <a:avLst/>
          </a:prstGeom>
          <a:noFill/>
        </p:spPr>
        <p:txBody>
          <a:bodyPr wrap="square" lIns="139420" tIns="69711" rIns="139420" bIns="69711" rtlCol="0">
            <a:spAutoFit/>
          </a:bodyPr>
          <a:lstStyle/>
          <a:p>
            <a:pPr algn="ctr"/>
            <a:r>
              <a:rPr lang="en-US" sz="1400" b="1" dirty="0"/>
              <a:t>Identification Patterns and Subjective Well-Being in Native and Migrant Emerging Adults: The Mediating Role of Self-Efficacy</a:t>
            </a:r>
          </a:p>
          <a:p>
            <a:pPr algn="ctr"/>
            <a:r>
              <a:rPr lang="lb-LU" sz="1000" dirty="0" smtClean="0"/>
              <a:t>Maria </a:t>
            </a:r>
            <a:r>
              <a:rPr lang="lb-LU" sz="1000" dirty="0" err="1"/>
              <a:t>Stogianni</a:t>
            </a:r>
            <a:r>
              <a:rPr lang="lb-LU" sz="1000" dirty="0"/>
              <a:t> &amp; Elke Murdock, </a:t>
            </a:r>
            <a:r>
              <a:rPr lang="lb-LU" sz="1000" dirty="0" err="1"/>
              <a:t>University</a:t>
            </a:r>
            <a:r>
              <a:rPr lang="lb-LU" sz="1000" dirty="0"/>
              <a:t> of Luxembourg</a:t>
            </a:r>
          </a:p>
          <a:p>
            <a:pPr algn="ctr"/>
            <a:r>
              <a:rPr lang="lb-LU" sz="1000" dirty="0" err="1"/>
              <a:t>contact</a:t>
            </a:r>
            <a:r>
              <a:rPr lang="lb-LU" sz="1000" dirty="0"/>
              <a:t>: maria.stogianni@uni.lu</a:t>
            </a:r>
            <a:endParaRPr lang="en-US" sz="1000" dirty="0"/>
          </a:p>
        </p:txBody>
      </p:sp>
      <p:sp>
        <p:nvSpPr>
          <p:cNvPr id="9" name="TextBox 8"/>
          <p:cNvSpPr txBox="1"/>
          <p:nvPr/>
        </p:nvSpPr>
        <p:spPr>
          <a:xfrm>
            <a:off x="136484" y="1654209"/>
            <a:ext cx="4938996" cy="310061"/>
          </a:xfrm>
          <a:prstGeom prst="rect">
            <a:avLst/>
          </a:prstGeom>
          <a:solidFill>
            <a:schemeClr val="accent1">
              <a:lumMod val="60000"/>
              <a:lumOff val="40000"/>
            </a:schemeClr>
          </a:solidFill>
        </p:spPr>
        <p:txBody>
          <a:bodyPr wrap="square" lIns="139420" tIns="69711" rIns="139420" bIns="69711" rtlCol="0">
            <a:spAutoFit/>
          </a:bodyPr>
          <a:lstStyle/>
          <a:p>
            <a:pPr algn="ctr"/>
            <a:r>
              <a:rPr lang="lb-LU" sz="1100" b="1" dirty="0">
                <a:solidFill>
                  <a:srgbClr val="002060"/>
                </a:solidFill>
              </a:rPr>
              <a:t>INTRODUCTION</a:t>
            </a:r>
            <a:endParaRPr lang="en-US" sz="1100" b="1" dirty="0">
              <a:solidFill>
                <a:srgbClr val="002060"/>
              </a:solidFill>
            </a:endParaRPr>
          </a:p>
        </p:txBody>
      </p:sp>
      <p:sp>
        <p:nvSpPr>
          <p:cNvPr id="10" name="TextBox 9"/>
          <p:cNvSpPr txBox="1"/>
          <p:nvPr/>
        </p:nvSpPr>
        <p:spPr>
          <a:xfrm>
            <a:off x="5412363" y="1660957"/>
            <a:ext cx="4919863" cy="310061"/>
          </a:xfrm>
          <a:prstGeom prst="rect">
            <a:avLst/>
          </a:prstGeom>
          <a:solidFill>
            <a:schemeClr val="accent1">
              <a:lumMod val="60000"/>
              <a:lumOff val="40000"/>
            </a:schemeClr>
          </a:solidFill>
        </p:spPr>
        <p:txBody>
          <a:bodyPr wrap="square" lIns="139420" tIns="69711" rIns="139420" bIns="69711" rtlCol="0">
            <a:spAutoFit/>
          </a:bodyPr>
          <a:lstStyle/>
          <a:p>
            <a:pPr algn="ctr"/>
            <a:r>
              <a:rPr lang="lb-LU" sz="1100" b="1" dirty="0">
                <a:solidFill>
                  <a:srgbClr val="002060"/>
                </a:solidFill>
              </a:rPr>
              <a:t>SAMPLE</a:t>
            </a:r>
            <a:endParaRPr lang="en-US" sz="1100" b="1" dirty="0">
              <a:solidFill>
                <a:srgbClr val="002060"/>
              </a:solidFill>
            </a:endParaRPr>
          </a:p>
        </p:txBody>
      </p:sp>
      <p:sp>
        <p:nvSpPr>
          <p:cNvPr id="13" name="TextBox 12"/>
          <p:cNvSpPr txBox="1"/>
          <p:nvPr/>
        </p:nvSpPr>
        <p:spPr>
          <a:xfrm>
            <a:off x="136484" y="5515344"/>
            <a:ext cx="10195743" cy="310061"/>
          </a:xfrm>
          <a:prstGeom prst="rect">
            <a:avLst/>
          </a:prstGeom>
          <a:solidFill>
            <a:schemeClr val="accent1">
              <a:lumMod val="60000"/>
              <a:lumOff val="40000"/>
            </a:schemeClr>
          </a:solidFill>
        </p:spPr>
        <p:txBody>
          <a:bodyPr wrap="square" lIns="139420" tIns="69711" rIns="139420" bIns="69711" rtlCol="0">
            <a:spAutoFit/>
          </a:bodyPr>
          <a:lstStyle/>
          <a:p>
            <a:pPr algn="ctr"/>
            <a:r>
              <a:rPr lang="lb-LU" sz="1100" b="1" dirty="0">
                <a:solidFill>
                  <a:srgbClr val="002060"/>
                </a:solidFill>
              </a:rPr>
              <a:t>MEASURES</a:t>
            </a:r>
            <a:endParaRPr lang="en-US" sz="1100" b="1" dirty="0">
              <a:solidFill>
                <a:srgbClr val="002060"/>
              </a:solidFill>
            </a:endParaRPr>
          </a:p>
        </p:txBody>
      </p:sp>
      <p:sp>
        <p:nvSpPr>
          <p:cNvPr id="15" name="TextBox 14"/>
          <p:cNvSpPr txBox="1"/>
          <p:nvPr/>
        </p:nvSpPr>
        <p:spPr>
          <a:xfrm>
            <a:off x="225808" y="5806092"/>
            <a:ext cx="9966360" cy="2110554"/>
          </a:xfrm>
          <a:prstGeom prst="rect">
            <a:avLst/>
          </a:prstGeom>
          <a:noFill/>
        </p:spPr>
        <p:txBody>
          <a:bodyPr wrap="square" lIns="139420" tIns="69711" rIns="139420" bIns="69711" rtlCol="0">
            <a:spAutoFit/>
          </a:bodyPr>
          <a:lstStyle/>
          <a:p>
            <a:r>
              <a:rPr lang="en-US" sz="800" dirty="0"/>
              <a:t>Participants completed online self-report questionnaires available in two languages (French and German). The questionnaires were translated by native speakers and checked by a group of multilingual psychologists.</a:t>
            </a:r>
          </a:p>
          <a:p>
            <a:endParaRPr lang="en-US" sz="800" dirty="0"/>
          </a:p>
          <a:p>
            <a:pPr marL="548899" indent="-261413">
              <a:buFont typeface="Wingdings" panose="05000000000000000000" pitchFamily="2" charset="2"/>
              <a:buChar char="Ø"/>
            </a:pPr>
            <a:r>
              <a:rPr lang="en-US" sz="800" b="1" dirty="0"/>
              <a:t>Satisfaction with Life Scale </a:t>
            </a:r>
            <a:r>
              <a:rPr lang="en-US" sz="800" i="1" dirty="0"/>
              <a:t>(</a:t>
            </a:r>
            <a:r>
              <a:rPr lang="en-US" sz="800" dirty="0" err="1"/>
              <a:t>Diener</a:t>
            </a:r>
            <a:r>
              <a:rPr lang="en-US" sz="800" dirty="0"/>
              <a:t>, Emmons, Larsen, &amp; Griffin, 1985, </a:t>
            </a:r>
            <a:r>
              <a:rPr lang="en-US" sz="800" i="1" dirty="0"/>
              <a:t>α</a:t>
            </a:r>
            <a:r>
              <a:rPr lang="en-US" sz="800" dirty="0"/>
              <a:t> = .895)</a:t>
            </a:r>
          </a:p>
          <a:p>
            <a:pPr marL="548899"/>
            <a:r>
              <a:rPr lang="en-US" sz="800" dirty="0"/>
              <a:t> 5 items, e.g. “In most ways my life is close to my ideal”; 7-point Likert scale (1 = completely disagree; 7 = completely agree)</a:t>
            </a:r>
          </a:p>
          <a:p>
            <a:pPr marL="548899"/>
            <a:endParaRPr lang="en-US" sz="800" dirty="0"/>
          </a:p>
          <a:p>
            <a:pPr marL="548899" indent="-261413">
              <a:buFont typeface="Wingdings" panose="05000000000000000000" pitchFamily="2" charset="2"/>
              <a:buChar char="Ø"/>
            </a:pPr>
            <a:r>
              <a:rPr lang="en-US" sz="800" b="1" dirty="0"/>
              <a:t>General Self-Efficacy Scale </a:t>
            </a:r>
            <a:r>
              <a:rPr lang="en-US" sz="800" dirty="0"/>
              <a:t>(</a:t>
            </a:r>
            <a:r>
              <a:rPr lang="en-US" sz="800" dirty="0" err="1"/>
              <a:t>Schwarzer</a:t>
            </a:r>
            <a:r>
              <a:rPr lang="en-US" sz="800" dirty="0"/>
              <a:t> &amp; Jerusalem, 1995, </a:t>
            </a:r>
            <a:r>
              <a:rPr lang="en-US" sz="800" i="1" dirty="0"/>
              <a:t>α</a:t>
            </a:r>
            <a:r>
              <a:rPr lang="en-US" sz="800" dirty="0"/>
              <a:t> = .824) </a:t>
            </a:r>
          </a:p>
          <a:p>
            <a:pPr marL="548899"/>
            <a:r>
              <a:rPr lang="en-US" sz="800" dirty="0"/>
              <a:t> 10 items, e.g. “It is easy for me to stick to my aims and accomplish my goals”; 4-point Likert scale (1 = not at all true; 4 = exactly true)</a:t>
            </a:r>
          </a:p>
          <a:p>
            <a:pPr marL="548899" indent="-261413">
              <a:buFont typeface="Wingdings" panose="05000000000000000000" pitchFamily="2" charset="2"/>
              <a:buChar char="Ø"/>
            </a:pPr>
            <a:endParaRPr lang="en-US" sz="800" dirty="0"/>
          </a:p>
          <a:p>
            <a:pPr marL="548899" indent="-261413">
              <a:buFont typeface="Wingdings" panose="05000000000000000000" pitchFamily="2" charset="2"/>
              <a:buChar char="Ø"/>
            </a:pPr>
            <a:r>
              <a:rPr lang="en-US" sz="800" dirty="0"/>
              <a:t>Identification with Luxembourg was assessed with the </a:t>
            </a:r>
            <a:r>
              <a:rPr lang="en-US" sz="800" b="1" dirty="0" err="1"/>
              <a:t>Multigroup</a:t>
            </a:r>
            <a:r>
              <a:rPr lang="en-US" sz="800" b="1" dirty="0"/>
              <a:t> Ethnic Identity Measure </a:t>
            </a:r>
            <a:r>
              <a:rPr lang="en-US" sz="800" dirty="0"/>
              <a:t>(</a:t>
            </a:r>
            <a:r>
              <a:rPr lang="en-US" sz="800" b="1" dirty="0"/>
              <a:t>MEIM</a:t>
            </a:r>
            <a:r>
              <a:rPr lang="en-US" sz="800" dirty="0"/>
              <a:t>; </a:t>
            </a:r>
            <a:r>
              <a:rPr lang="en-US" sz="800" dirty="0" err="1"/>
              <a:t>Phinney</a:t>
            </a:r>
            <a:r>
              <a:rPr lang="en-US" sz="800" dirty="0"/>
              <a:t>, 1992, </a:t>
            </a:r>
            <a:r>
              <a:rPr lang="en-US" sz="800" i="1" dirty="0"/>
              <a:t>α</a:t>
            </a:r>
            <a:r>
              <a:rPr lang="en-US" sz="800" dirty="0"/>
              <a:t> = .887)</a:t>
            </a:r>
          </a:p>
          <a:p>
            <a:pPr marL="548899"/>
            <a:r>
              <a:rPr lang="en-US" sz="800" dirty="0"/>
              <a:t>12 items, e.g. “I have a strong sense of belonging to my own ethnic group”, 5-point Likert scale (1 = completely disagree; 5 = completely agree)</a:t>
            </a:r>
          </a:p>
          <a:p>
            <a:pPr marL="548899" indent="-261413">
              <a:buFont typeface="Wingdings" panose="05000000000000000000" pitchFamily="2" charset="2"/>
              <a:buChar char="Ø"/>
            </a:pPr>
            <a:endParaRPr lang="en-US" sz="800" dirty="0"/>
          </a:p>
          <a:p>
            <a:pPr marL="548899" indent="-261413">
              <a:buFont typeface="Wingdings" panose="05000000000000000000" pitchFamily="2" charset="2"/>
              <a:buChar char="Ø"/>
            </a:pPr>
            <a:r>
              <a:rPr lang="fr-FR" sz="800" b="1" dirty="0" err="1"/>
              <a:t>Cosmopolitan</a:t>
            </a:r>
            <a:r>
              <a:rPr lang="fr-FR" sz="800" b="1" dirty="0"/>
              <a:t> </a:t>
            </a:r>
            <a:r>
              <a:rPr lang="fr-FR" sz="800" b="1" dirty="0" err="1"/>
              <a:t>Identity</a:t>
            </a:r>
            <a:r>
              <a:rPr lang="fr-FR" sz="800" b="1" dirty="0"/>
              <a:t> </a:t>
            </a:r>
            <a:r>
              <a:rPr lang="fr-FR" sz="800" b="1" dirty="0" err="1"/>
              <a:t>Scale</a:t>
            </a:r>
            <a:r>
              <a:rPr lang="fr-FR" sz="800" b="1" dirty="0"/>
              <a:t> </a:t>
            </a:r>
            <a:r>
              <a:rPr lang="fr-FR" sz="800" i="1" dirty="0"/>
              <a:t>(</a:t>
            </a:r>
            <a:r>
              <a:rPr lang="fr-FR" sz="800" dirty="0" err="1"/>
              <a:t>Saroglou</a:t>
            </a:r>
            <a:r>
              <a:rPr lang="fr-FR" sz="800" dirty="0"/>
              <a:t> &amp; </a:t>
            </a:r>
            <a:r>
              <a:rPr lang="fr-FR" sz="800" dirty="0" err="1"/>
              <a:t>Hanique</a:t>
            </a:r>
            <a:r>
              <a:rPr lang="fr-FR" sz="800" dirty="0"/>
              <a:t>, 2006</a:t>
            </a:r>
            <a:r>
              <a:rPr lang="fr-FR" sz="800" i="1" dirty="0"/>
              <a:t>; </a:t>
            </a:r>
            <a:r>
              <a:rPr lang="fr-FR" sz="800" dirty="0"/>
              <a:t>van de Vijver et al., 2015, </a:t>
            </a:r>
            <a:r>
              <a:rPr lang="en-US" sz="800" i="1" dirty="0"/>
              <a:t>α</a:t>
            </a:r>
            <a:r>
              <a:rPr lang="fr-FR" sz="800" dirty="0"/>
              <a:t> = .588)</a:t>
            </a:r>
          </a:p>
          <a:p>
            <a:pPr marL="548899"/>
            <a:r>
              <a:rPr lang="en-US" sz="800" dirty="0"/>
              <a:t>The scale assesses transnational identification and beliefs about global citizenship, </a:t>
            </a:r>
            <a:r>
              <a:rPr lang="en-GB" sz="800" dirty="0"/>
              <a:t>7 items, </a:t>
            </a:r>
            <a:r>
              <a:rPr lang="en-US" sz="800" dirty="0"/>
              <a:t>e.g. “</a:t>
            </a:r>
            <a:r>
              <a:rPr lang="en-GB" sz="800" dirty="0"/>
              <a:t>I identify more strongly with humankind in  general than with members of my </a:t>
            </a:r>
            <a:r>
              <a:rPr lang="en-GB" sz="800" dirty="0" smtClean="0"/>
              <a:t>own </a:t>
            </a:r>
            <a:r>
              <a:rPr lang="en-GB" sz="800" dirty="0"/>
              <a:t>ethnic group”, 5-point Likert scale</a:t>
            </a:r>
            <a:r>
              <a:rPr lang="en-US" sz="800" dirty="0"/>
              <a:t> (1 = very</a:t>
            </a:r>
            <a:r>
              <a:rPr lang="en-US" sz="800" i="1" dirty="0"/>
              <a:t> </a:t>
            </a:r>
            <a:r>
              <a:rPr lang="en-US" sz="800" dirty="0"/>
              <a:t>slightly/not at all; 5 = totally)</a:t>
            </a:r>
          </a:p>
          <a:p>
            <a:pPr lvl="0"/>
            <a:endParaRPr lang="en-US" sz="800" dirty="0"/>
          </a:p>
        </p:txBody>
      </p:sp>
      <p:sp>
        <p:nvSpPr>
          <p:cNvPr id="27" name="TextBox 26"/>
          <p:cNvSpPr txBox="1"/>
          <p:nvPr/>
        </p:nvSpPr>
        <p:spPr>
          <a:xfrm>
            <a:off x="152309" y="7885783"/>
            <a:ext cx="10195743" cy="310061"/>
          </a:xfrm>
          <a:prstGeom prst="rect">
            <a:avLst/>
          </a:prstGeom>
          <a:solidFill>
            <a:schemeClr val="accent1">
              <a:lumMod val="60000"/>
              <a:lumOff val="40000"/>
            </a:schemeClr>
          </a:solidFill>
        </p:spPr>
        <p:txBody>
          <a:bodyPr wrap="square" lIns="139420" tIns="69711" rIns="139420" bIns="69711" rtlCol="0">
            <a:spAutoFit/>
          </a:bodyPr>
          <a:lstStyle/>
          <a:p>
            <a:pPr algn="ctr"/>
            <a:r>
              <a:rPr lang="lb-LU" sz="1100" b="1" dirty="0">
                <a:solidFill>
                  <a:srgbClr val="002060"/>
                </a:solidFill>
              </a:rPr>
              <a:t>RESULTS</a:t>
            </a:r>
            <a:endParaRPr lang="en-US" sz="1100" b="1" dirty="0">
              <a:solidFill>
                <a:srgbClr val="002060"/>
              </a:solidFill>
            </a:endParaRPr>
          </a:p>
        </p:txBody>
      </p:sp>
      <p:sp>
        <p:nvSpPr>
          <p:cNvPr id="28" name="Rectangle 27"/>
          <p:cNvSpPr/>
          <p:nvPr/>
        </p:nvSpPr>
        <p:spPr>
          <a:xfrm>
            <a:off x="7681814" y="14449605"/>
            <a:ext cx="2599719" cy="527511"/>
          </a:xfrm>
          <a:prstGeom prst="rect">
            <a:avLst/>
          </a:prstGeom>
          <a:solidFill>
            <a:schemeClr val="accent1">
              <a:lumMod val="75000"/>
            </a:schemeClr>
          </a:solidFill>
        </p:spPr>
        <p:txBody>
          <a:bodyPr wrap="square" lIns="139420" tIns="69711" rIns="139420" bIns="69711">
            <a:spAutoFit/>
          </a:bodyPr>
          <a:lstStyle/>
          <a:p>
            <a:pPr fontAlgn="base"/>
            <a:r>
              <a:rPr lang="en-US" sz="800" dirty="0">
                <a:solidFill>
                  <a:srgbClr val="000000"/>
                </a:solidFill>
                <a:latin typeface="Arial" panose="020B0604020202020204" pitchFamily="34" charset="0"/>
                <a:ea typeface="MS PGothic" panose="020B0600070205080204" pitchFamily="34" charset="-128"/>
              </a:rPr>
              <a:t>*This research was supported by a grant from the </a:t>
            </a:r>
            <a:r>
              <a:rPr lang="en-US" sz="800" dirty="0" err="1">
                <a:solidFill>
                  <a:srgbClr val="000000"/>
                </a:solidFill>
                <a:latin typeface="Arial" panose="020B0604020202020204" pitchFamily="34" charset="0"/>
                <a:ea typeface="MS PGothic" panose="020B0600070205080204" pitchFamily="34" charset="-128"/>
              </a:rPr>
              <a:t>Fonds</a:t>
            </a:r>
            <a:r>
              <a:rPr lang="en-US" sz="800" dirty="0">
                <a:solidFill>
                  <a:srgbClr val="000000"/>
                </a:solidFill>
                <a:latin typeface="Arial" panose="020B0604020202020204" pitchFamily="34" charset="0"/>
                <a:ea typeface="MS PGothic" panose="020B0600070205080204" pitchFamily="34" charset="-128"/>
              </a:rPr>
              <a:t> National de la </a:t>
            </a:r>
            <a:r>
              <a:rPr lang="en-US" sz="800" dirty="0" err="1">
                <a:solidFill>
                  <a:srgbClr val="000000"/>
                </a:solidFill>
                <a:latin typeface="Arial" panose="020B0604020202020204" pitchFamily="34" charset="0"/>
                <a:ea typeface="MS PGothic" panose="020B0600070205080204" pitchFamily="34" charset="-128"/>
              </a:rPr>
              <a:t>Recherche</a:t>
            </a:r>
            <a:r>
              <a:rPr lang="en-US" sz="800" dirty="0">
                <a:solidFill>
                  <a:srgbClr val="000000"/>
                </a:solidFill>
                <a:latin typeface="Arial" panose="020B0604020202020204" pitchFamily="34" charset="0"/>
                <a:ea typeface="MS PGothic" panose="020B0600070205080204" pitchFamily="34" charset="-128"/>
              </a:rPr>
              <a:t>, Luxembourg </a:t>
            </a:r>
            <a:r>
              <a:rPr lang="en-US" sz="800" b="1" dirty="0">
                <a:solidFill>
                  <a:srgbClr val="000000"/>
                </a:solidFill>
                <a:latin typeface="Arial" panose="020B0604020202020204" pitchFamily="34" charset="0"/>
                <a:ea typeface="MS PGothic" panose="020B0600070205080204" pitchFamily="34" charset="-128"/>
              </a:rPr>
              <a:t>C16/SC/11337403/SWITCH/Murdock. </a:t>
            </a:r>
            <a:endParaRPr lang="en-US" sz="800" dirty="0">
              <a:latin typeface="Times New Roman" panose="02020603050405020304" pitchFamily="18" charset="0"/>
              <a:ea typeface="Times New Roman" panose="02020603050405020304" pitchFamily="18" charset="0"/>
            </a:endParaRPr>
          </a:p>
        </p:txBody>
      </p:sp>
      <p:sp>
        <p:nvSpPr>
          <p:cNvPr id="31" name="TextBox 30"/>
          <p:cNvSpPr txBox="1"/>
          <p:nvPr/>
        </p:nvSpPr>
        <p:spPr>
          <a:xfrm>
            <a:off x="5208987" y="8262730"/>
            <a:ext cx="5021852" cy="1371890"/>
          </a:xfrm>
          <a:prstGeom prst="rect">
            <a:avLst/>
          </a:prstGeom>
          <a:noFill/>
        </p:spPr>
        <p:txBody>
          <a:bodyPr wrap="square" lIns="139420" tIns="69711" rIns="139420" bIns="69711" rtlCol="0">
            <a:spAutoFit/>
          </a:bodyPr>
          <a:lstStyle/>
          <a:p>
            <a:r>
              <a:rPr lang="en-US" sz="800" dirty="0"/>
              <a:t>To examine the direct and indirect relationships among different identity components, self-efficacy perceptions, and life-satisfaction, we tested path mediation models. Identity components were used as indicators of well-being and self-efficacy was introduced as a mediator variable. </a:t>
            </a:r>
            <a:endParaRPr lang="en-US" sz="800" dirty="0" smtClean="0"/>
          </a:p>
          <a:p>
            <a:endParaRPr lang="en-US" sz="800" b="1" dirty="0"/>
          </a:p>
          <a:p>
            <a:r>
              <a:rPr lang="en-US" sz="800" b="1" dirty="0"/>
              <a:t>Path model of identity domains, self-efficacy, and well-being for native Luxembourgish emerging adults</a:t>
            </a:r>
          </a:p>
          <a:p>
            <a:pPr marL="139309" indent="-139309">
              <a:buClr>
                <a:schemeClr val="accent1">
                  <a:lumMod val="50000"/>
                </a:schemeClr>
              </a:buClr>
              <a:buFont typeface="Arial" panose="020B0604020202020204" pitchFamily="34" charset="0"/>
              <a:buChar char="•"/>
            </a:pPr>
            <a:r>
              <a:rPr lang="en-US" sz="800" dirty="0"/>
              <a:t>Model fit </a:t>
            </a:r>
            <a:r>
              <a:rPr lang="el-GR" sz="800" i="1" dirty="0" smtClean="0">
                <a:latin typeface="Calibri"/>
              </a:rPr>
              <a:t>χ</a:t>
            </a:r>
            <a:r>
              <a:rPr lang="en-US" sz="800" i="1" dirty="0" smtClean="0"/>
              <a:t>²</a:t>
            </a:r>
            <a:r>
              <a:rPr lang="en-US" sz="800" dirty="0" smtClean="0"/>
              <a:t>(1</a:t>
            </a:r>
            <a:r>
              <a:rPr lang="en-US" sz="800" dirty="0"/>
              <a:t>, </a:t>
            </a:r>
            <a:r>
              <a:rPr lang="en-US" sz="800" i="1" dirty="0"/>
              <a:t>N</a:t>
            </a:r>
            <a:r>
              <a:rPr lang="en-US" sz="800" dirty="0"/>
              <a:t> = 112) = .087, </a:t>
            </a:r>
            <a:r>
              <a:rPr lang="en-US" sz="800" i="1" dirty="0"/>
              <a:t>p</a:t>
            </a:r>
            <a:r>
              <a:rPr lang="en-US" sz="800" dirty="0"/>
              <a:t> = .768, </a:t>
            </a:r>
            <a:r>
              <a:rPr lang="en-US" sz="800" i="1" dirty="0"/>
              <a:t>RMSEA</a:t>
            </a:r>
            <a:r>
              <a:rPr lang="en-US" sz="800" dirty="0"/>
              <a:t> = .000, </a:t>
            </a:r>
            <a:r>
              <a:rPr lang="en-US" sz="800" i="1" dirty="0"/>
              <a:t>CFI</a:t>
            </a:r>
            <a:r>
              <a:rPr lang="en-US" sz="800" dirty="0"/>
              <a:t> = 1.00, SRMR = .0089</a:t>
            </a:r>
          </a:p>
          <a:p>
            <a:pPr marL="139309" indent="-139309">
              <a:buClr>
                <a:schemeClr val="accent1">
                  <a:lumMod val="50000"/>
                </a:schemeClr>
              </a:buClr>
              <a:buFont typeface="Arial" panose="020B0604020202020204" pitchFamily="34" charset="0"/>
              <a:buChar char="•"/>
            </a:pPr>
            <a:r>
              <a:rPr lang="en-US" sz="800" dirty="0"/>
              <a:t>Ethnic and cosmopolitan identification were not directly associated with well-being. Self-efficacy fully mediated the relationship between ethnic identity and well-being</a:t>
            </a:r>
          </a:p>
        </p:txBody>
      </p:sp>
      <p:sp>
        <p:nvSpPr>
          <p:cNvPr id="32" name="TextBox 31"/>
          <p:cNvSpPr txBox="1"/>
          <p:nvPr/>
        </p:nvSpPr>
        <p:spPr>
          <a:xfrm>
            <a:off x="245358" y="10961607"/>
            <a:ext cx="2622853" cy="1248779"/>
          </a:xfrm>
          <a:prstGeom prst="rect">
            <a:avLst/>
          </a:prstGeom>
          <a:noFill/>
        </p:spPr>
        <p:txBody>
          <a:bodyPr wrap="square" lIns="139420" tIns="69711" rIns="139420" bIns="69711" rtlCol="0">
            <a:spAutoFit/>
          </a:bodyPr>
          <a:lstStyle/>
          <a:p>
            <a:pPr marL="212407" indent="-212407">
              <a:buClr>
                <a:schemeClr val="accent1">
                  <a:lumMod val="75000"/>
                </a:schemeClr>
              </a:buClr>
              <a:buFont typeface="Wingdings" panose="05000000000000000000" pitchFamily="2" charset="2"/>
              <a:buChar char="§"/>
            </a:pPr>
            <a:r>
              <a:rPr lang="en-US" sz="800" dirty="0" smtClean="0"/>
              <a:t>There were no significant differences for </a:t>
            </a:r>
            <a:r>
              <a:rPr lang="en-US" sz="800" dirty="0"/>
              <a:t>Luxembourgish identification, self-efficacy, and subjective well-being </a:t>
            </a:r>
            <a:r>
              <a:rPr lang="en-US" sz="800" dirty="0" smtClean="0"/>
              <a:t>natives </a:t>
            </a:r>
            <a:r>
              <a:rPr lang="en-US" sz="800" dirty="0"/>
              <a:t>and </a:t>
            </a:r>
            <a:r>
              <a:rPr lang="en-US" sz="800" dirty="0" smtClean="0"/>
              <a:t>participants </a:t>
            </a:r>
            <a:r>
              <a:rPr lang="en-US" sz="800" smtClean="0"/>
              <a:t>with </a:t>
            </a:r>
            <a:r>
              <a:rPr lang="en-US" sz="800" smtClean="0"/>
              <a:t>migration </a:t>
            </a:r>
            <a:r>
              <a:rPr lang="en-US" sz="800" dirty="0" smtClean="0"/>
              <a:t>background.</a:t>
            </a:r>
          </a:p>
          <a:p>
            <a:pPr>
              <a:buClr>
                <a:schemeClr val="accent1">
                  <a:lumMod val="75000"/>
                </a:schemeClr>
              </a:buClr>
            </a:pPr>
            <a:endParaRPr lang="en-US" sz="800" dirty="0"/>
          </a:p>
          <a:p>
            <a:pPr marL="212407" indent="-212407">
              <a:buClr>
                <a:schemeClr val="accent1">
                  <a:lumMod val="75000"/>
                </a:schemeClr>
              </a:buClr>
              <a:buFont typeface="Wingdings" panose="05000000000000000000" pitchFamily="2" charset="2"/>
              <a:buChar char="§"/>
            </a:pPr>
            <a:endParaRPr lang="en-US" sz="800" dirty="0"/>
          </a:p>
          <a:p>
            <a:pPr marL="212407" indent="-212407">
              <a:buClr>
                <a:schemeClr val="accent1">
                  <a:lumMod val="75000"/>
                </a:schemeClr>
              </a:buClr>
              <a:buFont typeface="Wingdings" panose="05000000000000000000" pitchFamily="2" charset="2"/>
              <a:buChar char="§"/>
            </a:pPr>
            <a:r>
              <a:rPr lang="lb-LU" sz="800" dirty="0"/>
              <a:t>Participants with </a:t>
            </a:r>
            <a:r>
              <a:rPr lang="lb-LU" sz="800" dirty="0" smtClean="0"/>
              <a:t>migration background </a:t>
            </a:r>
            <a:r>
              <a:rPr lang="lb-LU" sz="800" dirty="0"/>
              <a:t>scored higher on the Cosmopolitan identity scale, </a:t>
            </a:r>
            <a:r>
              <a:rPr lang="lb-LU" sz="800" i="1" dirty="0" smtClean="0"/>
              <a:t>t</a:t>
            </a:r>
            <a:r>
              <a:rPr lang="lb-LU" sz="800" dirty="0" smtClean="0"/>
              <a:t>(209.908</a:t>
            </a:r>
            <a:r>
              <a:rPr lang="lb-LU" sz="800" dirty="0"/>
              <a:t>) = -3.446, </a:t>
            </a:r>
            <a:r>
              <a:rPr lang="lb-LU" sz="800" i="1" dirty="0"/>
              <a:t>p </a:t>
            </a:r>
            <a:r>
              <a:rPr lang="nn-NO" sz="800" dirty="0"/>
              <a:t>&lt; .01. </a:t>
            </a:r>
            <a:endParaRPr lang="en-US" sz="800" dirty="0"/>
          </a:p>
        </p:txBody>
      </p:sp>
      <p:sp>
        <p:nvSpPr>
          <p:cNvPr id="35" name="TextBox 34"/>
          <p:cNvSpPr txBox="1"/>
          <p:nvPr/>
        </p:nvSpPr>
        <p:spPr>
          <a:xfrm>
            <a:off x="392344" y="10538154"/>
            <a:ext cx="3902655" cy="263894"/>
          </a:xfrm>
          <a:prstGeom prst="rect">
            <a:avLst/>
          </a:prstGeom>
          <a:noFill/>
        </p:spPr>
        <p:txBody>
          <a:bodyPr wrap="square" lIns="139420" tIns="69711" rIns="139420" bIns="69711" rtlCol="0">
            <a:spAutoFit/>
          </a:bodyPr>
          <a:lstStyle/>
          <a:p>
            <a:r>
              <a:rPr lang="lb-LU" sz="800" b="1" i="1" dirty="0" smtClean="0"/>
              <a:t>Notes: </a:t>
            </a:r>
            <a:r>
              <a:rPr lang="nn-NO" sz="800" dirty="0" smtClean="0"/>
              <a:t>*</a:t>
            </a:r>
            <a:r>
              <a:rPr lang="nn-NO" sz="800" dirty="0"/>
              <a:t>p &lt; .05. **p &lt; .01. </a:t>
            </a:r>
            <a:endParaRPr lang="en-US" sz="800" dirty="0">
              <a:solidFill>
                <a:srgbClr val="FF0000"/>
              </a:solidFill>
            </a:endParaRPr>
          </a:p>
        </p:txBody>
      </p:sp>
      <p:sp>
        <p:nvSpPr>
          <p:cNvPr id="37" name="TextBox 36"/>
          <p:cNvSpPr txBox="1"/>
          <p:nvPr/>
        </p:nvSpPr>
        <p:spPr>
          <a:xfrm>
            <a:off x="225808" y="8268675"/>
            <a:ext cx="4385920" cy="525504"/>
          </a:xfrm>
          <a:prstGeom prst="rect">
            <a:avLst/>
          </a:prstGeom>
          <a:noFill/>
        </p:spPr>
        <p:txBody>
          <a:bodyPr wrap="square" lIns="139420" tIns="69711" rIns="139420" bIns="69711" rtlCol="0">
            <a:spAutoFit/>
          </a:bodyPr>
          <a:lstStyle/>
          <a:p>
            <a:r>
              <a:rPr lang="lb-LU" sz="800" b="1" dirty="0"/>
              <a:t> Descriptive statistics and correlations </a:t>
            </a:r>
            <a:r>
              <a:rPr lang="lb-LU" sz="800" dirty="0" smtClean="0"/>
              <a:t>for </a:t>
            </a:r>
            <a:r>
              <a:rPr lang="lb-LU" sz="800" b="1" dirty="0" smtClean="0">
                <a:solidFill>
                  <a:srgbClr val="00B0F0"/>
                </a:solidFill>
              </a:rPr>
              <a:t>Natives</a:t>
            </a:r>
            <a:r>
              <a:rPr lang="lb-LU" sz="800" dirty="0">
                <a:solidFill>
                  <a:srgbClr val="FF0000"/>
                </a:solidFill>
              </a:rPr>
              <a:t> </a:t>
            </a:r>
            <a:r>
              <a:rPr lang="lb-LU" sz="800" dirty="0"/>
              <a:t>and</a:t>
            </a:r>
            <a:r>
              <a:rPr lang="lb-LU" sz="800" dirty="0" smtClean="0">
                <a:solidFill>
                  <a:srgbClr val="FF0000"/>
                </a:solidFill>
              </a:rPr>
              <a:t> </a:t>
            </a:r>
            <a:r>
              <a:rPr lang="lb-LU" sz="800" b="1" dirty="0" smtClean="0">
                <a:solidFill>
                  <a:schemeClr val="accent2">
                    <a:lumMod val="75000"/>
                  </a:schemeClr>
                </a:solidFill>
              </a:rPr>
              <a:t>Participants </a:t>
            </a:r>
            <a:r>
              <a:rPr lang="lb-LU" sz="800" b="1" dirty="0">
                <a:solidFill>
                  <a:schemeClr val="accent2">
                    <a:lumMod val="75000"/>
                  </a:schemeClr>
                </a:solidFill>
              </a:rPr>
              <a:t>with migration  background</a:t>
            </a:r>
            <a:endParaRPr lang="lb-LU" sz="800" dirty="0">
              <a:solidFill>
                <a:schemeClr val="accent2">
                  <a:lumMod val="75000"/>
                </a:schemeClr>
              </a:solidFill>
            </a:endParaRPr>
          </a:p>
          <a:p>
            <a:r>
              <a:rPr lang="lb-LU" sz="800" b="1" dirty="0" smtClean="0"/>
              <a:t>  </a:t>
            </a:r>
            <a:endParaRPr lang="en-US" sz="800" b="1" dirty="0"/>
          </a:p>
        </p:txBody>
      </p:sp>
      <p:graphicFrame>
        <p:nvGraphicFramePr>
          <p:cNvPr id="38" name="Table 37"/>
          <p:cNvGraphicFramePr>
            <a:graphicFrameLocks noGrp="1"/>
          </p:cNvGraphicFramePr>
          <p:nvPr>
            <p:extLst>
              <p:ext uri="{D42A27DB-BD31-4B8C-83A1-F6EECF244321}">
                <p14:modId xmlns:p14="http://schemas.microsoft.com/office/powerpoint/2010/main" val="4006631911"/>
              </p:ext>
            </p:extLst>
          </p:nvPr>
        </p:nvGraphicFramePr>
        <p:xfrm>
          <a:off x="392344" y="8628010"/>
          <a:ext cx="4165242" cy="1915252"/>
        </p:xfrm>
        <a:graphic>
          <a:graphicData uri="http://schemas.openxmlformats.org/drawingml/2006/table">
            <a:tbl>
              <a:tblPr firstRow="1" bandRow="1">
                <a:tableStyleId>{5C22544A-7EE6-4342-B048-85BDC9FD1C3A}</a:tableStyleId>
              </a:tblPr>
              <a:tblGrid>
                <a:gridCol w="1315400">
                  <a:extLst>
                    <a:ext uri="{9D8B030D-6E8A-4147-A177-3AD203B41FA5}">
                      <a16:colId xmlns:a16="http://schemas.microsoft.com/office/drawing/2014/main" val="4200210079"/>
                    </a:ext>
                  </a:extLst>
                </a:gridCol>
                <a:gridCol w="540967">
                  <a:extLst>
                    <a:ext uri="{9D8B030D-6E8A-4147-A177-3AD203B41FA5}">
                      <a16:colId xmlns:a16="http://schemas.microsoft.com/office/drawing/2014/main" val="2990424861"/>
                    </a:ext>
                  </a:extLst>
                </a:gridCol>
                <a:gridCol w="579502">
                  <a:extLst>
                    <a:ext uri="{9D8B030D-6E8A-4147-A177-3AD203B41FA5}">
                      <a16:colId xmlns:a16="http://schemas.microsoft.com/office/drawing/2014/main" val="2341767961"/>
                    </a:ext>
                  </a:extLst>
                </a:gridCol>
                <a:gridCol w="635578">
                  <a:extLst>
                    <a:ext uri="{9D8B030D-6E8A-4147-A177-3AD203B41FA5}">
                      <a16:colId xmlns:a16="http://schemas.microsoft.com/office/drawing/2014/main" val="4220376162"/>
                    </a:ext>
                  </a:extLst>
                </a:gridCol>
                <a:gridCol w="527850">
                  <a:extLst>
                    <a:ext uri="{9D8B030D-6E8A-4147-A177-3AD203B41FA5}">
                      <a16:colId xmlns:a16="http://schemas.microsoft.com/office/drawing/2014/main" val="4132041136"/>
                    </a:ext>
                  </a:extLst>
                </a:gridCol>
                <a:gridCol w="565945">
                  <a:extLst>
                    <a:ext uri="{9D8B030D-6E8A-4147-A177-3AD203B41FA5}">
                      <a16:colId xmlns:a16="http://schemas.microsoft.com/office/drawing/2014/main" val="1851910534"/>
                    </a:ext>
                  </a:extLst>
                </a:gridCol>
              </a:tblGrid>
              <a:tr h="309392">
                <a:tc>
                  <a:txBody>
                    <a:bodyPr/>
                    <a:lstStyle/>
                    <a:p>
                      <a:endParaRPr lang="en-US" sz="900" dirty="0"/>
                    </a:p>
                  </a:txBody>
                  <a:tcPr marL="113111" marR="113111" marT="56708" marB="56708"/>
                </a:tc>
                <a:tc>
                  <a:txBody>
                    <a:bodyPr/>
                    <a:lstStyle/>
                    <a:p>
                      <a:pPr algn="ctr"/>
                      <a:r>
                        <a:rPr lang="lb-LU" sz="900" i="1" dirty="0" smtClean="0"/>
                        <a:t>M</a:t>
                      </a:r>
                      <a:endParaRPr lang="en-US" sz="900" i="1" dirty="0"/>
                    </a:p>
                  </a:txBody>
                  <a:tcPr marL="113111" marR="113111" marT="56708" marB="56708"/>
                </a:tc>
                <a:tc>
                  <a:txBody>
                    <a:bodyPr/>
                    <a:lstStyle/>
                    <a:p>
                      <a:pPr algn="ctr"/>
                      <a:r>
                        <a:rPr lang="lb-LU" sz="900" i="1" dirty="0" smtClean="0"/>
                        <a:t>SD</a:t>
                      </a:r>
                      <a:endParaRPr lang="en-US" sz="900" i="1" dirty="0"/>
                    </a:p>
                  </a:txBody>
                  <a:tcPr marL="113111" marR="113111" marT="56708" marB="56708"/>
                </a:tc>
                <a:tc>
                  <a:txBody>
                    <a:bodyPr/>
                    <a:lstStyle/>
                    <a:p>
                      <a:pPr algn="ctr"/>
                      <a:r>
                        <a:rPr lang="lb-LU" sz="900" dirty="0" smtClean="0"/>
                        <a:t>1</a:t>
                      </a:r>
                      <a:endParaRPr lang="en-US" sz="900" dirty="0"/>
                    </a:p>
                  </a:txBody>
                  <a:tcPr marL="113111" marR="113111" marT="56708" marB="56708"/>
                </a:tc>
                <a:tc>
                  <a:txBody>
                    <a:bodyPr/>
                    <a:lstStyle/>
                    <a:p>
                      <a:pPr algn="ctr"/>
                      <a:r>
                        <a:rPr lang="lb-LU" sz="900" dirty="0" smtClean="0"/>
                        <a:t>2</a:t>
                      </a:r>
                      <a:endParaRPr lang="en-US" sz="900" dirty="0"/>
                    </a:p>
                  </a:txBody>
                  <a:tcPr marL="113111" marR="113111" marT="56708" marB="56708"/>
                </a:tc>
                <a:tc>
                  <a:txBody>
                    <a:bodyPr/>
                    <a:lstStyle/>
                    <a:p>
                      <a:pPr algn="ctr"/>
                      <a:r>
                        <a:rPr lang="lb-LU" sz="900" dirty="0" smtClean="0"/>
                        <a:t>3</a:t>
                      </a:r>
                      <a:endParaRPr lang="en-US" sz="900" dirty="0"/>
                    </a:p>
                  </a:txBody>
                  <a:tcPr marL="113111" marR="113111" marT="56708" marB="56708"/>
                </a:tc>
                <a:extLst>
                  <a:ext uri="{0D108BD9-81ED-4DB2-BD59-A6C34878D82A}">
                    <a16:rowId xmlns:a16="http://schemas.microsoft.com/office/drawing/2014/main" val="3076840887"/>
                  </a:ext>
                </a:extLst>
              </a:tr>
              <a:tr h="401465">
                <a:tc>
                  <a:txBody>
                    <a:bodyPr/>
                    <a:lstStyle/>
                    <a:p>
                      <a:r>
                        <a:rPr lang="lb-LU" sz="900" dirty="0" smtClean="0"/>
                        <a:t>1.Luxembourgish </a:t>
                      </a:r>
                      <a:r>
                        <a:rPr lang="lb-LU" sz="900" dirty="0" err="1" smtClean="0"/>
                        <a:t>Identity</a:t>
                      </a:r>
                      <a:endParaRPr lang="en-US" sz="900" dirty="0"/>
                    </a:p>
                  </a:txBody>
                  <a:tcPr marL="113111" marR="113111" marT="56708" marB="56708"/>
                </a:tc>
                <a:tc>
                  <a:txBody>
                    <a:bodyPr/>
                    <a:lstStyle/>
                    <a:p>
                      <a:pPr algn="ctr"/>
                      <a:r>
                        <a:rPr lang="lb-LU" sz="900" b="1" dirty="0" smtClean="0">
                          <a:solidFill>
                            <a:srgbClr val="00B0F0"/>
                          </a:solidFill>
                        </a:rPr>
                        <a:t>3.27</a:t>
                      </a:r>
                    </a:p>
                    <a:p>
                      <a:pPr algn="ctr"/>
                      <a:r>
                        <a:rPr lang="lb-LU" sz="900" b="1" dirty="0" smtClean="0">
                          <a:solidFill>
                            <a:schemeClr val="accent2">
                              <a:lumMod val="75000"/>
                            </a:schemeClr>
                          </a:solidFill>
                        </a:rPr>
                        <a:t>3.20</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.77</a:t>
                      </a:r>
                    </a:p>
                    <a:p>
                      <a:pPr algn="ctr"/>
                      <a:r>
                        <a:rPr lang="lb-LU" sz="900" b="1" dirty="0" smtClean="0">
                          <a:solidFill>
                            <a:schemeClr val="accent2">
                              <a:lumMod val="75000"/>
                            </a:schemeClr>
                          </a:solidFill>
                        </a:rPr>
                        <a:t>.81</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t>-</a:t>
                      </a:r>
                      <a:endParaRPr lang="en-US" sz="900" b="1" dirty="0"/>
                    </a:p>
                  </a:txBody>
                  <a:tcPr marL="113111" marR="113111" marT="56708" marB="56708"/>
                </a:tc>
                <a:tc>
                  <a:txBody>
                    <a:bodyPr/>
                    <a:lstStyle/>
                    <a:p>
                      <a:pPr algn="ctr"/>
                      <a:r>
                        <a:rPr lang="lb-LU" sz="900" b="1" dirty="0" smtClean="0">
                          <a:solidFill>
                            <a:srgbClr val="00B0F0"/>
                          </a:solidFill>
                        </a:rPr>
                        <a:t>.028</a:t>
                      </a:r>
                    </a:p>
                    <a:p>
                      <a:pPr algn="ctr"/>
                      <a:r>
                        <a:rPr lang="lb-LU" sz="900" b="1" dirty="0" smtClean="0">
                          <a:solidFill>
                            <a:schemeClr val="accent2">
                              <a:lumMod val="75000"/>
                            </a:schemeClr>
                          </a:solidFill>
                        </a:rPr>
                        <a:t>.129</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.371**</a:t>
                      </a:r>
                    </a:p>
                    <a:p>
                      <a:pPr algn="ctr"/>
                      <a:r>
                        <a:rPr lang="lb-LU" sz="900" b="1" dirty="0" smtClean="0">
                          <a:solidFill>
                            <a:schemeClr val="accent2">
                              <a:lumMod val="75000"/>
                            </a:schemeClr>
                          </a:solidFill>
                        </a:rPr>
                        <a:t>.174*</a:t>
                      </a:r>
                      <a:endParaRPr lang="en-US" sz="900" b="1" dirty="0">
                        <a:solidFill>
                          <a:schemeClr val="accent2">
                            <a:lumMod val="75000"/>
                          </a:schemeClr>
                        </a:solidFill>
                      </a:endParaRPr>
                    </a:p>
                  </a:txBody>
                  <a:tcPr marL="113111" marR="113111" marT="56708" marB="56708"/>
                </a:tc>
                <a:extLst>
                  <a:ext uri="{0D108BD9-81ED-4DB2-BD59-A6C34878D82A}">
                    <a16:rowId xmlns:a16="http://schemas.microsoft.com/office/drawing/2014/main" val="274286815"/>
                  </a:ext>
                </a:extLst>
              </a:tr>
              <a:tr h="401465">
                <a:tc>
                  <a:txBody>
                    <a:bodyPr/>
                    <a:lstStyle/>
                    <a:p>
                      <a:r>
                        <a:rPr lang="lb-LU" sz="900" dirty="0" smtClean="0"/>
                        <a:t>2.Cosmopolitan </a:t>
                      </a:r>
                      <a:r>
                        <a:rPr lang="lb-LU" sz="900" dirty="0" err="1" smtClean="0"/>
                        <a:t>Identity</a:t>
                      </a:r>
                      <a:endParaRPr lang="en-US" sz="900" dirty="0"/>
                    </a:p>
                  </a:txBody>
                  <a:tcPr marL="113111" marR="113111" marT="56708" marB="56708"/>
                </a:tc>
                <a:tc>
                  <a:txBody>
                    <a:bodyPr/>
                    <a:lstStyle/>
                    <a:p>
                      <a:pPr algn="ctr"/>
                      <a:r>
                        <a:rPr lang="lb-LU" sz="900" b="1" dirty="0" smtClean="0">
                          <a:solidFill>
                            <a:srgbClr val="00B0F0"/>
                          </a:solidFill>
                        </a:rPr>
                        <a:t>4.03</a:t>
                      </a:r>
                    </a:p>
                    <a:p>
                      <a:pPr algn="ctr"/>
                      <a:r>
                        <a:rPr lang="lb-LU" sz="900" b="1" dirty="0" smtClean="0">
                          <a:solidFill>
                            <a:schemeClr val="accent2">
                              <a:lumMod val="75000"/>
                            </a:schemeClr>
                          </a:solidFill>
                        </a:rPr>
                        <a:t>4.24</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.53</a:t>
                      </a:r>
                    </a:p>
                    <a:p>
                      <a:pPr algn="ctr"/>
                      <a:r>
                        <a:rPr lang="lb-LU" sz="900" b="1" dirty="0" smtClean="0">
                          <a:solidFill>
                            <a:schemeClr val="accent2">
                              <a:lumMod val="75000"/>
                            </a:schemeClr>
                          </a:solidFill>
                        </a:rPr>
                        <a:t>.43</a:t>
                      </a:r>
                      <a:endParaRPr lang="en-US" sz="900" b="1" dirty="0">
                        <a:solidFill>
                          <a:schemeClr val="accent2">
                            <a:lumMod val="75000"/>
                          </a:schemeClr>
                        </a:solidFill>
                      </a:endParaRPr>
                    </a:p>
                  </a:txBody>
                  <a:tcPr marL="113111" marR="113111" marT="56708" marB="56708"/>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b-LU" sz="900" b="1" dirty="0" smtClean="0">
                          <a:solidFill>
                            <a:srgbClr val="00B0F0"/>
                          </a:solidFill>
                        </a:rPr>
                        <a:t>.028</a:t>
                      </a:r>
                      <a:endParaRPr lang="en-US" sz="900" b="1" dirty="0" smtClean="0">
                        <a:solidFill>
                          <a:srgbClr val="00B0F0"/>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lb-LU" sz="900" b="1" dirty="0" smtClean="0">
                          <a:solidFill>
                            <a:schemeClr val="accent2">
                              <a:lumMod val="75000"/>
                            </a:schemeClr>
                          </a:solidFill>
                        </a:rPr>
                        <a:t>.129</a:t>
                      </a:r>
                      <a:endParaRPr lang="en-US" sz="900" b="1" dirty="0" smtClean="0">
                        <a:solidFill>
                          <a:schemeClr val="accent2">
                            <a:lumMod val="75000"/>
                          </a:schemeClr>
                        </a:solidFill>
                      </a:endParaRPr>
                    </a:p>
                  </a:txBody>
                  <a:tcPr marL="113111" marR="113111" marT="56708" marB="56708"/>
                </a:tc>
                <a:tc>
                  <a:txBody>
                    <a:bodyPr/>
                    <a:lstStyle/>
                    <a:p>
                      <a:pPr algn="ctr"/>
                      <a:r>
                        <a:rPr lang="lb-LU" sz="900" b="1" dirty="0" smtClean="0"/>
                        <a:t>-</a:t>
                      </a:r>
                      <a:endParaRPr lang="en-US" sz="900" b="1" dirty="0"/>
                    </a:p>
                  </a:txBody>
                  <a:tcPr marL="113111" marR="113111" marT="56708" marB="56708"/>
                </a:tc>
                <a:tc>
                  <a:txBody>
                    <a:bodyPr/>
                    <a:lstStyle/>
                    <a:p>
                      <a:pPr algn="ctr"/>
                      <a:r>
                        <a:rPr lang="lb-LU" sz="900" b="1" dirty="0" smtClean="0">
                          <a:solidFill>
                            <a:srgbClr val="00B0F0"/>
                          </a:solidFill>
                        </a:rPr>
                        <a:t>.205*</a:t>
                      </a:r>
                    </a:p>
                    <a:p>
                      <a:pPr algn="ctr"/>
                      <a:r>
                        <a:rPr lang="lb-LU" sz="900" b="1" dirty="0" smtClean="0">
                          <a:solidFill>
                            <a:schemeClr val="accent2">
                              <a:lumMod val="75000"/>
                            </a:schemeClr>
                          </a:solidFill>
                        </a:rPr>
                        <a:t>.169*</a:t>
                      </a:r>
                      <a:endParaRPr lang="en-US" sz="900" b="1" dirty="0">
                        <a:solidFill>
                          <a:schemeClr val="accent2">
                            <a:lumMod val="75000"/>
                          </a:schemeClr>
                        </a:solidFill>
                      </a:endParaRPr>
                    </a:p>
                  </a:txBody>
                  <a:tcPr marL="113111" marR="113111" marT="56708" marB="56708"/>
                </a:tc>
                <a:extLst>
                  <a:ext uri="{0D108BD9-81ED-4DB2-BD59-A6C34878D82A}">
                    <a16:rowId xmlns:a16="http://schemas.microsoft.com/office/drawing/2014/main" val="2615525923"/>
                  </a:ext>
                </a:extLst>
              </a:tr>
              <a:tr h="401465">
                <a:tc>
                  <a:txBody>
                    <a:bodyPr/>
                    <a:lstStyle/>
                    <a:p>
                      <a:r>
                        <a:rPr lang="lb-LU" sz="900" dirty="0" smtClean="0"/>
                        <a:t>3.Self-efficacy</a:t>
                      </a:r>
                      <a:endParaRPr lang="en-US" sz="900" dirty="0"/>
                    </a:p>
                  </a:txBody>
                  <a:tcPr marL="113111" marR="113111" marT="56708" marB="56708"/>
                </a:tc>
                <a:tc>
                  <a:txBody>
                    <a:bodyPr/>
                    <a:lstStyle/>
                    <a:p>
                      <a:pPr algn="ctr"/>
                      <a:r>
                        <a:rPr lang="lb-LU" sz="900" b="1" dirty="0" smtClean="0">
                          <a:solidFill>
                            <a:srgbClr val="00B0F0"/>
                          </a:solidFill>
                        </a:rPr>
                        <a:t>3.02</a:t>
                      </a:r>
                    </a:p>
                    <a:p>
                      <a:pPr algn="ctr"/>
                      <a:r>
                        <a:rPr lang="lb-LU" sz="900" b="1" dirty="0" smtClean="0">
                          <a:solidFill>
                            <a:schemeClr val="accent2">
                              <a:lumMod val="75000"/>
                            </a:schemeClr>
                          </a:solidFill>
                        </a:rPr>
                        <a:t>2.96</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.40</a:t>
                      </a:r>
                    </a:p>
                    <a:p>
                      <a:pPr algn="ctr"/>
                      <a:r>
                        <a:rPr lang="lb-LU" sz="900" b="1" dirty="0" smtClean="0">
                          <a:solidFill>
                            <a:schemeClr val="accent2">
                              <a:lumMod val="75000"/>
                            </a:schemeClr>
                          </a:solidFill>
                        </a:rPr>
                        <a:t>.42</a:t>
                      </a:r>
                      <a:endParaRPr lang="en-US" sz="900" b="1" dirty="0">
                        <a:solidFill>
                          <a:schemeClr val="accent2">
                            <a:lumMod val="75000"/>
                          </a:schemeClr>
                        </a:solidFill>
                      </a:endParaRPr>
                    </a:p>
                  </a:txBody>
                  <a:tcPr marL="113111" marR="113111" marT="56708" marB="56708"/>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b-LU" sz="900" b="1" dirty="0" smtClean="0">
                          <a:solidFill>
                            <a:srgbClr val="00B0F0"/>
                          </a:solidFill>
                        </a:rPr>
                        <a:t>  .371**</a:t>
                      </a:r>
                      <a:endParaRPr lang="en-US" sz="900" b="1" dirty="0" smtClean="0">
                        <a:solidFill>
                          <a:srgbClr val="00B0F0"/>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lb-LU" sz="900" b="1" dirty="0" smtClean="0">
                          <a:solidFill>
                            <a:schemeClr val="accent2">
                              <a:lumMod val="75000"/>
                            </a:schemeClr>
                          </a:solidFill>
                        </a:rPr>
                        <a:t>.174*</a:t>
                      </a:r>
                      <a:endParaRPr lang="en-US" sz="900" b="1" dirty="0" smtClean="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.205*</a:t>
                      </a:r>
                    </a:p>
                    <a:p>
                      <a:pPr marL="0" marR="0" lvl="0" indent="0" algn="ctr" defTabSz="685800" rtl="0" eaLnBrk="1" fontAlgn="auto" latinLnBrk="0" hangingPunct="1">
                        <a:lnSpc>
                          <a:spcPct val="100000"/>
                        </a:lnSpc>
                        <a:spcBef>
                          <a:spcPts val="0"/>
                        </a:spcBef>
                        <a:spcAft>
                          <a:spcPts val="0"/>
                        </a:spcAft>
                        <a:buClrTx/>
                        <a:buSzTx/>
                        <a:buFontTx/>
                        <a:buNone/>
                        <a:tabLst/>
                        <a:defRPr/>
                      </a:pPr>
                      <a:r>
                        <a:rPr lang="lb-LU" sz="900" b="1" dirty="0" smtClean="0">
                          <a:solidFill>
                            <a:schemeClr val="accent2">
                              <a:lumMod val="75000"/>
                            </a:schemeClr>
                          </a:solidFill>
                        </a:rPr>
                        <a:t>.169*</a:t>
                      </a:r>
                      <a:endParaRPr lang="en-US" sz="900" b="1" dirty="0" smtClean="0">
                        <a:solidFill>
                          <a:schemeClr val="accent2">
                            <a:lumMod val="75000"/>
                          </a:schemeClr>
                        </a:solidFill>
                      </a:endParaRPr>
                    </a:p>
                  </a:txBody>
                  <a:tcPr marL="113111" marR="113111" marT="56708" marB="56708"/>
                </a:tc>
                <a:tc>
                  <a:txBody>
                    <a:bodyPr/>
                    <a:lstStyle/>
                    <a:p>
                      <a:pPr algn="ctr"/>
                      <a:r>
                        <a:rPr lang="lb-LU" sz="900" b="1" dirty="0" smtClean="0"/>
                        <a:t>-</a:t>
                      </a:r>
                      <a:endParaRPr lang="en-US" sz="900" b="1" dirty="0"/>
                    </a:p>
                  </a:txBody>
                  <a:tcPr marL="113111" marR="113111" marT="56708" marB="56708"/>
                </a:tc>
                <a:extLst>
                  <a:ext uri="{0D108BD9-81ED-4DB2-BD59-A6C34878D82A}">
                    <a16:rowId xmlns:a16="http://schemas.microsoft.com/office/drawing/2014/main" val="853896942"/>
                  </a:ext>
                </a:extLst>
              </a:tr>
              <a:tr h="401465">
                <a:tc>
                  <a:txBody>
                    <a:bodyPr/>
                    <a:lstStyle/>
                    <a:p>
                      <a:r>
                        <a:rPr lang="lb-LU" sz="900" dirty="0" smtClean="0"/>
                        <a:t>4.Well-being</a:t>
                      </a:r>
                      <a:endParaRPr lang="en-US" sz="900" dirty="0"/>
                    </a:p>
                  </a:txBody>
                  <a:tcPr marL="113111" marR="113111" marT="56708" marB="56708"/>
                </a:tc>
                <a:tc>
                  <a:txBody>
                    <a:bodyPr/>
                    <a:lstStyle/>
                    <a:p>
                      <a:pPr algn="ctr"/>
                      <a:r>
                        <a:rPr lang="lb-LU" sz="900" b="1" dirty="0" smtClean="0">
                          <a:solidFill>
                            <a:srgbClr val="00B0F0"/>
                          </a:solidFill>
                        </a:rPr>
                        <a:t>4.97</a:t>
                      </a:r>
                    </a:p>
                    <a:p>
                      <a:pPr algn="ctr"/>
                      <a:r>
                        <a:rPr lang="lb-LU" sz="900" b="1" dirty="0" smtClean="0">
                          <a:solidFill>
                            <a:schemeClr val="accent2">
                              <a:lumMod val="75000"/>
                            </a:schemeClr>
                          </a:solidFill>
                        </a:rPr>
                        <a:t>4.78</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1.12</a:t>
                      </a:r>
                    </a:p>
                    <a:p>
                      <a:pPr algn="ctr"/>
                      <a:r>
                        <a:rPr lang="lb-LU" sz="900" b="1" dirty="0" smtClean="0">
                          <a:solidFill>
                            <a:schemeClr val="accent2">
                              <a:lumMod val="75000"/>
                            </a:schemeClr>
                          </a:solidFill>
                        </a:rPr>
                        <a:t>1.08</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.127</a:t>
                      </a:r>
                    </a:p>
                    <a:p>
                      <a:pPr algn="ctr"/>
                      <a:r>
                        <a:rPr lang="lb-LU" sz="900" b="1" dirty="0" smtClean="0">
                          <a:solidFill>
                            <a:schemeClr val="accent2">
                              <a:lumMod val="75000"/>
                            </a:schemeClr>
                          </a:solidFill>
                        </a:rPr>
                        <a:t>.149</a:t>
                      </a:r>
                      <a:endParaRPr lang="en-US" sz="900" b="1" dirty="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.129</a:t>
                      </a:r>
                    </a:p>
                    <a:p>
                      <a:pPr marL="0" marR="0" lvl="0" indent="0" algn="ctr" defTabSz="685800" rtl="0" eaLnBrk="1" fontAlgn="auto" latinLnBrk="0" hangingPunct="1">
                        <a:lnSpc>
                          <a:spcPct val="100000"/>
                        </a:lnSpc>
                        <a:spcBef>
                          <a:spcPts val="0"/>
                        </a:spcBef>
                        <a:spcAft>
                          <a:spcPts val="0"/>
                        </a:spcAft>
                        <a:buClrTx/>
                        <a:buSzTx/>
                        <a:buFontTx/>
                        <a:buNone/>
                        <a:tabLst/>
                        <a:defRPr/>
                      </a:pPr>
                      <a:r>
                        <a:rPr lang="lb-LU" sz="900" b="1" dirty="0" smtClean="0">
                          <a:solidFill>
                            <a:schemeClr val="accent2">
                              <a:lumMod val="75000"/>
                            </a:schemeClr>
                          </a:solidFill>
                        </a:rPr>
                        <a:t>.149</a:t>
                      </a:r>
                      <a:endParaRPr lang="en-US" sz="900" b="1" dirty="0" smtClean="0">
                        <a:solidFill>
                          <a:schemeClr val="accent2">
                            <a:lumMod val="75000"/>
                          </a:schemeClr>
                        </a:solidFill>
                      </a:endParaRPr>
                    </a:p>
                  </a:txBody>
                  <a:tcPr marL="113111" marR="113111" marT="56708" marB="56708"/>
                </a:tc>
                <a:tc>
                  <a:txBody>
                    <a:bodyPr/>
                    <a:lstStyle/>
                    <a:p>
                      <a:pPr algn="ctr"/>
                      <a:r>
                        <a:rPr lang="lb-LU" sz="900" b="1" dirty="0" smtClean="0">
                          <a:solidFill>
                            <a:srgbClr val="00B0F0"/>
                          </a:solidFill>
                        </a:rPr>
                        <a:t>.325**</a:t>
                      </a:r>
                    </a:p>
                    <a:p>
                      <a:pPr algn="ctr"/>
                      <a:r>
                        <a:rPr lang="lb-LU" sz="900" b="1" dirty="0" smtClean="0">
                          <a:solidFill>
                            <a:schemeClr val="accent2">
                              <a:lumMod val="75000"/>
                            </a:schemeClr>
                          </a:solidFill>
                        </a:rPr>
                        <a:t>.353**</a:t>
                      </a:r>
                      <a:endParaRPr lang="en-US" sz="900" b="1" dirty="0">
                        <a:solidFill>
                          <a:schemeClr val="accent2">
                            <a:lumMod val="75000"/>
                          </a:schemeClr>
                        </a:solidFill>
                      </a:endParaRPr>
                    </a:p>
                  </a:txBody>
                  <a:tcPr marL="113111" marR="113111" marT="56708" marB="56708"/>
                </a:tc>
                <a:extLst>
                  <a:ext uri="{0D108BD9-81ED-4DB2-BD59-A6C34878D82A}">
                    <a16:rowId xmlns:a16="http://schemas.microsoft.com/office/drawing/2014/main" val="300250101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41078224"/>
              </p:ext>
            </p:extLst>
          </p:nvPr>
        </p:nvGraphicFramePr>
        <p:xfrm>
          <a:off x="6276827" y="3673905"/>
          <a:ext cx="2987560" cy="1566692"/>
        </p:xfrm>
        <a:graphic>
          <a:graphicData uri="http://schemas.openxmlformats.org/drawingml/2006/table">
            <a:tbl>
              <a:tblPr firstRow="1" bandRow="1">
                <a:tableStyleId>{5C22544A-7EE6-4342-B048-85BDC9FD1C3A}</a:tableStyleId>
              </a:tblPr>
              <a:tblGrid>
                <a:gridCol w="708036">
                  <a:extLst>
                    <a:ext uri="{9D8B030D-6E8A-4147-A177-3AD203B41FA5}">
                      <a16:colId xmlns:a16="http://schemas.microsoft.com/office/drawing/2014/main" val="2706745053"/>
                    </a:ext>
                  </a:extLst>
                </a:gridCol>
                <a:gridCol w="1129493">
                  <a:extLst>
                    <a:ext uri="{9D8B030D-6E8A-4147-A177-3AD203B41FA5}">
                      <a16:colId xmlns:a16="http://schemas.microsoft.com/office/drawing/2014/main" val="1430726648"/>
                    </a:ext>
                  </a:extLst>
                </a:gridCol>
                <a:gridCol w="1150031">
                  <a:extLst>
                    <a:ext uri="{9D8B030D-6E8A-4147-A177-3AD203B41FA5}">
                      <a16:colId xmlns:a16="http://schemas.microsoft.com/office/drawing/2014/main" val="209492688"/>
                    </a:ext>
                  </a:extLst>
                </a:gridCol>
              </a:tblGrid>
              <a:tr h="500981">
                <a:tc>
                  <a:txBody>
                    <a:bodyPr/>
                    <a:lstStyle/>
                    <a:p>
                      <a:endParaRPr lang="en-US" sz="900" dirty="0">
                        <a:latin typeface="+mn-lt"/>
                      </a:endParaRPr>
                    </a:p>
                  </a:txBody>
                  <a:tcPr marL="113111" marR="113111" marT="56708" marB="56708"/>
                </a:tc>
                <a:tc>
                  <a:txBody>
                    <a:bodyPr/>
                    <a:lstStyle/>
                    <a:p>
                      <a:pPr algn="ctr"/>
                      <a:r>
                        <a:rPr lang="lb-LU" sz="900" dirty="0" smtClean="0">
                          <a:latin typeface="+mn-lt"/>
                        </a:rPr>
                        <a:t>1st</a:t>
                      </a:r>
                      <a:r>
                        <a:rPr lang="lb-LU" sz="900" baseline="0" dirty="0" smtClean="0">
                          <a:latin typeface="+mn-lt"/>
                        </a:rPr>
                        <a:t> and 2nd generation migrants</a:t>
                      </a:r>
                      <a:endParaRPr lang="en-US" sz="900" dirty="0">
                        <a:latin typeface="+mn-lt"/>
                      </a:endParaRPr>
                    </a:p>
                  </a:txBody>
                  <a:tcPr marL="113111" marR="113111" marT="56708" marB="56708"/>
                </a:tc>
                <a:tc>
                  <a:txBody>
                    <a:bodyPr/>
                    <a:lstStyle/>
                    <a:p>
                      <a:pPr algn="ctr"/>
                      <a:r>
                        <a:rPr lang="en-US" sz="900" b="1" kern="1200" dirty="0" smtClean="0">
                          <a:solidFill>
                            <a:schemeClr val="lt1"/>
                          </a:solidFill>
                          <a:latin typeface="+mn-lt"/>
                          <a:ea typeface="+mn-ea"/>
                          <a:cs typeface="+mn-cs"/>
                        </a:rPr>
                        <a:t>Luxembourg</a:t>
                      </a:r>
                      <a:r>
                        <a:rPr lang="en-US" sz="900" dirty="0" smtClean="0">
                          <a:solidFill>
                            <a:srgbClr val="002060"/>
                          </a:solidFill>
                          <a:latin typeface="+mn-lt"/>
                        </a:rPr>
                        <a:t> </a:t>
                      </a:r>
                    </a:p>
                    <a:p>
                      <a:pPr algn="ctr"/>
                      <a:r>
                        <a:rPr lang="lb-LU" sz="900" dirty="0" err="1" smtClean="0">
                          <a:latin typeface="+mn-lt"/>
                        </a:rPr>
                        <a:t>natives</a:t>
                      </a:r>
                      <a:endParaRPr lang="en-US" sz="900" dirty="0" smtClean="0">
                        <a:latin typeface="+mn-lt"/>
                      </a:endParaRPr>
                    </a:p>
                    <a:p>
                      <a:pPr algn="ctr"/>
                      <a:endParaRPr lang="en-US" sz="900" dirty="0">
                        <a:latin typeface="+mn-lt"/>
                      </a:endParaRPr>
                    </a:p>
                  </a:txBody>
                  <a:tcPr marL="113111" marR="113111" marT="56708" marB="56708"/>
                </a:tc>
                <a:extLst>
                  <a:ext uri="{0D108BD9-81ED-4DB2-BD59-A6C34878D82A}">
                    <a16:rowId xmlns:a16="http://schemas.microsoft.com/office/drawing/2014/main" val="2695544258"/>
                  </a:ext>
                </a:extLst>
              </a:tr>
              <a:tr h="236436">
                <a:tc>
                  <a:txBody>
                    <a:bodyPr/>
                    <a:lstStyle/>
                    <a:p>
                      <a:r>
                        <a:rPr lang="lb-LU" sz="900" i="1" dirty="0" smtClean="0">
                          <a:solidFill>
                            <a:srgbClr val="002060"/>
                          </a:solidFill>
                          <a:latin typeface="+mn-lt"/>
                        </a:rPr>
                        <a:t>N</a:t>
                      </a:r>
                      <a:endParaRPr lang="en-US" sz="900" dirty="0">
                        <a:latin typeface="+mn-lt"/>
                      </a:endParaRPr>
                    </a:p>
                  </a:txBody>
                  <a:tcPr marL="113111" marR="113111" marT="56708" marB="56708"/>
                </a:tc>
                <a:tc>
                  <a:txBody>
                    <a:bodyPr/>
                    <a:lstStyle/>
                    <a:p>
                      <a:pPr algn="ctr"/>
                      <a:r>
                        <a:rPr lang="lb-LU" sz="900" dirty="0" smtClean="0">
                          <a:latin typeface="+mn-lt"/>
                        </a:rPr>
                        <a:t>148</a:t>
                      </a:r>
                      <a:endParaRPr lang="en-US" sz="900" dirty="0">
                        <a:latin typeface="+mn-lt"/>
                      </a:endParaRPr>
                    </a:p>
                  </a:txBody>
                  <a:tcPr marL="113111" marR="113111" marT="56708" marB="56708"/>
                </a:tc>
                <a:tc>
                  <a:txBody>
                    <a:bodyPr/>
                    <a:lstStyle/>
                    <a:p>
                      <a:pPr algn="ctr"/>
                      <a:r>
                        <a:rPr lang="lb-LU" sz="900" dirty="0" smtClean="0">
                          <a:latin typeface="+mn-lt"/>
                        </a:rPr>
                        <a:t>112</a:t>
                      </a:r>
                      <a:endParaRPr lang="en-US" sz="900" dirty="0">
                        <a:latin typeface="+mn-lt"/>
                      </a:endParaRPr>
                    </a:p>
                  </a:txBody>
                  <a:tcPr marL="113111" marR="113111" marT="56708" marB="56708"/>
                </a:tc>
                <a:extLst>
                  <a:ext uri="{0D108BD9-81ED-4DB2-BD59-A6C34878D82A}">
                    <a16:rowId xmlns:a16="http://schemas.microsoft.com/office/drawing/2014/main" val="169046252"/>
                  </a:ext>
                </a:extLst>
              </a:tr>
              <a:tr h="387171">
                <a:tc>
                  <a:txBody>
                    <a:bodyPr/>
                    <a:lstStyle/>
                    <a:p>
                      <a:r>
                        <a:rPr lang="lb-LU" sz="900" dirty="0" err="1" smtClean="0">
                          <a:solidFill>
                            <a:srgbClr val="002060"/>
                          </a:solidFill>
                          <a:latin typeface="+mn-lt"/>
                        </a:rPr>
                        <a:t>age</a:t>
                      </a:r>
                      <a:endParaRPr lang="en-US" sz="900" dirty="0">
                        <a:latin typeface="+mn-lt"/>
                      </a:endParaRPr>
                    </a:p>
                  </a:txBody>
                  <a:tcPr marL="113111" marR="113111" marT="56708" marB="56708"/>
                </a:tc>
                <a:tc>
                  <a:txBody>
                    <a:bodyPr/>
                    <a:lstStyle/>
                    <a:p>
                      <a:pPr algn="ctr">
                        <a:lnSpc>
                          <a:spcPct val="107000"/>
                        </a:lnSpc>
                      </a:pPr>
                      <a:r>
                        <a:rPr lang="lb-LU" sz="900" i="1" dirty="0" smtClean="0">
                          <a:solidFill>
                            <a:srgbClr val="002060"/>
                          </a:solidFill>
                          <a:effectLst/>
                          <a:latin typeface="+mn-lt"/>
                          <a:cs typeface="Times New Roman" panose="02020603050405020304" pitchFamily="18" charset="0"/>
                        </a:rPr>
                        <a:t>M</a:t>
                      </a:r>
                      <a:r>
                        <a:rPr lang="lb-LU" sz="900" dirty="0" smtClean="0">
                          <a:solidFill>
                            <a:srgbClr val="002060"/>
                          </a:solidFill>
                          <a:effectLst/>
                          <a:latin typeface="+mn-lt"/>
                          <a:cs typeface="Times New Roman" panose="02020603050405020304" pitchFamily="18" charset="0"/>
                        </a:rPr>
                        <a:t> = 22</a:t>
                      </a:r>
                    </a:p>
                    <a:p>
                      <a:pPr algn="ctr">
                        <a:lnSpc>
                          <a:spcPct val="107000"/>
                        </a:lnSpc>
                      </a:pPr>
                      <a:r>
                        <a:rPr lang="lb-LU" sz="900" i="1" dirty="0" smtClean="0">
                          <a:solidFill>
                            <a:srgbClr val="002060"/>
                          </a:solidFill>
                          <a:effectLst/>
                          <a:latin typeface="+mn-lt"/>
                          <a:cs typeface="Times New Roman" panose="02020603050405020304" pitchFamily="18" charset="0"/>
                        </a:rPr>
                        <a:t>SD = 2.563</a:t>
                      </a:r>
                    </a:p>
                  </a:txBody>
                  <a:tcPr marL="113111" marR="113111" marT="56708" marB="56708"/>
                </a:tc>
                <a:tc>
                  <a:txBody>
                    <a:bodyPr/>
                    <a:lstStyle/>
                    <a:p>
                      <a:pPr algn="ctr">
                        <a:lnSpc>
                          <a:spcPct val="107000"/>
                        </a:lnSpc>
                      </a:pPr>
                      <a:r>
                        <a:rPr lang="lb-LU" sz="900" i="1" dirty="0" smtClean="0">
                          <a:solidFill>
                            <a:srgbClr val="002060"/>
                          </a:solidFill>
                          <a:effectLst/>
                          <a:latin typeface="+mn-lt"/>
                          <a:cs typeface="Times New Roman" panose="02020603050405020304" pitchFamily="18" charset="0"/>
                        </a:rPr>
                        <a:t>M</a:t>
                      </a:r>
                      <a:r>
                        <a:rPr lang="lb-LU" sz="900" dirty="0" smtClean="0">
                          <a:solidFill>
                            <a:srgbClr val="002060"/>
                          </a:solidFill>
                          <a:effectLst/>
                          <a:latin typeface="+mn-lt"/>
                          <a:cs typeface="Times New Roman" panose="02020603050405020304" pitchFamily="18" charset="0"/>
                        </a:rPr>
                        <a:t> = 21.48</a:t>
                      </a:r>
                    </a:p>
                    <a:p>
                      <a:pPr algn="ctr">
                        <a:lnSpc>
                          <a:spcPct val="107000"/>
                        </a:lnSpc>
                      </a:pPr>
                      <a:r>
                        <a:rPr lang="lb-LU" sz="900" i="1" dirty="0" smtClean="0">
                          <a:solidFill>
                            <a:srgbClr val="002060"/>
                          </a:solidFill>
                          <a:effectLst/>
                          <a:latin typeface="+mn-lt"/>
                          <a:cs typeface="Times New Roman" panose="02020603050405020304" pitchFamily="18" charset="0"/>
                        </a:rPr>
                        <a:t>SD = 2.044</a:t>
                      </a:r>
                      <a:endParaRPr lang="en-US" sz="900" dirty="0">
                        <a:latin typeface="+mn-lt"/>
                      </a:endParaRPr>
                    </a:p>
                  </a:txBody>
                  <a:tcPr marL="113111" marR="113111" marT="56708" marB="56708"/>
                </a:tc>
                <a:extLst>
                  <a:ext uri="{0D108BD9-81ED-4DB2-BD59-A6C34878D82A}">
                    <a16:rowId xmlns:a16="http://schemas.microsoft.com/office/drawing/2014/main" val="2093783747"/>
                  </a:ext>
                </a:extLst>
              </a:tr>
              <a:tr h="387171">
                <a:tc>
                  <a:txBody>
                    <a:bodyPr/>
                    <a:lstStyle/>
                    <a:p>
                      <a:r>
                        <a:rPr lang="lb-LU" sz="900" dirty="0" err="1" smtClean="0">
                          <a:solidFill>
                            <a:srgbClr val="002060"/>
                          </a:solidFill>
                          <a:latin typeface="+mn-lt"/>
                        </a:rPr>
                        <a:t>gender</a:t>
                      </a:r>
                      <a:endParaRPr lang="en-US" sz="900" dirty="0">
                        <a:latin typeface="+mn-lt"/>
                      </a:endParaRPr>
                    </a:p>
                  </a:txBody>
                  <a:tcPr marL="113111" marR="113111" marT="56708" marB="56708"/>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lb-LU" sz="900" dirty="0" err="1" smtClean="0">
                          <a:solidFill>
                            <a:srgbClr val="002060"/>
                          </a:solidFill>
                          <a:latin typeface="+mn-lt"/>
                        </a:rPr>
                        <a:t>females</a:t>
                      </a:r>
                      <a:r>
                        <a:rPr lang="lb-LU" sz="900" dirty="0" smtClean="0">
                          <a:solidFill>
                            <a:srgbClr val="002060"/>
                          </a:solidFill>
                          <a:latin typeface="+mn-lt"/>
                        </a:rPr>
                        <a:t> 67.6 %</a:t>
                      </a:r>
                      <a:endParaRPr lang="en-US" sz="900" dirty="0" smtClean="0">
                        <a:solidFill>
                          <a:srgbClr val="002060"/>
                        </a:solidFill>
                        <a:latin typeface="+mn-lt"/>
                      </a:endParaRPr>
                    </a:p>
                    <a:p>
                      <a:pPr algn="ctr">
                        <a:lnSpc>
                          <a:spcPct val="107000"/>
                        </a:lnSpc>
                      </a:pPr>
                      <a:r>
                        <a:rPr lang="lb-LU" sz="900" dirty="0" smtClean="0">
                          <a:solidFill>
                            <a:srgbClr val="002060"/>
                          </a:solidFill>
                          <a:latin typeface="+mn-lt"/>
                        </a:rPr>
                        <a:t>males    31.8 %</a:t>
                      </a:r>
                      <a:endParaRPr lang="en-US" sz="900" dirty="0" smtClean="0">
                        <a:solidFill>
                          <a:schemeClr val="dk1"/>
                        </a:solidFill>
                        <a:latin typeface="+mn-lt"/>
                      </a:endParaRPr>
                    </a:p>
                  </a:txBody>
                  <a:tcPr marL="113111" marR="113111" marT="56708" marB="56708"/>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lb-LU" sz="900" dirty="0" err="1" smtClean="0">
                          <a:solidFill>
                            <a:srgbClr val="002060"/>
                          </a:solidFill>
                          <a:latin typeface="+mn-lt"/>
                        </a:rPr>
                        <a:t>females</a:t>
                      </a:r>
                      <a:r>
                        <a:rPr lang="lb-LU" sz="900" dirty="0" smtClean="0">
                          <a:solidFill>
                            <a:srgbClr val="002060"/>
                          </a:solidFill>
                          <a:latin typeface="+mn-lt"/>
                        </a:rPr>
                        <a:t> 60.7%</a:t>
                      </a:r>
                      <a:endParaRPr lang="en-US" sz="900" dirty="0" smtClean="0">
                        <a:solidFill>
                          <a:srgbClr val="002060"/>
                        </a:solidFill>
                        <a:latin typeface="+mn-lt"/>
                      </a:endParaRPr>
                    </a:p>
                    <a:p>
                      <a:pPr algn="ctr">
                        <a:lnSpc>
                          <a:spcPct val="107000"/>
                        </a:lnSpc>
                      </a:pPr>
                      <a:r>
                        <a:rPr lang="lb-LU" sz="900" dirty="0" smtClean="0">
                          <a:solidFill>
                            <a:srgbClr val="002060"/>
                          </a:solidFill>
                          <a:latin typeface="+mn-lt"/>
                        </a:rPr>
                        <a:t>  males     39.3 %</a:t>
                      </a:r>
                      <a:endParaRPr lang="en-US" sz="900" dirty="0">
                        <a:latin typeface="+mn-lt"/>
                      </a:endParaRPr>
                    </a:p>
                  </a:txBody>
                  <a:tcPr marL="113111" marR="113111" marT="56708" marB="56708"/>
                </a:tc>
                <a:extLst>
                  <a:ext uri="{0D108BD9-81ED-4DB2-BD59-A6C34878D82A}">
                    <a16:rowId xmlns:a16="http://schemas.microsoft.com/office/drawing/2014/main" val="2263641855"/>
                  </a:ext>
                </a:extLst>
              </a:tr>
            </a:tbl>
          </a:graphicData>
        </a:graphic>
      </p:graphicFrame>
      <p:sp>
        <p:nvSpPr>
          <p:cNvPr id="43" name="TextBox 42"/>
          <p:cNvSpPr txBox="1"/>
          <p:nvPr/>
        </p:nvSpPr>
        <p:spPr>
          <a:xfrm>
            <a:off x="136482" y="12678077"/>
            <a:ext cx="10195744" cy="310061"/>
          </a:xfrm>
          <a:prstGeom prst="rect">
            <a:avLst/>
          </a:prstGeom>
          <a:solidFill>
            <a:schemeClr val="accent1">
              <a:lumMod val="60000"/>
              <a:lumOff val="40000"/>
            </a:schemeClr>
          </a:solidFill>
        </p:spPr>
        <p:txBody>
          <a:bodyPr wrap="square" lIns="139420" tIns="69711" rIns="139420" bIns="69711" rtlCol="0">
            <a:spAutoFit/>
          </a:bodyPr>
          <a:lstStyle/>
          <a:p>
            <a:pPr algn="ctr"/>
            <a:r>
              <a:rPr lang="lb-LU" sz="1100" b="1" dirty="0">
                <a:solidFill>
                  <a:srgbClr val="002060"/>
                </a:solidFill>
              </a:rPr>
              <a:t>DISCUSSION</a:t>
            </a:r>
            <a:endParaRPr lang="en-US" sz="1100" b="1" dirty="0">
              <a:solidFill>
                <a:srgbClr val="002060"/>
              </a:solidFill>
            </a:endParaRPr>
          </a:p>
        </p:txBody>
      </p:sp>
      <p:graphicFrame>
        <p:nvGraphicFramePr>
          <p:cNvPr id="46" name="Chart 45"/>
          <p:cNvGraphicFramePr/>
          <p:nvPr>
            <p:extLst>
              <p:ext uri="{D42A27DB-BD31-4B8C-83A1-F6EECF244321}">
                <p14:modId xmlns:p14="http://schemas.microsoft.com/office/powerpoint/2010/main" val="2463146372"/>
              </p:ext>
            </p:extLst>
          </p:nvPr>
        </p:nvGraphicFramePr>
        <p:xfrm>
          <a:off x="3093969" y="10920528"/>
          <a:ext cx="1919217" cy="1426280"/>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p:cNvSpPr txBox="1"/>
          <p:nvPr/>
        </p:nvSpPr>
        <p:spPr>
          <a:xfrm>
            <a:off x="5238944" y="10712123"/>
            <a:ext cx="4961938" cy="756337"/>
          </a:xfrm>
          <a:prstGeom prst="rect">
            <a:avLst/>
          </a:prstGeom>
          <a:noFill/>
        </p:spPr>
        <p:txBody>
          <a:bodyPr wrap="square" lIns="139420" tIns="69711" rIns="139420" bIns="69711" rtlCol="0">
            <a:spAutoFit/>
          </a:bodyPr>
          <a:lstStyle/>
          <a:p>
            <a:r>
              <a:rPr lang="en-US" sz="800" b="1" dirty="0"/>
              <a:t>Path model of identity domains, self-efficacy, and well-being for immigrant emerging adults</a:t>
            </a:r>
          </a:p>
          <a:p>
            <a:pPr marL="139309" indent="-139309">
              <a:buClr>
                <a:schemeClr val="accent1">
                  <a:lumMod val="50000"/>
                </a:schemeClr>
              </a:buClr>
              <a:buFont typeface="Arial" panose="020B0604020202020204" pitchFamily="34" charset="0"/>
              <a:buChar char="•"/>
            </a:pPr>
            <a:r>
              <a:rPr lang="en-US" sz="800" dirty="0"/>
              <a:t>Model fit </a:t>
            </a:r>
            <a:r>
              <a:rPr lang="el-GR" sz="800" dirty="0" smtClean="0">
                <a:latin typeface="Calibri"/>
              </a:rPr>
              <a:t>χ</a:t>
            </a:r>
            <a:r>
              <a:rPr lang="en-US" sz="800" i="1" dirty="0" smtClean="0"/>
              <a:t>²</a:t>
            </a:r>
            <a:r>
              <a:rPr lang="en-US" sz="800" dirty="0" smtClean="0"/>
              <a:t>(1</a:t>
            </a:r>
            <a:r>
              <a:rPr lang="en-US" sz="800" dirty="0"/>
              <a:t>, N =145) = 2.452, </a:t>
            </a:r>
            <a:r>
              <a:rPr lang="en-US" sz="800" i="1" dirty="0"/>
              <a:t>p</a:t>
            </a:r>
            <a:r>
              <a:rPr lang="en-US" sz="800" dirty="0"/>
              <a:t> = .117, </a:t>
            </a:r>
            <a:r>
              <a:rPr lang="en-US" sz="800" i="1" dirty="0"/>
              <a:t>RMSEA</a:t>
            </a:r>
            <a:r>
              <a:rPr lang="en-US" sz="800" dirty="0"/>
              <a:t> = .100, </a:t>
            </a:r>
            <a:r>
              <a:rPr lang="en-US" sz="800" i="1" dirty="0"/>
              <a:t>CFI</a:t>
            </a:r>
            <a:r>
              <a:rPr lang="en-US" sz="800" dirty="0"/>
              <a:t> = .946, SRMR = </a:t>
            </a:r>
            <a:r>
              <a:rPr lang="en-US" sz="800" dirty="0" smtClean="0"/>
              <a:t>.0429</a:t>
            </a:r>
            <a:endParaRPr lang="en-US" sz="800" dirty="0"/>
          </a:p>
          <a:p>
            <a:pPr marL="139309" indent="-139309">
              <a:buClr>
                <a:schemeClr val="accent1">
                  <a:lumMod val="50000"/>
                </a:schemeClr>
              </a:buClr>
              <a:buFont typeface="Arial" panose="020B0604020202020204" pitchFamily="34" charset="0"/>
              <a:buChar char="•"/>
            </a:pPr>
            <a:r>
              <a:rPr lang="en-US" sz="800" dirty="0"/>
              <a:t>Identification patterns were not significant predictors of subjective well-being. A significant indirect effect was observed: Self-efficacy mediated the relationship between transnational identification and well-being. </a:t>
            </a:r>
          </a:p>
        </p:txBody>
      </p:sp>
      <p:sp>
        <p:nvSpPr>
          <p:cNvPr id="52" name="TextBox 51"/>
          <p:cNvSpPr txBox="1"/>
          <p:nvPr/>
        </p:nvSpPr>
        <p:spPr>
          <a:xfrm>
            <a:off x="5412363" y="2067169"/>
            <a:ext cx="3008068" cy="1756610"/>
          </a:xfrm>
          <a:prstGeom prst="rect">
            <a:avLst/>
          </a:prstGeom>
          <a:noFill/>
        </p:spPr>
        <p:txBody>
          <a:bodyPr wrap="square" lIns="139420" tIns="69711" rIns="139420" bIns="69711" rtlCol="0">
            <a:spAutoFit/>
          </a:bodyPr>
          <a:lstStyle/>
          <a:p>
            <a:pPr marL="171450" indent="-171450">
              <a:buClr>
                <a:schemeClr val="accent1">
                  <a:lumMod val="50000"/>
                </a:schemeClr>
              </a:buClr>
              <a:buFont typeface="Wingdings" panose="05000000000000000000" pitchFamily="2" charset="2"/>
              <a:buChar char="§"/>
            </a:pPr>
            <a:r>
              <a:rPr lang="en-US" sz="700" dirty="0"/>
              <a:t>The sample included 260 young adults. </a:t>
            </a:r>
            <a:endParaRPr lang="en-US" sz="700" dirty="0" smtClean="0"/>
          </a:p>
          <a:p>
            <a:pPr>
              <a:buClr>
                <a:schemeClr val="accent1">
                  <a:lumMod val="50000"/>
                </a:schemeClr>
              </a:buClr>
            </a:pPr>
            <a:endParaRPr lang="en-US" sz="700" dirty="0"/>
          </a:p>
          <a:p>
            <a:pPr marL="171450" indent="-171450">
              <a:buClr>
                <a:schemeClr val="accent1">
                  <a:lumMod val="50000"/>
                </a:schemeClr>
              </a:buClr>
              <a:buFont typeface="Wingdings" panose="05000000000000000000" pitchFamily="2" charset="2"/>
              <a:buChar char="§"/>
            </a:pPr>
            <a:r>
              <a:rPr lang="en-US" sz="700" dirty="0"/>
              <a:t>As native Luxembourgish we classified those participants who were born in Luxembourg and whose parents were born in Luxembourg (n = 112). Participants with migration background (n = 148) comprise the 2nd generation, that is those who are born in Luxembourg (67,6%), but at least one parent was not.  First generation migrants were not born in Luxembourg and have non-Luxembourgish parents</a:t>
            </a:r>
            <a:r>
              <a:rPr lang="en-US" sz="700" dirty="0" smtClean="0"/>
              <a:t>.</a:t>
            </a:r>
          </a:p>
          <a:p>
            <a:pPr>
              <a:buClr>
                <a:schemeClr val="accent1">
                  <a:lumMod val="50000"/>
                </a:schemeClr>
              </a:buClr>
            </a:pPr>
            <a:r>
              <a:rPr lang="en-US" sz="700" dirty="0" smtClean="0"/>
              <a:t> </a:t>
            </a:r>
            <a:endParaRPr lang="en-US" sz="700" dirty="0" smtClean="0"/>
          </a:p>
          <a:p>
            <a:pPr marL="171450" indent="-171450">
              <a:buFont typeface="Arial" panose="020B0604020202020204" pitchFamily="34" charset="0"/>
              <a:buChar char="•"/>
            </a:pPr>
            <a:r>
              <a:rPr lang="en-US" sz="700" dirty="0"/>
              <a:t>Participants provided different nationalities – with the majority (77%) holding </a:t>
            </a:r>
            <a:r>
              <a:rPr lang="en-US" sz="700" dirty="0" smtClean="0"/>
              <a:t>Luxembourg citizenship</a:t>
            </a:r>
            <a:r>
              <a:rPr lang="en-US" sz="700" dirty="0"/>
              <a:t>. A quarter indicated that they hold more than one nationality</a:t>
            </a:r>
            <a:r>
              <a:rPr lang="en-US" sz="700" dirty="0" smtClean="0"/>
              <a:t>. </a:t>
            </a:r>
            <a:endParaRPr lang="en-US" sz="700" dirty="0"/>
          </a:p>
          <a:p>
            <a:pPr marL="171450" indent="-171450">
              <a:buClr>
                <a:schemeClr val="accent1">
                  <a:lumMod val="50000"/>
                </a:schemeClr>
              </a:buClr>
              <a:buFont typeface="Wingdings" panose="05000000000000000000" pitchFamily="2" charset="2"/>
              <a:buChar char="§"/>
            </a:pPr>
            <a:endParaRPr lang="lb-LU" sz="700" dirty="0"/>
          </a:p>
          <a:p>
            <a:pPr marL="212407" indent="-212407">
              <a:buFont typeface="Arial" panose="020B0604020202020204" pitchFamily="34" charset="0"/>
              <a:buChar char="•"/>
            </a:pPr>
            <a:endParaRPr lang="en-US" sz="700" dirty="0"/>
          </a:p>
        </p:txBody>
      </p:sp>
      <p:sp>
        <p:nvSpPr>
          <p:cNvPr id="75" name="TextBox 74"/>
          <p:cNvSpPr txBox="1"/>
          <p:nvPr/>
        </p:nvSpPr>
        <p:spPr>
          <a:xfrm>
            <a:off x="107563" y="1979275"/>
            <a:ext cx="5101424" cy="3495548"/>
          </a:xfrm>
          <a:prstGeom prst="rect">
            <a:avLst/>
          </a:prstGeom>
          <a:noFill/>
        </p:spPr>
        <p:txBody>
          <a:bodyPr wrap="square" lIns="139420" tIns="69711" rIns="139420" bIns="69711" rtlCol="0">
            <a:spAutoFit/>
          </a:bodyPr>
          <a:lstStyle/>
          <a:p>
            <a:r>
              <a:rPr lang="en-US" sz="800" dirty="0" smtClean="0"/>
              <a:t>         </a:t>
            </a:r>
            <a:r>
              <a:rPr lang="en-US" sz="700" dirty="0" smtClean="0"/>
              <a:t>Luxembourg is one of the most diverse countries in Europe with a foreign population percentage of nearly 48%. Exposure to different cultures and switching between languages are normal everyday occurrences in Luxembourg. These culture contact situations have particular implications for the development of identity. Young adults with migration background are being socialized in two or more different cultures and native Luxembourgish citizens can find themselves in the minority in certain contexts. Research has shown that salience of national identification is heightened within this multicultural context while higher levels of national identification are associated with life satisfaction and better health outcomes (Murdock</a:t>
            </a:r>
            <a:r>
              <a:rPr lang="en-US" sz="700" dirty="0"/>
              <a:t>, </a:t>
            </a:r>
            <a:r>
              <a:rPr lang="en-US" sz="700" dirty="0" err="1"/>
              <a:t>Hirst</a:t>
            </a:r>
            <a:r>
              <a:rPr lang="en-US" sz="700" dirty="0"/>
              <a:t>, &amp; </a:t>
            </a:r>
            <a:r>
              <a:rPr lang="en-US" sz="700" dirty="0" err="1"/>
              <a:t>Ferring</a:t>
            </a:r>
            <a:r>
              <a:rPr lang="en-US" sz="700" dirty="0"/>
              <a:t>, </a:t>
            </a:r>
            <a:r>
              <a:rPr lang="en-US" sz="700" dirty="0" smtClean="0"/>
              <a:t>2014; </a:t>
            </a:r>
            <a:r>
              <a:rPr lang="en-US" sz="700" dirty="0" err="1" smtClean="0"/>
              <a:t>Phinney</a:t>
            </a:r>
            <a:r>
              <a:rPr lang="en-US" sz="700" dirty="0" smtClean="0"/>
              <a:t>, Cantu, &amp; Kurtz, 1997). Other findings provide evidence that new, shared identities can emerge in highly diverse areas (van de Vijver, </a:t>
            </a:r>
            <a:r>
              <a:rPr lang="en-US" sz="700" dirty="0" err="1" smtClean="0"/>
              <a:t>Blommaert</a:t>
            </a:r>
            <a:r>
              <a:rPr lang="en-US" sz="700" dirty="0" smtClean="0"/>
              <a:t>, </a:t>
            </a:r>
            <a:r>
              <a:rPr lang="en-US" sz="700" dirty="0" err="1" smtClean="0"/>
              <a:t>Gkoumasi</a:t>
            </a:r>
            <a:r>
              <a:rPr lang="en-US" sz="700" dirty="0" smtClean="0"/>
              <a:t> &amp; </a:t>
            </a:r>
            <a:r>
              <a:rPr lang="en-US" sz="700" dirty="0" err="1" smtClean="0"/>
              <a:t>Stogianni</a:t>
            </a:r>
            <a:r>
              <a:rPr lang="en-US" sz="700" dirty="0" smtClean="0"/>
              <a:t>, 2015).</a:t>
            </a:r>
          </a:p>
          <a:p>
            <a:r>
              <a:rPr lang="en-US" sz="700" dirty="0" smtClean="0"/>
              <a:t>         Building on these findings, we would like to investigate the relationship between identification patterns and psychological well-being for natives and migrant emerging adults living in this multicultural context. In addition, </a:t>
            </a:r>
            <a:r>
              <a:rPr lang="en-US" sz="700" dirty="0"/>
              <a:t>we set out to explore </a:t>
            </a:r>
            <a:r>
              <a:rPr lang="en-US" sz="700" dirty="0" smtClean="0"/>
              <a:t>individual difference variables that may affect this relationship. Self-efficacy is an important predictor of psychological well-being </a:t>
            </a:r>
            <a:r>
              <a:rPr lang="en-US" sz="700" dirty="0"/>
              <a:t>(</a:t>
            </a:r>
            <a:r>
              <a:rPr lang="en-US" sz="700" dirty="0" err="1"/>
              <a:t>Karademas</a:t>
            </a:r>
            <a:r>
              <a:rPr lang="en-US" sz="700" dirty="0"/>
              <a:t>, </a:t>
            </a:r>
            <a:r>
              <a:rPr lang="en-US" sz="700" dirty="0" smtClean="0"/>
              <a:t>2016) and previous findings suggest that it is associated with ethnic identity (Smith</a:t>
            </a:r>
            <a:r>
              <a:rPr lang="en-US" sz="700" dirty="0"/>
              <a:t>, </a:t>
            </a:r>
            <a:r>
              <a:rPr lang="en-US" sz="700" dirty="0" smtClean="0"/>
              <a:t>Walker</a:t>
            </a:r>
            <a:r>
              <a:rPr lang="en-US" sz="700" dirty="0"/>
              <a:t>, </a:t>
            </a:r>
            <a:r>
              <a:rPr lang="en-US" sz="700" dirty="0" smtClean="0"/>
              <a:t>Fields</a:t>
            </a:r>
            <a:r>
              <a:rPr lang="en-US" sz="700" dirty="0"/>
              <a:t>, </a:t>
            </a:r>
            <a:r>
              <a:rPr lang="en-US" sz="700" dirty="0" err="1" smtClean="0"/>
              <a:t>Brookins</a:t>
            </a:r>
            <a:r>
              <a:rPr lang="en-US" sz="700" dirty="0"/>
              <a:t>, </a:t>
            </a:r>
            <a:r>
              <a:rPr lang="en-US" sz="700" dirty="0" smtClean="0"/>
              <a:t>&amp; Seay, 1999). A positive sense of belonging to one’s ethnic group can enhance efficacy </a:t>
            </a:r>
            <a:r>
              <a:rPr lang="en-US" sz="700" dirty="0"/>
              <a:t>perceptions </a:t>
            </a:r>
            <a:r>
              <a:rPr lang="en-US" sz="700" dirty="0" smtClean="0"/>
              <a:t>(</a:t>
            </a:r>
            <a:r>
              <a:rPr lang="en-US" sz="700" dirty="0" err="1"/>
              <a:t>Karademas</a:t>
            </a:r>
            <a:r>
              <a:rPr lang="en-US" sz="700" dirty="0"/>
              <a:t>, </a:t>
            </a:r>
            <a:r>
              <a:rPr lang="en-US" sz="700" dirty="0" smtClean="0"/>
              <a:t>2016). </a:t>
            </a:r>
          </a:p>
          <a:p>
            <a:r>
              <a:rPr lang="en-US" sz="700" dirty="0" smtClean="0"/>
              <a:t>        Therefore, the present study aims to complement existing research by investigating the impact of multiple social identifications on self-efficacy perceptions and well-being. </a:t>
            </a:r>
            <a:r>
              <a:rPr lang="en-US" sz="700" dirty="0"/>
              <a:t>T</a:t>
            </a:r>
            <a:r>
              <a:rPr lang="en-US" sz="700" dirty="0" smtClean="0"/>
              <a:t>here is evidence that these variables are strongly related but they have not </a:t>
            </a:r>
            <a:r>
              <a:rPr lang="en-US" sz="700" dirty="0"/>
              <a:t>been conjointly considered in a common </a:t>
            </a:r>
            <a:r>
              <a:rPr lang="en-US" sz="700" dirty="0" smtClean="0"/>
              <a:t>model. This method will enable us to develop a better understanding of the complex interplay between social identification patterns and personality factors that affect well-being. </a:t>
            </a:r>
            <a:endParaRPr lang="en-US" sz="700" dirty="0"/>
          </a:p>
          <a:p>
            <a:endParaRPr lang="en-US" sz="700" b="1" dirty="0" smtClean="0"/>
          </a:p>
          <a:p>
            <a:r>
              <a:rPr lang="en-US" sz="700" b="1" dirty="0" smtClean="0"/>
              <a:t>Objectives</a:t>
            </a:r>
            <a:r>
              <a:rPr lang="en-US" sz="700" b="1" dirty="0"/>
              <a:t>:</a:t>
            </a:r>
          </a:p>
          <a:p>
            <a:pPr marL="171450" indent="-171450">
              <a:buClr>
                <a:schemeClr val="accent1">
                  <a:lumMod val="50000"/>
                </a:schemeClr>
              </a:buClr>
              <a:buFont typeface="Wingdings" panose="05000000000000000000" pitchFamily="2" charset="2"/>
              <a:buChar char="§"/>
            </a:pPr>
            <a:r>
              <a:rPr lang="en-US" sz="700" dirty="0"/>
              <a:t>To investigate differences in identification patterns </a:t>
            </a:r>
            <a:r>
              <a:rPr lang="en-US" sz="700" dirty="0" smtClean="0"/>
              <a:t>among natives </a:t>
            </a:r>
            <a:r>
              <a:rPr lang="en-US" sz="700" dirty="0"/>
              <a:t>and </a:t>
            </a:r>
            <a:r>
              <a:rPr lang="en-US" sz="700" dirty="0" smtClean="0"/>
              <a:t>emerging adults with migratory background</a:t>
            </a:r>
            <a:endParaRPr lang="en-US" sz="700" dirty="0"/>
          </a:p>
          <a:p>
            <a:pPr marL="171450" indent="-171450">
              <a:buClr>
                <a:schemeClr val="accent1">
                  <a:lumMod val="50000"/>
                </a:schemeClr>
              </a:buClr>
              <a:buFont typeface="Wingdings" panose="05000000000000000000" pitchFamily="2" charset="2"/>
              <a:buChar char="§"/>
            </a:pPr>
            <a:endParaRPr lang="en-US" sz="700" dirty="0"/>
          </a:p>
          <a:p>
            <a:pPr marL="171450" indent="-171450">
              <a:buClr>
                <a:schemeClr val="accent1">
                  <a:lumMod val="50000"/>
                </a:schemeClr>
              </a:buClr>
              <a:buFont typeface="Wingdings" panose="05000000000000000000" pitchFamily="2" charset="2"/>
              <a:buChar char="§"/>
            </a:pPr>
            <a:r>
              <a:rPr lang="en-US" sz="700" dirty="0"/>
              <a:t>To investigate the influence of multiple social identifications </a:t>
            </a:r>
            <a:r>
              <a:rPr lang="en-US" sz="700" dirty="0" smtClean="0"/>
              <a:t>on </a:t>
            </a:r>
            <a:r>
              <a:rPr lang="en-US" sz="700" dirty="0"/>
              <a:t>psychological well-being </a:t>
            </a:r>
            <a:r>
              <a:rPr lang="en-US" sz="700" dirty="0" smtClean="0"/>
              <a:t>and </a:t>
            </a:r>
            <a:r>
              <a:rPr lang="en-US" sz="700" dirty="0"/>
              <a:t>the </a:t>
            </a:r>
            <a:r>
              <a:rPr lang="en-US" sz="700" dirty="0" smtClean="0"/>
              <a:t>interrelationship </a:t>
            </a:r>
            <a:r>
              <a:rPr lang="en-US" sz="700" dirty="0"/>
              <a:t>between different identity </a:t>
            </a:r>
            <a:r>
              <a:rPr lang="en-US" sz="700" dirty="0" smtClean="0"/>
              <a:t>components</a:t>
            </a:r>
            <a:endParaRPr lang="en-US" sz="700" dirty="0"/>
          </a:p>
          <a:p>
            <a:pPr marL="171450" indent="-171450">
              <a:buClr>
                <a:schemeClr val="accent1">
                  <a:lumMod val="50000"/>
                </a:schemeClr>
              </a:buClr>
              <a:buFont typeface="Wingdings" panose="05000000000000000000" pitchFamily="2" charset="2"/>
              <a:buChar char="§"/>
            </a:pPr>
            <a:endParaRPr lang="en-US" sz="700" dirty="0"/>
          </a:p>
          <a:p>
            <a:pPr marL="171450" indent="-171450">
              <a:buClr>
                <a:schemeClr val="accent1">
                  <a:lumMod val="50000"/>
                </a:schemeClr>
              </a:buClr>
              <a:buFont typeface="Wingdings" panose="05000000000000000000" pitchFamily="2" charset="2"/>
              <a:buChar char="§"/>
            </a:pPr>
            <a:r>
              <a:rPr lang="en-US" sz="700" dirty="0"/>
              <a:t>To examine the role of self-efficacy </a:t>
            </a:r>
            <a:r>
              <a:rPr lang="en-US" sz="700" dirty="0" smtClean="0"/>
              <a:t>as individual </a:t>
            </a:r>
            <a:r>
              <a:rPr lang="en-US" sz="700" dirty="0"/>
              <a:t>difference </a:t>
            </a:r>
            <a:r>
              <a:rPr lang="en-US" sz="700" dirty="0" smtClean="0"/>
              <a:t>variable potentially affecting the </a:t>
            </a:r>
            <a:r>
              <a:rPr lang="en-US" sz="700" dirty="0"/>
              <a:t>link between identification patterns and life satisfaction. Specifically, we </a:t>
            </a:r>
            <a:r>
              <a:rPr lang="en-US" sz="700" dirty="0" smtClean="0"/>
              <a:t>tested the mediating role of self-efficacy in the relationship between (supra)-national identification and well-being</a:t>
            </a:r>
            <a:endParaRPr lang="lb-LU" sz="700" dirty="0"/>
          </a:p>
        </p:txBody>
      </p:sp>
      <p:sp>
        <p:nvSpPr>
          <p:cNvPr id="2" name="TextBox 1"/>
          <p:cNvSpPr txBox="1"/>
          <p:nvPr/>
        </p:nvSpPr>
        <p:spPr>
          <a:xfrm>
            <a:off x="160221" y="13021300"/>
            <a:ext cx="10179917" cy="756337"/>
          </a:xfrm>
          <a:prstGeom prst="rect">
            <a:avLst/>
          </a:prstGeom>
          <a:noFill/>
        </p:spPr>
        <p:txBody>
          <a:bodyPr wrap="square" lIns="139420" tIns="69711" rIns="139420" bIns="69711" rtlCol="0">
            <a:spAutoFit/>
          </a:bodyPr>
          <a:lstStyle/>
          <a:p>
            <a:r>
              <a:rPr lang="lb-LU" sz="800" dirty="0" smtClean="0"/>
              <a:t>Our </a:t>
            </a:r>
            <a:r>
              <a:rPr lang="lb-LU" sz="800" dirty="0" err="1" smtClean="0"/>
              <a:t>results</a:t>
            </a:r>
            <a:r>
              <a:rPr lang="lb-LU" sz="800" dirty="0" smtClean="0"/>
              <a:t> </a:t>
            </a:r>
            <a:r>
              <a:rPr lang="lb-LU" sz="800" dirty="0" err="1" smtClean="0"/>
              <a:t>indicate</a:t>
            </a:r>
            <a:r>
              <a:rPr lang="lb-LU" sz="800" dirty="0" smtClean="0"/>
              <a:t> </a:t>
            </a:r>
            <a:r>
              <a:rPr lang="lb-LU" sz="800" dirty="0" err="1" smtClean="0"/>
              <a:t>that</a:t>
            </a:r>
            <a:r>
              <a:rPr lang="lb-LU" sz="800" dirty="0" smtClean="0"/>
              <a:t> </a:t>
            </a:r>
            <a:r>
              <a:rPr lang="lb-LU" sz="800" dirty="0" err="1" smtClean="0"/>
              <a:t>Luxembourgish</a:t>
            </a:r>
            <a:r>
              <a:rPr lang="lb-LU" sz="800" dirty="0" smtClean="0"/>
              <a:t> and </a:t>
            </a:r>
            <a:r>
              <a:rPr lang="lb-LU" sz="800" dirty="0" err="1" smtClean="0"/>
              <a:t>cosmopolitan</a:t>
            </a:r>
            <a:r>
              <a:rPr lang="lb-LU" sz="800" dirty="0" smtClean="0"/>
              <a:t> </a:t>
            </a:r>
            <a:r>
              <a:rPr lang="lb-LU" sz="800" dirty="0" err="1" smtClean="0"/>
              <a:t>identity</a:t>
            </a:r>
            <a:r>
              <a:rPr lang="lb-LU" sz="800" dirty="0" smtClean="0"/>
              <a:t> </a:t>
            </a:r>
            <a:r>
              <a:rPr lang="lb-LU" sz="800" dirty="0" err="1" smtClean="0"/>
              <a:t>were</a:t>
            </a:r>
            <a:r>
              <a:rPr lang="lb-LU" sz="800" dirty="0" smtClean="0"/>
              <a:t> </a:t>
            </a:r>
            <a:r>
              <a:rPr lang="lb-LU" sz="800" dirty="0" err="1" smtClean="0"/>
              <a:t>relatively</a:t>
            </a:r>
            <a:r>
              <a:rPr lang="lb-LU" sz="800" dirty="0" smtClean="0"/>
              <a:t> </a:t>
            </a:r>
            <a:r>
              <a:rPr lang="lb-LU" sz="800" dirty="0" err="1" smtClean="0"/>
              <a:t>strong</a:t>
            </a:r>
            <a:r>
              <a:rPr lang="lb-LU" sz="800" dirty="0" smtClean="0"/>
              <a:t> </a:t>
            </a:r>
            <a:r>
              <a:rPr lang="lb-LU" sz="800" dirty="0" err="1" smtClean="0"/>
              <a:t>for</a:t>
            </a:r>
            <a:r>
              <a:rPr lang="lb-LU" sz="800" dirty="0" smtClean="0"/>
              <a:t> all </a:t>
            </a:r>
            <a:r>
              <a:rPr lang="lb-LU" sz="800" dirty="0" err="1" smtClean="0"/>
              <a:t>emerging</a:t>
            </a:r>
            <a:r>
              <a:rPr lang="lb-LU" sz="800" dirty="0" smtClean="0"/>
              <a:t> </a:t>
            </a:r>
            <a:r>
              <a:rPr lang="lb-LU" sz="800" dirty="0" err="1" smtClean="0"/>
              <a:t>adults</a:t>
            </a:r>
            <a:r>
              <a:rPr lang="lb-LU" sz="800" dirty="0" smtClean="0"/>
              <a:t>. Self-</a:t>
            </a:r>
            <a:r>
              <a:rPr lang="lb-LU" sz="800" dirty="0" err="1" smtClean="0"/>
              <a:t>efficacy</a:t>
            </a:r>
            <a:r>
              <a:rPr lang="lb-LU" sz="800" dirty="0" smtClean="0"/>
              <a:t> </a:t>
            </a:r>
            <a:r>
              <a:rPr lang="lb-LU" sz="800" dirty="0" err="1" smtClean="0"/>
              <a:t>was</a:t>
            </a:r>
            <a:r>
              <a:rPr lang="lb-LU" sz="800" dirty="0" smtClean="0"/>
              <a:t> </a:t>
            </a:r>
            <a:r>
              <a:rPr lang="lb-LU" sz="800" dirty="0" err="1" smtClean="0"/>
              <a:t>positively</a:t>
            </a:r>
            <a:r>
              <a:rPr lang="lb-LU" sz="800" dirty="0" smtClean="0"/>
              <a:t> </a:t>
            </a:r>
            <a:r>
              <a:rPr lang="lb-LU" sz="800" dirty="0" err="1" smtClean="0"/>
              <a:t>associated</a:t>
            </a:r>
            <a:r>
              <a:rPr lang="lb-LU" sz="800" dirty="0" smtClean="0"/>
              <a:t> </a:t>
            </a:r>
            <a:r>
              <a:rPr lang="lb-LU" sz="800" dirty="0" err="1" smtClean="0"/>
              <a:t>with</a:t>
            </a:r>
            <a:r>
              <a:rPr lang="lb-LU" sz="800" dirty="0" smtClean="0"/>
              <a:t> well-</a:t>
            </a:r>
            <a:r>
              <a:rPr lang="lb-LU" sz="800" dirty="0" err="1" smtClean="0"/>
              <a:t>being</a:t>
            </a:r>
            <a:r>
              <a:rPr lang="lb-LU" sz="800" dirty="0" smtClean="0"/>
              <a:t> and </a:t>
            </a:r>
            <a:r>
              <a:rPr lang="lb-LU" sz="800" dirty="0" err="1" smtClean="0"/>
              <a:t>both</a:t>
            </a:r>
            <a:r>
              <a:rPr lang="lb-LU" sz="800" dirty="0" smtClean="0"/>
              <a:t> </a:t>
            </a:r>
            <a:r>
              <a:rPr lang="lb-LU" sz="800" dirty="0" err="1" smtClean="0"/>
              <a:t>identity</a:t>
            </a:r>
            <a:r>
              <a:rPr lang="lb-LU" sz="800" dirty="0" smtClean="0"/>
              <a:t> </a:t>
            </a:r>
            <a:r>
              <a:rPr lang="lb-LU" sz="800" dirty="0" err="1" smtClean="0"/>
              <a:t>components</a:t>
            </a:r>
            <a:r>
              <a:rPr lang="lb-LU" sz="800" dirty="0" smtClean="0"/>
              <a:t>. </a:t>
            </a:r>
            <a:r>
              <a:rPr lang="lb-LU" sz="800" dirty="0" err="1" smtClean="0"/>
              <a:t>For</a:t>
            </a:r>
            <a:r>
              <a:rPr lang="lb-LU" sz="800" dirty="0" smtClean="0"/>
              <a:t> </a:t>
            </a:r>
            <a:r>
              <a:rPr lang="lb-LU" sz="800" dirty="0" err="1" smtClean="0"/>
              <a:t>native</a:t>
            </a:r>
            <a:r>
              <a:rPr lang="lb-LU" sz="800" dirty="0" smtClean="0"/>
              <a:t> </a:t>
            </a:r>
            <a:r>
              <a:rPr lang="lb-LU" sz="800" dirty="0" err="1" smtClean="0"/>
              <a:t>emerging</a:t>
            </a:r>
            <a:r>
              <a:rPr lang="lb-LU" sz="800" dirty="0" smtClean="0"/>
              <a:t> </a:t>
            </a:r>
            <a:r>
              <a:rPr lang="lb-LU" sz="800" dirty="0" err="1" smtClean="0"/>
              <a:t>adults</a:t>
            </a:r>
            <a:r>
              <a:rPr lang="lb-LU" sz="800" dirty="0" smtClean="0"/>
              <a:t>, </a:t>
            </a:r>
            <a:r>
              <a:rPr lang="lb-LU" sz="800" dirty="0" err="1" smtClean="0"/>
              <a:t>ethnic</a:t>
            </a:r>
            <a:r>
              <a:rPr lang="lb-LU" sz="800" dirty="0" smtClean="0"/>
              <a:t> </a:t>
            </a:r>
            <a:r>
              <a:rPr lang="lb-LU" sz="800" dirty="0" err="1" smtClean="0"/>
              <a:t>identity</a:t>
            </a:r>
            <a:r>
              <a:rPr lang="lb-LU" sz="800" dirty="0" smtClean="0"/>
              <a:t> </a:t>
            </a:r>
            <a:r>
              <a:rPr lang="lb-LU" sz="800" dirty="0" err="1" smtClean="0"/>
              <a:t>is</a:t>
            </a:r>
            <a:r>
              <a:rPr lang="lb-LU" sz="800" dirty="0" smtClean="0"/>
              <a:t> an </a:t>
            </a:r>
            <a:r>
              <a:rPr lang="lb-LU" sz="800" dirty="0" err="1" smtClean="0"/>
              <a:t>important</a:t>
            </a:r>
            <a:r>
              <a:rPr lang="lb-LU" sz="800" dirty="0" smtClean="0"/>
              <a:t> </a:t>
            </a:r>
            <a:r>
              <a:rPr lang="lb-LU" sz="800" dirty="0" err="1" smtClean="0"/>
              <a:t>source</a:t>
            </a:r>
            <a:r>
              <a:rPr lang="lb-LU" sz="800" dirty="0" smtClean="0"/>
              <a:t> of </a:t>
            </a:r>
            <a:r>
              <a:rPr lang="lb-LU" sz="800" dirty="0" err="1" smtClean="0"/>
              <a:t>self-efficacy</a:t>
            </a:r>
            <a:r>
              <a:rPr lang="lb-LU" sz="800" dirty="0" smtClean="0"/>
              <a:t> and well-</a:t>
            </a:r>
            <a:r>
              <a:rPr lang="lb-LU" sz="800" dirty="0" err="1" smtClean="0"/>
              <a:t>being</a:t>
            </a:r>
            <a:r>
              <a:rPr lang="lb-LU" sz="800" dirty="0" smtClean="0"/>
              <a:t>. A </a:t>
            </a:r>
            <a:r>
              <a:rPr lang="lb-LU" sz="800" dirty="0" err="1" smtClean="0"/>
              <a:t>different</a:t>
            </a:r>
            <a:r>
              <a:rPr lang="lb-LU" sz="800" dirty="0" smtClean="0"/>
              <a:t> </a:t>
            </a:r>
            <a:r>
              <a:rPr lang="lb-LU" sz="800" dirty="0" err="1" smtClean="0"/>
              <a:t>pattern</a:t>
            </a:r>
            <a:r>
              <a:rPr lang="lb-LU" sz="800" dirty="0" smtClean="0"/>
              <a:t> of </a:t>
            </a:r>
            <a:r>
              <a:rPr lang="lb-LU" sz="800" dirty="0" err="1" smtClean="0"/>
              <a:t>relationships</a:t>
            </a:r>
            <a:r>
              <a:rPr lang="lb-LU" sz="800" dirty="0" smtClean="0"/>
              <a:t> </a:t>
            </a:r>
            <a:r>
              <a:rPr lang="lb-LU" sz="800" dirty="0" err="1" smtClean="0"/>
              <a:t>emerged</a:t>
            </a:r>
            <a:r>
              <a:rPr lang="lb-LU" sz="800" dirty="0" smtClean="0"/>
              <a:t> </a:t>
            </a:r>
            <a:r>
              <a:rPr lang="lb-LU" sz="800" dirty="0" err="1" smtClean="0"/>
              <a:t>for</a:t>
            </a:r>
            <a:r>
              <a:rPr lang="lb-LU" sz="800" dirty="0" smtClean="0"/>
              <a:t> </a:t>
            </a:r>
            <a:r>
              <a:rPr lang="lb-LU" sz="800" dirty="0" err="1" smtClean="0"/>
              <a:t>young</a:t>
            </a:r>
            <a:r>
              <a:rPr lang="lb-LU" sz="800" dirty="0" smtClean="0"/>
              <a:t> </a:t>
            </a:r>
            <a:r>
              <a:rPr lang="lb-LU" sz="800" dirty="0" err="1" smtClean="0"/>
              <a:t>adults</a:t>
            </a:r>
            <a:r>
              <a:rPr lang="lb-LU" sz="800" dirty="0" smtClean="0"/>
              <a:t> </a:t>
            </a:r>
            <a:r>
              <a:rPr lang="lb-LU" sz="800" dirty="0" err="1" smtClean="0"/>
              <a:t>with</a:t>
            </a:r>
            <a:r>
              <a:rPr lang="lb-LU" sz="800" dirty="0" smtClean="0"/>
              <a:t> </a:t>
            </a:r>
            <a:r>
              <a:rPr lang="lb-LU" sz="800" dirty="0" err="1" smtClean="0"/>
              <a:t>migratory</a:t>
            </a:r>
            <a:r>
              <a:rPr lang="lb-LU" sz="800" dirty="0" smtClean="0"/>
              <a:t> </a:t>
            </a:r>
            <a:r>
              <a:rPr lang="lb-LU" sz="800" dirty="0" err="1" smtClean="0"/>
              <a:t>background</a:t>
            </a:r>
            <a:r>
              <a:rPr lang="lb-LU" sz="800" dirty="0" smtClean="0"/>
              <a:t>. Self-</a:t>
            </a:r>
            <a:r>
              <a:rPr lang="lb-LU" sz="800" dirty="0" err="1" smtClean="0"/>
              <a:t>efficacy</a:t>
            </a:r>
            <a:r>
              <a:rPr lang="lb-LU" sz="800" dirty="0" smtClean="0"/>
              <a:t> </a:t>
            </a:r>
            <a:r>
              <a:rPr lang="lb-LU" sz="800" dirty="0" err="1" smtClean="0"/>
              <a:t>acted</a:t>
            </a:r>
            <a:r>
              <a:rPr lang="lb-LU" sz="800" dirty="0" smtClean="0"/>
              <a:t> </a:t>
            </a:r>
            <a:r>
              <a:rPr lang="lb-LU" sz="800" dirty="0" err="1" smtClean="0"/>
              <a:t>as</a:t>
            </a:r>
            <a:r>
              <a:rPr lang="lb-LU" sz="800" dirty="0" smtClean="0"/>
              <a:t> a </a:t>
            </a:r>
            <a:r>
              <a:rPr lang="lb-LU" sz="800" dirty="0" err="1" smtClean="0"/>
              <a:t>mediator</a:t>
            </a:r>
            <a:r>
              <a:rPr lang="lb-LU" sz="800" dirty="0" smtClean="0"/>
              <a:t> </a:t>
            </a:r>
            <a:r>
              <a:rPr lang="lb-LU" sz="800" dirty="0" err="1" smtClean="0"/>
              <a:t>on</a:t>
            </a:r>
            <a:r>
              <a:rPr lang="lb-LU" sz="800" dirty="0" smtClean="0"/>
              <a:t> </a:t>
            </a:r>
            <a:r>
              <a:rPr lang="lb-LU" sz="800" dirty="0" err="1" smtClean="0"/>
              <a:t>the</a:t>
            </a:r>
            <a:r>
              <a:rPr lang="lb-LU" sz="800" dirty="0" smtClean="0"/>
              <a:t> </a:t>
            </a:r>
            <a:r>
              <a:rPr lang="lb-LU" sz="800" dirty="0" err="1" smtClean="0"/>
              <a:t>relationship</a:t>
            </a:r>
            <a:r>
              <a:rPr lang="lb-LU" sz="800" dirty="0" smtClean="0"/>
              <a:t> </a:t>
            </a:r>
            <a:r>
              <a:rPr lang="lb-LU" sz="800" dirty="0" err="1" smtClean="0"/>
              <a:t>between</a:t>
            </a:r>
            <a:r>
              <a:rPr lang="lb-LU" sz="800" dirty="0" smtClean="0"/>
              <a:t> </a:t>
            </a:r>
            <a:r>
              <a:rPr lang="lb-LU" sz="800" dirty="0" err="1" smtClean="0"/>
              <a:t>cosmopolitan</a:t>
            </a:r>
            <a:r>
              <a:rPr lang="lb-LU" sz="800" dirty="0" smtClean="0"/>
              <a:t> </a:t>
            </a:r>
            <a:r>
              <a:rPr lang="lb-LU" sz="800" dirty="0" err="1" smtClean="0"/>
              <a:t>identity</a:t>
            </a:r>
            <a:r>
              <a:rPr lang="lb-LU" sz="800" dirty="0" smtClean="0"/>
              <a:t> and well-</a:t>
            </a:r>
            <a:r>
              <a:rPr lang="lb-LU" sz="800" dirty="0" err="1" smtClean="0"/>
              <a:t>being</a:t>
            </a:r>
            <a:r>
              <a:rPr lang="lb-LU" sz="800" dirty="0" smtClean="0"/>
              <a:t>, </a:t>
            </a:r>
            <a:r>
              <a:rPr lang="lb-LU" sz="800" dirty="0" err="1" smtClean="0"/>
              <a:t>indicating</a:t>
            </a:r>
            <a:r>
              <a:rPr lang="lb-LU" sz="800" dirty="0" smtClean="0"/>
              <a:t> </a:t>
            </a:r>
            <a:r>
              <a:rPr lang="lb-LU" sz="800" dirty="0" err="1" smtClean="0"/>
              <a:t>that</a:t>
            </a:r>
            <a:r>
              <a:rPr lang="lb-LU" sz="800" dirty="0" smtClean="0"/>
              <a:t> </a:t>
            </a:r>
            <a:r>
              <a:rPr lang="lb-LU" sz="800" dirty="0" err="1" smtClean="0"/>
              <a:t>for</a:t>
            </a:r>
            <a:r>
              <a:rPr lang="lb-LU" sz="800" dirty="0" smtClean="0"/>
              <a:t> </a:t>
            </a:r>
            <a:r>
              <a:rPr lang="lb-LU" sz="800" dirty="0" err="1" smtClean="0"/>
              <a:t>this</a:t>
            </a:r>
            <a:r>
              <a:rPr lang="lb-LU" sz="800" dirty="0" smtClean="0"/>
              <a:t> </a:t>
            </a:r>
            <a:r>
              <a:rPr lang="lb-LU" sz="800" dirty="0" err="1" smtClean="0"/>
              <a:t>group</a:t>
            </a:r>
            <a:r>
              <a:rPr lang="lb-LU" sz="800" dirty="0" smtClean="0"/>
              <a:t> supranational </a:t>
            </a:r>
            <a:r>
              <a:rPr lang="lb-LU" sz="800" dirty="0" err="1" smtClean="0"/>
              <a:t>identification</a:t>
            </a:r>
            <a:r>
              <a:rPr lang="lb-LU" sz="800" dirty="0" smtClean="0"/>
              <a:t> </a:t>
            </a:r>
            <a:r>
              <a:rPr lang="lb-LU" sz="800" dirty="0" err="1" smtClean="0"/>
              <a:t>is</a:t>
            </a:r>
            <a:r>
              <a:rPr lang="lb-LU" sz="800" dirty="0" smtClean="0"/>
              <a:t> </a:t>
            </a:r>
            <a:r>
              <a:rPr lang="lb-LU" sz="800" dirty="0" err="1" smtClean="0"/>
              <a:t>particularly</a:t>
            </a:r>
            <a:r>
              <a:rPr lang="lb-LU" sz="800" dirty="0" smtClean="0"/>
              <a:t> </a:t>
            </a:r>
            <a:r>
              <a:rPr lang="lb-LU" sz="800" dirty="0" err="1" smtClean="0"/>
              <a:t>important</a:t>
            </a:r>
            <a:r>
              <a:rPr lang="lb-LU" sz="800" dirty="0" smtClean="0"/>
              <a:t> in </a:t>
            </a:r>
            <a:r>
              <a:rPr lang="lb-LU" sz="800" dirty="0" err="1" smtClean="0"/>
              <a:t>predicting</a:t>
            </a:r>
            <a:r>
              <a:rPr lang="lb-LU" sz="800" dirty="0" smtClean="0"/>
              <a:t> positive </a:t>
            </a:r>
            <a:r>
              <a:rPr lang="lb-LU" sz="800" dirty="0" err="1" smtClean="0"/>
              <a:t>psychological</a:t>
            </a:r>
            <a:r>
              <a:rPr lang="lb-LU" sz="800" dirty="0" smtClean="0"/>
              <a:t> </a:t>
            </a:r>
            <a:r>
              <a:rPr lang="lb-LU" sz="800" dirty="0" err="1" smtClean="0"/>
              <a:t>outcomes</a:t>
            </a:r>
            <a:r>
              <a:rPr lang="lb-LU" sz="800" dirty="0" smtClean="0"/>
              <a:t>. In </a:t>
            </a:r>
            <a:r>
              <a:rPr lang="lb-LU" sz="800" dirty="0" err="1" smtClean="0"/>
              <a:t>line</a:t>
            </a:r>
            <a:r>
              <a:rPr lang="lb-LU" sz="800" dirty="0" smtClean="0"/>
              <a:t> </a:t>
            </a:r>
            <a:r>
              <a:rPr lang="lb-LU" sz="800" dirty="0" err="1" smtClean="0"/>
              <a:t>with</a:t>
            </a:r>
            <a:r>
              <a:rPr lang="lb-LU" sz="800" dirty="0" smtClean="0"/>
              <a:t> </a:t>
            </a:r>
            <a:r>
              <a:rPr lang="lb-LU" sz="800" dirty="0" err="1" smtClean="0"/>
              <a:t>our</a:t>
            </a:r>
            <a:r>
              <a:rPr lang="lb-LU" sz="800" dirty="0" smtClean="0"/>
              <a:t> </a:t>
            </a:r>
            <a:r>
              <a:rPr lang="lb-LU" sz="800" dirty="0" err="1" smtClean="0"/>
              <a:t>hypothesis</a:t>
            </a:r>
            <a:r>
              <a:rPr lang="lb-LU" sz="800" dirty="0" smtClean="0"/>
              <a:t>, </a:t>
            </a:r>
            <a:r>
              <a:rPr lang="lb-LU" sz="800" dirty="0" err="1" smtClean="0"/>
              <a:t>the</a:t>
            </a:r>
            <a:r>
              <a:rPr lang="lb-LU" sz="800" dirty="0" smtClean="0"/>
              <a:t> </a:t>
            </a:r>
            <a:r>
              <a:rPr lang="lb-LU" sz="800" dirty="0" err="1" smtClean="0"/>
              <a:t>findings</a:t>
            </a:r>
            <a:r>
              <a:rPr lang="lb-LU" sz="800" dirty="0" smtClean="0"/>
              <a:t> </a:t>
            </a:r>
            <a:r>
              <a:rPr lang="lb-LU" sz="800" dirty="0" err="1" smtClean="0"/>
              <a:t>confirm</a:t>
            </a:r>
            <a:r>
              <a:rPr lang="lb-LU" sz="800" dirty="0" smtClean="0"/>
              <a:t> </a:t>
            </a:r>
            <a:r>
              <a:rPr lang="lb-LU" sz="800" dirty="0" err="1" smtClean="0"/>
              <a:t>the</a:t>
            </a:r>
            <a:r>
              <a:rPr lang="lb-LU" sz="800" dirty="0" smtClean="0"/>
              <a:t> </a:t>
            </a:r>
            <a:r>
              <a:rPr lang="lb-LU" sz="800" dirty="0" err="1" smtClean="0"/>
              <a:t>mediating</a:t>
            </a:r>
            <a:r>
              <a:rPr lang="lb-LU" sz="800" dirty="0" smtClean="0"/>
              <a:t> </a:t>
            </a:r>
            <a:r>
              <a:rPr lang="lb-LU" sz="800" dirty="0" err="1" smtClean="0"/>
              <a:t>role</a:t>
            </a:r>
            <a:r>
              <a:rPr lang="lb-LU" sz="800" dirty="0" smtClean="0"/>
              <a:t> of </a:t>
            </a:r>
            <a:r>
              <a:rPr lang="lb-LU" sz="800" dirty="0" err="1" smtClean="0"/>
              <a:t>self-efficacy</a:t>
            </a:r>
            <a:r>
              <a:rPr lang="lb-LU" sz="800" dirty="0" smtClean="0"/>
              <a:t> and </a:t>
            </a:r>
            <a:r>
              <a:rPr lang="lb-LU" sz="800" dirty="0" err="1" smtClean="0"/>
              <a:t>provide</a:t>
            </a:r>
            <a:r>
              <a:rPr lang="lb-LU" sz="800" dirty="0" smtClean="0"/>
              <a:t> </a:t>
            </a:r>
            <a:r>
              <a:rPr lang="lb-LU" sz="800" dirty="0" err="1" smtClean="0"/>
              <a:t>evidence</a:t>
            </a:r>
            <a:r>
              <a:rPr lang="lb-LU" sz="800" dirty="0" smtClean="0"/>
              <a:t> </a:t>
            </a:r>
            <a:r>
              <a:rPr lang="lb-LU" sz="800" dirty="0" err="1" smtClean="0"/>
              <a:t>that</a:t>
            </a:r>
            <a:r>
              <a:rPr lang="lb-LU" sz="800" dirty="0" smtClean="0"/>
              <a:t> multiple </a:t>
            </a:r>
            <a:r>
              <a:rPr lang="lb-LU" sz="800" dirty="0" err="1" smtClean="0"/>
              <a:t>social</a:t>
            </a:r>
            <a:r>
              <a:rPr lang="lb-LU" sz="800" dirty="0" smtClean="0"/>
              <a:t> </a:t>
            </a:r>
            <a:r>
              <a:rPr lang="lb-LU" sz="800" dirty="0" err="1" smtClean="0"/>
              <a:t>identifications</a:t>
            </a:r>
            <a:r>
              <a:rPr lang="lb-LU" sz="800" dirty="0" smtClean="0"/>
              <a:t> </a:t>
            </a:r>
            <a:r>
              <a:rPr lang="lb-LU" sz="800" dirty="0" err="1" smtClean="0"/>
              <a:t>create</a:t>
            </a:r>
            <a:r>
              <a:rPr lang="lb-LU" sz="800" dirty="0" smtClean="0"/>
              <a:t> a </a:t>
            </a:r>
            <a:r>
              <a:rPr lang="lb-LU" sz="800" dirty="0" err="1" smtClean="0"/>
              <a:t>sense</a:t>
            </a:r>
            <a:r>
              <a:rPr lang="lb-LU" sz="800" dirty="0" smtClean="0"/>
              <a:t> of </a:t>
            </a:r>
            <a:r>
              <a:rPr lang="lb-LU" sz="800" dirty="0" err="1" smtClean="0"/>
              <a:t>self-efficacy</a:t>
            </a:r>
            <a:r>
              <a:rPr lang="lb-LU" sz="800" dirty="0" smtClean="0"/>
              <a:t> </a:t>
            </a:r>
            <a:r>
              <a:rPr lang="lb-LU" sz="800" dirty="0" err="1" smtClean="0"/>
              <a:t>which</a:t>
            </a:r>
            <a:r>
              <a:rPr lang="lb-LU" sz="800" dirty="0" smtClean="0"/>
              <a:t> </a:t>
            </a:r>
            <a:r>
              <a:rPr lang="lb-LU" sz="800" dirty="0" err="1" smtClean="0"/>
              <a:t>enhances</a:t>
            </a:r>
            <a:r>
              <a:rPr lang="lb-LU" sz="800" dirty="0" smtClean="0"/>
              <a:t> well-</a:t>
            </a:r>
            <a:r>
              <a:rPr lang="lb-LU" sz="800" dirty="0" err="1" smtClean="0"/>
              <a:t>being</a:t>
            </a:r>
            <a:r>
              <a:rPr lang="lb-LU" sz="800" dirty="0" smtClean="0"/>
              <a:t>.</a:t>
            </a:r>
            <a:endParaRPr lang="en-US" sz="800" dirty="0"/>
          </a:p>
        </p:txBody>
      </p:sp>
      <p:sp>
        <p:nvSpPr>
          <p:cNvPr id="16" name="TextBox 15"/>
          <p:cNvSpPr txBox="1"/>
          <p:nvPr/>
        </p:nvSpPr>
        <p:spPr>
          <a:xfrm>
            <a:off x="121694" y="13735894"/>
            <a:ext cx="7509425" cy="1156446"/>
          </a:xfrm>
          <a:prstGeom prst="rect">
            <a:avLst/>
          </a:prstGeom>
          <a:noFill/>
          <a:ln>
            <a:solidFill>
              <a:schemeClr val="bg2"/>
            </a:solidFill>
          </a:ln>
        </p:spPr>
        <p:txBody>
          <a:bodyPr wrap="square" lIns="139420" tIns="69711" rIns="139420" bIns="69711" rtlCol="0">
            <a:spAutoFit/>
          </a:bodyPr>
          <a:lstStyle/>
          <a:p>
            <a:r>
              <a:rPr lang="lb-LU" sz="600" b="1" dirty="0" err="1"/>
              <a:t>References</a:t>
            </a:r>
            <a:endParaRPr lang="lb-LU" sz="600" b="1" dirty="0"/>
          </a:p>
          <a:p>
            <a:r>
              <a:rPr lang="de-DE" sz="600" dirty="0"/>
              <a:t>Diener, E., </a:t>
            </a:r>
            <a:r>
              <a:rPr lang="de-DE" sz="600" dirty="0" err="1"/>
              <a:t>Emmons</a:t>
            </a:r>
            <a:r>
              <a:rPr lang="de-DE" sz="600" dirty="0"/>
              <a:t>, R. A., Larsen, R. J., &amp; Griffin, S. (1985). </a:t>
            </a:r>
            <a:r>
              <a:rPr lang="en-US" sz="600" dirty="0"/>
              <a:t>The Satisfaction with Life </a:t>
            </a:r>
            <a:r>
              <a:rPr lang="en-US" sz="600" dirty="0" err="1"/>
              <a:t>Scale.</a:t>
            </a:r>
            <a:r>
              <a:rPr lang="en-US" sz="600" i="1" dirty="0" err="1"/>
              <a:t>Journal</a:t>
            </a:r>
            <a:r>
              <a:rPr lang="en-US" sz="600" i="1" dirty="0"/>
              <a:t> of Personality Assessment</a:t>
            </a:r>
            <a:r>
              <a:rPr lang="en-US" sz="600" dirty="0"/>
              <a:t>, </a:t>
            </a:r>
            <a:r>
              <a:rPr lang="en-US" sz="600" i="1" dirty="0"/>
              <a:t>49(1)</a:t>
            </a:r>
            <a:r>
              <a:rPr lang="en-US" sz="600" dirty="0"/>
              <a:t>, 71-75</a:t>
            </a:r>
            <a:r>
              <a:rPr lang="en-US" sz="600" dirty="0" smtClean="0"/>
              <a:t>; </a:t>
            </a:r>
            <a:r>
              <a:rPr lang="en-US" sz="600" dirty="0"/>
              <a:t>Jaret, C., &amp; </a:t>
            </a:r>
            <a:r>
              <a:rPr lang="en-US" sz="600" dirty="0" err="1"/>
              <a:t>Reitzes</a:t>
            </a:r>
            <a:r>
              <a:rPr lang="en-US" sz="600" dirty="0"/>
              <a:t>, D. C. (2009). Currents in </a:t>
            </a:r>
            <a:r>
              <a:rPr lang="en-US" sz="600" dirty="0" smtClean="0"/>
              <a:t>a stream: college student identities and ethnic identities and their relationship with self‐esteem, efficacy, and grade point average in an urban university.</a:t>
            </a:r>
            <a:r>
              <a:rPr lang="en-US" sz="600" dirty="0"/>
              <a:t> </a:t>
            </a:r>
            <a:r>
              <a:rPr lang="en-US" sz="600" i="1" dirty="0"/>
              <a:t>Social Science Quarterly</a:t>
            </a:r>
            <a:r>
              <a:rPr lang="en-US" sz="600" dirty="0"/>
              <a:t>, </a:t>
            </a:r>
            <a:r>
              <a:rPr lang="en-US" sz="600" i="1" dirty="0"/>
              <a:t>90</a:t>
            </a:r>
            <a:r>
              <a:rPr lang="en-US" sz="600" dirty="0"/>
              <a:t>(2), 345-367.</a:t>
            </a:r>
            <a:r>
              <a:rPr lang="en-US" sz="600" dirty="0" smtClean="0"/>
              <a:t> </a:t>
            </a:r>
            <a:r>
              <a:rPr lang="en-US" sz="600" dirty="0" err="1"/>
              <a:t>Karademas</a:t>
            </a:r>
            <a:r>
              <a:rPr lang="en-US" sz="600" dirty="0"/>
              <a:t>, E. C. (2006). Self-efficacy, social support and well-being: The mediating role of optimism. </a:t>
            </a:r>
            <a:r>
              <a:rPr lang="en-US" sz="600" i="1" dirty="0"/>
              <a:t>Personality and </a:t>
            </a:r>
            <a:r>
              <a:rPr lang="en-US" sz="600" i="1" dirty="0" smtClean="0"/>
              <a:t>Individual </a:t>
            </a:r>
            <a:r>
              <a:rPr lang="en-US" sz="600" i="1" dirty="0"/>
              <a:t>D</a:t>
            </a:r>
            <a:r>
              <a:rPr lang="en-US" sz="600" i="1" dirty="0" smtClean="0"/>
              <a:t>ifferences</a:t>
            </a:r>
            <a:r>
              <a:rPr lang="en-US" sz="600" dirty="0"/>
              <a:t>, </a:t>
            </a:r>
            <a:r>
              <a:rPr lang="en-US" sz="600" i="1" dirty="0"/>
              <a:t>40</a:t>
            </a:r>
            <a:r>
              <a:rPr lang="en-US" sz="600" dirty="0"/>
              <a:t>(6), 1281-1290. </a:t>
            </a:r>
            <a:r>
              <a:rPr lang="en-US" sz="600" dirty="0" smtClean="0"/>
              <a:t>Murdock</a:t>
            </a:r>
            <a:r>
              <a:rPr lang="en-US" sz="600" dirty="0"/>
              <a:t>, E., </a:t>
            </a:r>
            <a:r>
              <a:rPr lang="en-US" sz="600" dirty="0" err="1"/>
              <a:t>Hirt</a:t>
            </a:r>
            <a:r>
              <a:rPr lang="en-US" sz="600" dirty="0"/>
              <a:t>, F. S., &amp; </a:t>
            </a:r>
            <a:r>
              <a:rPr lang="en-US" sz="600" dirty="0" err="1"/>
              <a:t>Ferring</a:t>
            </a:r>
            <a:r>
              <a:rPr lang="en-US" sz="600" dirty="0"/>
              <a:t>, D. (2014). Salience of nationality in students’ spontaneous self-concept: A comparative study of a nationally homogeneous and a heterogeneous school context. </a:t>
            </a:r>
            <a:r>
              <a:rPr lang="en-US" sz="600" i="1" dirty="0"/>
              <a:t>Journal of Research in International Education</a:t>
            </a:r>
            <a:r>
              <a:rPr lang="en-US" sz="600" dirty="0"/>
              <a:t>, </a:t>
            </a:r>
            <a:r>
              <a:rPr lang="en-US" sz="600" i="1" dirty="0"/>
              <a:t>13</a:t>
            </a:r>
            <a:r>
              <a:rPr lang="en-US" sz="600" dirty="0"/>
              <a:t>(2), 119-134. </a:t>
            </a:r>
            <a:r>
              <a:rPr lang="en-US" sz="600" dirty="0" err="1"/>
              <a:t>Phinney</a:t>
            </a:r>
            <a:r>
              <a:rPr lang="en-US" sz="600" dirty="0"/>
              <a:t>, J. S., Cantu, C. L., &amp; Kurtz, D. A. (1997). Ethnic and American identity as predictors of self-esteem among African American, Latino, and White adolescents. </a:t>
            </a:r>
            <a:r>
              <a:rPr lang="en-US" sz="600" i="1" dirty="0"/>
              <a:t>Journal of Youth and </a:t>
            </a:r>
            <a:r>
              <a:rPr lang="en-US" sz="600" i="1" dirty="0" smtClean="0"/>
              <a:t>Adolescence</a:t>
            </a:r>
            <a:r>
              <a:rPr lang="en-US" sz="600" dirty="0"/>
              <a:t>, </a:t>
            </a:r>
            <a:r>
              <a:rPr lang="en-US" sz="600" i="1" dirty="0"/>
              <a:t>26</a:t>
            </a:r>
            <a:r>
              <a:rPr lang="en-US" sz="600" dirty="0"/>
              <a:t>(2), </a:t>
            </a:r>
            <a:r>
              <a:rPr lang="en-US" sz="600" dirty="0" smtClean="0"/>
              <a:t>165-185. </a:t>
            </a:r>
            <a:r>
              <a:rPr lang="en-US" sz="600" dirty="0" err="1" smtClean="0"/>
              <a:t>Phinney</a:t>
            </a:r>
            <a:r>
              <a:rPr lang="en-US" sz="600" dirty="0"/>
              <a:t>, J. S. (1992). The </a:t>
            </a:r>
            <a:r>
              <a:rPr lang="en-US" sz="600" dirty="0" err="1"/>
              <a:t>multigroup</a:t>
            </a:r>
            <a:r>
              <a:rPr lang="en-US" sz="600" dirty="0"/>
              <a:t> ethnic identity measure: A new scale for use with diverse groups. </a:t>
            </a:r>
            <a:r>
              <a:rPr lang="en-US" sz="600" i="1" dirty="0"/>
              <a:t>Journal of Adolescent Research</a:t>
            </a:r>
            <a:r>
              <a:rPr lang="en-US" sz="600" dirty="0"/>
              <a:t>, </a:t>
            </a:r>
            <a:r>
              <a:rPr lang="en-US" sz="600" i="1" dirty="0"/>
              <a:t>7</a:t>
            </a:r>
            <a:r>
              <a:rPr lang="en-US" sz="600" dirty="0"/>
              <a:t>(2), 156-176; </a:t>
            </a:r>
            <a:r>
              <a:rPr lang="en-US" sz="600" dirty="0" err="1"/>
              <a:t>Saroglou</a:t>
            </a:r>
            <a:r>
              <a:rPr lang="en-US" sz="600" dirty="0"/>
              <a:t>, V., &amp; </a:t>
            </a:r>
            <a:r>
              <a:rPr lang="en-US" sz="600" dirty="0" err="1"/>
              <a:t>Hanique</a:t>
            </a:r>
            <a:r>
              <a:rPr lang="en-US" sz="600" dirty="0"/>
              <a:t>, B. (2006). Jewish identity, values, and religion in a globalized world: A study of late adolescents. </a:t>
            </a:r>
            <a:r>
              <a:rPr lang="en-US" sz="600" i="1" dirty="0"/>
              <a:t>Identity, 6</a:t>
            </a:r>
            <a:r>
              <a:rPr lang="en-US" sz="600" dirty="0"/>
              <a:t>(3), 231-249</a:t>
            </a:r>
            <a:r>
              <a:rPr lang="en-US" sz="600" dirty="0" smtClean="0"/>
              <a:t>; </a:t>
            </a:r>
            <a:r>
              <a:rPr lang="en-US" sz="600" dirty="0"/>
              <a:t>Smith, E. P., Walker, K., Fields, L., </a:t>
            </a:r>
            <a:r>
              <a:rPr lang="en-US" sz="600" dirty="0" err="1"/>
              <a:t>Brookins</a:t>
            </a:r>
            <a:r>
              <a:rPr lang="en-US" sz="600" dirty="0"/>
              <a:t>, C. C., &amp; Seay, R. C. (1999). Ethnic identity and its relationship to self-esteem, perceived efficacy and prosocial attitudes in early adolescence. </a:t>
            </a:r>
            <a:r>
              <a:rPr lang="en-US" sz="600" i="1" dirty="0"/>
              <a:t>Journal of </a:t>
            </a:r>
            <a:r>
              <a:rPr lang="en-US" sz="600" i="1" dirty="0" smtClean="0"/>
              <a:t>Adolescence</a:t>
            </a:r>
            <a:r>
              <a:rPr lang="en-US" sz="600" dirty="0"/>
              <a:t>, </a:t>
            </a:r>
            <a:r>
              <a:rPr lang="en-US" sz="600" i="1" dirty="0"/>
              <a:t>22</a:t>
            </a:r>
            <a:r>
              <a:rPr lang="en-US" sz="600" dirty="0"/>
              <a:t>(6), 867-880.</a:t>
            </a:r>
            <a:r>
              <a:rPr lang="en-US" sz="600" dirty="0" smtClean="0"/>
              <a:t> </a:t>
            </a:r>
            <a:r>
              <a:rPr lang="en-US" sz="600" dirty="0" err="1"/>
              <a:t>Schwarzer</a:t>
            </a:r>
            <a:r>
              <a:rPr lang="en-US" sz="600" dirty="0"/>
              <a:t>, R., &amp; Jerusalem, M. (1995). Generalized Self-Efficacy scale. In J. </a:t>
            </a:r>
            <a:r>
              <a:rPr lang="en-US" sz="600" dirty="0" err="1"/>
              <a:t>Weinman</a:t>
            </a:r>
            <a:r>
              <a:rPr lang="en-US" sz="600" dirty="0"/>
              <a:t>, S. Wright, &amp; M. Johnston, </a:t>
            </a:r>
            <a:r>
              <a:rPr lang="en-US" sz="600" i="1" dirty="0"/>
              <a:t>Measures in health psychology: A user’s portfolio. Causal and control beliefs </a:t>
            </a:r>
            <a:r>
              <a:rPr lang="en-US" sz="600" dirty="0"/>
              <a:t>(pp. 35-37). Windsor, UK: NFER-Nelson; Van de Vijver, F. J., </a:t>
            </a:r>
            <a:r>
              <a:rPr lang="en-US" sz="600" dirty="0" err="1"/>
              <a:t>Blommaert</a:t>
            </a:r>
            <a:r>
              <a:rPr lang="en-US" sz="600" dirty="0"/>
              <a:t>, J., </a:t>
            </a:r>
            <a:r>
              <a:rPr lang="en-US" sz="600" dirty="0" err="1"/>
              <a:t>Gkoumasi</a:t>
            </a:r>
            <a:r>
              <a:rPr lang="en-US" sz="600" dirty="0"/>
              <a:t>, G., &amp; </a:t>
            </a:r>
            <a:r>
              <a:rPr lang="en-US" sz="600" dirty="0" err="1"/>
              <a:t>Stogianni</a:t>
            </a:r>
            <a:r>
              <a:rPr lang="en-US" sz="600" dirty="0"/>
              <a:t>, M. (2015). On the need to broaden the concept of ethnic identity. </a:t>
            </a:r>
            <a:r>
              <a:rPr lang="en-US" sz="600" i="1" dirty="0"/>
              <a:t>International Journal of Intercultural Relations</a:t>
            </a:r>
            <a:r>
              <a:rPr lang="en-US" sz="600" dirty="0"/>
              <a:t>, </a:t>
            </a:r>
            <a:r>
              <a:rPr lang="en-US" sz="600" i="1" dirty="0"/>
              <a:t>46</a:t>
            </a:r>
            <a:r>
              <a:rPr lang="en-US" sz="600" dirty="0"/>
              <a:t>, 36-46.</a:t>
            </a:r>
          </a:p>
        </p:txBody>
      </p:sp>
      <p:pic>
        <p:nvPicPr>
          <p:cNvPr id="40" name="Picture 39"/>
          <p:cNvPicPr/>
          <p:nvPr/>
        </p:nvPicPr>
        <p:blipFill>
          <a:blip r:embed="rId4">
            <a:extLst>
              <a:ext uri="{28A0092B-C50C-407E-A947-70E740481C1C}">
                <a14:useLocalDpi xmlns:a14="http://schemas.microsoft.com/office/drawing/2010/main" val="0"/>
              </a:ext>
            </a:extLst>
          </a:blip>
          <a:srcRect/>
          <a:stretch>
            <a:fillRect/>
          </a:stretch>
        </p:blipFill>
        <p:spPr bwMode="auto">
          <a:xfrm>
            <a:off x="8775684" y="14013845"/>
            <a:ext cx="1365830" cy="35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417321" y="156212"/>
            <a:ext cx="7665720" cy="417782"/>
          </a:xfrm>
          <a:prstGeom prst="rect">
            <a:avLst/>
          </a:prstGeom>
          <a:solidFill>
            <a:schemeClr val="accent2">
              <a:lumMod val="20000"/>
              <a:lumOff val="80000"/>
            </a:schemeClr>
          </a:solidFill>
          <a:ln>
            <a:noFill/>
          </a:ln>
          <a:effectLst>
            <a:outerShdw blurRad="50800" dist="38100" dir="5400000" algn="t" rotWithShape="0">
              <a:prstClr val="black">
                <a:alpha val="40000"/>
              </a:prstClr>
            </a:outerShdw>
          </a:effectLst>
        </p:spPr>
        <p:txBody>
          <a:bodyPr wrap="square" lIns="139420" tIns="69711" rIns="139420" bIns="69711" rtlCol="0">
            <a:spAutoFit/>
          </a:bodyPr>
          <a:lstStyle>
            <a:defPPr>
              <a:defRPr lang="en-US"/>
            </a:defPPr>
            <a:lvl1pPr algn="ctr">
              <a:defRPr sz="1000" b="1">
                <a:solidFill>
                  <a:srgbClr val="002060"/>
                </a:solidFill>
              </a:defRPr>
            </a:lvl1pPr>
          </a:lstStyle>
          <a:p>
            <a:r>
              <a:rPr lang="en-US" sz="900" dirty="0">
                <a:ln w="0"/>
                <a:solidFill>
                  <a:srgbClr val="0070C0"/>
                </a:solidFill>
                <a:effectLst>
                  <a:outerShdw blurRad="38100" dist="19050" dir="2700000" algn="tl" rotWithShape="0">
                    <a:schemeClr val="dk1">
                      <a:alpha val="40000"/>
                    </a:schemeClr>
                  </a:outerShdw>
                </a:effectLst>
              </a:rPr>
              <a:t>SSEA Thematic Conference: Self and Identity in Emerging Adulthood</a:t>
            </a:r>
            <a:br>
              <a:rPr lang="en-US" sz="900" dirty="0">
                <a:ln w="0"/>
                <a:solidFill>
                  <a:srgbClr val="0070C0"/>
                </a:solidFill>
                <a:effectLst>
                  <a:outerShdw blurRad="38100" dist="19050" dir="2700000" algn="tl" rotWithShape="0">
                    <a:schemeClr val="dk1">
                      <a:alpha val="40000"/>
                    </a:schemeClr>
                  </a:outerShdw>
                </a:effectLst>
              </a:rPr>
            </a:br>
            <a:r>
              <a:rPr lang="en-US" sz="900" dirty="0">
                <a:ln w="0"/>
                <a:solidFill>
                  <a:srgbClr val="0070C0"/>
                </a:solidFill>
                <a:effectLst>
                  <a:outerShdw blurRad="38100" dist="19050" dir="2700000" algn="tl" rotWithShape="0">
                    <a:schemeClr val="dk1">
                      <a:alpha val="40000"/>
                    </a:schemeClr>
                  </a:outerShdw>
                </a:effectLst>
              </a:rPr>
              <a:t>May 17-19, 2018, Cluj-Napoca, Romania</a:t>
            </a:r>
          </a:p>
        </p:txBody>
      </p:sp>
      <p:pic>
        <p:nvPicPr>
          <p:cNvPr id="44" name="Picture 43"/>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6125203" y="11521076"/>
            <a:ext cx="2923477" cy="1046944"/>
          </a:xfrm>
          <a:prstGeom prst="rect">
            <a:avLst/>
          </a:prstGeom>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520" y="156212"/>
            <a:ext cx="1279800" cy="149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6092040" y="9642177"/>
            <a:ext cx="2923476" cy="1017330"/>
          </a:xfrm>
          <a:prstGeom prst="rect">
            <a:avLst/>
          </a:prstGeom>
        </p:spPr>
      </p:pic>
      <p:sp>
        <p:nvSpPr>
          <p:cNvPr id="3" name="Rectangle 2"/>
          <p:cNvSpPr/>
          <p:nvPr/>
        </p:nvSpPr>
        <p:spPr>
          <a:xfrm>
            <a:off x="137519" y="156212"/>
            <a:ext cx="10194709" cy="14820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39420" tIns="69711" rIns="139420" bIns="69711" spcCol="0" rtlCol="0" anchor="ctr"/>
          <a:lstStyle/>
          <a:p>
            <a:pPr algn="ctr"/>
            <a:endParaRPr lang="en-GB"/>
          </a:p>
        </p:txBody>
      </p:sp>
      <p:graphicFrame>
        <p:nvGraphicFramePr>
          <p:cNvPr id="29" name="Chart 28"/>
          <p:cNvGraphicFramePr>
            <a:graphicFrameLocks/>
          </p:cNvGraphicFramePr>
          <p:nvPr>
            <p:extLst>
              <p:ext uri="{D42A27DB-BD31-4B8C-83A1-F6EECF244321}">
                <p14:modId xmlns:p14="http://schemas.microsoft.com/office/powerpoint/2010/main" val="2685387573"/>
              </p:ext>
            </p:extLst>
          </p:nvPr>
        </p:nvGraphicFramePr>
        <p:xfrm>
          <a:off x="8181696" y="2086100"/>
          <a:ext cx="2427213" cy="153733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636746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8249</TotalTime>
  <Words>1416</Words>
  <Application>Microsoft Office PowerPoint</Application>
  <PresentationFormat>Custom</PresentationFormat>
  <Paragraphs>128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PGothic</vt:lpstr>
      <vt:lpstr>Arial</vt:lpstr>
      <vt:lpstr>Calibri</vt:lpstr>
      <vt:lpstr>Century Gothic</vt:lpstr>
      <vt:lpstr>Times New Roman</vt:lpstr>
      <vt:lpstr>Wingdings</vt:lpstr>
      <vt:lpstr>Mesh</vt:lpstr>
      <vt:lpstr>PowerPoint Presentation</vt:lpstr>
    </vt:vector>
  </TitlesOfParts>
  <Company>University of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STOGIANNI</dc:creator>
  <cp:lastModifiedBy>Maria STOGIANNI</cp:lastModifiedBy>
  <cp:revision>273</cp:revision>
  <cp:lastPrinted>2018-04-30T13:09:28Z</cp:lastPrinted>
  <dcterms:created xsi:type="dcterms:W3CDTF">2018-04-24T16:56:25Z</dcterms:created>
  <dcterms:modified xsi:type="dcterms:W3CDTF">2018-05-07T14:00:02Z</dcterms:modified>
</cp:coreProperties>
</file>