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1" r:id="rId3"/>
    <p:sldId id="276" r:id="rId4"/>
    <p:sldId id="317" r:id="rId5"/>
    <p:sldId id="298" r:id="rId6"/>
    <p:sldId id="297" r:id="rId7"/>
    <p:sldId id="318" r:id="rId8"/>
    <p:sldId id="319" r:id="rId9"/>
    <p:sldId id="308" r:id="rId10"/>
    <p:sldId id="321" r:id="rId11"/>
    <p:sldId id="324" r:id="rId12"/>
    <p:sldId id="322" r:id="rId13"/>
    <p:sldId id="330" r:id="rId14"/>
    <p:sldId id="329" r:id="rId15"/>
    <p:sldId id="331" r:id="rId16"/>
    <p:sldId id="316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ha VYSOTSKAYA" initials="" lastIdx="0" clrIdx="0"/>
  <p:cmAuthor id="1" name="Michaela Scheid" initials="M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559"/>
    <a:srgbClr val="F19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3" autoAdjust="0"/>
    <p:restoredTop sz="90015" autoAdjust="0"/>
  </p:normalViewPr>
  <p:slideViewPr>
    <p:cSldViewPr snapToGrid="0">
      <p:cViewPr varScale="1">
        <p:scale>
          <a:sx n="100" d="100"/>
          <a:sy n="100" d="100"/>
        </p:scale>
        <p:origin x="12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9" d="100"/>
          <a:sy n="99" d="100"/>
        </p:scale>
        <p:origin x="-388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UL students (WS 2016/2017), in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25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E-5740-98CD-08BCE6F6F7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35</c:v>
                </c:pt>
                <c:pt idx="1">
                  <c:v>49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5E-5740-98CD-08BCE6F6F7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 EU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</c:v>
                </c:pt>
                <c:pt idx="1">
                  <c:v>26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5E-5740-98CD-08BCE6F6F7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0717568"/>
        <c:axId val="811286096"/>
      </c:barChart>
      <c:catAx>
        <c:axId val="8107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1286096"/>
        <c:crosses val="autoZero"/>
        <c:auto val="1"/>
        <c:lblAlgn val="ctr"/>
        <c:lblOffset val="100"/>
        <c:noMultiLvlLbl val="0"/>
      </c:catAx>
      <c:valAx>
        <c:axId val="81128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071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CD220-6DD0-E147-811E-17DC843D30BD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1D96E-BAE4-DE4C-B4A7-675BC6B85201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student mobility</a:t>
          </a:r>
        </a:p>
      </dgm:t>
    </dgm:pt>
    <dgm:pt modelId="{A515B89A-F099-684E-9B2C-E818FB1E4205}" type="parTrans" cxnId="{468E9002-D015-B744-9151-FE2388B652F7}">
      <dgm:prSet/>
      <dgm:spPr/>
      <dgm:t>
        <a:bodyPr/>
        <a:lstStyle/>
        <a:p>
          <a:endParaRPr lang="en-US"/>
        </a:p>
      </dgm:t>
    </dgm:pt>
    <dgm:pt modelId="{C51B1D3F-E09E-5D45-8E04-75C7AE19802D}" type="sibTrans" cxnId="{468E9002-D015-B744-9151-FE2388B652F7}">
      <dgm:prSet/>
      <dgm:spPr/>
      <dgm:t>
        <a:bodyPr/>
        <a:lstStyle/>
        <a:p>
          <a:endParaRPr lang="en-US"/>
        </a:p>
      </dgm:t>
    </dgm:pt>
    <dgm:pt modelId="{52B22417-3473-3843-8387-4B0FC9E3F6E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degree mobility</a:t>
          </a:r>
        </a:p>
      </dgm:t>
    </dgm:pt>
    <dgm:pt modelId="{45A2530D-BB70-1C48-BE14-88EB545B6A74}" type="parTrans" cxnId="{3C874662-1D63-F441-B97B-DCD0A70503FA}">
      <dgm:prSet/>
      <dgm:spPr/>
      <dgm:t>
        <a:bodyPr/>
        <a:lstStyle/>
        <a:p>
          <a:endParaRPr lang="en-US"/>
        </a:p>
      </dgm:t>
    </dgm:pt>
    <dgm:pt modelId="{A50D076B-66E2-D64F-B01F-CE88DF2D429C}" type="sibTrans" cxnId="{3C874662-1D63-F441-B97B-DCD0A70503FA}">
      <dgm:prSet/>
      <dgm:spPr/>
      <dgm:t>
        <a:bodyPr/>
        <a:lstStyle/>
        <a:p>
          <a:endParaRPr lang="en-US"/>
        </a:p>
      </dgm:t>
    </dgm:pt>
    <dgm:pt modelId="{BEE11D9F-A140-6C4B-A1E7-D648179CC45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credit mobility</a:t>
          </a:r>
        </a:p>
      </dgm:t>
    </dgm:pt>
    <dgm:pt modelId="{21DB4573-EB31-F144-86FF-AFDD5F40DA14}" type="parTrans" cxnId="{3C1E49F1-3D70-884A-B480-C943E4679401}">
      <dgm:prSet/>
      <dgm:spPr/>
      <dgm:t>
        <a:bodyPr/>
        <a:lstStyle/>
        <a:p>
          <a:endParaRPr lang="en-US"/>
        </a:p>
      </dgm:t>
    </dgm:pt>
    <dgm:pt modelId="{391104AA-418B-FD4C-955D-BA37258F9895}" type="sibTrans" cxnId="{3C1E49F1-3D70-884A-B480-C943E4679401}">
      <dgm:prSet/>
      <dgm:spPr/>
      <dgm:t>
        <a:bodyPr/>
        <a:lstStyle/>
        <a:p>
          <a:endParaRPr lang="en-US"/>
        </a:p>
      </dgm:t>
    </dgm:pt>
    <dgm:pt modelId="{2A3030CB-ABE4-2848-B50B-F5FB5FCEEB59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part of programme abroad</a:t>
          </a:r>
        </a:p>
      </dgm:t>
    </dgm:pt>
    <dgm:pt modelId="{3CD05C3E-8D0B-4C44-990B-AEC6EB128744}" type="parTrans" cxnId="{ACF16ACD-246A-C748-A51E-B7DB75BF9853}">
      <dgm:prSet/>
      <dgm:spPr/>
      <dgm:t>
        <a:bodyPr/>
        <a:lstStyle/>
        <a:p>
          <a:endParaRPr lang="en-US"/>
        </a:p>
      </dgm:t>
    </dgm:pt>
    <dgm:pt modelId="{A0309F6A-9B7A-3142-9358-FE8B6C28D67E}" type="sibTrans" cxnId="{ACF16ACD-246A-C748-A51E-B7DB75BF9853}">
      <dgm:prSet/>
      <dgm:spPr/>
      <dgm:t>
        <a:bodyPr/>
        <a:lstStyle/>
        <a:p>
          <a:endParaRPr lang="en-US"/>
        </a:p>
      </dgm:t>
    </dgm:pt>
    <dgm:pt modelId="{81CFDE23-78F6-4E43-BAF6-39E9C45B2B77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complete programme abroad</a:t>
          </a:r>
        </a:p>
      </dgm:t>
    </dgm:pt>
    <dgm:pt modelId="{39F14E25-5133-0048-A1B1-3C36E61FF133}" type="sibTrans" cxnId="{98D26AF9-2963-5D40-BC3A-B9FA20A154D2}">
      <dgm:prSet/>
      <dgm:spPr/>
      <dgm:t>
        <a:bodyPr/>
        <a:lstStyle/>
        <a:p>
          <a:endParaRPr lang="en-US"/>
        </a:p>
      </dgm:t>
    </dgm:pt>
    <dgm:pt modelId="{7F0FA96E-3627-E748-80F9-EF0D7B49A41A}" type="parTrans" cxnId="{98D26AF9-2963-5D40-BC3A-B9FA20A154D2}">
      <dgm:prSet/>
      <dgm:spPr/>
      <dgm:t>
        <a:bodyPr/>
        <a:lstStyle/>
        <a:p>
          <a:endParaRPr lang="en-US"/>
        </a:p>
      </dgm:t>
    </dgm:pt>
    <dgm:pt modelId="{1852AB0B-CEAE-234E-A863-92C6BF98D99F}" type="pres">
      <dgm:prSet presAssocID="{F24CD220-6DD0-E147-811E-17DC843D30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F33437-DE7D-3D4E-AE1F-995D1EEFB816}" type="pres">
      <dgm:prSet presAssocID="{1C71D96E-BAE4-DE4C-B4A7-675BC6B85201}" presName="vertOne" presStyleCnt="0"/>
      <dgm:spPr/>
    </dgm:pt>
    <dgm:pt modelId="{3FE2A659-A122-4841-9C9A-2858C5662B7F}" type="pres">
      <dgm:prSet presAssocID="{1C71D96E-BAE4-DE4C-B4A7-675BC6B85201}" presName="txOne" presStyleLbl="node0" presStyleIdx="0" presStyleCnt="1" custLinFactNeighborX="-36" custLinFactNeighborY="-628">
        <dgm:presLayoutVars>
          <dgm:chPref val="3"/>
        </dgm:presLayoutVars>
      </dgm:prSet>
      <dgm:spPr/>
    </dgm:pt>
    <dgm:pt modelId="{996E2F9C-DDE1-F342-99FD-00CDD25C0157}" type="pres">
      <dgm:prSet presAssocID="{1C71D96E-BAE4-DE4C-B4A7-675BC6B85201}" presName="parTransOne" presStyleCnt="0"/>
      <dgm:spPr/>
    </dgm:pt>
    <dgm:pt modelId="{8E290C4F-A002-BF43-8101-BBE8AF06C992}" type="pres">
      <dgm:prSet presAssocID="{1C71D96E-BAE4-DE4C-B4A7-675BC6B85201}" presName="horzOne" presStyleCnt="0"/>
      <dgm:spPr/>
    </dgm:pt>
    <dgm:pt modelId="{5E514709-D5CC-574B-9EFF-827594419A52}" type="pres">
      <dgm:prSet presAssocID="{52B22417-3473-3843-8387-4B0FC9E3F6E2}" presName="vertTwo" presStyleCnt="0"/>
      <dgm:spPr/>
    </dgm:pt>
    <dgm:pt modelId="{48215AD2-216D-7044-8450-6BA00F88357E}" type="pres">
      <dgm:prSet presAssocID="{52B22417-3473-3843-8387-4B0FC9E3F6E2}" presName="txTwo" presStyleLbl="node2" presStyleIdx="0" presStyleCnt="2" custScaleX="161314">
        <dgm:presLayoutVars>
          <dgm:chPref val="3"/>
        </dgm:presLayoutVars>
      </dgm:prSet>
      <dgm:spPr/>
    </dgm:pt>
    <dgm:pt modelId="{543276B3-C654-9A46-80C3-11E594A8489B}" type="pres">
      <dgm:prSet presAssocID="{52B22417-3473-3843-8387-4B0FC9E3F6E2}" presName="parTransTwo" presStyleCnt="0"/>
      <dgm:spPr/>
    </dgm:pt>
    <dgm:pt modelId="{294343B0-670E-8C43-84D9-EEA61114AA0E}" type="pres">
      <dgm:prSet presAssocID="{52B22417-3473-3843-8387-4B0FC9E3F6E2}" presName="horzTwo" presStyleCnt="0"/>
      <dgm:spPr/>
    </dgm:pt>
    <dgm:pt modelId="{5B15870A-E7F6-D245-9EB2-1518FB402000}" type="pres">
      <dgm:prSet presAssocID="{81CFDE23-78F6-4E43-BAF6-39E9C45B2B77}" presName="vertThree" presStyleCnt="0"/>
      <dgm:spPr/>
    </dgm:pt>
    <dgm:pt modelId="{A9026637-8EF3-3241-87D7-8D6123AC53CB}" type="pres">
      <dgm:prSet presAssocID="{81CFDE23-78F6-4E43-BAF6-39E9C45B2B77}" presName="txThree" presStyleLbl="node3" presStyleIdx="0" presStyleCnt="2" custScaleX="146894" custLinFactNeighborX="-1649" custLinFactNeighborY="-18321">
        <dgm:presLayoutVars>
          <dgm:chPref val="3"/>
        </dgm:presLayoutVars>
      </dgm:prSet>
      <dgm:spPr/>
    </dgm:pt>
    <dgm:pt modelId="{B4393E43-F465-EF46-BD74-BBB79BCD77D6}" type="pres">
      <dgm:prSet presAssocID="{81CFDE23-78F6-4E43-BAF6-39E9C45B2B77}" presName="horzThree" presStyleCnt="0"/>
      <dgm:spPr/>
    </dgm:pt>
    <dgm:pt modelId="{E8A3775B-6663-8D44-91EA-BF539582A8F8}" type="pres">
      <dgm:prSet presAssocID="{A50D076B-66E2-D64F-B01F-CE88DF2D429C}" presName="sibSpaceTwo" presStyleCnt="0"/>
      <dgm:spPr/>
    </dgm:pt>
    <dgm:pt modelId="{7D0B0F16-9CEA-E542-9DD2-33142CACD10C}" type="pres">
      <dgm:prSet presAssocID="{BEE11D9F-A140-6C4B-A1E7-D648179CC45A}" presName="vertTwo" presStyleCnt="0"/>
      <dgm:spPr/>
    </dgm:pt>
    <dgm:pt modelId="{E2CCE211-D65A-4E47-8E73-C5542CABF176}" type="pres">
      <dgm:prSet presAssocID="{BEE11D9F-A140-6C4B-A1E7-D648179CC45A}" presName="txTwo" presStyleLbl="node2" presStyleIdx="1" presStyleCnt="2" custScaleX="162668">
        <dgm:presLayoutVars>
          <dgm:chPref val="3"/>
        </dgm:presLayoutVars>
      </dgm:prSet>
      <dgm:spPr/>
    </dgm:pt>
    <dgm:pt modelId="{675D2E6E-57CD-5A48-9A9A-6D660535C958}" type="pres">
      <dgm:prSet presAssocID="{BEE11D9F-A140-6C4B-A1E7-D648179CC45A}" presName="parTransTwo" presStyleCnt="0"/>
      <dgm:spPr/>
    </dgm:pt>
    <dgm:pt modelId="{B976F61F-354B-2F46-B035-C2CFBFC25F11}" type="pres">
      <dgm:prSet presAssocID="{BEE11D9F-A140-6C4B-A1E7-D648179CC45A}" presName="horzTwo" presStyleCnt="0"/>
      <dgm:spPr/>
    </dgm:pt>
    <dgm:pt modelId="{982F2FBB-B142-3849-94B9-030B1F84D8A3}" type="pres">
      <dgm:prSet presAssocID="{2A3030CB-ABE4-2848-B50B-F5FB5FCEEB59}" presName="vertThree" presStyleCnt="0"/>
      <dgm:spPr/>
    </dgm:pt>
    <dgm:pt modelId="{EE116016-35E4-784A-8C24-963740ADE7AC}" type="pres">
      <dgm:prSet presAssocID="{2A3030CB-ABE4-2848-B50B-F5FB5FCEEB59}" presName="txThree" presStyleLbl="node3" presStyleIdx="1" presStyleCnt="2" custScaleX="162908" custLinFactNeighborX="2839" custLinFactNeighborY="-18441">
        <dgm:presLayoutVars>
          <dgm:chPref val="3"/>
        </dgm:presLayoutVars>
      </dgm:prSet>
      <dgm:spPr/>
    </dgm:pt>
    <dgm:pt modelId="{D966370D-C2B9-504E-8BBF-4B8DEA443582}" type="pres">
      <dgm:prSet presAssocID="{2A3030CB-ABE4-2848-B50B-F5FB5FCEEB59}" presName="horzThree" presStyleCnt="0"/>
      <dgm:spPr/>
    </dgm:pt>
  </dgm:ptLst>
  <dgm:cxnLst>
    <dgm:cxn modelId="{468E9002-D015-B744-9151-FE2388B652F7}" srcId="{F24CD220-6DD0-E147-811E-17DC843D30BD}" destId="{1C71D96E-BAE4-DE4C-B4A7-675BC6B85201}" srcOrd="0" destOrd="0" parTransId="{A515B89A-F099-684E-9B2C-E818FB1E4205}" sibTransId="{C51B1D3F-E09E-5D45-8E04-75C7AE19802D}"/>
    <dgm:cxn modelId="{BC08F218-1648-4469-9A98-EDED28AC965F}" type="presOf" srcId="{52B22417-3473-3843-8387-4B0FC9E3F6E2}" destId="{48215AD2-216D-7044-8450-6BA00F88357E}" srcOrd="0" destOrd="0" presId="urn:microsoft.com/office/officeart/2005/8/layout/hierarchy4"/>
    <dgm:cxn modelId="{50F0C92A-1B12-4C61-9519-5471B5B25365}" type="presOf" srcId="{1C71D96E-BAE4-DE4C-B4A7-675BC6B85201}" destId="{3FE2A659-A122-4841-9C9A-2858C5662B7F}" srcOrd="0" destOrd="0" presId="urn:microsoft.com/office/officeart/2005/8/layout/hierarchy4"/>
    <dgm:cxn modelId="{8FEA1630-24F6-4889-BE9A-26649DF5B50B}" type="presOf" srcId="{F24CD220-6DD0-E147-811E-17DC843D30BD}" destId="{1852AB0B-CEAE-234E-A863-92C6BF98D99F}" srcOrd="0" destOrd="0" presId="urn:microsoft.com/office/officeart/2005/8/layout/hierarchy4"/>
    <dgm:cxn modelId="{996F4F42-F4C0-42D9-9E4C-B3D682C6278B}" type="presOf" srcId="{2A3030CB-ABE4-2848-B50B-F5FB5FCEEB59}" destId="{EE116016-35E4-784A-8C24-963740ADE7AC}" srcOrd="0" destOrd="0" presId="urn:microsoft.com/office/officeart/2005/8/layout/hierarchy4"/>
    <dgm:cxn modelId="{3C874662-1D63-F441-B97B-DCD0A70503FA}" srcId="{1C71D96E-BAE4-DE4C-B4A7-675BC6B85201}" destId="{52B22417-3473-3843-8387-4B0FC9E3F6E2}" srcOrd="0" destOrd="0" parTransId="{45A2530D-BB70-1C48-BE14-88EB545B6A74}" sibTransId="{A50D076B-66E2-D64F-B01F-CE88DF2D429C}"/>
    <dgm:cxn modelId="{87B5DB78-D6E4-4FB9-9203-26FC0418C5CE}" type="presOf" srcId="{BEE11D9F-A140-6C4B-A1E7-D648179CC45A}" destId="{E2CCE211-D65A-4E47-8E73-C5542CABF176}" srcOrd="0" destOrd="0" presId="urn:microsoft.com/office/officeart/2005/8/layout/hierarchy4"/>
    <dgm:cxn modelId="{5C718FA5-DB16-45EE-AD43-C20B9779F046}" type="presOf" srcId="{81CFDE23-78F6-4E43-BAF6-39E9C45B2B77}" destId="{A9026637-8EF3-3241-87D7-8D6123AC53CB}" srcOrd="0" destOrd="0" presId="urn:microsoft.com/office/officeart/2005/8/layout/hierarchy4"/>
    <dgm:cxn modelId="{ACF16ACD-246A-C748-A51E-B7DB75BF9853}" srcId="{BEE11D9F-A140-6C4B-A1E7-D648179CC45A}" destId="{2A3030CB-ABE4-2848-B50B-F5FB5FCEEB59}" srcOrd="0" destOrd="0" parTransId="{3CD05C3E-8D0B-4C44-990B-AEC6EB128744}" sibTransId="{A0309F6A-9B7A-3142-9358-FE8B6C28D67E}"/>
    <dgm:cxn modelId="{3C1E49F1-3D70-884A-B480-C943E4679401}" srcId="{1C71D96E-BAE4-DE4C-B4A7-675BC6B85201}" destId="{BEE11D9F-A140-6C4B-A1E7-D648179CC45A}" srcOrd="1" destOrd="0" parTransId="{21DB4573-EB31-F144-86FF-AFDD5F40DA14}" sibTransId="{391104AA-418B-FD4C-955D-BA37258F9895}"/>
    <dgm:cxn modelId="{98D26AF9-2963-5D40-BC3A-B9FA20A154D2}" srcId="{52B22417-3473-3843-8387-4B0FC9E3F6E2}" destId="{81CFDE23-78F6-4E43-BAF6-39E9C45B2B77}" srcOrd="0" destOrd="0" parTransId="{7F0FA96E-3627-E748-80F9-EF0D7B49A41A}" sibTransId="{39F14E25-5133-0048-A1B1-3C36E61FF133}"/>
    <dgm:cxn modelId="{E2E6CBAE-2485-47AD-852E-F9D92D15542D}" type="presParOf" srcId="{1852AB0B-CEAE-234E-A863-92C6BF98D99F}" destId="{71F33437-DE7D-3D4E-AE1F-995D1EEFB816}" srcOrd="0" destOrd="0" presId="urn:microsoft.com/office/officeart/2005/8/layout/hierarchy4"/>
    <dgm:cxn modelId="{126180FE-85BB-427A-AFBE-99BA55F7C0BA}" type="presParOf" srcId="{71F33437-DE7D-3D4E-AE1F-995D1EEFB816}" destId="{3FE2A659-A122-4841-9C9A-2858C5662B7F}" srcOrd="0" destOrd="0" presId="urn:microsoft.com/office/officeart/2005/8/layout/hierarchy4"/>
    <dgm:cxn modelId="{0DE96368-B4CC-4C2C-A68D-2C64B38ED1C8}" type="presParOf" srcId="{71F33437-DE7D-3D4E-AE1F-995D1EEFB816}" destId="{996E2F9C-DDE1-F342-99FD-00CDD25C0157}" srcOrd="1" destOrd="0" presId="urn:microsoft.com/office/officeart/2005/8/layout/hierarchy4"/>
    <dgm:cxn modelId="{0985B8CB-428D-4402-94EC-2DD9885711B6}" type="presParOf" srcId="{71F33437-DE7D-3D4E-AE1F-995D1EEFB816}" destId="{8E290C4F-A002-BF43-8101-BBE8AF06C992}" srcOrd="2" destOrd="0" presId="urn:microsoft.com/office/officeart/2005/8/layout/hierarchy4"/>
    <dgm:cxn modelId="{F80500A8-3439-4C44-B038-D56FF0F5ED3E}" type="presParOf" srcId="{8E290C4F-A002-BF43-8101-BBE8AF06C992}" destId="{5E514709-D5CC-574B-9EFF-827594419A52}" srcOrd="0" destOrd="0" presId="urn:microsoft.com/office/officeart/2005/8/layout/hierarchy4"/>
    <dgm:cxn modelId="{57525CD3-FF83-458B-9D54-B75EA0EE4C25}" type="presParOf" srcId="{5E514709-D5CC-574B-9EFF-827594419A52}" destId="{48215AD2-216D-7044-8450-6BA00F88357E}" srcOrd="0" destOrd="0" presId="urn:microsoft.com/office/officeart/2005/8/layout/hierarchy4"/>
    <dgm:cxn modelId="{1E004A9E-8CEC-4572-934F-FEBD59215675}" type="presParOf" srcId="{5E514709-D5CC-574B-9EFF-827594419A52}" destId="{543276B3-C654-9A46-80C3-11E594A8489B}" srcOrd="1" destOrd="0" presId="urn:microsoft.com/office/officeart/2005/8/layout/hierarchy4"/>
    <dgm:cxn modelId="{9D99388B-91B9-468D-98E6-6BC716FE8E2C}" type="presParOf" srcId="{5E514709-D5CC-574B-9EFF-827594419A52}" destId="{294343B0-670E-8C43-84D9-EEA61114AA0E}" srcOrd="2" destOrd="0" presId="urn:microsoft.com/office/officeart/2005/8/layout/hierarchy4"/>
    <dgm:cxn modelId="{07CC17E4-689E-49E4-AA44-471BCB4D9E5F}" type="presParOf" srcId="{294343B0-670E-8C43-84D9-EEA61114AA0E}" destId="{5B15870A-E7F6-D245-9EB2-1518FB402000}" srcOrd="0" destOrd="0" presId="urn:microsoft.com/office/officeart/2005/8/layout/hierarchy4"/>
    <dgm:cxn modelId="{660DA829-783A-485A-BDA5-CF4DDB1E9903}" type="presParOf" srcId="{5B15870A-E7F6-D245-9EB2-1518FB402000}" destId="{A9026637-8EF3-3241-87D7-8D6123AC53CB}" srcOrd="0" destOrd="0" presId="urn:microsoft.com/office/officeart/2005/8/layout/hierarchy4"/>
    <dgm:cxn modelId="{D9FF2F8A-560F-4636-81EE-3362F02BD85C}" type="presParOf" srcId="{5B15870A-E7F6-D245-9EB2-1518FB402000}" destId="{B4393E43-F465-EF46-BD74-BBB79BCD77D6}" srcOrd="1" destOrd="0" presId="urn:microsoft.com/office/officeart/2005/8/layout/hierarchy4"/>
    <dgm:cxn modelId="{231D5698-AFFD-451A-B7DE-5C749907B6AC}" type="presParOf" srcId="{8E290C4F-A002-BF43-8101-BBE8AF06C992}" destId="{E8A3775B-6663-8D44-91EA-BF539582A8F8}" srcOrd="1" destOrd="0" presId="urn:microsoft.com/office/officeart/2005/8/layout/hierarchy4"/>
    <dgm:cxn modelId="{CD1560A6-D136-4B23-90A4-8F5A926B10DF}" type="presParOf" srcId="{8E290C4F-A002-BF43-8101-BBE8AF06C992}" destId="{7D0B0F16-9CEA-E542-9DD2-33142CACD10C}" srcOrd="2" destOrd="0" presId="urn:microsoft.com/office/officeart/2005/8/layout/hierarchy4"/>
    <dgm:cxn modelId="{31A896CB-FB51-4CA2-A2FA-250FEFB60D4C}" type="presParOf" srcId="{7D0B0F16-9CEA-E542-9DD2-33142CACD10C}" destId="{E2CCE211-D65A-4E47-8E73-C5542CABF176}" srcOrd="0" destOrd="0" presId="urn:microsoft.com/office/officeart/2005/8/layout/hierarchy4"/>
    <dgm:cxn modelId="{761055CB-3871-40BB-8F4A-1AD2E028399B}" type="presParOf" srcId="{7D0B0F16-9CEA-E542-9DD2-33142CACD10C}" destId="{675D2E6E-57CD-5A48-9A9A-6D660535C958}" srcOrd="1" destOrd="0" presId="urn:microsoft.com/office/officeart/2005/8/layout/hierarchy4"/>
    <dgm:cxn modelId="{B051D6EA-22EA-403E-AA54-19B50F8E7C03}" type="presParOf" srcId="{7D0B0F16-9CEA-E542-9DD2-33142CACD10C}" destId="{B976F61F-354B-2F46-B035-C2CFBFC25F11}" srcOrd="2" destOrd="0" presId="urn:microsoft.com/office/officeart/2005/8/layout/hierarchy4"/>
    <dgm:cxn modelId="{67FEC9F3-3F3D-4D99-B122-DBA26839D0A8}" type="presParOf" srcId="{B976F61F-354B-2F46-B035-C2CFBFC25F11}" destId="{982F2FBB-B142-3849-94B9-030B1F84D8A3}" srcOrd="0" destOrd="0" presId="urn:microsoft.com/office/officeart/2005/8/layout/hierarchy4"/>
    <dgm:cxn modelId="{B5E2814C-DC1D-44A7-8650-47968718DE9B}" type="presParOf" srcId="{982F2FBB-B142-3849-94B9-030B1F84D8A3}" destId="{EE116016-35E4-784A-8C24-963740ADE7AC}" srcOrd="0" destOrd="0" presId="urn:microsoft.com/office/officeart/2005/8/layout/hierarchy4"/>
    <dgm:cxn modelId="{08D51FA0-B659-4A5B-8297-4221CEF401FF}" type="presParOf" srcId="{982F2FBB-B142-3849-94B9-030B1F84D8A3}" destId="{D966370D-C2B9-504E-8BBF-4B8DEA4435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A659-A122-4841-9C9A-2858C5662B7F}">
      <dsp:nvSpPr>
        <dsp:cNvPr id="0" name=""/>
        <dsp:cNvSpPr/>
      </dsp:nvSpPr>
      <dsp:spPr>
        <a:xfrm>
          <a:off x="0" y="0"/>
          <a:ext cx="9137493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student mobility</a:t>
          </a:r>
        </a:p>
      </dsp:txBody>
      <dsp:txXfrm>
        <a:off x="23153" y="23153"/>
        <a:ext cx="9091187" cy="744188"/>
      </dsp:txXfrm>
    </dsp:sp>
    <dsp:sp modelId="{48215AD2-216D-7044-8450-6BA00F88357E}">
      <dsp:nvSpPr>
        <dsp:cNvPr id="0" name=""/>
        <dsp:cNvSpPr/>
      </dsp:nvSpPr>
      <dsp:spPr>
        <a:xfrm>
          <a:off x="12172" y="942713"/>
          <a:ext cx="4234265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degree mobility</a:t>
          </a:r>
        </a:p>
      </dsp:txBody>
      <dsp:txXfrm>
        <a:off x="35325" y="965866"/>
        <a:ext cx="4187959" cy="744188"/>
      </dsp:txXfrm>
    </dsp:sp>
    <dsp:sp modelId="{A9026637-8EF3-3241-87D7-8D6123AC53CB}">
      <dsp:nvSpPr>
        <dsp:cNvPr id="0" name=""/>
        <dsp:cNvSpPr/>
      </dsp:nvSpPr>
      <dsp:spPr>
        <a:xfrm>
          <a:off x="787409" y="1739650"/>
          <a:ext cx="262485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complete programme abroad</a:t>
          </a:r>
        </a:p>
      </dsp:txBody>
      <dsp:txXfrm>
        <a:off x="810562" y="1762803"/>
        <a:ext cx="2578553" cy="744188"/>
      </dsp:txXfrm>
    </dsp:sp>
    <dsp:sp modelId="{E2CCE211-D65A-4E47-8E73-C5542CABF176}">
      <dsp:nvSpPr>
        <dsp:cNvPr id="0" name=""/>
        <dsp:cNvSpPr/>
      </dsp:nvSpPr>
      <dsp:spPr>
        <a:xfrm>
          <a:off x="4396538" y="942713"/>
          <a:ext cx="473528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credit mobility</a:t>
          </a:r>
        </a:p>
      </dsp:txBody>
      <dsp:txXfrm>
        <a:off x="4419691" y="965866"/>
        <a:ext cx="4688983" cy="744188"/>
      </dsp:txXfrm>
    </dsp:sp>
    <dsp:sp modelId="{EE116016-35E4-784A-8C24-963740ADE7AC}">
      <dsp:nvSpPr>
        <dsp:cNvPr id="0" name=""/>
        <dsp:cNvSpPr/>
      </dsp:nvSpPr>
      <dsp:spPr>
        <a:xfrm>
          <a:off x="5359405" y="1738701"/>
          <a:ext cx="2911014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part of programme abroad</a:t>
          </a:r>
        </a:p>
      </dsp:txBody>
      <dsp:txXfrm>
        <a:off x="5382558" y="1761854"/>
        <a:ext cx="2864708" cy="744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A2017-D10B-6B43-B27E-E95964170F9B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4B3BA-AE5C-0240-A89C-BC69920353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11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1C4BD-5E40-884B-AD04-9FB7934B856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7B00-B06B-4C46-962B-3797A076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6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87B00-B06B-4C46-962B-3797A0767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1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12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6722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13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07477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14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6304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15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2858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87B00-B06B-4C46-962B-3797A0767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8205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6614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5840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fr-FR" dirty="0"/>
              <a:t> 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4435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10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42418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11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1788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363" y="1302974"/>
            <a:ext cx="7831718" cy="2523789"/>
          </a:xfrm>
        </p:spPr>
        <p:txBody>
          <a:bodyPr anchor="b"/>
          <a:lstStyle>
            <a:lvl1pPr algn="l">
              <a:defRPr sz="6000">
                <a:solidFill>
                  <a:srgbClr val="162559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363" y="3918838"/>
            <a:ext cx="78317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742153" y="5896220"/>
            <a:ext cx="1699723" cy="161810"/>
          </a:xfrm>
          <a:custGeom>
            <a:avLst/>
            <a:gdLst>
              <a:gd name="T0" fmla="*/ 401 w 410"/>
              <a:gd name="T1" fmla="*/ 9 h 39"/>
              <a:gd name="T2" fmla="*/ 394 w 410"/>
              <a:gd name="T3" fmla="*/ 21 h 39"/>
              <a:gd name="T4" fmla="*/ 392 w 410"/>
              <a:gd name="T5" fmla="*/ 28 h 39"/>
              <a:gd name="T6" fmla="*/ 381 w 410"/>
              <a:gd name="T7" fmla="*/ 17 h 39"/>
              <a:gd name="T8" fmla="*/ 384 w 410"/>
              <a:gd name="T9" fmla="*/ 28 h 39"/>
              <a:gd name="T10" fmla="*/ 385 w 410"/>
              <a:gd name="T11" fmla="*/ 20 h 39"/>
              <a:gd name="T12" fmla="*/ 370 w 410"/>
              <a:gd name="T13" fmla="*/ 27 h 39"/>
              <a:gd name="T14" fmla="*/ 362 w 410"/>
              <a:gd name="T15" fmla="*/ 26 h 39"/>
              <a:gd name="T16" fmla="*/ 347 w 410"/>
              <a:gd name="T17" fmla="*/ 29 h 39"/>
              <a:gd name="T18" fmla="*/ 350 w 410"/>
              <a:gd name="T19" fmla="*/ 27 h 39"/>
              <a:gd name="T20" fmla="*/ 346 w 410"/>
              <a:gd name="T21" fmla="*/ 4 h 39"/>
              <a:gd name="T22" fmla="*/ 335 w 410"/>
              <a:gd name="T23" fmla="*/ 13 h 39"/>
              <a:gd name="T24" fmla="*/ 321 w 410"/>
              <a:gd name="T25" fmla="*/ 19 h 39"/>
              <a:gd name="T26" fmla="*/ 336 w 410"/>
              <a:gd name="T27" fmla="*/ 23 h 39"/>
              <a:gd name="T28" fmla="*/ 304 w 410"/>
              <a:gd name="T29" fmla="*/ 17 h 39"/>
              <a:gd name="T30" fmla="*/ 315 w 410"/>
              <a:gd name="T31" fmla="*/ 25 h 39"/>
              <a:gd name="T32" fmla="*/ 318 w 410"/>
              <a:gd name="T33" fmla="*/ 18 h 39"/>
              <a:gd name="T34" fmla="*/ 309 w 410"/>
              <a:gd name="T35" fmla="*/ 30 h 39"/>
              <a:gd name="T36" fmla="*/ 295 w 410"/>
              <a:gd name="T37" fmla="*/ 9 h 39"/>
              <a:gd name="T38" fmla="*/ 288 w 410"/>
              <a:gd name="T39" fmla="*/ 35 h 39"/>
              <a:gd name="T40" fmla="*/ 295 w 410"/>
              <a:gd name="T41" fmla="*/ 9 h 39"/>
              <a:gd name="T42" fmla="*/ 280 w 410"/>
              <a:gd name="T43" fmla="*/ 25 h 39"/>
              <a:gd name="T44" fmla="*/ 276 w 410"/>
              <a:gd name="T45" fmla="*/ 30 h 39"/>
              <a:gd name="T46" fmla="*/ 266 w 410"/>
              <a:gd name="T47" fmla="*/ 19 h 39"/>
              <a:gd name="T48" fmla="*/ 260 w 410"/>
              <a:gd name="T49" fmla="*/ 28 h 39"/>
              <a:gd name="T50" fmla="*/ 263 w 410"/>
              <a:gd name="T51" fmla="*/ 9 h 39"/>
              <a:gd name="T52" fmla="*/ 253 w 410"/>
              <a:gd name="T53" fmla="*/ 12 h 39"/>
              <a:gd name="T54" fmla="*/ 234 w 410"/>
              <a:gd name="T55" fmla="*/ 12 h 39"/>
              <a:gd name="T56" fmla="*/ 232 w 410"/>
              <a:gd name="T57" fmla="*/ 35 h 39"/>
              <a:gd name="T58" fmla="*/ 244 w 410"/>
              <a:gd name="T59" fmla="*/ 12 h 39"/>
              <a:gd name="T60" fmla="*/ 229 w 410"/>
              <a:gd name="T61" fmla="*/ 12 h 39"/>
              <a:gd name="T62" fmla="*/ 221 w 410"/>
              <a:gd name="T63" fmla="*/ 20 h 39"/>
              <a:gd name="T64" fmla="*/ 195 w 410"/>
              <a:gd name="T65" fmla="*/ 13 h 39"/>
              <a:gd name="T66" fmla="*/ 198 w 410"/>
              <a:gd name="T67" fmla="*/ 27 h 39"/>
              <a:gd name="T68" fmla="*/ 198 w 410"/>
              <a:gd name="T69" fmla="*/ 9 h 39"/>
              <a:gd name="T70" fmla="*/ 174 w 410"/>
              <a:gd name="T71" fmla="*/ 9 h 39"/>
              <a:gd name="T72" fmla="*/ 186 w 410"/>
              <a:gd name="T73" fmla="*/ 11 h 39"/>
              <a:gd name="T74" fmla="*/ 176 w 410"/>
              <a:gd name="T75" fmla="*/ 25 h 39"/>
              <a:gd name="T76" fmla="*/ 154 w 410"/>
              <a:gd name="T77" fmla="*/ 12 h 39"/>
              <a:gd name="T78" fmla="*/ 148 w 410"/>
              <a:gd name="T79" fmla="*/ 20 h 39"/>
              <a:gd name="T80" fmla="*/ 163 w 410"/>
              <a:gd name="T81" fmla="*/ 19 h 39"/>
              <a:gd name="T82" fmla="*/ 116 w 410"/>
              <a:gd name="T83" fmla="*/ 30 h 39"/>
              <a:gd name="T84" fmla="*/ 122 w 410"/>
              <a:gd name="T85" fmla="*/ 17 h 39"/>
              <a:gd name="T86" fmla="*/ 126 w 410"/>
              <a:gd name="T87" fmla="*/ 17 h 39"/>
              <a:gd name="T88" fmla="*/ 132 w 410"/>
              <a:gd name="T89" fmla="*/ 30 h 39"/>
              <a:gd name="T90" fmla="*/ 128 w 410"/>
              <a:gd name="T91" fmla="*/ 10 h 39"/>
              <a:gd name="T92" fmla="*/ 106 w 410"/>
              <a:gd name="T93" fmla="*/ 9 h 39"/>
              <a:gd name="T94" fmla="*/ 98 w 410"/>
              <a:gd name="T95" fmla="*/ 26 h 39"/>
              <a:gd name="T96" fmla="*/ 68 w 410"/>
              <a:gd name="T97" fmla="*/ 12 h 39"/>
              <a:gd name="T98" fmla="*/ 86 w 410"/>
              <a:gd name="T99" fmla="*/ 30 h 39"/>
              <a:gd name="T100" fmla="*/ 91 w 410"/>
              <a:gd name="T101" fmla="*/ 12 h 39"/>
              <a:gd name="T102" fmla="*/ 76 w 410"/>
              <a:gd name="T103" fmla="*/ 22 h 39"/>
              <a:gd name="T104" fmla="*/ 41 w 410"/>
              <a:gd name="T105" fmla="*/ 9 h 39"/>
              <a:gd name="T106" fmla="*/ 48 w 410"/>
              <a:gd name="T107" fmla="*/ 14 h 39"/>
              <a:gd name="T108" fmla="*/ 64 w 410"/>
              <a:gd name="T109" fmla="*/ 9 h 39"/>
              <a:gd name="T110" fmla="*/ 54 w 410"/>
              <a:gd name="T111" fmla="*/ 22 h 39"/>
              <a:gd name="T112" fmla="*/ 39 w 410"/>
              <a:gd name="T113" fmla="*/ 12 h 39"/>
              <a:gd name="T114" fmla="*/ 7 w 410"/>
              <a:gd name="T115" fmla="*/ 30 h 39"/>
              <a:gd name="T116" fmla="*/ 23 w 410"/>
              <a:gd name="T117" fmla="*/ 30 h 39"/>
              <a:gd name="T118" fmla="*/ 22 w 410"/>
              <a:gd name="T119" fmla="*/ 22 h 39"/>
              <a:gd name="T120" fmla="*/ 9 w 410"/>
              <a:gd name="T121" fmla="*/ 25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0" h="39">
                <a:moveTo>
                  <a:pt x="404" y="30"/>
                </a:moveTo>
                <a:cubicBezTo>
                  <a:pt x="410" y="30"/>
                  <a:pt x="410" y="30"/>
                  <a:pt x="410" y="30"/>
                </a:cubicBezTo>
                <a:cubicBezTo>
                  <a:pt x="410" y="28"/>
                  <a:pt x="410" y="28"/>
                  <a:pt x="410" y="28"/>
                </a:cubicBezTo>
                <a:cubicBezTo>
                  <a:pt x="407" y="27"/>
                  <a:pt x="407" y="27"/>
                  <a:pt x="407" y="27"/>
                </a:cubicBezTo>
                <a:cubicBezTo>
                  <a:pt x="407" y="9"/>
                  <a:pt x="407" y="9"/>
                  <a:pt x="407" y="9"/>
                </a:cubicBezTo>
                <a:cubicBezTo>
                  <a:pt x="404" y="9"/>
                  <a:pt x="404" y="9"/>
                  <a:pt x="404" y="9"/>
                </a:cubicBezTo>
                <a:cubicBezTo>
                  <a:pt x="401" y="9"/>
                  <a:pt x="401" y="9"/>
                  <a:pt x="401" y="9"/>
                </a:cubicBezTo>
                <a:cubicBezTo>
                  <a:pt x="401" y="11"/>
                  <a:pt x="401" y="11"/>
                  <a:pt x="401" y="11"/>
                </a:cubicBezTo>
                <a:cubicBezTo>
                  <a:pt x="404" y="12"/>
                  <a:pt x="404" y="12"/>
                  <a:pt x="404" y="12"/>
                </a:cubicBezTo>
                <a:cubicBezTo>
                  <a:pt x="404" y="24"/>
                  <a:pt x="404" y="24"/>
                  <a:pt x="404" y="24"/>
                </a:cubicBezTo>
                <a:cubicBezTo>
                  <a:pt x="403" y="25"/>
                  <a:pt x="403" y="26"/>
                  <a:pt x="402" y="26"/>
                </a:cubicBezTo>
                <a:cubicBezTo>
                  <a:pt x="401" y="27"/>
                  <a:pt x="400" y="27"/>
                  <a:pt x="398" y="27"/>
                </a:cubicBezTo>
                <a:cubicBezTo>
                  <a:pt x="397" y="27"/>
                  <a:pt x="396" y="27"/>
                  <a:pt x="395" y="26"/>
                </a:cubicBezTo>
                <a:cubicBezTo>
                  <a:pt x="394" y="25"/>
                  <a:pt x="394" y="24"/>
                  <a:pt x="394" y="21"/>
                </a:cubicBezTo>
                <a:cubicBezTo>
                  <a:pt x="394" y="9"/>
                  <a:pt x="394" y="9"/>
                  <a:pt x="394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88" y="9"/>
                  <a:pt x="388" y="9"/>
                  <a:pt x="388" y="9"/>
                </a:cubicBezTo>
                <a:cubicBezTo>
                  <a:pt x="388" y="11"/>
                  <a:pt x="388" y="11"/>
                  <a:pt x="388" y="11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21"/>
                  <a:pt x="390" y="21"/>
                  <a:pt x="390" y="21"/>
                </a:cubicBezTo>
                <a:cubicBezTo>
                  <a:pt x="390" y="24"/>
                  <a:pt x="391" y="27"/>
                  <a:pt x="392" y="28"/>
                </a:cubicBezTo>
                <a:cubicBezTo>
                  <a:pt x="393" y="30"/>
                  <a:pt x="395" y="30"/>
                  <a:pt x="398" y="30"/>
                </a:cubicBezTo>
                <a:cubicBezTo>
                  <a:pt x="399" y="30"/>
                  <a:pt x="400" y="30"/>
                  <a:pt x="401" y="30"/>
                </a:cubicBezTo>
                <a:cubicBezTo>
                  <a:pt x="402" y="29"/>
                  <a:pt x="403" y="28"/>
                  <a:pt x="404" y="27"/>
                </a:cubicBezTo>
                <a:lnTo>
                  <a:pt x="404" y="30"/>
                </a:lnTo>
                <a:close/>
                <a:moveTo>
                  <a:pt x="380" y="13"/>
                </a:moveTo>
                <a:cubicBezTo>
                  <a:pt x="381" y="14"/>
                  <a:pt x="381" y="15"/>
                  <a:pt x="381" y="17"/>
                </a:cubicBezTo>
                <a:cubicBezTo>
                  <a:pt x="381" y="17"/>
                  <a:pt x="381" y="17"/>
                  <a:pt x="38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6"/>
                  <a:pt x="372" y="14"/>
                  <a:pt x="373" y="13"/>
                </a:cubicBezTo>
                <a:cubicBezTo>
                  <a:pt x="374" y="12"/>
                  <a:pt x="375" y="12"/>
                  <a:pt x="376" y="12"/>
                </a:cubicBezTo>
                <a:cubicBezTo>
                  <a:pt x="378" y="12"/>
                  <a:pt x="379" y="12"/>
                  <a:pt x="380" y="13"/>
                </a:cubicBezTo>
                <a:moveTo>
                  <a:pt x="381" y="30"/>
                </a:moveTo>
                <a:cubicBezTo>
                  <a:pt x="383" y="29"/>
                  <a:pt x="384" y="29"/>
                  <a:pt x="384" y="28"/>
                </a:cubicBezTo>
                <a:cubicBezTo>
                  <a:pt x="383" y="25"/>
                  <a:pt x="383" y="25"/>
                  <a:pt x="383" y="25"/>
                </a:cubicBezTo>
                <a:cubicBezTo>
                  <a:pt x="382" y="26"/>
                  <a:pt x="381" y="27"/>
                  <a:pt x="380" y="27"/>
                </a:cubicBezTo>
                <a:cubicBezTo>
                  <a:pt x="379" y="27"/>
                  <a:pt x="378" y="27"/>
                  <a:pt x="377" y="27"/>
                </a:cubicBezTo>
                <a:cubicBezTo>
                  <a:pt x="375" y="27"/>
                  <a:pt x="374" y="27"/>
                  <a:pt x="373" y="25"/>
                </a:cubicBezTo>
                <a:cubicBezTo>
                  <a:pt x="372" y="24"/>
                  <a:pt x="371" y="22"/>
                  <a:pt x="371" y="20"/>
                </a:cubicBezTo>
                <a:cubicBezTo>
                  <a:pt x="371" y="20"/>
                  <a:pt x="371" y="20"/>
                  <a:pt x="371" y="20"/>
                </a:cubicBezTo>
                <a:cubicBezTo>
                  <a:pt x="385" y="20"/>
                  <a:pt x="385" y="20"/>
                  <a:pt x="385" y="20"/>
                </a:cubicBezTo>
                <a:cubicBezTo>
                  <a:pt x="385" y="18"/>
                  <a:pt x="385" y="18"/>
                  <a:pt x="385" y="18"/>
                </a:cubicBezTo>
                <a:cubicBezTo>
                  <a:pt x="385" y="15"/>
                  <a:pt x="384" y="13"/>
                  <a:pt x="383" y="11"/>
                </a:cubicBezTo>
                <a:cubicBezTo>
                  <a:pt x="381" y="9"/>
                  <a:pt x="379" y="9"/>
                  <a:pt x="376" y="9"/>
                </a:cubicBezTo>
                <a:cubicBezTo>
                  <a:pt x="374" y="9"/>
                  <a:pt x="372" y="10"/>
                  <a:pt x="370" y="12"/>
                </a:cubicBezTo>
                <a:cubicBezTo>
                  <a:pt x="368" y="14"/>
                  <a:pt x="367" y="16"/>
                  <a:pt x="367" y="19"/>
                </a:cubicBezTo>
                <a:cubicBezTo>
                  <a:pt x="367" y="20"/>
                  <a:pt x="367" y="20"/>
                  <a:pt x="367" y="20"/>
                </a:cubicBezTo>
                <a:cubicBezTo>
                  <a:pt x="367" y="23"/>
                  <a:pt x="368" y="26"/>
                  <a:pt x="370" y="27"/>
                </a:cubicBezTo>
                <a:cubicBezTo>
                  <a:pt x="372" y="29"/>
                  <a:pt x="374" y="30"/>
                  <a:pt x="377" y="30"/>
                </a:cubicBezTo>
                <a:cubicBezTo>
                  <a:pt x="379" y="30"/>
                  <a:pt x="380" y="30"/>
                  <a:pt x="381" y="30"/>
                </a:cubicBezTo>
                <a:moveTo>
                  <a:pt x="362" y="26"/>
                </a:moveTo>
                <a:cubicBezTo>
                  <a:pt x="359" y="26"/>
                  <a:pt x="359" y="26"/>
                  <a:pt x="359" y="26"/>
                </a:cubicBezTo>
                <a:cubicBezTo>
                  <a:pt x="359" y="30"/>
                  <a:pt x="359" y="30"/>
                  <a:pt x="359" y="30"/>
                </a:cubicBezTo>
                <a:cubicBezTo>
                  <a:pt x="362" y="30"/>
                  <a:pt x="362" y="30"/>
                  <a:pt x="362" y="30"/>
                </a:cubicBezTo>
                <a:lnTo>
                  <a:pt x="362" y="26"/>
                </a:lnTo>
                <a:close/>
                <a:moveTo>
                  <a:pt x="346" y="4"/>
                </a:moveTo>
                <a:cubicBezTo>
                  <a:pt x="346" y="9"/>
                  <a:pt x="346" y="9"/>
                  <a:pt x="346" y="9"/>
                </a:cubicBezTo>
                <a:cubicBezTo>
                  <a:pt x="342" y="9"/>
                  <a:pt x="342" y="9"/>
                  <a:pt x="342" y="9"/>
                </a:cubicBezTo>
                <a:cubicBezTo>
                  <a:pt x="342" y="12"/>
                  <a:pt x="342" y="12"/>
                  <a:pt x="342" y="12"/>
                </a:cubicBezTo>
                <a:cubicBezTo>
                  <a:pt x="346" y="12"/>
                  <a:pt x="346" y="12"/>
                  <a:pt x="346" y="12"/>
                </a:cubicBezTo>
                <a:cubicBezTo>
                  <a:pt x="346" y="25"/>
                  <a:pt x="346" y="25"/>
                  <a:pt x="346" y="25"/>
                </a:cubicBezTo>
                <a:cubicBezTo>
                  <a:pt x="346" y="27"/>
                  <a:pt x="346" y="28"/>
                  <a:pt x="347" y="29"/>
                </a:cubicBezTo>
                <a:cubicBezTo>
                  <a:pt x="348" y="30"/>
                  <a:pt x="349" y="30"/>
                  <a:pt x="351" y="30"/>
                </a:cubicBezTo>
                <a:cubicBezTo>
                  <a:pt x="352" y="30"/>
                  <a:pt x="352" y="30"/>
                  <a:pt x="353" y="30"/>
                </a:cubicBezTo>
                <a:cubicBezTo>
                  <a:pt x="354" y="30"/>
                  <a:pt x="354" y="30"/>
                  <a:pt x="355" y="30"/>
                </a:cubicBezTo>
                <a:cubicBezTo>
                  <a:pt x="354" y="27"/>
                  <a:pt x="354" y="27"/>
                  <a:pt x="354" y="27"/>
                </a:cubicBezTo>
                <a:cubicBezTo>
                  <a:pt x="354" y="27"/>
                  <a:pt x="353" y="27"/>
                  <a:pt x="353" y="27"/>
                </a:cubicBezTo>
                <a:cubicBezTo>
                  <a:pt x="353" y="27"/>
                  <a:pt x="352" y="27"/>
                  <a:pt x="352" y="27"/>
                </a:cubicBezTo>
                <a:cubicBezTo>
                  <a:pt x="351" y="27"/>
                  <a:pt x="351" y="27"/>
                  <a:pt x="350" y="27"/>
                </a:cubicBezTo>
                <a:cubicBezTo>
                  <a:pt x="350" y="26"/>
                  <a:pt x="350" y="26"/>
                  <a:pt x="350" y="25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54" y="12"/>
                  <a:pt x="354" y="12"/>
                  <a:pt x="354" y="12"/>
                </a:cubicBezTo>
                <a:cubicBezTo>
                  <a:pt x="354" y="9"/>
                  <a:pt x="354" y="9"/>
                  <a:pt x="354" y="9"/>
                </a:cubicBezTo>
                <a:cubicBezTo>
                  <a:pt x="350" y="9"/>
                  <a:pt x="350" y="9"/>
                  <a:pt x="350" y="9"/>
                </a:cubicBezTo>
                <a:cubicBezTo>
                  <a:pt x="350" y="4"/>
                  <a:pt x="350" y="4"/>
                  <a:pt x="350" y="4"/>
                </a:cubicBezTo>
                <a:lnTo>
                  <a:pt x="346" y="4"/>
                </a:lnTo>
                <a:close/>
                <a:moveTo>
                  <a:pt x="326" y="25"/>
                </a:moveTo>
                <a:cubicBezTo>
                  <a:pt x="326" y="24"/>
                  <a:pt x="325" y="22"/>
                  <a:pt x="325" y="20"/>
                </a:cubicBezTo>
                <a:cubicBezTo>
                  <a:pt x="325" y="19"/>
                  <a:pt x="325" y="19"/>
                  <a:pt x="325" y="19"/>
                </a:cubicBezTo>
                <a:cubicBezTo>
                  <a:pt x="325" y="17"/>
                  <a:pt x="326" y="15"/>
                  <a:pt x="326" y="14"/>
                </a:cubicBezTo>
                <a:cubicBezTo>
                  <a:pt x="327" y="12"/>
                  <a:pt x="329" y="12"/>
                  <a:pt x="331" y="12"/>
                </a:cubicBezTo>
                <a:cubicBezTo>
                  <a:pt x="332" y="12"/>
                  <a:pt x="333" y="12"/>
                  <a:pt x="333" y="12"/>
                </a:cubicBezTo>
                <a:cubicBezTo>
                  <a:pt x="334" y="12"/>
                  <a:pt x="335" y="13"/>
                  <a:pt x="335" y="13"/>
                </a:cubicBezTo>
                <a:cubicBezTo>
                  <a:pt x="336" y="16"/>
                  <a:pt x="336" y="16"/>
                  <a:pt x="336" y="16"/>
                </a:cubicBezTo>
                <a:cubicBezTo>
                  <a:pt x="339" y="16"/>
                  <a:pt x="339" y="16"/>
                  <a:pt x="339" y="16"/>
                </a:cubicBezTo>
                <a:cubicBezTo>
                  <a:pt x="339" y="12"/>
                  <a:pt x="339" y="12"/>
                  <a:pt x="339" y="12"/>
                </a:cubicBezTo>
                <a:cubicBezTo>
                  <a:pt x="338" y="11"/>
                  <a:pt x="337" y="10"/>
                  <a:pt x="335" y="9"/>
                </a:cubicBezTo>
                <a:cubicBezTo>
                  <a:pt x="334" y="9"/>
                  <a:pt x="332" y="9"/>
                  <a:pt x="331" y="9"/>
                </a:cubicBezTo>
                <a:cubicBezTo>
                  <a:pt x="328" y="9"/>
                  <a:pt x="325" y="10"/>
                  <a:pt x="324" y="12"/>
                </a:cubicBezTo>
                <a:cubicBezTo>
                  <a:pt x="322" y="14"/>
                  <a:pt x="321" y="16"/>
                  <a:pt x="321" y="19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23"/>
                  <a:pt x="322" y="25"/>
                  <a:pt x="324" y="27"/>
                </a:cubicBezTo>
                <a:cubicBezTo>
                  <a:pt x="325" y="29"/>
                  <a:pt x="328" y="30"/>
                  <a:pt x="331" y="30"/>
                </a:cubicBezTo>
                <a:cubicBezTo>
                  <a:pt x="333" y="30"/>
                  <a:pt x="335" y="30"/>
                  <a:pt x="337" y="28"/>
                </a:cubicBezTo>
                <a:cubicBezTo>
                  <a:pt x="338" y="27"/>
                  <a:pt x="339" y="25"/>
                  <a:pt x="339" y="23"/>
                </a:cubicBezTo>
                <a:cubicBezTo>
                  <a:pt x="339" y="23"/>
                  <a:pt x="339" y="23"/>
                  <a:pt x="339" y="23"/>
                </a:cubicBezTo>
                <a:cubicBezTo>
                  <a:pt x="336" y="23"/>
                  <a:pt x="336" y="23"/>
                  <a:pt x="336" y="23"/>
                </a:cubicBezTo>
                <a:cubicBezTo>
                  <a:pt x="336" y="24"/>
                  <a:pt x="335" y="25"/>
                  <a:pt x="334" y="26"/>
                </a:cubicBezTo>
                <a:cubicBezTo>
                  <a:pt x="333" y="27"/>
                  <a:pt x="332" y="27"/>
                  <a:pt x="331" y="27"/>
                </a:cubicBezTo>
                <a:cubicBezTo>
                  <a:pt x="329" y="27"/>
                  <a:pt x="327" y="27"/>
                  <a:pt x="326" y="25"/>
                </a:cubicBezTo>
                <a:moveTo>
                  <a:pt x="312" y="13"/>
                </a:moveTo>
                <a:cubicBezTo>
                  <a:pt x="313" y="14"/>
                  <a:pt x="314" y="15"/>
                  <a:pt x="314" y="17"/>
                </a:cubicBezTo>
                <a:cubicBezTo>
                  <a:pt x="314" y="17"/>
                  <a:pt x="314" y="17"/>
                  <a:pt x="31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6"/>
                  <a:pt x="305" y="14"/>
                  <a:pt x="306" y="13"/>
                </a:cubicBezTo>
                <a:cubicBezTo>
                  <a:pt x="306" y="12"/>
                  <a:pt x="308" y="12"/>
                  <a:pt x="309" y="12"/>
                </a:cubicBezTo>
                <a:cubicBezTo>
                  <a:pt x="310" y="12"/>
                  <a:pt x="312" y="12"/>
                  <a:pt x="312" y="13"/>
                </a:cubicBezTo>
                <a:moveTo>
                  <a:pt x="314" y="30"/>
                </a:moveTo>
                <a:cubicBezTo>
                  <a:pt x="315" y="29"/>
                  <a:pt x="316" y="29"/>
                  <a:pt x="317" y="28"/>
                </a:cubicBezTo>
                <a:cubicBezTo>
                  <a:pt x="315" y="25"/>
                  <a:pt x="315" y="25"/>
                  <a:pt x="315" y="25"/>
                </a:cubicBezTo>
                <a:cubicBezTo>
                  <a:pt x="315" y="26"/>
                  <a:pt x="314" y="27"/>
                  <a:pt x="313" y="27"/>
                </a:cubicBezTo>
                <a:cubicBezTo>
                  <a:pt x="312" y="27"/>
                  <a:pt x="311" y="27"/>
                  <a:pt x="309" y="27"/>
                </a:cubicBezTo>
                <a:cubicBezTo>
                  <a:pt x="308" y="27"/>
                  <a:pt x="306" y="27"/>
                  <a:pt x="305" y="25"/>
                </a:cubicBezTo>
                <a:cubicBezTo>
                  <a:pt x="304" y="24"/>
                  <a:pt x="304" y="22"/>
                  <a:pt x="304" y="20"/>
                </a:cubicBezTo>
                <a:cubicBezTo>
                  <a:pt x="304" y="20"/>
                  <a:pt x="304" y="20"/>
                  <a:pt x="304" y="20"/>
                </a:cubicBezTo>
                <a:cubicBezTo>
                  <a:pt x="318" y="20"/>
                  <a:pt x="318" y="20"/>
                  <a:pt x="318" y="20"/>
                </a:cubicBezTo>
                <a:cubicBezTo>
                  <a:pt x="318" y="18"/>
                  <a:pt x="318" y="18"/>
                  <a:pt x="318" y="18"/>
                </a:cubicBezTo>
                <a:cubicBezTo>
                  <a:pt x="318" y="15"/>
                  <a:pt x="317" y="13"/>
                  <a:pt x="315" y="11"/>
                </a:cubicBezTo>
                <a:cubicBezTo>
                  <a:pt x="314" y="9"/>
                  <a:pt x="312" y="9"/>
                  <a:pt x="309" y="9"/>
                </a:cubicBezTo>
                <a:cubicBezTo>
                  <a:pt x="306" y="9"/>
                  <a:pt x="304" y="10"/>
                  <a:pt x="303" y="12"/>
                </a:cubicBezTo>
                <a:cubicBezTo>
                  <a:pt x="301" y="14"/>
                  <a:pt x="300" y="16"/>
                  <a:pt x="300" y="19"/>
                </a:cubicBezTo>
                <a:cubicBezTo>
                  <a:pt x="300" y="20"/>
                  <a:pt x="300" y="20"/>
                  <a:pt x="300" y="20"/>
                </a:cubicBezTo>
                <a:cubicBezTo>
                  <a:pt x="300" y="23"/>
                  <a:pt x="301" y="26"/>
                  <a:pt x="302" y="27"/>
                </a:cubicBezTo>
                <a:cubicBezTo>
                  <a:pt x="304" y="29"/>
                  <a:pt x="307" y="30"/>
                  <a:pt x="309" y="30"/>
                </a:cubicBezTo>
                <a:cubicBezTo>
                  <a:pt x="311" y="30"/>
                  <a:pt x="313" y="30"/>
                  <a:pt x="314" y="30"/>
                </a:cubicBezTo>
                <a:moveTo>
                  <a:pt x="295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91" y="3"/>
                  <a:pt x="291" y="3"/>
                  <a:pt x="291" y="3"/>
                </a:cubicBezTo>
                <a:cubicBezTo>
                  <a:pt x="295" y="3"/>
                  <a:pt x="295" y="3"/>
                  <a:pt x="295" y="3"/>
                </a:cubicBezTo>
                <a:lnTo>
                  <a:pt x="295" y="0"/>
                </a:lnTo>
                <a:close/>
                <a:moveTo>
                  <a:pt x="295" y="9"/>
                </a:moveTo>
                <a:cubicBezTo>
                  <a:pt x="288" y="9"/>
                  <a:pt x="288" y="9"/>
                  <a:pt x="288" y="9"/>
                </a:cubicBezTo>
                <a:cubicBezTo>
                  <a:pt x="288" y="11"/>
                  <a:pt x="288" y="11"/>
                  <a:pt x="288" y="11"/>
                </a:cubicBezTo>
                <a:cubicBezTo>
                  <a:pt x="291" y="12"/>
                  <a:pt x="291" y="12"/>
                  <a:pt x="291" y="12"/>
                </a:cubicBezTo>
                <a:cubicBezTo>
                  <a:pt x="291" y="32"/>
                  <a:pt x="291" y="32"/>
                  <a:pt x="291" y="32"/>
                </a:cubicBezTo>
                <a:cubicBezTo>
                  <a:pt x="291" y="33"/>
                  <a:pt x="291" y="34"/>
                  <a:pt x="291" y="35"/>
                </a:cubicBezTo>
                <a:cubicBezTo>
                  <a:pt x="290" y="35"/>
                  <a:pt x="289" y="35"/>
                  <a:pt x="289" y="35"/>
                </a:cubicBezTo>
                <a:cubicBezTo>
                  <a:pt x="288" y="35"/>
                  <a:pt x="288" y="35"/>
                  <a:pt x="288" y="35"/>
                </a:cubicBezTo>
                <a:cubicBezTo>
                  <a:pt x="287" y="35"/>
                  <a:pt x="287" y="35"/>
                  <a:pt x="287" y="35"/>
                </a:cubicBezTo>
                <a:cubicBezTo>
                  <a:pt x="287" y="38"/>
                  <a:pt x="287" y="38"/>
                  <a:pt x="287" y="38"/>
                </a:cubicBezTo>
                <a:cubicBezTo>
                  <a:pt x="287" y="38"/>
                  <a:pt x="287" y="38"/>
                  <a:pt x="288" y="38"/>
                </a:cubicBezTo>
                <a:cubicBezTo>
                  <a:pt x="288" y="39"/>
                  <a:pt x="288" y="39"/>
                  <a:pt x="289" y="39"/>
                </a:cubicBezTo>
                <a:cubicBezTo>
                  <a:pt x="291" y="39"/>
                  <a:pt x="292" y="38"/>
                  <a:pt x="294" y="37"/>
                </a:cubicBezTo>
                <a:cubicBezTo>
                  <a:pt x="295" y="36"/>
                  <a:pt x="295" y="34"/>
                  <a:pt x="295" y="32"/>
                </a:cubicBezTo>
                <a:lnTo>
                  <a:pt x="295" y="9"/>
                </a:lnTo>
                <a:close/>
                <a:moveTo>
                  <a:pt x="270" y="19"/>
                </a:moveTo>
                <a:cubicBezTo>
                  <a:pt x="270" y="17"/>
                  <a:pt x="271" y="15"/>
                  <a:pt x="271" y="14"/>
                </a:cubicBezTo>
                <a:cubicBezTo>
                  <a:pt x="272" y="12"/>
                  <a:pt x="274" y="12"/>
                  <a:pt x="276" y="12"/>
                </a:cubicBezTo>
                <a:cubicBezTo>
                  <a:pt x="278" y="12"/>
                  <a:pt x="279" y="12"/>
                  <a:pt x="280" y="14"/>
                </a:cubicBezTo>
                <a:cubicBezTo>
                  <a:pt x="281" y="15"/>
                  <a:pt x="281" y="17"/>
                  <a:pt x="281" y="19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22"/>
                  <a:pt x="281" y="24"/>
                  <a:pt x="280" y="25"/>
                </a:cubicBezTo>
                <a:cubicBezTo>
                  <a:pt x="279" y="27"/>
                  <a:pt x="278" y="27"/>
                  <a:pt x="276" y="27"/>
                </a:cubicBezTo>
                <a:cubicBezTo>
                  <a:pt x="274" y="27"/>
                  <a:pt x="272" y="27"/>
                  <a:pt x="271" y="25"/>
                </a:cubicBezTo>
                <a:cubicBezTo>
                  <a:pt x="271" y="24"/>
                  <a:pt x="270" y="22"/>
                  <a:pt x="270" y="20"/>
                </a:cubicBezTo>
                <a:lnTo>
                  <a:pt x="270" y="19"/>
                </a:lnTo>
                <a:close/>
                <a:moveTo>
                  <a:pt x="266" y="20"/>
                </a:moveTo>
                <a:cubicBezTo>
                  <a:pt x="266" y="23"/>
                  <a:pt x="267" y="25"/>
                  <a:pt x="269" y="27"/>
                </a:cubicBezTo>
                <a:cubicBezTo>
                  <a:pt x="270" y="29"/>
                  <a:pt x="273" y="30"/>
                  <a:pt x="276" y="30"/>
                </a:cubicBezTo>
                <a:cubicBezTo>
                  <a:pt x="279" y="30"/>
                  <a:pt x="281" y="29"/>
                  <a:pt x="283" y="27"/>
                </a:cubicBezTo>
                <a:cubicBezTo>
                  <a:pt x="284" y="25"/>
                  <a:pt x="285" y="23"/>
                  <a:pt x="285" y="20"/>
                </a:cubicBezTo>
                <a:cubicBezTo>
                  <a:pt x="285" y="19"/>
                  <a:pt x="285" y="19"/>
                  <a:pt x="285" y="19"/>
                </a:cubicBezTo>
                <a:cubicBezTo>
                  <a:pt x="285" y="16"/>
                  <a:pt x="284" y="14"/>
                  <a:pt x="283" y="12"/>
                </a:cubicBezTo>
                <a:cubicBezTo>
                  <a:pt x="281" y="10"/>
                  <a:pt x="279" y="9"/>
                  <a:pt x="276" y="9"/>
                </a:cubicBezTo>
                <a:cubicBezTo>
                  <a:pt x="273" y="9"/>
                  <a:pt x="270" y="10"/>
                  <a:pt x="269" y="12"/>
                </a:cubicBezTo>
                <a:cubicBezTo>
                  <a:pt x="267" y="14"/>
                  <a:pt x="266" y="16"/>
                  <a:pt x="266" y="19"/>
                </a:cubicBezTo>
                <a:lnTo>
                  <a:pt x="266" y="20"/>
                </a:lnTo>
                <a:close/>
                <a:moveTo>
                  <a:pt x="253" y="12"/>
                </a:moveTo>
                <a:cubicBezTo>
                  <a:pt x="253" y="27"/>
                  <a:pt x="253" y="27"/>
                  <a:pt x="253" y="27"/>
                </a:cubicBezTo>
                <a:cubicBezTo>
                  <a:pt x="250" y="28"/>
                  <a:pt x="250" y="28"/>
                  <a:pt x="250" y="28"/>
                </a:cubicBezTo>
                <a:cubicBezTo>
                  <a:pt x="250" y="30"/>
                  <a:pt x="250" y="30"/>
                  <a:pt x="250" y="30"/>
                </a:cubicBezTo>
                <a:cubicBezTo>
                  <a:pt x="260" y="30"/>
                  <a:pt x="260" y="30"/>
                  <a:pt x="260" y="30"/>
                </a:cubicBezTo>
                <a:cubicBezTo>
                  <a:pt x="260" y="28"/>
                  <a:pt x="260" y="28"/>
                  <a:pt x="260" y="28"/>
                </a:cubicBezTo>
                <a:cubicBezTo>
                  <a:pt x="257" y="27"/>
                  <a:pt x="257" y="27"/>
                  <a:pt x="257" y="27"/>
                </a:cubicBezTo>
                <a:cubicBezTo>
                  <a:pt x="257" y="15"/>
                  <a:pt x="257" y="15"/>
                  <a:pt x="257" y="15"/>
                </a:cubicBezTo>
                <a:cubicBezTo>
                  <a:pt x="257" y="14"/>
                  <a:pt x="258" y="13"/>
                  <a:pt x="259" y="13"/>
                </a:cubicBezTo>
                <a:cubicBezTo>
                  <a:pt x="259" y="12"/>
                  <a:pt x="260" y="12"/>
                  <a:pt x="261" y="12"/>
                </a:cubicBezTo>
                <a:cubicBezTo>
                  <a:pt x="263" y="12"/>
                  <a:pt x="263" y="12"/>
                  <a:pt x="263" y="12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3" y="9"/>
                </a:cubicBezTo>
                <a:cubicBezTo>
                  <a:pt x="263" y="9"/>
                  <a:pt x="263" y="9"/>
                  <a:pt x="262" y="9"/>
                </a:cubicBezTo>
                <a:cubicBezTo>
                  <a:pt x="261" y="9"/>
                  <a:pt x="260" y="9"/>
                  <a:pt x="259" y="9"/>
                </a:cubicBezTo>
                <a:cubicBezTo>
                  <a:pt x="258" y="10"/>
                  <a:pt x="258" y="11"/>
                  <a:pt x="257" y="12"/>
                </a:cubicBezTo>
                <a:cubicBezTo>
                  <a:pt x="257" y="9"/>
                  <a:pt x="257" y="9"/>
                  <a:pt x="257" y="9"/>
                </a:cubicBezTo>
                <a:cubicBezTo>
                  <a:pt x="250" y="9"/>
                  <a:pt x="250" y="9"/>
                  <a:pt x="250" y="9"/>
                </a:cubicBezTo>
                <a:cubicBezTo>
                  <a:pt x="250" y="11"/>
                  <a:pt x="250" y="11"/>
                  <a:pt x="250" y="11"/>
                </a:cubicBezTo>
                <a:lnTo>
                  <a:pt x="253" y="12"/>
                </a:lnTo>
                <a:close/>
                <a:moveTo>
                  <a:pt x="243" y="20"/>
                </a:moveTo>
                <a:cubicBezTo>
                  <a:pt x="243" y="22"/>
                  <a:pt x="242" y="24"/>
                  <a:pt x="241" y="25"/>
                </a:cubicBezTo>
                <a:cubicBezTo>
                  <a:pt x="240" y="27"/>
                  <a:pt x="239" y="27"/>
                  <a:pt x="237" y="27"/>
                </a:cubicBezTo>
                <a:cubicBezTo>
                  <a:pt x="236" y="27"/>
                  <a:pt x="235" y="27"/>
                  <a:pt x="234" y="27"/>
                </a:cubicBezTo>
                <a:cubicBezTo>
                  <a:pt x="234" y="26"/>
                  <a:pt x="233" y="26"/>
                  <a:pt x="232" y="25"/>
                </a:cubicBezTo>
                <a:cubicBezTo>
                  <a:pt x="232" y="14"/>
                  <a:pt x="232" y="14"/>
                  <a:pt x="232" y="14"/>
                </a:cubicBezTo>
                <a:cubicBezTo>
                  <a:pt x="233" y="14"/>
                  <a:pt x="234" y="13"/>
                  <a:pt x="234" y="12"/>
                </a:cubicBezTo>
                <a:cubicBezTo>
                  <a:pt x="235" y="12"/>
                  <a:pt x="236" y="12"/>
                  <a:pt x="237" y="12"/>
                </a:cubicBezTo>
                <a:cubicBezTo>
                  <a:pt x="239" y="12"/>
                  <a:pt x="240" y="12"/>
                  <a:pt x="241" y="14"/>
                </a:cubicBezTo>
                <a:cubicBezTo>
                  <a:pt x="242" y="15"/>
                  <a:pt x="243" y="17"/>
                  <a:pt x="243" y="20"/>
                </a:cubicBezTo>
                <a:close/>
                <a:moveTo>
                  <a:pt x="225" y="38"/>
                </a:moveTo>
                <a:cubicBezTo>
                  <a:pt x="236" y="38"/>
                  <a:pt x="236" y="38"/>
                  <a:pt x="236" y="38"/>
                </a:cubicBezTo>
                <a:cubicBezTo>
                  <a:pt x="236" y="36"/>
                  <a:pt x="236" y="36"/>
                  <a:pt x="236" y="36"/>
                </a:cubicBezTo>
                <a:cubicBezTo>
                  <a:pt x="232" y="35"/>
                  <a:pt x="232" y="35"/>
                  <a:pt x="232" y="35"/>
                </a:cubicBezTo>
                <a:cubicBezTo>
                  <a:pt x="232" y="28"/>
                  <a:pt x="232" y="28"/>
                  <a:pt x="232" y="28"/>
                </a:cubicBezTo>
                <a:cubicBezTo>
                  <a:pt x="233" y="29"/>
                  <a:pt x="234" y="29"/>
                  <a:pt x="235" y="30"/>
                </a:cubicBezTo>
                <a:cubicBezTo>
                  <a:pt x="236" y="30"/>
                  <a:pt x="237" y="30"/>
                  <a:pt x="238" y="30"/>
                </a:cubicBezTo>
                <a:cubicBezTo>
                  <a:pt x="241" y="30"/>
                  <a:pt x="243" y="30"/>
                  <a:pt x="244" y="28"/>
                </a:cubicBezTo>
                <a:cubicBezTo>
                  <a:pt x="246" y="26"/>
                  <a:pt x="247" y="23"/>
                  <a:pt x="247" y="20"/>
                </a:cubicBezTo>
                <a:cubicBezTo>
                  <a:pt x="247" y="20"/>
                  <a:pt x="247" y="20"/>
                  <a:pt x="247" y="20"/>
                </a:cubicBezTo>
                <a:cubicBezTo>
                  <a:pt x="247" y="16"/>
                  <a:pt x="246" y="14"/>
                  <a:pt x="244" y="12"/>
                </a:cubicBezTo>
                <a:cubicBezTo>
                  <a:pt x="243" y="10"/>
                  <a:pt x="241" y="9"/>
                  <a:pt x="238" y="9"/>
                </a:cubicBezTo>
                <a:cubicBezTo>
                  <a:pt x="237" y="9"/>
                  <a:pt x="236" y="9"/>
                  <a:pt x="235" y="9"/>
                </a:cubicBezTo>
                <a:cubicBezTo>
                  <a:pt x="234" y="10"/>
                  <a:pt x="233" y="11"/>
                  <a:pt x="232" y="11"/>
                </a:cubicBezTo>
                <a:cubicBezTo>
                  <a:pt x="232" y="9"/>
                  <a:pt x="232" y="9"/>
                  <a:pt x="232" y="9"/>
                </a:cubicBezTo>
                <a:cubicBezTo>
                  <a:pt x="225" y="9"/>
                  <a:pt x="225" y="9"/>
                  <a:pt x="225" y="9"/>
                </a:cubicBezTo>
                <a:cubicBezTo>
                  <a:pt x="225" y="11"/>
                  <a:pt x="225" y="11"/>
                  <a:pt x="225" y="11"/>
                </a:cubicBezTo>
                <a:cubicBezTo>
                  <a:pt x="229" y="12"/>
                  <a:pt x="229" y="12"/>
                  <a:pt x="229" y="12"/>
                </a:cubicBezTo>
                <a:cubicBezTo>
                  <a:pt x="229" y="35"/>
                  <a:pt x="229" y="35"/>
                  <a:pt x="229" y="35"/>
                </a:cubicBezTo>
                <a:cubicBezTo>
                  <a:pt x="225" y="36"/>
                  <a:pt x="225" y="36"/>
                  <a:pt x="225" y="36"/>
                </a:cubicBezTo>
                <a:lnTo>
                  <a:pt x="225" y="38"/>
                </a:lnTo>
                <a:close/>
                <a:moveTo>
                  <a:pt x="221" y="17"/>
                </a:moveTo>
                <a:cubicBezTo>
                  <a:pt x="212" y="17"/>
                  <a:pt x="212" y="17"/>
                  <a:pt x="212" y="17"/>
                </a:cubicBezTo>
                <a:cubicBezTo>
                  <a:pt x="212" y="20"/>
                  <a:pt x="212" y="20"/>
                  <a:pt x="212" y="20"/>
                </a:cubicBezTo>
                <a:cubicBezTo>
                  <a:pt x="221" y="20"/>
                  <a:pt x="221" y="20"/>
                  <a:pt x="221" y="20"/>
                </a:cubicBezTo>
                <a:lnTo>
                  <a:pt x="221" y="17"/>
                </a:lnTo>
                <a:close/>
                <a:moveTo>
                  <a:pt x="201" y="13"/>
                </a:moveTo>
                <a:cubicBezTo>
                  <a:pt x="202" y="14"/>
                  <a:pt x="203" y="15"/>
                  <a:pt x="203" y="17"/>
                </a:cubicBezTo>
                <a:cubicBezTo>
                  <a:pt x="203" y="17"/>
                  <a:pt x="203" y="17"/>
                  <a:pt x="20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6"/>
                  <a:pt x="194" y="14"/>
                  <a:pt x="195" y="13"/>
                </a:cubicBezTo>
                <a:cubicBezTo>
                  <a:pt x="195" y="12"/>
                  <a:pt x="197" y="12"/>
                  <a:pt x="198" y="12"/>
                </a:cubicBezTo>
                <a:cubicBezTo>
                  <a:pt x="199" y="12"/>
                  <a:pt x="201" y="12"/>
                  <a:pt x="201" y="13"/>
                </a:cubicBezTo>
                <a:moveTo>
                  <a:pt x="203" y="30"/>
                </a:moveTo>
                <a:cubicBezTo>
                  <a:pt x="204" y="29"/>
                  <a:pt x="205" y="29"/>
                  <a:pt x="206" y="28"/>
                </a:cubicBezTo>
                <a:cubicBezTo>
                  <a:pt x="204" y="25"/>
                  <a:pt x="204" y="25"/>
                  <a:pt x="204" y="25"/>
                </a:cubicBezTo>
                <a:cubicBezTo>
                  <a:pt x="204" y="26"/>
                  <a:pt x="203" y="27"/>
                  <a:pt x="202" y="27"/>
                </a:cubicBezTo>
                <a:cubicBezTo>
                  <a:pt x="201" y="27"/>
                  <a:pt x="200" y="27"/>
                  <a:pt x="198" y="27"/>
                </a:cubicBezTo>
                <a:cubicBezTo>
                  <a:pt x="197" y="27"/>
                  <a:pt x="195" y="27"/>
                  <a:pt x="194" y="25"/>
                </a:cubicBezTo>
                <a:cubicBezTo>
                  <a:pt x="193" y="24"/>
                  <a:pt x="193" y="22"/>
                  <a:pt x="193" y="20"/>
                </a:cubicBezTo>
                <a:cubicBezTo>
                  <a:pt x="193" y="20"/>
                  <a:pt x="193" y="20"/>
                  <a:pt x="193" y="20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206" y="18"/>
                  <a:pt x="206" y="18"/>
                  <a:pt x="206" y="18"/>
                </a:cubicBezTo>
                <a:cubicBezTo>
                  <a:pt x="206" y="15"/>
                  <a:pt x="206" y="13"/>
                  <a:pt x="204" y="11"/>
                </a:cubicBezTo>
                <a:cubicBezTo>
                  <a:pt x="203" y="9"/>
                  <a:pt x="201" y="9"/>
                  <a:pt x="198" y="9"/>
                </a:cubicBezTo>
                <a:cubicBezTo>
                  <a:pt x="195" y="9"/>
                  <a:pt x="193" y="10"/>
                  <a:pt x="191" y="12"/>
                </a:cubicBezTo>
                <a:cubicBezTo>
                  <a:pt x="190" y="14"/>
                  <a:pt x="189" y="16"/>
                  <a:pt x="189" y="19"/>
                </a:cubicBezTo>
                <a:cubicBezTo>
                  <a:pt x="189" y="20"/>
                  <a:pt x="189" y="20"/>
                  <a:pt x="189" y="20"/>
                </a:cubicBezTo>
                <a:cubicBezTo>
                  <a:pt x="189" y="23"/>
                  <a:pt x="190" y="26"/>
                  <a:pt x="191" y="27"/>
                </a:cubicBezTo>
                <a:cubicBezTo>
                  <a:pt x="193" y="29"/>
                  <a:pt x="195" y="30"/>
                  <a:pt x="198" y="30"/>
                </a:cubicBezTo>
                <a:cubicBezTo>
                  <a:pt x="200" y="30"/>
                  <a:pt x="202" y="30"/>
                  <a:pt x="203" y="30"/>
                </a:cubicBezTo>
                <a:moveTo>
                  <a:pt x="174" y="9"/>
                </a:moveTo>
                <a:cubicBezTo>
                  <a:pt x="166" y="9"/>
                  <a:pt x="166" y="9"/>
                  <a:pt x="166" y="9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30"/>
                  <a:pt x="175" y="30"/>
                  <a:pt x="175" y="30"/>
                </a:cubicBezTo>
                <a:cubicBezTo>
                  <a:pt x="178" y="30"/>
                  <a:pt x="178" y="30"/>
                  <a:pt x="178" y="30"/>
                </a:cubicBezTo>
                <a:cubicBezTo>
                  <a:pt x="185" y="12"/>
                  <a:pt x="185" y="12"/>
                  <a:pt x="185" y="12"/>
                </a:cubicBezTo>
                <a:cubicBezTo>
                  <a:pt x="186" y="11"/>
                  <a:pt x="186" y="11"/>
                  <a:pt x="186" y="11"/>
                </a:cubicBezTo>
                <a:cubicBezTo>
                  <a:pt x="186" y="9"/>
                  <a:pt x="186" y="9"/>
                  <a:pt x="186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11"/>
                  <a:pt x="178" y="11"/>
                  <a:pt x="178" y="11"/>
                </a:cubicBezTo>
                <a:cubicBezTo>
                  <a:pt x="181" y="12"/>
                  <a:pt x="181" y="12"/>
                  <a:pt x="181" y="12"/>
                </a:cubicBezTo>
                <a:cubicBezTo>
                  <a:pt x="177" y="24"/>
                  <a:pt x="177" y="24"/>
                  <a:pt x="177" y="24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1" y="12"/>
                  <a:pt x="171" y="12"/>
                  <a:pt x="171" y="12"/>
                </a:cubicBezTo>
                <a:cubicBezTo>
                  <a:pt x="174" y="11"/>
                  <a:pt x="174" y="11"/>
                  <a:pt x="174" y="11"/>
                </a:cubicBezTo>
                <a:lnTo>
                  <a:pt x="174" y="9"/>
                </a:lnTo>
                <a:close/>
                <a:moveTo>
                  <a:pt x="148" y="19"/>
                </a:moveTo>
                <a:cubicBezTo>
                  <a:pt x="148" y="17"/>
                  <a:pt x="149" y="15"/>
                  <a:pt x="150" y="14"/>
                </a:cubicBezTo>
                <a:cubicBezTo>
                  <a:pt x="151" y="12"/>
                  <a:pt x="152" y="12"/>
                  <a:pt x="154" y="12"/>
                </a:cubicBezTo>
                <a:cubicBezTo>
                  <a:pt x="156" y="12"/>
                  <a:pt x="157" y="12"/>
                  <a:pt x="158" y="14"/>
                </a:cubicBezTo>
                <a:cubicBezTo>
                  <a:pt x="159" y="15"/>
                  <a:pt x="160" y="17"/>
                  <a:pt x="160" y="19"/>
                </a:cubicBezTo>
                <a:cubicBezTo>
                  <a:pt x="160" y="20"/>
                  <a:pt x="160" y="20"/>
                  <a:pt x="160" y="20"/>
                </a:cubicBezTo>
                <a:cubicBezTo>
                  <a:pt x="160" y="22"/>
                  <a:pt x="159" y="24"/>
                  <a:pt x="158" y="25"/>
                </a:cubicBezTo>
                <a:cubicBezTo>
                  <a:pt x="157" y="27"/>
                  <a:pt x="156" y="27"/>
                  <a:pt x="154" y="27"/>
                </a:cubicBezTo>
                <a:cubicBezTo>
                  <a:pt x="152" y="27"/>
                  <a:pt x="151" y="27"/>
                  <a:pt x="150" y="25"/>
                </a:cubicBezTo>
                <a:cubicBezTo>
                  <a:pt x="149" y="24"/>
                  <a:pt x="148" y="22"/>
                  <a:pt x="148" y="20"/>
                </a:cubicBezTo>
                <a:lnTo>
                  <a:pt x="148" y="19"/>
                </a:lnTo>
                <a:close/>
                <a:moveTo>
                  <a:pt x="145" y="20"/>
                </a:moveTo>
                <a:cubicBezTo>
                  <a:pt x="145" y="23"/>
                  <a:pt x="145" y="25"/>
                  <a:pt x="147" y="27"/>
                </a:cubicBezTo>
                <a:cubicBezTo>
                  <a:pt x="149" y="29"/>
                  <a:pt x="151" y="30"/>
                  <a:pt x="154" y="30"/>
                </a:cubicBezTo>
                <a:cubicBezTo>
                  <a:pt x="157" y="30"/>
                  <a:pt x="159" y="29"/>
                  <a:pt x="161" y="27"/>
                </a:cubicBezTo>
                <a:cubicBezTo>
                  <a:pt x="163" y="25"/>
                  <a:pt x="163" y="23"/>
                  <a:pt x="163" y="20"/>
                </a:cubicBezTo>
                <a:cubicBezTo>
                  <a:pt x="163" y="19"/>
                  <a:pt x="163" y="19"/>
                  <a:pt x="163" y="19"/>
                </a:cubicBezTo>
                <a:cubicBezTo>
                  <a:pt x="163" y="16"/>
                  <a:pt x="163" y="14"/>
                  <a:pt x="161" y="12"/>
                </a:cubicBezTo>
                <a:cubicBezTo>
                  <a:pt x="159" y="10"/>
                  <a:pt x="157" y="9"/>
                  <a:pt x="154" y="9"/>
                </a:cubicBezTo>
                <a:cubicBezTo>
                  <a:pt x="151" y="9"/>
                  <a:pt x="149" y="10"/>
                  <a:pt x="147" y="12"/>
                </a:cubicBezTo>
                <a:cubicBezTo>
                  <a:pt x="145" y="14"/>
                  <a:pt x="145" y="16"/>
                  <a:pt x="145" y="19"/>
                </a:cubicBezTo>
                <a:lnTo>
                  <a:pt x="145" y="20"/>
                </a:lnTo>
                <a:close/>
                <a:moveTo>
                  <a:pt x="106" y="30"/>
                </a:moveTo>
                <a:cubicBezTo>
                  <a:pt x="116" y="30"/>
                  <a:pt x="116" y="30"/>
                  <a:pt x="116" y="30"/>
                </a:cubicBezTo>
                <a:cubicBezTo>
                  <a:pt x="116" y="28"/>
                  <a:pt x="116" y="28"/>
                  <a:pt x="116" y="28"/>
                </a:cubicBezTo>
                <a:cubicBezTo>
                  <a:pt x="113" y="27"/>
                  <a:pt x="113" y="27"/>
                  <a:pt x="113" y="27"/>
                </a:cubicBezTo>
                <a:cubicBezTo>
                  <a:pt x="113" y="14"/>
                  <a:pt x="113" y="14"/>
                  <a:pt x="113" y="14"/>
                </a:cubicBezTo>
                <a:cubicBezTo>
                  <a:pt x="114" y="14"/>
                  <a:pt x="114" y="13"/>
                  <a:pt x="115" y="12"/>
                </a:cubicBezTo>
                <a:cubicBezTo>
                  <a:pt x="116" y="12"/>
                  <a:pt x="117" y="12"/>
                  <a:pt x="118" y="12"/>
                </a:cubicBezTo>
                <a:cubicBezTo>
                  <a:pt x="119" y="12"/>
                  <a:pt x="120" y="12"/>
                  <a:pt x="121" y="13"/>
                </a:cubicBezTo>
                <a:cubicBezTo>
                  <a:pt x="122" y="14"/>
                  <a:pt x="122" y="15"/>
                  <a:pt x="122" y="17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9" y="28"/>
                  <a:pt x="119" y="28"/>
                  <a:pt x="119" y="28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8"/>
                  <a:pt x="129" y="28"/>
                  <a:pt x="129" y="28"/>
                </a:cubicBezTo>
                <a:cubicBezTo>
                  <a:pt x="126" y="27"/>
                  <a:pt x="126" y="27"/>
                  <a:pt x="126" y="27"/>
                </a:cubicBezTo>
                <a:cubicBezTo>
                  <a:pt x="126" y="17"/>
                  <a:pt x="126" y="17"/>
                  <a:pt x="126" y="17"/>
                </a:cubicBezTo>
                <a:cubicBezTo>
                  <a:pt x="126" y="15"/>
                  <a:pt x="127" y="14"/>
                  <a:pt x="127" y="13"/>
                </a:cubicBezTo>
                <a:cubicBezTo>
                  <a:pt x="128" y="12"/>
                  <a:pt x="129" y="12"/>
                  <a:pt x="131" y="12"/>
                </a:cubicBezTo>
                <a:cubicBezTo>
                  <a:pt x="132" y="12"/>
                  <a:pt x="133" y="12"/>
                  <a:pt x="134" y="13"/>
                </a:cubicBezTo>
                <a:cubicBezTo>
                  <a:pt x="135" y="14"/>
                  <a:pt x="135" y="15"/>
                  <a:pt x="135" y="17"/>
                </a:cubicBezTo>
                <a:cubicBezTo>
                  <a:pt x="135" y="27"/>
                  <a:pt x="135" y="27"/>
                  <a:pt x="135" y="27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39" y="27"/>
                  <a:pt x="139" y="27"/>
                  <a:pt x="139" y="27"/>
                </a:cubicBezTo>
                <a:cubicBezTo>
                  <a:pt x="139" y="17"/>
                  <a:pt x="139" y="17"/>
                  <a:pt x="139" y="17"/>
                </a:cubicBezTo>
                <a:cubicBezTo>
                  <a:pt x="139" y="14"/>
                  <a:pt x="138" y="12"/>
                  <a:pt x="137" y="11"/>
                </a:cubicBezTo>
                <a:cubicBezTo>
                  <a:pt x="136" y="9"/>
                  <a:pt x="134" y="9"/>
                  <a:pt x="132" y="9"/>
                </a:cubicBezTo>
                <a:cubicBezTo>
                  <a:pt x="130" y="9"/>
                  <a:pt x="129" y="9"/>
                  <a:pt x="128" y="10"/>
                </a:cubicBezTo>
                <a:cubicBezTo>
                  <a:pt x="127" y="10"/>
                  <a:pt x="126" y="11"/>
                  <a:pt x="125" y="12"/>
                </a:cubicBezTo>
                <a:cubicBezTo>
                  <a:pt x="125" y="11"/>
                  <a:pt x="124" y="10"/>
                  <a:pt x="123" y="9"/>
                </a:cubicBezTo>
                <a:cubicBezTo>
                  <a:pt x="122" y="9"/>
                  <a:pt x="121" y="9"/>
                  <a:pt x="119" y="9"/>
                </a:cubicBezTo>
                <a:cubicBezTo>
                  <a:pt x="118" y="9"/>
                  <a:pt x="117" y="9"/>
                  <a:pt x="116" y="9"/>
                </a:cubicBezTo>
                <a:cubicBezTo>
                  <a:pt x="115" y="10"/>
                  <a:pt x="114" y="11"/>
                  <a:pt x="113" y="12"/>
                </a:cubicBezTo>
                <a:cubicBezTo>
                  <a:pt x="113" y="9"/>
                  <a:pt x="113" y="9"/>
                  <a:pt x="113" y="9"/>
                </a:cubicBezTo>
                <a:cubicBezTo>
                  <a:pt x="106" y="9"/>
                  <a:pt x="106" y="9"/>
                  <a:pt x="106" y="9"/>
                </a:cubicBezTo>
                <a:cubicBezTo>
                  <a:pt x="106" y="11"/>
                  <a:pt x="106" y="11"/>
                  <a:pt x="106" y="11"/>
                </a:cubicBezTo>
                <a:cubicBezTo>
                  <a:pt x="109" y="12"/>
                  <a:pt x="109" y="12"/>
                  <a:pt x="109" y="12"/>
                </a:cubicBezTo>
                <a:cubicBezTo>
                  <a:pt x="109" y="27"/>
                  <a:pt x="109" y="27"/>
                  <a:pt x="109" y="27"/>
                </a:cubicBezTo>
                <a:cubicBezTo>
                  <a:pt x="106" y="28"/>
                  <a:pt x="106" y="28"/>
                  <a:pt x="106" y="28"/>
                </a:cubicBezTo>
                <a:lnTo>
                  <a:pt x="106" y="30"/>
                </a:lnTo>
                <a:close/>
                <a:moveTo>
                  <a:pt x="102" y="26"/>
                </a:moveTo>
                <a:cubicBezTo>
                  <a:pt x="98" y="26"/>
                  <a:pt x="98" y="26"/>
                  <a:pt x="98" y="26"/>
                </a:cubicBezTo>
                <a:cubicBezTo>
                  <a:pt x="98" y="30"/>
                  <a:pt x="98" y="30"/>
                  <a:pt x="98" y="30"/>
                </a:cubicBezTo>
                <a:cubicBezTo>
                  <a:pt x="102" y="30"/>
                  <a:pt x="102" y="30"/>
                  <a:pt x="102" y="30"/>
                </a:cubicBezTo>
                <a:lnTo>
                  <a:pt x="102" y="26"/>
                </a:lnTo>
                <a:close/>
                <a:moveTo>
                  <a:pt x="74" y="9"/>
                </a:moveTo>
                <a:cubicBezTo>
                  <a:pt x="66" y="9"/>
                  <a:pt x="66" y="9"/>
                  <a:pt x="66" y="9"/>
                </a:cubicBezTo>
                <a:cubicBezTo>
                  <a:pt x="66" y="11"/>
                  <a:pt x="66" y="11"/>
                  <a:pt x="66" y="11"/>
                </a:cubicBezTo>
                <a:cubicBezTo>
                  <a:pt x="68" y="12"/>
                  <a:pt x="68" y="12"/>
                  <a:pt x="68" y="12"/>
                </a:cubicBezTo>
                <a:cubicBezTo>
                  <a:pt x="73" y="30"/>
                  <a:pt x="73" y="30"/>
                  <a:pt x="73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80" y="17"/>
                  <a:pt x="80" y="17"/>
                  <a:pt x="80" y="17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82" y="17"/>
                  <a:pt x="82" y="17"/>
                  <a:pt x="82" y="17"/>
                </a:cubicBezTo>
                <a:cubicBezTo>
                  <a:pt x="86" y="30"/>
                  <a:pt x="86" y="30"/>
                  <a:pt x="86" y="30"/>
                </a:cubicBezTo>
                <a:cubicBezTo>
                  <a:pt x="89" y="30"/>
                  <a:pt x="89" y="30"/>
                  <a:pt x="89" y="30"/>
                </a:cubicBezTo>
                <a:cubicBezTo>
                  <a:pt x="95" y="12"/>
                  <a:pt x="95" y="12"/>
                  <a:pt x="95" y="12"/>
                </a:cubicBezTo>
                <a:cubicBezTo>
                  <a:pt x="97" y="11"/>
                  <a:pt x="97" y="11"/>
                  <a:pt x="97" y="11"/>
                </a:cubicBezTo>
                <a:cubicBezTo>
                  <a:pt x="97" y="9"/>
                  <a:pt x="97" y="9"/>
                  <a:pt x="97" y="9"/>
                </a:cubicBezTo>
                <a:cubicBezTo>
                  <a:pt x="89" y="9"/>
                  <a:pt x="89" y="9"/>
                  <a:pt x="89" y="9"/>
                </a:cubicBezTo>
                <a:cubicBezTo>
                  <a:pt x="89" y="11"/>
                  <a:pt x="89" y="11"/>
                  <a:pt x="89" y="11"/>
                </a:cubicBezTo>
                <a:cubicBezTo>
                  <a:pt x="91" y="12"/>
                  <a:pt x="91" y="12"/>
                  <a:pt x="91" y="12"/>
                </a:cubicBezTo>
                <a:cubicBezTo>
                  <a:pt x="88" y="22"/>
                  <a:pt x="88" y="22"/>
                  <a:pt x="88" y="22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7" y="22"/>
                  <a:pt x="87" y="22"/>
                  <a:pt x="87" y="22"/>
                </a:cubicBezTo>
                <a:cubicBezTo>
                  <a:pt x="83" y="9"/>
                  <a:pt x="83" y="9"/>
                  <a:pt x="83" y="9"/>
                </a:cubicBezTo>
                <a:cubicBezTo>
                  <a:pt x="80" y="9"/>
                  <a:pt x="80" y="9"/>
                  <a:pt x="80" y="9"/>
                </a:cubicBezTo>
                <a:cubicBezTo>
                  <a:pt x="76" y="22"/>
                  <a:pt x="76" y="22"/>
                  <a:pt x="76" y="22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2"/>
                  <a:pt x="75" y="22"/>
                  <a:pt x="75" y="2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1"/>
                  <a:pt x="74" y="11"/>
                  <a:pt x="74" y="11"/>
                </a:cubicBezTo>
                <a:lnTo>
                  <a:pt x="74" y="9"/>
                </a:lnTo>
                <a:close/>
                <a:moveTo>
                  <a:pt x="41" y="9"/>
                </a:moveTo>
                <a:cubicBezTo>
                  <a:pt x="33" y="9"/>
                  <a:pt x="33" y="9"/>
                  <a:pt x="33" y="9"/>
                </a:cubicBezTo>
                <a:cubicBezTo>
                  <a:pt x="33" y="11"/>
                  <a:pt x="33" y="11"/>
                  <a:pt x="33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40" y="30"/>
                  <a:pt x="40" y="30"/>
                  <a:pt x="40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9" y="17"/>
                  <a:pt x="49" y="17"/>
                  <a:pt x="49" y="17"/>
                </a:cubicBezTo>
                <a:cubicBezTo>
                  <a:pt x="53" y="30"/>
                  <a:pt x="53" y="30"/>
                  <a:pt x="53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1"/>
                  <a:pt x="64" y="11"/>
                  <a:pt x="64" y="11"/>
                </a:cubicBezTo>
                <a:cubicBezTo>
                  <a:pt x="64" y="9"/>
                  <a:pt x="64" y="9"/>
                  <a:pt x="64" y="9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11"/>
                  <a:pt x="56" y="11"/>
                  <a:pt x="56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5" y="25"/>
                  <a:pt x="55" y="25"/>
                </a:cubicBezTo>
                <a:cubicBezTo>
                  <a:pt x="54" y="22"/>
                  <a:pt x="54" y="22"/>
                  <a:pt x="54" y="22"/>
                </a:cubicBezTo>
                <a:cubicBezTo>
                  <a:pt x="50" y="9"/>
                  <a:pt x="50" y="9"/>
                  <a:pt x="50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3" y="22"/>
                  <a:pt x="43" y="22"/>
                  <a:pt x="43" y="22"/>
                </a:cubicBezTo>
                <a:cubicBezTo>
                  <a:pt x="42" y="25"/>
                  <a:pt x="42" y="25"/>
                  <a:pt x="42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2"/>
                  <a:pt x="39" y="12"/>
                  <a:pt x="39" y="12"/>
                </a:cubicBezTo>
                <a:cubicBezTo>
                  <a:pt x="41" y="11"/>
                  <a:pt x="41" y="11"/>
                  <a:pt x="41" y="11"/>
                </a:cubicBezTo>
                <a:lnTo>
                  <a:pt x="41" y="9"/>
                </a:lnTo>
                <a:close/>
                <a:moveTo>
                  <a:pt x="8" y="9"/>
                </a:moveTo>
                <a:cubicBezTo>
                  <a:pt x="0" y="9"/>
                  <a:pt x="0" y="9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2"/>
                  <a:pt x="2" y="12"/>
                  <a:pt x="2" y="12"/>
                </a:cubicBezTo>
                <a:cubicBezTo>
                  <a:pt x="7" y="30"/>
                  <a:pt x="7" y="30"/>
                  <a:pt x="7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4" y="17"/>
                  <a:pt x="14" y="17"/>
                  <a:pt x="14" y="17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7"/>
                  <a:pt x="16" y="17"/>
                  <a:pt x="16" y="17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9"/>
                  <a:pt x="31" y="9"/>
                  <a:pt x="31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11"/>
                  <a:pt x="22" y="11"/>
                  <a:pt x="22" y="11"/>
                </a:cubicBezTo>
                <a:cubicBezTo>
                  <a:pt x="25" y="12"/>
                  <a:pt x="25" y="12"/>
                  <a:pt x="25" y="1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1" y="22"/>
                  <a:pt x="21" y="22"/>
                  <a:pt x="21" y="22"/>
                </a:cubicBez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9" y="22"/>
                  <a:pt x="9" y="22"/>
                  <a:pt x="9" y="22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8" y="22"/>
                  <a:pt x="8" y="22"/>
                  <a:pt x="8" y="22"/>
                </a:cubicBezTo>
                <a:cubicBezTo>
                  <a:pt x="6" y="12"/>
                  <a:pt x="6" y="12"/>
                  <a:pt x="6" y="12"/>
                </a:cubicBezTo>
                <a:cubicBezTo>
                  <a:pt x="8" y="11"/>
                  <a:pt x="8" y="11"/>
                  <a:pt x="8" y="11"/>
                </a:cubicBezTo>
                <a:lnTo>
                  <a:pt x="8" y="9"/>
                </a:lnTo>
                <a:close/>
              </a:path>
            </a:pathLst>
          </a:custGeom>
          <a:solidFill>
            <a:srgbClr val="F2940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7" y="708586"/>
            <a:ext cx="7451610" cy="169837"/>
          </a:xfrm>
          <a:prstGeom prst="rect">
            <a:avLst/>
          </a:prstGeom>
        </p:spPr>
      </p:pic>
      <p:grpSp>
        <p:nvGrpSpPr>
          <p:cNvPr id="17" name="Gruppieren 1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  <p:pic>
        <p:nvPicPr>
          <p:cNvPr id="24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4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926"/>
            <a:ext cx="769455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50425"/>
            <a:ext cx="7694550" cy="4013575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7711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76799"/>
            <a:ext cx="16643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76799"/>
            <a:ext cx="58007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91240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250" y="614034"/>
            <a:ext cx="7593750" cy="1076655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50" y="1825625"/>
            <a:ext cx="75937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3419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362" y="1145157"/>
            <a:ext cx="7701225" cy="3296946"/>
          </a:xfrm>
        </p:spPr>
        <p:txBody>
          <a:bodyPr anchor="b"/>
          <a:lstStyle>
            <a:lvl1pPr>
              <a:defRPr sz="60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362" y="4564684"/>
            <a:ext cx="7701225" cy="1524967"/>
          </a:xfrm>
        </p:spPr>
        <p:txBody>
          <a:bodyPr/>
          <a:lstStyle>
            <a:lvl1pPr marL="0" indent="0">
              <a:buNone/>
              <a:defRPr sz="2400">
                <a:solidFill>
                  <a:srgbClr val="16255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17271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200"/>
            <a:ext cx="7550550" cy="1035489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67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3058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68" y="789995"/>
            <a:ext cx="7533233" cy="1122086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968" y="1993407"/>
            <a:ext cx="36735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968" y="2851199"/>
            <a:ext cx="3673583" cy="3338464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70577" y="1993407"/>
            <a:ext cx="378062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70577" y="2851199"/>
            <a:ext cx="3780624" cy="33384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10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ieren 10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2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7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61807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8585"/>
            <a:ext cx="788670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6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8373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5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5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7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8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45851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 sz="2800">
                <a:solidFill>
                  <a:srgbClr val="162559"/>
                </a:solidFill>
              </a:defRPr>
            </a:lvl2pPr>
            <a:lvl3pPr>
              <a:defRPr sz="2400"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 sz="2000">
                <a:solidFill>
                  <a:srgbClr val="162559"/>
                </a:solidFill>
              </a:defRPr>
            </a:lvl4pPr>
            <a:lvl5pPr>
              <a:defRPr sz="2000">
                <a:solidFill>
                  <a:srgbClr val="1625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2148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56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658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1625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358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7322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C867-AA10-42FE-9900-474239875666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14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en.uni.lu/university/official_docume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ute.karl@uni.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ve-project.eu/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9363" y="1302975"/>
            <a:ext cx="7831718" cy="2102378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The agenda for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now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and the future: The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centrality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of international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student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mobility in</a:t>
            </a:r>
            <a:b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</a:b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Luxembourg's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higher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education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policy</a:t>
            </a:r>
            <a:r>
              <a:rPr lang="fr-FR" sz="3200" dirty="0">
                <a:solidFill>
                  <a:srgbClr val="F79505"/>
                </a:solidFill>
                <a:latin typeface="Cambria" panose="02040503050406030204" pitchFamily="18" charset="0"/>
              </a:rPr>
              <a:t> </a:t>
            </a:r>
            <a:r>
              <a:rPr lang="fr-FR" sz="3200" dirty="0" err="1">
                <a:solidFill>
                  <a:srgbClr val="F79505"/>
                </a:solidFill>
                <a:latin typeface="Cambria" panose="02040503050406030204" pitchFamily="18" charset="0"/>
              </a:rPr>
              <a:t>discourse</a:t>
            </a:r>
            <a:br>
              <a:rPr lang="fr-FR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5263" y="3430107"/>
            <a:ext cx="7831717" cy="56666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CH" dirty="0"/>
              <a:t>MOVE final </a:t>
            </a:r>
            <a:r>
              <a:rPr lang="de-CH" dirty="0" err="1"/>
              <a:t>conference</a:t>
            </a:r>
            <a:r>
              <a:rPr lang="de-CH" dirty="0"/>
              <a:t>, 8</a:t>
            </a:r>
            <a:r>
              <a:rPr lang="de-CH" dirty="0">
                <a:latin typeface="Cambria"/>
                <a:cs typeface="Cambria"/>
              </a:rPr>
              <a:t>th March 2018 </a:t>
            </a:r>
          </a:p>
          <a:p>
            <a:pPr>
              <a:defRPr/>
            </a:pPr>
            <a:r>
              <a:rPr lang="de-CH" dirty="0">
                <a:latin typeface="Cambria"/>
                <a:cs typeface="Cambria"/>
              </a:rPr>
              <a:t>Belval/Esch-</a:t>
            </a:r>
            <a:r>
              <a:rPr lang="de-CH" dirty="0" err="1">
                <a:latin typeface="Cambria"/>
                <a:cs typeface="Cambria"/>
              </a:rPr>
              <a:t>sur</a:t>
            </a:r>
            <a:r>
              <a:rPr lang="de-CH" dirty="0">
                <a:latin typeface="Cambria"/>
                <a:cs typeface="Cambria"/>
              </a:rPr>
              <a:t>-Alzette, Luxembourg</a:t>
            </a:r>
            <a:endParaRPr lang="en-US" dirty="0">
              <a:latin typeface="Cambria"/>
              <a:cs typeface="Cambria"/>
            </a:endParaRPr>
          </a:p>
          <a:p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875263" y="4156817"/>
            <a:ext cx="7831717" cy="1404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de-CH" alt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Emilia Kmiotek-Meier</a:t>
            </a:r>
          </a:p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Ute Karl</a:t>
            </a:r>
          </a:p>
          <a:p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Justin Powell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75264" y="6153072"/>
            <a:ext cx="783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6" name="Grafik 5" descr="EU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0" y="6132891"/>
            <a:ext cx="773072" cy="4933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/>
          <p:cNvSpPr/>
          <p:nvPr/>
        </p:nvSpPr>
        <p:spPr>
          <a:xfrm>
            <a:off x="1685315" y="6050252"/>
            <a:ext cx="718907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/>
              <a:t>MOVE has received funding from the European Union’s Horizon 2020 research and innovation </a:t>
            </a:r>
            <a:r>
              <a:rPr lang="en-US" sz="1600" dirty="0" err="1"/>
              <a:t>programme</a:t>
            </a:r>
            <a:r>
              <a:rPr lang="en-US" sz="1600" dirty="0"/>
              <a:t> under Grant Agreement No. 649263</a:t>
            </a:r>
            <a:endParaRPr lang="de-DE" sz="1600" dirty="0">
              <a:ea typeface="Calibri"/>
              <a:cs typeface="Times New Roma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C544F9-37A2-0C48-A669-862A02D57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717050" cy="64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2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900" dirty="0"/>
          </a:p>
          <a:p>
            <a:r>
              <a:rPr lang="fr-FR" dirty="0"/>
              <a:t>No </a:t>
            </a:r>
            <a:r>
              <a:rPr lang="fr-FR" dirty="0" err="1"/>
              <a:t>systematically</a:t>
            </a:r>
            <a:r>
              <a:rPr lang="fr-FR" dirty="0"/>
              <a:t> </a:t>
            </a:r>
            <a:r>
              <a:rPr lang="fr-FR" dirty="0" err="1"/>
              <a:t>integrated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at the national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relating</a:t>
            </a:r>
            <a:r>
              <a:rPr lang="fr-FR" dirty="0"/>
              <a:t> to </a:t>
            </a:r>
            <a:r>
              <a:rPr lang="fr-FR" dirty="0" err="1"/>
              <a:t>outgoing</a:t>
            </a:r>
            <a:r>
              <a:rPr lang="fr-FR" dirty="0"/>
              <a:t> or </a:t>
            </a:r>
            <a:r>
              <a:rPr lang="fr-FR" dirty="0" err="1"/>
              <a:t>incoming</a:t>
            </a:r>
            <a:r>
              <a:rPr lang="fr-FR" dirty="0"/>
              <a:t> </a:t>
            </a:r>
            <a:r>
              <a:rPr lang="fr-FR" dirty="0" err="1"/>
              <a:t>student</a:t>
            </a:r>
            <a:r>
              <a:rPr lang="fr-FR" dirty="0"/>
              <a:t> mobility in Luxembourg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900" dirty="0"/>
          </a:p>
          <a:p>
            <a:pPr marL="0" indent="0">
              <a:buNone/>
            </a:pPr>
            <a:r>
              <a:rPr lang="fr-FR" sz="2900" u="sng" dirty="0"/>
              <a:t>BUT..</a:t>
            </a:r>
          </a:p>
          <a:p>
            <a:r>
              <a:rPr lang="fr-FR" sz="2900" dirty="0" err="1"/>
              <a:t>Debattes</a:t>
            </a:r>
            <a:r>
              <a:rPr lang="fr-FR" sz="2900" dirty="0"/>
              <a:t> </a:t>
            </a:r>
            <a:r>
              <a:rPr lang="fr-FR" dirty="0" err="1"/>
              <a:t>prior</a:t>
            </a:r>
            <a:r>
              <a:rPr lang="fr-FR" dirty="0"/>
              <a:t> to the establishment of the UL in 2002/2003 in </a:t>
            </a:r>
            <a:r>
              <a:rPr lang="fr-FR" dirty="0" err="1"/>
              <a:t>written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14 </a:t>
            </a:r>
            <a:r>
              <a:rPr lang="fr-FR" dirty="0" err="1"/>
              <a:t>pieces</a:t>
            </a:r>
            <a:r>
              <a:rPr lang="fr-FR" dirty="0"/>
              <a:t> of </a:t>
            </a:r>
            <a:r>
              <a:rPr lang="fr-FR" dirty="0" err="1"/>
              <a:t>writting</a:t>
            </a:r>
            <a:r>
              <a:rPr lang="fr-FR" dirty="0"/>
              <a:t>, </a:t>
            </a:r>
            <a:r>
              <a:rPr lang="fr-FR" dirty="0" err="1"/>
              <a:t>i.a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Bill on </a:t>
            </a:r>
            <a:r>
              <a:rPr lang="fr-FR" dirty="0" err="1"/>
              <a:t>Foundation</a:t>
            </a:r>
            <a:r>
              <a:rPr lang="fr-FR" dirty="0"/>
              <a:t> of the </a:t>
            </a:r>
            <a:r>
              <a:rPr lang="fr-FR" dirty="0" err="1"/>
              <a:t>University</a:t>
            </a:r>
            <a:r>
              <a:rPr lang="fr-FR" dirty="0"/>
              <a:t> of Luxembourg</a:t>
            </a:r>
          </a:p>
          <a:p>
            <a:pPr lvl="1"/>
            <a:r>
              <a:rPr lang="fr-FR" dirty="0"/>
              <a:t>Opinion of </a:t>
            </a:r>
            <a:r>
              <a:rPr lang="fr-FR" dirty="0" err="1"/>
              <a:t>Chamber</a:t>
            </a:r>
            <a:r>
              <a:rPr lang="fr-FR" dirty="0"/>
              <a:t> for civil servants and public </a:t>
            </a:r>
            <a:r>
              <a:rPr lang="fr-FR" dirty="0" err="1"/>
              <a:t>employees</a:t>
            </a:r>
            <a:r>
              <a:rPr lang="fr-FR" dirty="0"/>
              <a:t>, </a:t>
            </a:r>
          </a:p>
          <a:p>
            <a:pPr lvl="1"/>
            <a:r>
              <a:rPr lang="fr-FR" dirty="0"/>
              <a:t>Report of Commission of the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, </a:t>
            </a:r>
            <a:r>
              <a:rPr lang="fr-FR" dirty="0" err="1"/>
              <a:t>research</a:t>
            </a:r>
            <a:r>
              <a:rPr lang="fr-FR" dirty="0"/>
              <a:t> and culture …</a:t>
            </a:r>
            <a:endParaRPr lang="fr-FR" sz="29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3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458200" cy="5306116"/>
          </a:xfrm>
        </p:spPr>
        <p:txBody>
          <a:bodyPr rtlCol="0">
            <a:normAutofit lnSpcReduction="10000"/>
          </a:bodyPr>
          <a:lstStyle/>
          <a:p>
            <a:r>
              <a:rPr lang="fr-FR" dirty="0" err="1"/>
              <a:t>Leaned</a:t>
            </a:r>
            <a:r>
              <a:rPr lang="fr-FR" dirty="0"/>
              <a:t> on </a:t>
            </a:r>
            <a:r>
              <a:rPr lang="fr-FR" dirty="0" err="1"/>
              <a:t>grounded</a:t>
            </a:r>
            <a:r>
              <a:rPr lang="fr-FR" dirty="0"/>
              <a:t> </a:t>
            </a:r>
            <a:r>
              <a:rPr lang="fr-FR" dirty="0" err="1"/>
              <a:t>theory</a:t>
            </a:r>
            <a:r>
              <a:rPr lang="fr-FR" dirty="0"/>
              <a:t> </a:t>
            </a:r>
            <a:r>
              <a:rPr lang="fr-FR" dirty="0" err="1"/>
              <a:t>methodology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(Charmaz 2014)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900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thematic</a:t>
            </a:r>
            <a:r>
              <a:rPr lang="fr-FR" dirty="0"/>
              <a:t> </a:t>
            </a:r>
            <a:r>
              <a:rPr lang="fr-FR" dirty="0" err="1"/>
              <a:t>coding</a:t>
            </a:r>
            <a:r>
              <a:rPr lang="fr-FR" dirty="0"/>
              <a:t> </a:t>
            </a:r>
          </a:p>
          <a:p>
            <a:pPr marL="457200" lvl="1" indent="0">
              <a:buNone/>
            </a:pPr>
            <a:r>
              <a:rPr lang="fr-FR" dirty="0" err="1"/>
              <a:t>searching</a:t>
            </a:r>
            <a:r>
              <a:rPr lang="fr-FR" dirty="0"/>
              <a:t> for all </a:t>
            </a:r>
            <a:r>
              <a:rPr lang="fr-FR" dirty="0" err="1"/>
              <a:t>sequences</a:t>
            </a:r>
            <a:r>
              <a:rPr lang="fr-FR" dirty="0"/>
              <a:t> </a:t>
            </a:r>
            <a:r>
              <a:rPr lang="fr-FR" dirty="0" err="1"/>
              <a:t>dealing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student</a:t>
            </a:r>
            <a:r>
              <a:rPr lang="fr-FR" dirty="0"/>
              <a:t> mobility (credit/degree and </a:t>
            </a:r>
            <a:r>
              <a:rPr lang="fr-FR" dirty="0" err="1"/>
              <a:t>outgoing</a:t>
            </a:r>
            <a:r>
              <a:rPr lang="fr-FR" dirty="0"/>
              <a:t>/</a:t>
            </a:r>
            <a:r>
              <a:rPr lang="fr-FR" dirty="0" err="1"/>
              <a:t>incoming</a:t>
            </a:r>
            <a:r>
              <a:rPr lang="fr-FR" dirty="0"/>
              <a:t>).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3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/>
              <a:t>in-</a:t>
            </a:r>
            <a:r>
              <a:rPr lang="fr-FR" dirty="0" err="1"/>
              <a:t>depth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of </a:t>
            </a:r>
            <a:r>
              <a:rPr lang="fr-FR" dirty="0" err="1"/>
              <a:t>selected</a:t>
            </a:r>
            <a:r>
              <a:rPr lang="fr-FR" dirty="0"/>
              <a:t> </a:t>
            </a:r>
            <a:r>
              <a:rPr lang="fr-FR" dirty="0" err="1"/>
              <a:t>extracts</a:t>
            </a:r>
            <a:r>
              <a:rPr lang="fr-FR" dirty="0"/>
              <a:t> of the documents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err="1"/>
              <a:t>development</a:t>
            </a:r>
            <a:r>
              <a:rPr lang="fr-FR" dirty="0"/>
              <a:t> of more </a:t>
            </a:r>
            <a:r>
              <a:rPr lang="fr-FR" dirty="0" err="1"/>
              <a:t>theoretical</a:t>
            </a:r>
            <a:r>
              <a:rPr lang="fr-FR" dirty="0"/>
              <a:t> concepts, i.e. the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 of argumentation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9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V  Discussion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7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F79505"/>
                </a:solidFill>
                <a:latin typeface="Cambria" panose="02040503050406030204" pitchFamily="18" charset="0"/>
              </a:rPr>
              <a:t>Only</a:t>
            </a:r>
            <a:r>
              <a:rPr lang="fr-FR" dirty="0">
                <a:solidFill>
                  <a:srgbClr val="F79505"/>
                </a:solidFill>
                <a:latin typeface="Cambria" panose="02040503050406030204" pitchFamily="18" charset="0"/>
              </a:rPr>
              <a:t> Luxembourg?</a:t>
            </a:r>
            <a:endParaRPr lang="en-US" altLang="fr-FR" dirty="0">
              <a:solidFill>
                <a:srgbClr val="F79505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F5E752-E12B-8548-A3E7-F71C4E308539}"/>
              </a:ext>
            </a:extLst>
          </p:cNvPr>
          <p:cNvSpPr txBox="1">
            <a:spLocks/>
          </p:cNvSpPr>
          <p:nvPr/>
        </p:nvSpPr>
        <p:spPr>
          <a:xfrm>
            <a:off x="685800" y="1288153"/>
            <a:ext cx="8458200" cy="530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24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Small and </a:t>
            </a:r>
            <a:r>
              <a:rPr lang="fr-FR" dirty="0" err="1"/>
              <a:t>wealthy</a:t>
            </a:r>
            <a:r>
              <a:rPr lang="fr-FR" dirty="0"/>
              <a:t> Luxembourg, </a:t>
            </a:r>
            <a:r>
              <a:rPr lang="fr-FR" u="sng" dirty="0"/>
              <a:t>but </a:t>
            </a:r>
            <a:r>
              <a:rPr lang="fr-FR" u="sng" dirty="0" err="1"/>
              <a:t>lacking</a:t>
            </a:r>
            <a:r>
              <a:rPr lang="fr-FR" dirty="0"/>
              <a:t> the </a:t>
            </a:r>
            <a:r>
              <a:rPr lang="fr-FR" dirty="0" err="1"/>
              <a:t>opportunities</a:t>
            </a:r>
            <a:r>
              <a:rPr lang="fr-FR" dirty="0"/>
              <a:t> of a </a:t>
            </a:r>
            <a:r>
              <a:rPr lang="fr-FR" dirty="0" err="1"/>
              <a:t>fully-developed</a:t>
            </a:r>
            <a:r>
              <a:rPr lang="fr-FR" dirty="0"/>
              <a:t> and </a:t>
            </a:r>
            <a:r>
              <a:rPr lang="fr-FR" dirty="0" err="1"/>
              <a:t>differentiated</a:t>
            </a:r>
            <a:r>
              <a:rPr lang="fr-FR" dirty="0"/>
              <a:t> </a:t>
            </a:r>
            <a:r>
              <a:rPr lang="fr-FR" dirty="0" err="1"/>
              <a:t>tertiary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 system</a:t>
            </a:r>
          </a:p>
          <a:p>
            <a:endParaRPr lang="fr-FR" dirty="0"/>
          </a:p>
          <a:p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advantage</a:t>
            </a:r>
            <a:r>
              <a:rPr lang="fr-FR" dirty="0"/>
              <a:t> of the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 infrastructure of </a:t>
            </a:r>
            <a:r>
              <a:rPr lang="fr-FR" dirty="0" err="1"/>
              <a:t>other</a:t>
            </a:r>
            <a:r>
              <a:rPr lang="fr-FR" dirty="0"/>
              <a:t> countries </a:t>
            </a:r>
          </a:p>
          <a:p>
            <a:pPr lvl="1"/>
            <a:r>
              <a:rPr lang="fr-FR" dirty="0"/>
              <a:t>ISM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wealthy</a:t>
            </a:r>
            <a:r>
              <a:rPr lang="fr-FR" dirty="0"/>
              <a:t> or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developed</a:t>
            </a:r>
            <a:r>
              <a:rPr lang="fr-FR" dirty="0"/>
              <a:t> countries to more </a:t>
            </a:r>
            <a:r>
              <a:rPr lang="fr-FR" dirty="0" err="1"/>
              <a:t>developed</a:t>
            </a:r>
            <a:r>
              <a:rPr lang="fr-FR" dirty="0"/>
              <a:t> countries (</a:t>
            </a:r>
            <a:r>
              <a:rPr lang="fr-FR" dirty="0" err="1"/>
              <a:t>Woldegiorgis</a:t>
            </a:r>
            <a:r>
              <a:rPr lang="fr-FR" dirty="0"/>
              <a:t> and </a:t>
            </a:r>
            <a:r>
              <a:rPr lang="fr-FR" dirty="0" err="1"/>
              <a:t>Doevenspeck</a:t>
            </a:r>
            <a:r>
              <a:rPr lang="fr-FR" dirty="0"/>
              <a:t> 2015; </a:t>
            </a:r>
            <a:r>
              <a:rPr lang="fr-FR" dirty="0" err="1"/>
              <a:t>Baláž</a:t>
            </a:r>
            <a:r>
              <a:rPr lang="fr-FR" dirty="0"/>
              <a:t> and Williams 2004).</a:t>
            </a:r>
          </a:p>
          <a:p>
            <a:endParaRPr lang="fr-FR" dirty="0"/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  <a:p>
            <a:endParaRPr lang="fr-FR" b="1" dirty="0"/>
          </a:p>
          <a:p>
            <a:pPr marL="0" indent="0">
              <a:buFont typeface="Arial"/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7880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F79505"/>
                </a:solidFill>
                <a:latin typeface="Cambria" panose="02040503050406030204" pitchFamily="18" charset="0"/>
              </a:rPr>
              <a:t>Economic</a:t>
            </a:r>
            <a:r>
              <a:rPr lang="fr-FR" dirty="0">
                <a:solidFill>
                  <a:srgbClr val="F79505"/>
                </a:solidFill>
                <a:latin typeface="Cambria" panose="02040503050406030204" pitchFamily="18" charset="0"/>
              </a:rPr>
              <a:t> </a:t>
            </a:r>
            <a:r>
              <a:rPr lang="fr-FR" dirty="0" err="1">
                <a:solidFill>
                  <a:srgbClr val="F79505"/>
                </a:solidFill>
                <a:latin typeface="Cambria" panose="02040503050406030204" pitchFamily="18" charset="0"/>
              </a:rPr>
              <a:t>imperative</a:t>
            </a:r>
            <a:r>
              <a:rPr lang="fr-FR" dirty="0">
                <a:solidFill>
                  <a:srgbClr val="F79505"/>
                </a:solidFill>
                <a:latin typeface="Cambria" panose="02040503050406030204" pitchFamily="18" charset="0"/>
              </a:rPr>
              <a:t>?</a:t>
            </a:r>
            <a:endParaRPr lang="en-US" altLang="fr-FR" dirty="0">
              <a:solidFill>
                <a:srgbClr val="F79505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F5E752-E12B-8548-A3E7-F71C4E308539}"/>
              </a:ext>
            </a:extLst>
          </p:cNvPr>
          <p:cNvSpPr txBox="1">
            <a:spLocks/>
          </p:cNvSpPr>
          <p:nvPr/>
        </p:nvSpPr>
        <p:spPr>
          <a:xfrm>
            <a:off x="685800" y="1288153"/>
            <a:ext cx="8458200" cy="53061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24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The </a:t>
            </a:r>
            <a:r>
              <a:rPr lang="fr-FR" dirty="0" err="1"/>
              <a:t>UL’s</a:t>
            </a:r>
            <a:r>
              <a:rPr lang="fr-FR" dirty="0"/>
              <a:t> </a:t>
            </a:r>
            <a:r>
              <a:rPr lang="fr-FR" dirty="0" err="1"/>
              <a:t>foundation</a:t>
            </a:r>
            <a:r>
              <a:rPr lang="fr-FR" dirty="0"/>
              <a:t> - a </a:t>
            </a:r>
            <a:r>
              <a:rPr lang="fr-FR" dirty="0" err="1"/>
              <a:t>strategic</a:t>
            </a:r>
            <a:r>
              <a:rPr lang="fr-FR" dirty="0"/>
              <a:t> </a:t>
            </a:r>
            <a:r>
              <a:rPr lang="fr-FR" dirty="0" err="1"/>
              <a:t>step</a:t>
            </a:r>
            <a:r>
              <a:rPr lang="fr-FR" dirty="0"/>
              <a:t> for </a:t>
            </a:r>
            <a:r>
              <a:rPr lang="fr-FR" dirty="0" err="1"/>
              <a:t>improving</a:t>
            </a:r>
            <a:r>
              <a:rPr lang="fr-FR" dirty="0"/>
              <a:t> </a:t>
            </a:r>
            <a:r>
              <a:rPr lang="fr-FR" dirty="0" err="1"/>
              <a:t>Luxembourg’s</a:t>
            </a:r>
            <a:r>
              <a:rPr lang="fr-FR" dirty="0"/>
              <a:t> position </a:t>
            </a:r>
            <a:r>
              <a:rPr lang="fr-FR" dirty="0" err="1"/>
              <a:t>within</a:t>
            </a:r>
            <a:r>
              <a:rPr lang="fr-FR" dirty="0"/>
              <a:t> the global </a:t>
            </a:r>
            <a:r>
              <a:rPr lang="fr-FR" dirty="0" err="1"/>
              <a:t>competition</a:t>
            </a:r>
            <a:r>
              <a:rPr lang="fr-FR" dirty="0"/>
              <a:t> for the best and </a:t>
            </a:r>
            <a:r>
              <a:rPr lang="fr-FR" dirty="0" err="1"/>
              <a:t>brightest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 ‘international </a:t>
            </a:r>
            <a:r>
              <a:rPr lang="fr-FR" dirty="0" err="1"/>
              <a:t>students</a:t>
            </a:r>
            <a:r>
              <a:rPr lang="fr-FR" dirty="0"/>
              <a:t> are (..) prospective </a:t>
            </a:r>
            <a:r>
              <a:rPr lang="fr-FR" dirty="0" err="1"/>
              <a:t>skilled</a:t>
            </a:r>
            <a:r>
              <a:rPr lang="fr-FR" dirty="0"/>
              <a:t> </a:t>
            </a:r>
            <a:r>
              <a:rPr lang="fr-FR" dirty="0" err="1"/>
              <a:t>workers</a:t>
            </a:r>
            <a:r>
              <a:rPr lang="fr-FR" dirty="0"/>
              <a:t> in the </a:t>
            </a:r>
            <a:r>
              <a:rPr lang="fr-FR" dirty="0" err="1"/>
              <a:t>globalising</a:t>
            </a:r>
            <a:r>
              <a:rPr lang="fr-FR" dirty="0"/>
              <a:t> </a:t>
            </a:r>
            <a:r>
              <a:rPr lang="fr-FR" dirty="0" err="1"/>
              <a:t>competition</a:t>
            </a:r>
            <a:r>
              <a:rPr lang="fr-FR" dirty="0"/>
              <a:t> for talent’ (</a:t>
            </a:r>
            <a:r>
              <a:rPr lang="fr-FR" dirty="0" err="1"/>
              <a:t>Mosneaga</a:t>
            </a:r>
            <a:r>
              <a:rPr lang="fr-FR" dirty="0"/>
              <a:t> and </a:t>
            </a:r>
            <a:r>
              <a:rPr lang="fr-FR" dirty="0" err="1"/>
              <a:t>Winther</a:t>
            </a:r>
            <a:r>
              <a:rPr lang="fr-FR" dirty="0"/>
              <a:t> 2013: 181).</a:t>
            </a:r>
          </a:p>
          <a:p>
            <a:pPr lvl="1"/>
            <a:r>
              <a:rPr lang="fr-FR" dirty="0"/>
              <a:t>Long-</a:t>
            </a:r>
            <a:r>
              <a:rPr lang="fr-FR" dirty="0" err="1"/>
              <a:t>term</a:t>
            </a:r>
            <a:r>
              <a:rPr lang="fr-FR" dirty="0"/>
              <a:t> perspective: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in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coutries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« Grand Tour » , Tradition , « </a:t>
            </a:r>
            <a:r>
              <a:rPr lang="fr-FR" dirty="0" err="1"/>
              <a:t>pushing</a:t>
            </a:r>
            <a:r>
              <a:rPr lang="fr-FR" dirty="0"/>
              <a:t> </a:t>
            </a:r>
            <a:r>
              <a:rPr lang="fr-FR" dirty="0" err="1"/>
              <a:t>away</a:t>
            </a:r>
            <a:r>
              <a:rPr lang="fr-FR" dirty="0"/>
              <a:t> » </a:t>
            </a:r>
          </a:p>
          <a:p>
            <a:endParaRPr lang="fr-FR" dirty="0"/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all!</a:t>
            </a:r>
          </a:p>
          <a:p>
            <a:pPr lvl="1"/>
            <a:r>
              <a:rPr lang="fr-FR" dirty="0"/>
              <a:t>Degree </a:t>
            </a:r>
            <a:r>
              <a:rPr lang="fr-FR" dirty="0" err="1"/>
              <a:t>outging</a:t>
            </a:r>
            <a:r>
              <a:rPr lang="fr-FR" dirty="0"/>
              <a:t> &amp; </a:t>
            </a:r>
            <a:r>
              <a:rPr lang="fr-FR" dirty="0" err="1"/>
              <a:t>incoming</a:t>
            </a:r>
            <a:r>
              <a:rPr lang="fr-FR" dirty="0"/>
              <a:t> / credit </a:t>
            </a:r>
            <a:r>
              <a:rPr lang="fr-FR" dirty="0" err="1"/>
              <a:t>outgoing</a:t>
            </a:r>
            <a:endParaRPr lang="fr-FR" dirty="0"/>
          </a:p>
          <a:p>
            <a:pPr lvl="1"/>
            <a:r>
              <a:rPr lang="fr-FR" dirty="0"/>
              <a:t>Credit </a:t>
            </a:r>
            <a:r>
              <a:rPr lang="fr-FR" dirty="0" err="1"/>
              <a:t>incoming</a:t>
            </a:r>
            <a:r>
              <a:rPr lang="fr-FR" dirty="0"/>
              <a:t> ?</a:t>
            </a:r>
          </a:p>
          <a:p>
            <a:endParaRPr lang="fr-FR" b="1" dirty="0"/>
          </a:p>
          <a:p>
            <a:pPr marL="0" indent="0">
              <a:buFont typeface="Arial"/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469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887687"/>
          </a:xfrm>
        </p:spPr>
        <p:txBody>
          <a:bodyPr>
            <a:normAutofit/>
          </a:bodyPr>
          <a:lstStyle/>
          <a:p>
            <a:r>
              <a:rPr lang="fr-FR" altLang="fr-FR" dirty="0" err="1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References</a:t>
            </a:r>
            <a:endParaRPr lang="en-US" altLang="fr-FR" dirty="0">
              <a:solidFill>
                <a:srgbClr val="F79505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F5E752-E12B-8548-A3E7-F71C4E308539}"/>
              </a:ext>
            </a:extLst>
          </p:cNvPr>
          <p:cNvSpPr txBox="1">
            <a:spLocks/>
          </p:cNvSpPr>
          <p:nvPr/>
        </p:nvSpPr>
        <p:spPr>
          <a:xfrm>
            <a:off x="685800" y="1160945"/>
            <a:ext cx="8458200" cy="5433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24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1940C"/>
              </a:buClr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625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buNone/>
            </a:pPr>
            <a:r>
              <a:rPr lang="en-US" dirty="0" err="1"/>
              <a:t>Brosius</a:t>
            </a:r>
            <a:r>
              <a:rPr lang="en-US" dirty="0"/>
              <a:t>, Jacques, Jean-Claude Ray, Bertrand </a:t>
            </a:r>
            <a:r>
              <a:rPr lang="en-US" dirty="0" err="1"/>
              <a:t>Verheyden</a:t>
            </a:r>
            <a:r>
              <a:rPr lang="en-US" dirty="0"/>
              <a:t>, and Donald R. Williams. 2014. </a:t>
            </a:r>
            <a:r>
              <a:rPr lang="en-US" i="1" dirty="0"/>
              <a:t>Wage Differentials Between Natives and Cross-Border Workers Within and Across Establishments</a:t>
            </a:r>
            <a:r>
              <a:rPr lang="en-US" dirty="0"/>
              <a:t>. Rochester, NY: Social Science Research Network. </a:t>
            </a:r>
            <a:r>
              <a:rPr lang="en-US" dirty="0" err="1"/>
              <a:t>doi:org</a:t>
            </a:r>
            <a:r>
              <a:rPr lang="en-US" dirty="0"/>
              <a:t>/10.2139/ssrn.2615809.</a:t>
            </a:r>
            <a:r>
              <a:rPr lang="fr-FR" dirty="0"/>
              <a:t> </a:t>
            </a:r>
          </a:p>
          <a:p>
            <a:pPr marL="233363" indent="-233363">
              <a:buNone/>
            </a:pPr>
            <a:r>
              <a:rPr lang="fr-FR" dirty="0"/>
              <a:t>Charmaz, Kathy C. 2014. </a:t>
            </a:r>
            <a:r>
              <a:rPr lang="fr-FR" dirty="0" err="1"/>
              <a:t>Constructing</a:t>
            </a:r>
            <a:r>
              <a:rPr lang="fr-FR" dirty="0"/>
              <a:t> </a:t>
            </a:r>
            <a:r>
              <a:rPr lang="fr-FR" dirty="0" err="1"/>
              <a:t>Grounded</a:t>
            </a:r>
            <a:r>
              <a:rPr lang="fr-FR" dirty="0"/>
              <a:t> Theory. London: SAGE.</a:t>
            </a:r>
          </a:p>
          <a:p>
            <a:pPr marL="233363" indent="-233363">
              <a:buNone/>
            </a:pPr>
            <a:r>
              <a:rPr lang="fr-FR" dirty="0" err="1"/>
              <a:t>Lasanowski</a:t>
            </a:r>
            <a:r>
              <a:rPr lang="fr-FR" dirty="0"/>
              <a:t>, Veronica. 2011. “Can </a:t>
            </a:r>
            <a:r>
              <a:rPr lang="fr-FR" dirty="0" err="1"/>
              <a:t>Speak</a:t>
            </a:r>
            <a:r>
              <a:rPr lang="fr-FR" dirty="0"/>
              <a:t>, Will </a:t>
            </a:r>
            <a:r>
              <a:rPr lang="fr-FR" dirty="0" err="1"/>
              <a:t>Travel</a:t>
            </a:r>
            <a:r>
              <a:rPr lang="fr-FR" dirty="0"/>
              <a:t>: The Influence of </a:t>
            </a:r>
            <a:r>
              <a:rPr lang="fr-FR" dirty="0" err="1"/>
              <a:t>Language</a:t>
            </a:r>
            <a:r>
              <a:rPr lang="fr-FR" dirty="0"/>
              <a:t> on Global </a:t>
            </a:r>
            <a:r>
              <a:rPr lang="fr-FR" dirty="0" err="1"/>
              <a:t>Student</a:t>
            </a:r>
            <a:r>
              <a:rPr lang="fr-FR" dirty="0"/>
              <a:t> Mobility.” In International </a:t>
            </a:r>
            <a:r>
              <a:rPr lang="fr-FR" dirty="0" err="1"/>
              <a:t>Students</a:t>
            </a:r>
            <a:r>
              <a:rPr lang="fr-FR" dirty="0"/>
              <a:t> and Global Mobility in </a:t>
            </a:r>
            <a:r>
              <a:rPr lang="fr-FR" dirty="0" err="1"/>
              <a:t>Higher</a:t>
            </a:r>
            <a:r>
              <a:rPr lang="fr-FR" dirty="0"/>
              <a:t> Education, </a:t>
            </a:r>
            <a:r>
              <a:rPr lang="fr-FR" dirty="0" err="1"/>
              <a:t>edited</a:t>
            </a:r>
            <a:r>
              <a:rPr lang="fr-FR" dirty="0"/>
              <a:t> by </a:t>
            </a:r>
            <a:r>
              <a:rPr lang="fr-FR" dirty="0" err="1"/>
              <a:t>Rajika</a:t>
            </a:r>
            <a:r>
              <a:rPr lang="fr-FR" dirty="0"/>
              <a:t> </a:t>
            </a:r>
            <a:r>
              <a:rPr lang="fr-FR" dirty="0" err="1"/>
              <a:t>Bhandari</a:t>
            </a:r>
            <a:r>
              <a:rPr lang="fr-FR" dirty="0"/>
              <a:t> and Peggy Blumenthal: 193–209. New York: </a:t>
            </a:r>
            <a:r>
              <a:rPr lang="fr-FR" dirty="0" err="1"/>
              <a:t>Palgrave</a:t>
            </a:r>
            <a:r>
              <a:rPr lang="fr-FR" dirty="0"/>
              <a:t> Macmillan US. doi:10.1057/9780230117143_10.</a:t>
            </a:r>
          </a:p>
          <a:p>
            <a:pPr marL="233363" indent="-233363">
              <a:buNone/>
            </a:pPr>
            <a:r>
              <a:rPr lang="fr-FR" dirty="0" err="1"/>
              <a:t>Mosneaga</a:t>
            </a:r>
            <a:r>
              <a:rPr lang="fr-FR" dirty="0"/>
              <a:t>, Ana, and Lars </a:t>
            </a:r>
            <a:r>
              <a:rPr lang="fr-FR" dirty="0" err="1"/>
              <a:t>Winther</a:t>
            </a:r>
            <a:r>
              <a:rPr lang="fr-FR" dirty="0"/>
              <a:t>. 2013. “</a:t>
            </a:r>
            <a:r>
              <a:rPr lang="fr-FR" dirty="0" err="1"/>
              <a:t>Emerging</a:t>
            </a:r>
            <a:r>
              <a:rPr lang="fr-FR" dirty="0"/>
              <a:t> Talents? International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and </a:t>
            </a:r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Career Start in </a:t>
            </a:r>
            <a:r>
              <a:rPr lang="fr-FR" dirty="0" err="1"/>
              <a:t>Denmark</a:t>
            </a:r>
            <a:r>
              <a:rPr lang="fr-FR" dirty="0"/>
              <a:t>: International </a:t>
            </a:r>
            <a:r>
              <a:rPr lang="fr-FR" dirty="0" err="1"/>
              <a:t>Students</a:t>
            </a:r>
            <a:r>
              <a:rPr lang="fr-FR" dirty="0"/>
              <a:t> in </a:t>
            </a:r>
            <a:r>
              <a:rPr lang="fr-FR" dirty="0" err="1"/>
              <a:t>Denmark</a:t>
            </a:r>
            <a:r>
              <a:rPr lang="fr-FR" dirty="0"/>
              <a:t>.” Population, </a:t>
            </a:r>
            <a:r>
              <a:rPr lang="fr-FR" dirty="0" err="1"/>
              <a:t>Space</a:t>
            </a:r>
            <a:r>
              <a:rPr lang="fr-FR" dirty="0"/>
              <a:t> and Place 19 (2): 181–195. doi:10.1002/psp.1750.</a:t>
            </a:r>
          </a:p>
          <a:p>
            <a:pPr marL="233363" indent="-233363">
              <a:buNone/>
            </a:pPr>
            <a:r>
              <a:rPr lang="fr-FR" dirty="0" err="1"/>
              <a:t>Raghuram</a:t>
            </a:r>
            <a:r>
              <a:rPr lang="fr-FR" dirty="0"/>
              <a:t>, Parvati. 2013. “</a:t>
            </a:r>
            <a:r>
              <a:rPr lang="fr-FR" dirty="0" err="1"/>
              <a:t>Theorising</a:t>
            </a:r>
            <a:r>
              <a:rPr lang="fr-FR" dirty="0"/>
              <a:t> the </a:t>
            </a:r>
            <a:r>
              <a:rPr lang="fr-FR" dirty="0" err="1"/>
              <a:t>Spaces</a:t>
            </a:r>
            <a:r>
              <a:rPr lang="fr-FR" dirty="0"/>
              <a:t> of </a:t>
            </a:r>
            <a:r>
              <a:rPr lang="fr-FR" dirty="0" err="1"/>
              <a:t>Student</a:t>
            </a:r>
            <a:r>
              <a:rPr lang="fr-FR" dirty="0"/>
              <a:t> Migration.” Population, </a:t>
            </a:r>
            <a:r>
              <a:rPr lang="fr-FR" dirty="0" err="1"/>
              <a:t>Space</a:t>
            </a:r>
            <a:r>
              <a:rPr lang="fr-FR" dirty="0"/>
              <a:t> and Place 19 (2): 138–154. doi:10.1002/psp.1747.</a:t>
            </a:r>
          </a:p>
          <a:p>
            <a:pPr marL="233363" indent="-233363">
              <a:buNone/>
            </a:pPr>
            <a:r>
              <a:rPr lang="fr-FR" dirty="0"/>
              <a:t>UL. 2016. Key, Performance, </a:t>
            </a:r>
            <a:r>
              <a:rPr lang="fr-FR" dirty="0" err="1"/>
              <a:t>Indicators</a:t>
            </a:r>
            <a:r>
              <a:rPr lang="fr-FR" dirty="0"/>
              <a:t>. Luxembourg. </a:t>
            </a:r>
            <a:r>
              <a:rPr lang="fr-FR" dirty="0">
                <a:hlinkClick r:id="rId3"/>
              </a:rPr>
              <a:t>https://wwwen.uni.lu/university/official_documents</a:t>
            </a:r>
            <a:r>
              <a:rPr lang="fr-FR" dirty="0"/>
              <a:t>.</a:t>
            </a:r>
          </a:p>
          <a:p>
            <a:pPr marL="233363" indent="-233363">
              <a:buNone/>
            </a:pPr>
            <a:r>
              <a:rPr lang="fr-FR" dirty="0" err="1"/>
              <a:t>Woldegiorgis</a:t>
            </a:r>
            <a:r>
              <a:rPr lang="fr-FR" dirty="0"/>
              <a:t>, </a:t>
            </a:r>
            <a:r>
              <a:rPr lang="fr-FR" dirty="0" err="1"/>
              <a:t>Emnet</a:t>
            </a:r>
            <a:r>
              <a:rPr lang="fr-FR" dirty="0"/>
              <a:t> </a:t>
            </a:r>
            <a:r>
              <a:rPr lang="fr-FR" dirty="0" err="1"/>
              <a:t>Tadesse</a:t>
            </a:r>
            <a:r>
              <a:rPr lang="fr-FR" dirty="0"/>
              <a:t>, and Martin </a:t>
            </a:r>
            <a:r>
              <a:rPr lang="fr-FR" dirty="0" err="1"/>
              <a:t>Doevenspeck</a:t>
            </a:r>
            <a:r>
              <a:rPr lang="fr-FR" dirty="0"/>
              <a:t>. 2015. “</a:t>
            </a:r>
            <a:r>
              <a:rPr lang="fr-FR" dirty="0" err="1"/>
              <a:t>Current</a:t>
            </a:r>
            <a:r>
              <a:rPr lang="fr-FR" dirty="0"/>
              <a:t> Trends, Challenges and Prospects of </a:t>
            </a:r>
            <a:r>
              <a:rPr lang="fr-FR" dirty="0" err="1"/>
              <a:t>Student</a:t>
            </a:r>
            <a:r>
              <a:rPr lang="fr-FR" dirty="0"/>
              <a:t> Mobility in the </a:t>
            </a:r>
            <a:r>
              <a:rPr lang="fr-FR" dirty="0" err="1"/>
              <a:t>African</a:t>
            </a:r>
            <a:r>
              <a:rPr lang="fr-FR" dirty="0"/>
              <a:t> </a:t>
            </a:r>
            <a:r>
              <a:rPr lang="fr-FR" dirty="0" err="1"/>
              <a:t>Higher</a:t>
            </a:r>
            <a:r>
              <a:rPr lang="fr-FR" dirty="0"/>
              <a:t> Education </a:t>
            </a:r>
            <a:r>
              <a:rPr lang="fr-FR" dirty="0" err="1"/>
              <a:t>Landscape</a:t>
            </a:r>
            <a:r>
              <a:rPr lang="fr-FR" dirty="0"/>
              <a:t>.” International Journal of </a:t>
            </a:r>
            <a:r>
              <a:rPr lang="fr-FR" dirty="0" err="1"/>
              <a:t>Higher</a:t>
            </a:r>
            <a:r>
              <a:rPr lang="fr-FR" dirty="0"/>
              <a:t> Education 4 (2). doi:10.5430/ijhe.v4n2p105.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1021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67B6BAAB-DFFC-6A46-97C9-3AA21C33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69" y="239229"/>
            <a:ext cx="8229600" cy="1143000"/>
          </a:xfrm>
        </p:spPr>
        <p:txBody>
          <a:bodyPr/>
          <a:lstStyle/>
          <a:p>
            <a:pPr algn="l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sym typeface="Cambria" panose="02040503050406030204" pitchFamily="18" charset="0"/>
              </a:rPr>
              <a:t>Thank you for your attention!</a:t>
            </a:r>
            <a:endParaRPr lang="en-US" alt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090E-FB8E-194E-AC91-8501449E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713" y="1613452"/>
            <a:ext cx="3457575" cy="1185863"/>
          </a:xfrm>
        </p:spPr>
        <p:txBody>
          <a:bodyPr>
            <a:normAutofit fontScale="40000" lnSpcReduction="20000"/>
          </a:bodyPr>
          <a:lstStyle/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</a:rPr>
              <a:t>Contact: </a:t>
            </a: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b="1" dirty="0">
                <a:latin typeface="Cambria"/>
                <a:cs typeface="Cambria"/>
                <a:sym typeface="Cambria"/>
              </a:rPr>
              <a:t>Emilia Kmiotek-Meier </a:t>
            </a: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  <a:hlinkClick r:id="rId2"/>
              </a:rPr>
              <a:t>emilia.kmiotek@uni.lu</a:t>
            </a: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9635" name="pasted-image.pdf">
            <a:extLst>
              <a:ext uri="{FF2B5EF4-FFF2-40B4-BE49-F238E27FC236}">
                <a16:creationId xmlns:a16="http://schemas.microsoft.com/office/drawing/2014/main" id="{FB2D7DF6-D766-1241-A01E-6CD3D5EE2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9038"/>
            <a:ext cx="7191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9636" name="Shape 35">
            <a:extLst>
              <a:ext uri="{FF2B5EF4-FFF2-40B4-BE49-F238E27FC236}">
                <a16:creationId xmlns:a16="http://schemas.microsoft.com/office/drawing/2014/main" id="{4927EED5-1F7D-B94F-A546-84D7DEA80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6269038"/>
            <a:ext cx="6626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400">
                <a:solidFill>
                  <a:srgbClr val="172559"/>
                </a:solidFill>
                <a:latin typeface="Cambria" panose="02040503050406030204" pitchFamily="18" charset="0"/>
                <a:sym typeface="Cambria" panose="02040503050406030204" pitchFamily="18" charset="0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69637" name="Picture 6" descr="N:\Horizon_Projekte\MOVE_VB_UT_5040_Karl_UL\Proposal\4_Logo\Move-Logo.png">
            <a:extLst>
              <a:ext uri="{FF2B5EF4-FFF2-40B4-BE49-F238E27FC236}">
                <a16:creationId xmlns:a16="http://schemas.microsoft.com/office/drawing/2014/main" id="{18CBE44E-9563-404D-BC00-49AF0798F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6215063"/>
            <a:ext cx="13271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7" descr="http://wwwde.uni.lu/var/storage/images/snt/research/apsia/events/vvsw_2013/uni/711097-1-fre-FR/uni.jpg">
            <a:extLst>
              <a:ext uri="{FF2B5EF4-FFF2-40B4-BE49-F238E27FC236}">
                <a16:creationId xmlns:a16="http://schemas.microsoft.com/office/drawing/2014/main" id="{9ABFEA3C-EEF2-EE47-A103-7D18FEBDF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13" y="2799315"/>
            <a:ext cx="7937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Slide Number Placeholder 9">
            <a:extLst>
              <a:ext uri="{FF2B5EF4-FFF2-40B4-BE49-F238E27FC236}">
                <a16:creationId xmlns:a16="http://schemas.microsoft.com/office/drawing/2014/main" id="{CF7B16EB-B126-E34C-9091-045E748D7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97C679-F7AF-E14B-8FA1-3E1315060131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EF37A1-8A75-8841-8074-8C44CC2366B8}"/>
              </a:ext>
            </a:extLst>
          </p:cNvPr>
          <p:cNvSpPr txBox="1">
            <a:spLocks/>
          </p:cNvSpPr>
          <p:nvPr/>
        </p:nvSpPr>
        <p:spPr>
          <a:xfrm>
            <a:off x="1171713" y="3539090"/>
            <a:ext cx="3457575" cy="2536825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000" dirty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r>
              <a:rPr lang="fr-FR" sz="4000" dirty="0">
                <a:latin typeface="Cambria"/>
              </a:rPr>
              <a:t>Institute of </a:t>
            </a:r>
            <a:r>
              <a:rPr lang="fr-FR" sz="4000" dirty="0" err="1">
                <a:latin typeface="Cambria"/>
              </a:rPr>
              <a:t>Geography</a:t>
            </a:r>
            <a:r>
              <a:rPr lang="fr-FR" sz="4000" dirty="0">
                <a:latin typeface="Cambria"/>
              </a:rPr>
              <a:t> and Spatial Planning</a:t>
            </a:r>
            <a:br>
              <a:rPr lang="fr-FR" sz="4000" dirty="0">
                <a:latin typeface="Cambria"/>
              </a:rPr>
            </a:br>
            <a:endParaRPr lang="en-US" sz="4000" dirty="0">
              <a:latin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>
                <a:latin typeface="Cambria"/>
                <a:cs typeface="Cambria"/>
                <a:hlinkClick r:id="rId6"/>
              </a:rPr>
              <a:t>http://www.move-project.eu</a:t>
            </a:r>
            <a:r>
              <a:rPr lang="en-US" sz="4000" u="sng" dirty="0">
                <a:latin typeface="Cambria"/>
                <a:cs typeface="Cambria"/>
              </a:rPr>
              <a:t> </a:t>
            </a: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3794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International student mobility 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Higher education in Luxembourg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Analysis 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Results</a:t>
            </a:r>
          </a:p>
          <a:p>
            <a:pPr marL="1266825" lvl="1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Future vision / Labour market</a:t>
            </a:r>
          </a:p>
          <a:p>
            <a:pPr marL="1266825" lvl="1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Elites / </a:t>
            </a:r>
            <a:r>
              <a:rPr lang="fr-FR" dirty="0" err="1">
                <a:solidFill>
                  <a:srgbClr val="000000"/>
                </a:solidFill>
              </a:rPr>
              <a:t>sovereignty</a:t>
            </a:r>
            <a:endParaRPr lang="fr-FR" dirty="0">
              <a:solidFill>
                <a:srgbClr val="000000"/>
              </a:solidFill>
            </a:endParaRPr>
          </a:p>
          <a:p>
            <a:pPr marL="1266825" lvl="1" indent="-809625">
              <a:buFont typeface="Calibri" panose="020F0502020204030204" pitchFamily="34" charset="0"/>
              <a:buAutoNum type="romanUcPeriod"/>
            </a:pPr>
            <a:r>
              <a:rPr lang="fr-FR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Geographic </a:t>
            </a:r>
            <a:r>
              <a:rPr lang="fr-FR" altLang="fr-FR" dirty="0" err="1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embededness</a:t>
            </a:r>
            <a:r>
              <a:rPr lang="fr-FR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altLang="fr-FR" dirty="0">
              <a:solidFill>
                <a:srgbClr val="000000"/>
              </a:solid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2152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8250" y="1450428"/>
            <a:ext cx="7593750" cy="485577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B37C010-D568-CB43-8AF7-805AB4D4A399}"/>
              </a:ext>
            </a:extLst>
          </p:cNvPr>
          <p:cNvSpPr txBox="1">
            <a:spLocks/>
          </p:cNvSpPr>
          <p:nvPr/>
        </p:nvSpPr>
        <p:spPr>
          <a:xfrm>
            <a:off x="457200" y="23509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625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  International student mobility</a:t>
            </a:r>
          </a:p>
        </p:txBody>
      </p:sp>
    </p:spTree>
    <p:extLst>
      <p:ext uri="{BB962C8B-B14F-4D97-AF65-F5344CB8AC3E}">
        <p14:creationId xmlns:p14="http://schemas.microsoft.com/office/powerpoint/2010/main" val="342839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505DC2-1EA4-354F-A565-4F643063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19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Student mobility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6643D35-452E-754D-BE60-05E2A9678FE4}"/>
              </a:ext>
            </a:extLst>
          </p:cNvPr>
          <p:cNvGraphicFramePr/>
          <p:nvPr/>
        </p:nvGraphicFramePr>
        <p:xfrm>
          <a:off x="0" y="1397000"/>
          <a:ext cx="9144000" cy="267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F6C977-847C-6747-AEFA-251455CB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392" y="4072921"/>
            <a:ext cx="8237330" cy="204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Degree / the EU rather credit mobility (ERASMUS)</a:t>
            </a:r>
          </a:p>
          <a:p>
            <a:r>
              <a:rPr lang="fr-FR" dirty="0"/>
              <a:t>‘Analysed as part of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decision-making</a:t>
            </a:r>
            <a:r>
              <a:rPr lang="fr-FR" dirty="0"/>
              <a:t>’ (</a:t>
            </a:r>
            <a:r>
              <a:rPr lang="fr-FR" dirty="0" err="1"/>
              <a:t>Raghuram</a:t>
            </a:r>
            <a:r>
              <a:rPr lang="fr-FR" dirty="0"/>
              <a:t> 2013: 143)</a:t>
            </a:r>
          </a:p>
          <a:p>
            <a:r>
              <a:rPr lang="fr-FR" dirty="0" err="1"/>
              <a:t>Role</a:t>
            </a:r>
            <a:r>
              <a:rPr lang="fr-FR" dirty="0"/>
              <a:t> of </a:t>
            </a:r>
            <a:r>
              <a:rPr lang="fr-FR" dirty="0" err="1"/>
              <a:t>broader</a:t>
            </a:r>
            <a:r>
              <a:rPr lang="fr-FR" dirty="0"/>
              <a:t> frames? </a:t>
            </a:r>
            <a:r>
              <a:rPr lang="fr-FR" dirty="0" err="1"/>
              <a:t>Family</a:t>
            </a:r>
            <a:r>
              <a:rPr lang="fr-FR" dirty="0"/>
              <a:t>? Institutions? </a:t>
            </a:r>
            <a:r>
              <a:rPr lang="fr-FR" b="1" dirty="0"/>
              <a:t>State?</a:t>
            </a:r>
          </a:p>
          <a:p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0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92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fr-FR" sz="4900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II  </a:t>
            </a:r>
            <a:r>
              <a:rPr lang="en-US" altLang="fr-FR" sz="4900" dirty="0">
                <a:solidFill>
                  <a:srgbClr val="F79505"/>
                </a:solidFill>
                <a:latin typeface="Cambria" panose="02040503050406030204" pitchFamily="18" charset="0"/>
              </a:rPr>
              <a:t>Higher Education in Luxembourg</a:t>
            </a:r>
            <a:b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n-US" altLang="fr-FR" dirty="0">
              <a:solidFill>
                <a:srgbClr val="F79505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ISM - degree from Luxembourg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9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dirty="0"/>
              <a:t>2003 foundation of the University of Luxembourg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900" u="sng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u="sng" dirty="0"/>
              <a:t>degree mobility from LU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900" dirty="0"/>
              <a:t>75 % of all enrolled in tertiary education study abroad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900" dirty="0"/>
              <a:t>Degree mobility from LU: mainly DE, FR, BE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9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4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72" y="263270"/>
            <a:ext cx="88444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Students UL – </a:t>
            </a:r>
            <a:b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</a:br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degree ISM towards Luxembourg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716"/>
            <a:ext cx="8229600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57958259"/>
              </p:ext>
            </p:extLst>
          </p:nvPr>
        </p:nvGraphicFramePr>
        <p:xfrm>
          <a:off x="733646" y="1446028"/>
          <a:ext cx="6921795" cy="491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0028" y="6087369"/>
            <a:ext cx="83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N=6153</a:t>
            </a:r>
          </a:p>
        </p:txBody>
      </p:sp>
    </p:spTree>
    <p:extLst>
      <p:ext uri="{BB962C8B-B14F-4D97-AF65-F5344CB8AC3E}">
        <p14:creationId xmlns:p14="http://schemas.microsoft.com/office/powerpoint/2010/main" val="133184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ISM in Luxembourg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0945"/>
            <a:ext cx="8229600" cy="530611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9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900" u="sng" dirty="0"/>
              <a:t>credit mobility from LU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900" dirty="0"/>
              <a:t>an obligatory semester abroad for undergraduates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900" dirty="0"/>
          </a:p>
          <a:p>
            <a:pPr marL="0" indent="0">
              <a:buNone/>
            </a:pPr>
            <a:r>
              <a:rPr lang="fr-FR" sz="2900" u="sng" dirty="0"/>
              <a:t>UL – the </a:t>
            </a:r>
            <a:r>
              <a:rPr lang="fr-FR" sz="2900" u="sng" dirty="0" err="1"/>
              <a:t>most</a:t>
            </a:r>
            <a:r>
              <a:rPr lang="fr-FR" sz="2900" u="sng" dirty="0"/>
              <a:t> international </a:t>
            </a:r>
            <a:r>
              <a:rPr lang="fr-FR" sz="2900" u="sng" dirty="0" err="1"/>
              <a:t>university</a:t>
            </a:r>
            <a:r>
              <a:rPr lang="fr-FR" sz="2900" u="sng" dirty="0"/>
              <a:t> in the world</a:t>
            </a:r>
          </a:p>
          <a:p>
            <a:r>
              <a:rPr lang="fr-FR" sz="2900" dirty="0" err="1"/>
              <a:t>number</a:t>
            </a:r>
            <a:r>
              <a:rPr lang="fr-FR" sz="2900" dirty="0"/>
              <a:t> one in the Times World </a:t>
            </a:r>
            <a:r>
              <a:rPr lang="fr-FR" sz="2900" dirty="0" err="1"/>
              <a:t>University</a:t>
            </a:r>
            <a:r>
              <a:rPr lang="fr-FR" sz="2900" dirty="0"/>
              <a:t> </a:t>
            </a:r>
            <a:r>
              <a:rPr lang="fr-FR" sz="2900" dirty="0" err="1"/>
              <a:t>Ranking</a:t>
            </a:r>
            <a:r>
              <a:rPr lang="fr-FR" sz="2900" dirty="0"/>
              <a:t> 2018: ‘international </a:t>
            </a:r>
            <a:r>
              <a:rPr lang="fr-FR" sz="2900" dirty="0" err="1"/>
              <a:t>outlook</a:t>
            </a:r>
            <a:r>
              <a:rPr lang="fr-FR" sz="2900" dirty="0"/>
              <a:t>’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3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350922"/>
            <a:ext cx="8435009" cy="1478956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III  Most international? Yes.</a:t>
            </a:r>
            <a:b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…but why?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815</Words>
  <Application>Microsoft Macintosh PowerPoint</Application>
  <PresentationFormat>On-screen Show (4:3)</PresentationFormat>
  <Paragraphs>144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Office Theme</vt:lpstr>
      <vt:lpstr>The agenda for now and the future: The centrality of international student mobility in Luxembourg's higher education policy discourse </vt:lpstr>
      <vt:lpstr>Overview</vt:lpstr>
      <vt:lpstr>PowerPoint Presentation</vt:lpstr>
      <vt:lpstr>Student mobility</vt:lpstr>
      <vt:lpstr>II  Higher Education in Luxembourg </vt:lpstr>
      <vt:lpstr>ISM - degree from Luxembourg</vt:lpstr>
      <vt:lpstr>Students UL –  degree ISM towards Luxembourg</vt:lpstr>
      <vt:lpstr>ISM in Luxembourg</vt:lpstr>
      <vt:lpstr> III  Most international? Yes. …but why?</vt:lpstr>
      <vt:lpstr>Data</vt:lpstr>
      <vt:lpstr>Methods</vt:lpstr>
      <vt:lpstr> V  Discussion</vt:lpstr>
      <vt:lpstr>Only Luxembourg?</vt:lpstr>
      <vt:lpstr>Economic imperative?</vt:lpstr>
      <vt:lpstr>References</vt:lpstr>
      <vt:lpstr>Thank you for your attention!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Weiler</dc:creator>
  <cp:lastModifiedBy>EKM</cp:lastModifiedBy>
  <cp:revision>97</cp:revision>
  <cp:lastPrinted>2016-05-23T11:21:42Z</cp:lastPrinted>
  <dcterms:created xsi:type="dcterms:W3CDTF">2015-06-26T09:41:23Z</dcterms:created>
  <dcterms:modified xsi:type="dcterms:W3CDTF">2018-03-29T12:25:39Z</dcterms:modified>
</cp:coreProperties>
</file>