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62" r:id="rId4"/>
    <p:sldId id="263" r:id="rId5"/>
    <p:sldId id="284" r:id="rId6"/>
    <p:sldId id="285" r:id="rId7"/>
    <p:sldId id="281" r:id="rId8"/>
    <p:sldId id="268" r:id="rId9"/>
    <p:sldId id="269" r:id="rId10"/>
    <p:sldId id="283" r:id="rId11"/>
    <p:sldId id="270" r:id="rId12"/>
    <p:sldId id="273" r:id="rId13"/>
    <p:sldId id="266" r:id="rId14"/>
    <p:sldId id="272" r:id="rId15"/>
    <p:sldId id="271" r:id="rId16"/>
    <p:sldId id="265" r:id="rId17"/>
    <p:sldId id="275" r:id="rId18"/>
    <p:sldId id="276" r:id="rId19"/>
    <p:sldId id="277" r:id="rId20"/>
    <p:sldId id="280" r:id="rId21"/>
    <p:sldId id="279" r:id="rId22"/>
    <p:sldId id="288" r:id="rId23"/>
    <p:sldId id="274" r:id="rId24"/>
    <p:sldId id="278" r:id="rId25"/>
    <p:sldId id="282"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60" autoAdjust="0"/>
    <p:restoredTop sz="94660"/>
  </p:normalViewPr>
  <p:slideViewPr>
    <p:cSldViewPr snapToGrid="0">
      <p:cViewPr varScale="1">
        <p:scale>
          <a:sx n="114" d="100"/>
          <a:sy n="114" d="100"/>
        </p:scale>
        <p:origin x="486" y="108"/>
      </p:cViewPr>
      <p:guideLst/>
    </p:cSldViewPr>
  </p:slideViewPr>
  <p:notesTextViewPr>
    <p:cViewPr>
      <p:scale>
        <a:sx n="1" d="1"/>
        <a:sy n="1" d="1"/>
      </p:scale>
      <p:origin x="0" y="0"/>
    </p:cViewPr>
  </p:notesTextViewPr>
  <p:sorterViewPr>
    <p:cViewPr>
      <p:scale>
        <a:sx n="100" d="100"/>
        <a:sy n="100" d="100"/>
      </p:scale>
      <p:origin x="0" y="-5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1EEFC-987F-4E29-AC05-8CC885335F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a:extLst>
              <a:ext uri="{FF2B5EF4-FFF2-40B4-BE49-F238E27FC236}">
                <a16:creationId xmlns:a16="http://schemas.microsoft.com/office/drawing/2014/main" id="{8A26141F-7849-4E9C-A706-F96F7047C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26C27F4F-B990-4BAE-AE4F-CD2FAD2A0244}"/>
              </a:ext>
            </a:extLst>
          </p:cNvPr>
          <p:cNvSpPr>
            <a:spLocks noGrp="1"/>
          </p:cNvSpPr>
          <p:nvPr>
            <p:ph type="dt" sz="half" idx="10"/>
          </p:nvPr>
        </p:nvSpPr>
        <p:spPr/>
        <p:txBody>
          <a:bodyPr/>
          <a:lstStyle/>
          <a:p>
            <a:fld id="{F9C97E09-5563-4162-B642-847562FE3444}" type="datetimeFigureOut">
              <a:rPr lang="fr-BE" smtClean="0"/>
              <a:t>06-03-18</a:t>
            </a:fld>
            <a:endParaRPr lang="fr-BE"/>
          </a:p>
        </p:txBody>
      </p:sp>
      <p:sp>
        <p:nvSpPr>
          <p:cNvPr id="5" name="Footer Placeholder 4">
            <a:extLst>
              <a:ext uri="{FF2B5EF4-FFF2-40B4-BE49-F238E27FC236}">
                <a16:creationId xmlns:a16="http://schemas.microsoft.com/office/drawing/2014/main" id="{EDA9B998-ABBA-4412-B30E-CC828EC3E776}"/>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9E7166A6-3F4B-493E-BC7F-395CC60670F2}"/>
              </a:ext>
            </a:extLst>
          </p:cNvPr>
          <p:cNvSpPr>
            <a:spLocks noGrp="1"/>
          </p:cNvSpPr>
          <p:nvPr>
            <p:ph type="sldNum" sz="quarter" idx="12"/>
          </p:nvPr>
        </p:nvSpPr>
        <p:spPr/>
        <p:txBody>
          <a:bodyPr/>
          <a:lstStyle/>
          <a:p>
            <a:fld id="{B65C48AB-BBA1-4B24-820E-FD1F801A0C5A}" type="slidenum">
              <a:rPr lang="fr-BE" smtClean="0"/>
              <a:t>‹#›</a:t>
            </a:fld>
            <a:endParaRPr lang="fr-BE"/>
          </a:p>
        </p:txBody>
      </p:sp>
    </p:spTree>
    <p:extLst>
      <p:ext uri="{BB962C8B-B14F-4D97-AF65-F5344CB8AC3E}">
        <p14:creationId xmlns:p14="http://schemas.microsoft.com/office/powerpoint/2010/main" val="2633515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B2C-B0D5-4CBE-903A-5AFEEE903B66}"/>
              </a:ext>
            </a:extLst>
          </p:cNvPr>
          <p:cNvSpPr>
            <a:spLocks noGrp="1"/>
          </p:cNvSpPr>
          <p:nvPr>
            <p:ph type="title"/>
          </p:nvPr>
        </p:nvSpPr>
        <p:spPr/>
        <p:txBody>
          <a:bodyPr/>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8E8EC766-58B9-400A-89D4-149A231245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FA02468B-3833-45DA-8BCD-9059971C0B86}"/>
              </a:ext>
            </a:extLst>
          </p:cNvPr>
          <p:cNvSpPr>
            <a:spLocks noGrp="1"/>
          </p:cNvSpPr>
          <p:nvPr>
            <p:ph type="dt" sz="half" idx="10"/>
          </p:nvPr>
        </p:nvSpPr>
        <p:spPr/>
        <p:txBody>
          <a:bodyPr/>
          <a:lstStyle/>
          <a:p>
            <a:fld id="{F9C97E09-5563-4162-B642-847562FE3444}" type="datetimeFigureOut">
              <a:rPr lang="fr-BE" smtClean="0"/>
              <a:t>06-03-18</a:t>
            </a:fld>
            <a:endParaRPr lang="fr-BE"/>
          </a:p>
        </p:txBody>
      </p:sp>
      <p:sp>
        <p:nvSpPr>
          <p:cNvPr id="5" name="Footer Placeholder 4">
            <a:extLst>
              <a:ext uri="{FF2B5EF4-FFF2-40B4-BE49-F238E27FC236}">
                <a16:creationId xmlns:a16="http://schemas.microsoft.com/office/drawing/2014/main" id="{A6E1B086-6607-433A-8E6C-8E810671A526}"/>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70381916-1810-49C5-8CE4-EFE6173AD70E}"/>
              </a:ext>
            </a:extLst>
          </p:cNvPr>
          <p:cNvSpPr>
            <a:spLocks noGrp="1"/>
          </p:cNvSpPr>
          <p:nvPr>
            <p:ph type="sldNum" sz="quarter" idx="12"/>
          </p:nvPr>
        </p:nvSpPr>
        <p:spPr/>
        <p:txBody>
          <a:bodyPr/>
          <a:lstStyle/>
          <a:p>
            <a:fld id="{B65C48AB-BBA1-4B24-820E-FD1F801A0C5A}" type="slidenum">
              <a:rPr lang="fr-BE" smtClean="0"/>
              <a:t>‹#›</a:t>
            </a:fld>
            <a:endParaRPr lang="fr-BE"/>
          </a:p>
        </p:txBody>
      </p:sp>
    </p:spTree>
    <p:extLst>
      <p:ext uri="{BB962C8B-B14F-4D97-AF65-F5344CB8AC3E}">
        <p14:creationId xmlns:p14="http://schemas.microsoft.com/office/powerpoint/2010/main" val="281898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30E3B0-D507-4F08-85A8-68FF725682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EB2F238F-B82E-427C-8196-7BC57A8282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24375C10-AEE9-44B2-9C63-12CD684A9354}"/>
              </a:ext>
            </a:extLst>
          </p:cNvPr>
          <p:cNvSpPr>
            <a:spLocks noGrp="1"/>
          </p:cNvSpPr>
          <p:nvPr>
            <p:ph type="dt" sz="half" idx="10"/>
          </p:nvPr>
        </p:nvSpPr>
        <p:spPr/>
        <p:txBody>
          <a:bodyPr/>
          <a:lstStyle/>
          <a:p>
            <a:fld id="{F9C97E09-5563-4162-B642-847562FE3444}" type="datetimeFigureOut">
              <a:rPr lang="fr-BE" smtClean="0"/>
              <a:t>06-03-18</a:t>
            </a:fld>
            <a:endParaRPr lang="fr-BE"/>
          </a:p>
        </p:txBody>
      </p:sp>
      <p:sp>
        <p:nvSpPr>
          <p:cNvPr id="5" name="Footer Placeholder 4">
            <a:extLst>
              <a:ext uri="{FF2B5EF4-FFF2-40B4-BE49-F238E27FC236}">
                <a16:creationId xmlns:a16="http://schemas.microsoft.com/office/drawing/2014/main" id="{B3796ADB-B98D-46DA-A930-7EE021C2FBA9}"/>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A3956886-63ED-435D-B9F5-2EB67D967D5F}"/>
              </a:ext>
            </a:extLst>
          </p:cNvPr>
          <p:cNvSpPr>
            <a:spLocks noGrp="1"/>
          </p:cNvSpPr>
          <p:nvPr>
            <p:ph type="sldNum" sz="quarter" idx="12"/>
          </p:nvPr>
        </p:nvSpPr>
        <p:spPr/>
        <p:txBody>
          <a:bodyPr/>
          <a:lstStyle/>
          <a:p>
            <a:fld id="{B65C48AB-BBA1-4B24-820E-FD1F801A0C5A}" type="slidenum">
              <a:rPr lang="fr-BE" smtClean="0"/>
              <a:t>‹#›</a:t>
            </a:fld>
            <a:endParaRPr lang="fr-BE"/>
          </a:p>
        </p:txBody>
      </p:sp>
    </p:spTree>
    <p:extLst>
      <p:ext uri="{BB962C8B-B14F-4D97-AF65-F5344CB8AC3E}">
        <p14:creationId xmlns:p14="http://schemas.microsoft.com/office/powerpoint/2010/main" val="61043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E48B6-FE8F-405F-BB64-ABE5190D5CF7}"/>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802DA993-B858-4C72-93E9-881046B7D4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FECE84CE-288E-4249-9498-90AEB0A55807}"/>
              </a:ext>
            </a:extLst>
          </p:cNvPr>
          <p:cNvSpPr>
            <a:spLocks noGrp="1"/>
          </p:cNvSpPr>
          <p:nvPr>
            <p:ph type="dt" sz="half" idx="10"/>
          </p:nvPr>
        </p:nvSpPr>
        <p:spPr/>
        <p:txBody>
          <a:bodyPr/>
          <a:lstStyle/>
          <a:p>
            <a:fld id="{F9C97E09-5563-4162-B642-847562FE3444}" type="datetimeFigureOut">
              <a:rPr lang="fr-BE" smtClean="0"/>
              <a:t>06-03-18</a:t>
            </a:fld>
            <a:endParaRPr lang="fr-BE"/>
          </a:p>
        </p:txBody>
      </p:sp>
      <p:sp>
        <p:nvSpPr>
          <p:cNvPr id="5" name="Footer Placeholder 4">
            <a:extLst>
              <a:ext uri="{FF2B5EF4-FFF2-40B4-BE49-F238E27FC236}">
                <a16:creationId xmlns:a16="http://schemas.microsoft.com/office/drawing/2014/main" id="{262B87DD-A81D-42A3-BD55-437363184B74}"/>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6558CBD5-FC90-4E10-8A04-F5537BBF5440}"/>
              </a:ext>
            </a:extLst>
          </p:cNvPr>
          <p:cNvSpPr>
            <a:spLocks noGrp="1"/>
          </p:cNvSpPr>
          <p:nvPr>
            <p:ph type="sldNum" sz="quarter" idx="12"/>
          </p:nvPr>
        </p:nvSpPr>
        <p:spPr/>
        <p:txBody>
          <a:bodyPr/>
          <a:lstStyle/>
          <a:p>
            <a:fld id="{B65C48AB-BBA1-4B24-820E-FD1F801A0C5A}" type="slidenum">
              <a:rPr lang="fr-BE" smtClean="0"/>
              <a:t>‹#›</a:t>
            </a:fld>
            <a:endParaRPr lang="fr-BE"/>
          </a:p>
        </p:txBody>
      </p:sp>
    </p:spTree>
    <p:extLst>
      <p:ext uri="{BB962C8B-B14F-4D97-AF65-F5344CB8AC3E}">
        <p14:creationId xmlns:p14="http://schemas.microsoft.com/office/powerpoint/2010/main" val="1954342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4C2F9-C819-4CAD-A1B3-C268570BDF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a:extLst>
              <a:ext uri="{FF2B5EF4-FFF2-40B4-BE49-F238E27FC236}">
                <a16:creationId xmlns:a16="http://schemas.microsoft.com/office/drawing/2014/main" id="{4FFFA7BC-BD04-4385-9EE6-749AD6AE37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0BDD3A-3B6E-4DF1-B092-6B7DFC8E7BA0}"/>
              </a:ext>
            </a:extLst>
          </p:cNvPr>
          <p:cNvSpPr>
            <a:spLocks noGrp="1"/>
          </p:cNvSpPr>
          <p:nvPr>
            <p:ph type="dt" sz="half" idx="10"/>
          </p:nvPr>
        </p:nvSpPr>
        <p:spPr/>
        <p:txBody>
          <a:bodyPr/>
          <a:lstStyle/>
          <a:p>
            <a:fld id="{F9C97E09-5563-4162-B642-847562FE3444}" type="datetimeFigureOut">
              <a:rPr lang="fr-BE" smtClean="0"/>
              <a:t>06-03-18</a:t>
            </a:fld>
            <a:endParaRPr lang="fr-BE"/>
          </a:p>
        </p:txBody>
      </p:sp>
      <p:sp>
        <p:nvSpPr>
          <p:cNvPr id="5" name="Footer Placeholder 4">
            <a:extLst>
              <a:ext uri="{FF2B5EF4-FFF2-40B4-BE49-F238E27FC236}">
                <a16:creationId xmlns:a16="http://schemas.microsoft.com/office/drawing/2014/main" id="{019B2649-5766-4E3E-AAD2-72522359EF5B}"/>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4400AD18-7B08-489C-A16D-9F56C9CCD978}"/>
              </a:ext>
            </a:extLst>
          </p:cNvPr>
          <p:cNvSpPr>
            <a:spLocks noGrp="1"/>
          </p:cNvSpPr>
          <p:nvPr>
            <p:ph type="sldNum" sz="quarter" idx="12"/>
          </p:nvPr>
        </p:nvSpPr>
        <p:spPr/>
        <p:txBody>
          <a:bodyPr/>
          <a:lstStyle/>
          <a:p>
            <a:fld id="{B65C48AB-BBA1-4B24-820E-FD1F801A0C5A}" type="slidenum">
              <a:rPr lang="fr-BE" smtClean="0"/>
              <a:t>‹#›</a:t>
            </a:fld>
            <a:endParaRPr lang="fr-BE"/>
          </a:p>
        </p:txBody>
      </p:sp>
    </p:spTree>
    <p:extLst>
      <p:ext uri="{BB962C8B-B14F-4D97-AF65-F5344CB8AC3E}">
        <p14:creationId xmlns:p14="http://schemas.microsoft.com/office/powerpoint/2010/main" val="281412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97ADB-E2C7-4E6F-A7D6-5F20B5EF94AC}"/>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5EEEAC22-947E-4916-8892-20D23404637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AEDA7AD6-7DCF-4329-A65F-3736C3D741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2CB15CA6-00F3-49E1-B984-1634AA4E1C96}"/>
              </a:ext>
            </a:extLst>
          </p:cNvPr>
          <p:cNvSpPr>
            <a:spLocks noGrp="1"/>
          </p:cNvSpPr>
          <p:nvPr>
            <p:ph type="dt" sz="half" idx="10"/>
          </p:nvPr>
        </p:nvSpPr>
        <p:spPr/>
        <p:txBody>
          <a:bodyPr/>
          <a:lstStyle/>
          <a:p>
            <a:fld id="{F9C97E09-5563-4162-B642-847562FE3444}" type="datetimeFigureOut">
              <a:rPr lang="fr-BE" smtClean="0"/>
              <a:t>06-03-18</a:t>
            </a:fld>
            <a:endParaRPr lang="fr-BE"/>
          </a:p>
        </p:txBody>
      </p:sp>
      <p:sp>
        <p:nvSpPr>
          <p:cNvPr id="6" name="Footer Placeholder 5">
            <a:extLst>
              <a:ext uri="{FF2B5EF4-FFF2-40B4-BE49-F238E27FC236}">
                <a16:creationId xmlns:a16="http://schemas.microsoft.com/office/drawing/2014/main" id="{805D37B8-9F0D-48CE-8EE8-E1F656DBD13A}"/>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08AB915A-DEE2-4A6D-A3F7-1DAD8BA79BB5}"/>
              </a:ext>
            </a:extLst>
          </p:cNvPr>
          <p:cNvSpPr>
            <a:spLocks noGrp="1"/>
          </p:cNvSpPr>
          <p:nvPr>
            <p:ph type="sldNum" sz="quarter" idx="12"/>
          </p:nvPr>
        </p:nvSpPr>
        <p:spPr/>
        <p:txBody>
          <a:bodyPr/>
          <a:lstStyle/>
          <a:p>
            <a:fld id="{B65C48AB-BBA1-4B24-820E-FD1F801A0C5A}" type="slidenum">
              <a:rPr lang="fr-BE" smtClean="0"/>
              <a:t>‹#›</a:t>
            </a:fld>
            <a:endParaRPr lang="fr-BE"/>
          </a:p>
        </p:txBody>
      </p:sp>
    </p:spTree>
    <p:extLst>
      <p:ext uri="{BB962C8B-B14F-4D97-AF65-F5344CB8AC3E}">
        <p14:creationId xmlns:p14="http://schemas.microsoft.com/office/powerpoint/2010/main" val="2237083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4284-81F0-4D40-8C77-507CCF55DF70}"/>
              </a:ext>
            </a:extLst>
          </p:cNvPr>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a:extLst>
              <a:ext uri="{FF2B5EF4-FFF2-40B4-BE49-F238E27FC236}">
                <a16:creationId xmlns:a16="http://schemas.microsoft.com/office/drawing/2014/main" id="{84955944-D783-4A0D-B418-11D79801FC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1DDB048-77F8-410C-86CB-E2FEA46AA4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9647C944-AD9E-42EA-9DD4-C99681F94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F51E4E-2252-468E-910D-650FA02A96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6520B993-08F2-4442-955C-62DB4533F7F2}"/>
              </a:ext>
            </a:extLst>
          </p:cNvPr>
          <p:cNvSpPr>
            <a:spLocks noGrp="1"/>
          </p:cNvSpPr>
          <p:nvPr>
            <p:ph type="dt" sz="half" idx="10"/>
          </p:nvPr>
        </p:nvSpPr>
        <p:spPr/>
        <p:txBody>
          <a:bodyPr/>
          <a:lstStyle/>
          <a:p>
            <a:fld id="{F9C97E09-5563-4162-B642-847562FE3444}" type="datetimeFigureOut">
              <a:rPr lang="fr-BE" smtClean="0"/>
              <a:t>06-03-18</a:t>
            </a:fld>
            <a:endParaRPr lang="fr-BE"/>
          </a:p>
        </p:txBody>
      </p:sp>
      <p:sp>
        <p:nvSpPr>
          <p:cNvPr id="8" name="Footer Placeholder 7">
            <a:extLst>
              <a:ext uri="{FF2B5EF4-FFF2-40B4-BE49-F238E27FC236}">
                <a16:creationId xmlns:a16="http://schemas.microsoft.com/office/drawing/2014/main" id="{CBC7A4C1-0FE0-4125-8426-4647108A2A1A}"/>
              </a:ext>
            </a:extLst>
          </p:cNvPr>
          <p:cNvSpPr>
            <a:spLocks noGrp="1"/>
          </p:cNvSpPr>
          <p:nvPr>
            <p:ph type="ftr" sz="quarter" idx="11"/>
          </p:nvPr>
        </p:nvSpPr>
        <p:spPr/>
        <p:txBody>
          <a:bodyPr/>
          <a:lstStyle/>
          <a:p>
            <a:endParaRPr lang="fr-BE"/>
          </a:p>
        </p:txBody>
      </p:sp>
      <p:sp>
        <p:nvSpPr>
          <p:cNvPr id="9" name="Slide Number Placeholder 8">
            <a:extLst>
              <a:ext uri="{FF2B5EF4-FFF2-40B4-BE49-F238E27FC236}">
                <a16:creationId xmlns:a16="http://schemas.microsoft.com/office/drawing/2014/main" id="{45468F3D-691D-4CF9-BEB6-E5CB163791D6}"/>
              </a:ext>
            </a:extLst>
          </p:cNvPr>
          <p:cNvSpPr>
            <a:spLocks noGrp="1"/>
          </p:cNvSpPr>
          <p:nvPr>
            <p:ph type="sldNum" sz="quarter" idx="12"/>
          </p:nvPr>
        </p:nvSpPr>
        <p:spPr/>
        <p:txBody>
          <a:bodyPr/>
          <a:lstStyle/>
          <a:p>
            <a:fld id="{B65C48AB-BBA1-4B24-820E-FD1F801A0C5A}" type="slidenum">
              <a:rPr lang="fr-BE" smtClean="0"/>
              <a:t>‹#›</a:t>
            </a:fld>
            <a:endParaRPr lang="fr-BE"/>
          </a:p>
        </p:txBody>
      </p:sp>
    </p:spTree>
    <p:extLst>
      <p:ext uri="{BB962C8B-B14F-4D97-AF65-F5344CB8AC3E}">
        <p14:creationId xmlns:p14="http://schemas.microsoft.com/office/powerpoint/2010/main" val="2639585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7585-2BEA-4A89-A87F-A834E61FF450}"/>
              </a:ext>
            </a:extLst>
          </p:cNvPr>
          <p:cNvSpPr>
            <a:spLocks noGrp="1"/>
          </p:cNvSpPr>
          <p:nvPr>
            <p:ph type="title"/>
          </p:nvPr>
        </p:nvSpPr>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D9EF8C16-25A7-47B0-A69B-0A7CBAADD5FF}"/>
              </a:ext>
            </a:extLst>
          </p:cNvPr>
          <p:cNvSpPr>
            <a:spLocks noGrp="1"/>
          </p:cNvSpPr>
          <p:nvPr>
            <p:ph type="dt" sz="half" idx="10"/>
          </p:nvPr>
        </p:nvSpPr>
        <p:spPr/>
        <p:txBody>
          <a:bodyPr/>
          <a:lstStyle/>
          <a:p>
            <a:fld id="{F9C97E09-5563-4162-B642-847562FE3444}" type="datetimeFigureOut">
              <a:rPr lang="fr-BE" smtClean="0"/>
              <a:t>06-03-18</a:t>
            </a:fld>
            <a:endParaRPr lang="fr-BE"/>
          </a:p>
        </p:txBody>
      </p:sp>
      <p:sp>
        <p:nvSpPr>
          <p:cNvPr id="4" name="Footer Placeholder 3">
            <a:extLst>
              <a:ext uri="{FF2B5EF4-FFF2-40B4-BE49-F238E27FC236}">
                <a16:creationId xmlns:a16="http://schemas.microsoft.com/office/drawing/2014/main" id="{F102569E-46B7-4027-8801-CB7103A43B0E}"/>
              </a:ext>
            </a:extLst>
          </p:cNvPr>
          <p:cNvSpPr>
            <a:spLocks noGrp="1"/>
          </p:cNvSpPr>
          <p:nvPr>
            <p:ph type="ftr" sz="quarter" idx="11"/>
          </p:nvPr>
        </p:nvSpPr>
        <p:spPr/>
        <p:txBody>
          <a:bodyPr/>
          <a:lstStyle/>
          <a:p>
            <a:endParaRPr lang="fr-BE"/>
          </a:p>
        </p:txBody>
      </p:sp>
      <p:sp>
        <p:nvSpPr>
          <p:cNvPr id="5" name="Slide Number Placeholder 4">
            <a:extLst>
              <a:ext uri="{FF2B5EF4-FFF2-40B4-BE49-F238E27FC236}">
                <a16:creationId xmlns:a16="http://schemas.microsoft.com/office/drawing/2014/main" id="{09126589-AF05-4D56-B369-A95094E65E58}"/>
              </a:ext>
            </a:extLst>
          </p:cNvPr>
          <p:cNvSpPr>
            <a:spLocks noGrp="1"/>
          </p:cNvSpPr>
          <p:nvPr>
            <p:ph type="sldNum" sz="quarter" idx="12"/>
          </p:nvPr>
        </p:nvSpPr>
        <p:spPr/>
        <p:txBody>
          <a:bodyPr/>
          <a:lstStyle/>
          <a:p>
            <a:fld id="{B65C48AB-BBA1-4B24-820E-FD1F801A0C5A}" type="slidenum">
              <a:rPr lang="fr-BE" smtClean="0"/>
              <a:t>‹#›</a:t>
            </a:fld>
            <a:endParaRPr lang="fr-BE"/>
          </a:p>
        </p:txBody>
      </p:sp>
    </p:spTree>
    <p:extLst>
      <p:ext uri="{BB962C8B-B14F-4D97-AF65-F5344CB8AC3E}">
        <p14:creationId xmlns:p14="http://schemas.microsoft.com/office/powerpoint/2010/main" val="2890115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500B4-7EA0-4D36-ABE7-98BD5A85ED6D}"/>
              </a:ext>
            </a:extLst>
          </p:cNvPr>
          <p:cNvSpPr>
            <a:spLocks noGrp="1"/>
          </p:cNvSpPr>
          <p:nvPr>
            <p:ph type="dt" sz="half" idx="10"/>
          </p:nvPr>
        </p:nvSpPr>
        <p:spPr/>
        <p:txBody>
          <a:bodyPr/>
          <a:lstStyle/>
          <a:p>
            <a:fld id="{F9C97E09-5563-4162-B642-847562FE3444}" type="datetimeFigureOut">
              <a:rPr lang="fr-BE" smtClean="0"/>
              <a:t>06-03-18</a:t>
            </a:fld>
            <a:endParaRPr lang="fr-BE"/>
          </a:p>
        </p:txBody>
      </p:sp>
      <p:sp>
        <p:nvSpPr>
          <p:cNvPr id="3" name="Footer Placeholder 2">
            <a:extLst>
              <a:ext uri="{FF2B5EF4-FFF2-40B4-BE49-F238E27FC236}">
                <a16:creationId xmlns:a16="http://schemas.microsoft.com/office/drawing/2014/main" id="{E292DD86-2B2E-4699-A92F-94A3A56751EE}"/>
              </a:ext>
            </a:extLst>
          </p:cNvPr>
          <p:cNvSpPr>
            <a:spLocks noGrp="1"/>
          </p:cNvSpPr>
          <p:nvPr>
            <p:ph type="ftr" sz="quarter" idx="11"/>
          </p:nvPr>
        </p:nvSpPr>
        <p:spPr/>
        <p:txBody>
          <a:bodyPr/>
          <a:lstStyle/>
          <a:p>
            <a:endParaRPr lang="fr-BE"/>
          </a:p>
        </p:txBody>
      </p:sp>
      <p:sp>
        <p:nvSpPr>
          <p:cNvPr id="4" name="Slide Number Placeholder 3">
            <a:extLst>
              <a:ext uri="{FF2B5EF4-FFF2-40B4-BE49-F238E27FC236}">
                <a16:creationId xmlns:a16="http://schemas.microsoft.com/office/drawing/2014/main" id="{FAB68FC3-8FD9-442D-B623-4C4CA4F56D13}"/>
              </a:ext>
            </a:extLst>
          </p:cNvPr>
          <p:cNvSpPr>
            <a:spLocks noGrp="1"/>
          </p:cNvSpPr>
          <p:nvPr>
            <p:ph type="sldNum" sz="quarter" idx="12"/>
          </p:nvPr>
        </p:nvSpPr>
        <p:spPr/>
        <p:txBody>
          <a:bodyPr/>
          <a:lstStyle/>
          <a:p>
            <a:fld id="{B65C48AB-BBA1-4B24-820E-FD1F801A0C5A}" type="slidenum">
              <a:rPr lang="fr-BE" smtClean="0"/>
              <a:t>‹#›</a:t>
            </a:fld>
            <a:endParaRPr lang="fr-BE"/>
          </a:p>
        </p:txBody>
      </p:sp>
    </p:spTree>
    <p:extLst>
      <p:ext uri="{BB962C8B-B14F-4D97-AF65-F5344CB8AC3E}">
        <p14:creationId xmlns:p14="http://schemas.microsoft.com/office/powerpoint/2010/main" val="3271227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2D15-0E31-4C8A-998F-E3105D068B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B3FE76C8-43A3-4C61-B6FE-BB8414A45E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2DD76B6D-9701-4700-9AF1-6934B54521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17852D-D59F-481B-B272-4E131BC0A775}"/>
              </a:ext>
            </a:extLst>
          </p:cNvPr>
          <p:cNvSpPr>
            <a:spLocks noGrp="1"/>
          </p:cNvSpPr>
          <p:nvPr>
            <p:ph type="dt" sz="half" idx="10"/>
          </p:nvPr>
        </p:nvSpPr>
        <p:spPr/>
        <p:txBody>
          <a:bodyPr/>
          <a:lstStyle/>
          <a:p>
            <a:fld id="{F9C97E09-5563-4162-B642-847562FE3444}" type="datetimeFigureOut">
              <a:rPr lang="fr-BE" smtClean="0"/>
              <a:t>06-03-18</a:t>
            </a:fld>
            <a:endParaRPr lang="fr-BE"/>
          </a:p>
        </p:txBody>
      </p:sp>
      <p:sp>
        <p:nvSpPr>
          <p:cNvPr id="6" name="Footer Placeholder 5">
            <a:extLst>
              <a:ext uri="{FF2B5EF4-FFF2-40B4-BE49-F238E27FC236}">
                <a16:creationId xmlns:a16="http://schemas.microsoft.com/office/drawing/2014/main" id="{54BCC1B1-6501-4531-A11A-7724C94CE7C9}"/>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BCB5AD6F-DAA3-4137-9CD4-6563F6397962}"/>
              </a:ext>
            </a:extLst>
          </p:cNvPr>
          <p:cNvSpPr>
            <a:spLocks noGrp="1"/>
          </p:cNvSpPr>
          <p:nvPr>
            <p:ph type="sldNum" sz="quarter" idx="12"/>
          </p:nvPr>
        </p:nvSpPr>
        <p:spPr/>
        <p:txBody>
          <a:bodyPr/>
          <a:lstStyle/>
          <a:p>
            <a:fld id="{B65C48AB-BBA1-4B24-820E-FD1F801A0C5A}" type="slidenum">
              <a:rPr lang="fr-BE" smtClean="0"/>
              <a:t>‹#›</a:t>
            </a:fld>
            <a:endParaRPr lang="fr-BE"/>
          </a:p>
        </p:txBody>
      </p:sp>
    </p:spTree>
    <p:extLst>
      <p:ext uri="{BB962C8B-B14F-4D97-AF65-F5344CB8AC3E}">
        <p14:creationId xmlns:p14="http://schemas.microsoft.com/office/powerpoint/2010/main" val="638926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8821-F7CE-4D38-918A-BD68D53C8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383B232C-9F9A-4FCF-BA7A-3CDA978400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a:extLst>
              <a:ext uri="{FF2B5EF4-FFF2-40B4-BE49-F238E27FC236}">
                <a16:creationId xmlns:a16="http://schemas.microsoft.com/office/drawing/2014/main" id="{BD6FF4CB-155E-4074-8008-0DB643403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AC6752-3216-418F-AF44-23958B3ADADB}"/>
              </a:ext>
            </a:extLst>
          </p:cNvPr>
          <p:cNvSpPr>
            <a:spLocks noGrp="1"/>
          </p:cNvSpPr>
          <p:nvPr>
            <p:ph type="dt" sz="half" idx="10"/>
          </p:nvPr>
        </p:nvSpPr>
        <p:spPr/>
        <p:txBody>
          <a:bodyPr/>
          <a:lstStyle/>
          <a:p>
            <a:fld id="{F9C97E09-5563-4162-B642-847562FE3444}" type="datetimeFigureOut">
              <a:rPr lang="fr-BE" smtClean="0"/>
              <a:t>06-03-18</a:t>
            </a:fld>
            <a:endParaRPr lang="fr-BE"/>
          </a:p>
        </p:txBody>
      </p:sp>
      <p:sp>
        <p:nvSpPr>
          <p:cNvPr id="6" name="Footer Placeholder 5">
            <a:extLst>
              <a:ext uri="{FF2B5EF4-FFF2-40B4-BE49-F238E27FC236}">
                <a16:creationId xmlns:a16="http://schemas.microsoft.com/office/drawing/2014/main" id="{ADC52FEB-9125-4D45-AFF9-168B15A53751}"/>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21B0A555-E719-43EB-8EEA-3D5833040C75}"/>
              </a:ext>
            </a:extLst>
          </p:cNvPr>
          <p:cNvSpPr>
            <a:spLocks noGrp="1"/>
          </p:cNvSpPr>
          <p:nvPr>
            <p:ph type="sldNum" sz="quarter" idx="12"/>
          </p:nvPr>
        </p:nvSpPr>
        <p:spPr/>
        <p:txBody>
          <a:bodyPr/>
          <a:lstStyle/>
          <a:p>
            <a:fld id="{B65C48AB-BBA1-4B24-820E-FD1F801A0C5A}" type="slidenum">
              <a:rPr lang="fr-BE" smtClean="0"/>
              <a:t>‹#›</a:t>
            </a:fld>
            <a:endParaRPr lang="fr-BE"/>
          </a:p>
        </p:txBody>
      </p:sp>
    </p:spTree>
    <p:extLst>
      <p:ext uri="{BB962C8B-B14F-4D97-AF65-F5344CB8AC3E}">
        <p14:creationId xmlns:p14="http://schemas.microsoft.com/office/powerpoint/2010/main" val="1822214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145139-F350-4ADB-BBA9-9EDC51BBB2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a:extLst>
              <a:ext uri="{FF2B5EF4-FFF2-40B4-BE49-F238E27FC236}">
                <a16:creationId xmlns:a16="http://schemas.microsoft.com/office/drawing/2014/main" id="{3E49EACF-7505-4C4D-BAAF-3383D4382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1675FE5A-A309-4E7B-8839-CDFEDA419F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97E09-5563-4162-B642-847562FE3444}" type="datetimeFigureOut">
              <a:rPr lang="fr-BE" smtClean="0"/>
              <a:t>06-03-18</a:t>
            </a:fld>
            <a:endParaRPr lang="fr-BE"/>
          </a:p>
        </p:txBody>
      </p:sp>
      <p:sp>
        <p:nvSpPr>
          <p:cNvPr id="5" name="Footer Placeholder 4">
            <a:extLst>
              <a:ext uri="{FF2B5EF4-FFF2-40B4-BE49-F238E27FC236}">
                <a16:creationId xmlns:a16="http://schemas.microsoft.com/office/drawing/2014/main" id="{978CF2D2-A8D4-4DBB-9FC9-411AE8937B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a:extLst>
              <a:ext uri="{FF2B5EF4-FFF2-40B4-BE49-F238E27FC236}">
                <a16:creationId xmlns:a16="http://schemas.microsoft.com/office/drawing/2014/main" id="{50D28EE7-E9D4-4031-954C-31FE2351DE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C48AB-BBA1-4B24-820E-FD1F801A0C5A}" type="slidenum">
              <a:rPr lang="fr-BE" smtClean="0"/>
              <a:t>‹#›</a:t>
            </a:fld>
            <a:endParaRPr lang="fr-BE"/>
          </a:p>
        </p:txBody>
      </p:sp>
    </p:spTree>
    <p:extLst>
      <p:ext uri="{BB962C8B-B14F-4D97-AF65-F5344CB8AC3E}">
        <p14:creationId xmlns:p14="http://schemas.microsoft.com/office/powerpoint/2010/main" val="1303341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hyperlink" Target="http://www.wikiwand.com/fr/Joigny" TargetMode="Externa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hyperlink" Target="https://www.youtube.com/watch?v=jzSLV36s35Q" TargetMode="Externa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hyperlink" Target="https://www.youtube.com/watch?v=ZPu0RqHLil4" TargetMode="External"/><Relationship Id="rId5" Type="http://schemas.openxmlformats.org/officeDocument/2006/relationships/image" Target="../media/image53.jpeg"/><Relationship Id="rId4" Type="http://schemas.openxmlformats.org/officeDocument/2006/relationships/image" Target="../media/image52.emf"/></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75.jp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fr.wikiversity.org/wiki/Fichier:Louis_XIV_of_France.jpg" TargetMode="Externa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0566DD-C1D3-4855-A68B-313DA5710AF6}"/>
              </a:ext>
            </a:extLst>
          </p:cNvPr>
          <p:cNvSpPr txBox="1"/>
          <p:nvPr/>
        </p:nvSpPr>
        <p:spPr>
          <a:xfrm>
            <a:off x="3610587" y="1054189"/>
            <a:ext cx="5034904" cy="2062103"/>
          </a:xfrm>
          <a:prstGeom prst="rect">
            <a:avLst/>
          </a:prstGeom>
          <a:noFill/>
        </p:spPr>
        <p:txBody>
          <a:bodyPr wrap="none" rtlCol="0">
            <a:spAutoFit/>
          </a:bodyPr>
          <a:lstStyle/>
          <a:p>
            <a:pPr algn="ctr"/>
            <a:r>
              <a:rPr lang="fr-BE" sz="3200" b="1" dirty="0"/>
              <a:t>Il « </a:t>
            </a:r>
            <a:r>
              <a:rPr lang="fr-BE" sz="3200" b="1" dirty="0" err="1"/>
              <a:t>doppio</a:t>
            </a:r>
            <a:r>
              <a:rPr lang="fr-BE" sz="3200" b="1" dirty="0"/>
              <a:t> </a:t>
            </a:r>
            <a:r>
              <a:rPr lang="fr-BE" sz="3200" b="1" dirty="0" err="1"/>
              <a:t>volto</a:t>
            </a:r>
            <a:r>
              <a:rPr lang="fr-BE" sz="3200" b="1" dirty="0"/>
              <a:t> » </a:t>
            </a:r>
            <a:r>
              <a:rPr lang="fr-BE" sz="3200" b="1" dirty="0" err="1"/>
              <a:t>del</a:t>
            </a:r>
            <a:r>
              <a:rPr lang="fr-BE" sz="3200" b="1" dirty="0"/>
              <a:t> re</a:t>
            </a:r>
          </a:p>
          <a:p>
            <a:pPr algn="ctr"/>
            <a:endParaRPr lang="fr-BE" sz="3200" dirty="0"/>
          </a:p>
          <a:p>
            <a:pPr algn="ctr"/>
            <a:r>
              <a:rPr lang="fr-BE" sz="3200" dirty="0"/>
              <a:t>Nathalie </a:t>
            </a:r>
            <a:r>
              <a:rPr lang="fr-BE" sz="3200" dirty="0" err="1"/>
              <a:t>Roelens</a:t>
            </a:r>
            <a:r>
              <a:rPr lang="fr-BE" sz="3200" dirty="0"/>
              <a:t> </a:t>
            </a:r>
          </a:p>
          <a:p>
            <a:pPr algn="ctr"/>
            <a:r>
              <a:rPr lang="fr-BE" sz="3200" dirty="0"/>
              <a:t>(</a:t>
            </a:r>
            <a:r>
              <a:rPr lang="fr-BE" sz="3200" dirty="0" err="1"/>
              <a:t>Università</a:t>
            </a:r>
            <a:r>
              <a:rPr lang="fr-BE" sz="3200" dirty="0"/>
              <a:t> </a:t>
            </a:r>
            <a:r>
              <a:rPr lang="fr-BE" sz="3200" dirty="0" err="1"/>
              <a:t>del</a:t>
            </a:r>
            <a:r>
              <a:rPr lang="fr-BE" sz="3200" dirty="0"/>
              <a:t> </a:t>
            </a:r>
            <a:r>
              <a:rPr lang="fr-BE" sz="3200" dirty="0" err="1"/>
              <a:t>Lussemburgo</a:t>
            </a:r>
            <a:r>
              <a:rPr lang="fr-BE" sz="3200" dirty="0"/>
              <a:t>)</a:t>
            </a:r>
          </a:p>
        </p:txBody>
      </p:sp>
    </p:spTree>
    <p:extLst>
      <p:ext uri="{BB962C8B-B14F-4D97-AF65-F5344CB8AC3E}">
        <p14:creationId xmlns:p14="http://schemas.microsoft.com/office/powerpoint/2010/main" val="371368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icart.jpg">
            <a:extLst>
              <a:ext uri="{FF2B5EF4-FFF2-40B4-BE49-F238E27FC236}">
                <a16:creationId xmlns:a16="http://schemas.microsoft.com/office/drawing/2014/main" id="{436D5765-AA4A-4007-A91D-48A90DC4663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34892" y="657679"/>
            <a:ext cx="4702867" cy="4518415"/>
          </a:xfrm>
          <a:prstGeom prst="rect">
            <a:avLst/>
          </a:prstGeom>
          <a:noFill/>
          <a:ln>
            <a:noFill/>
          </a:ln>
        </p:spPr>
      </p:pic>
      <p:sp>
        <p:nvSpPr>
          <p:cNvPr id="3" name="Rectangle 2">
            <a:extLst>
              <a:ext uri="{FF2B5EF4-FFF2-40B4-BE49-F238E27FC236}">
                <a16:creationId xmlns:a16="http://schemas.microsoft.com/office/drawing/2014/main" id="{55ABF635-1BE0-416E-AF91-31E286B76111}"/>
              </a:ext>
            </a:extLst>
          </p:cNvPr>
          <p:cNvSpPr/>
          <p:nvPr/>
        </p:nvSpPr>
        <p:spPr>
          <a:xfrm>
            <a:off x="673608" y="5095513"/>
            <a:ext cx="6096000" cy="369332"/>
          </a:xfrm>
          <a:prstGeom prst="rect">
            <a:avLst/>
          </a:prstGeom>
        </p:spPr>
        <p:txBody>
          <a:bodyPr>
            <a:spAutoFit/>
          </a:bodyPr>
          <a:lstStyle/>
          <a:p>
            <a:r>
              <a:rPr lang="en-US" dirty="0">
                <a:solidFill>
                  <a:srgbClr val="0F0F0F"/>
                </a:solidFill>
                <a:ea typeface="Calibri" panose="020F0502020204030204" pitchFamily="34" charset="0"/>
              </a:rPr>
              <a:t>Jean-Baptiste de </a:t>
            </a:r>
            <a:r>
              <a:rPr lang="en-US" dirty="0" err="1">
                <a:solidFill>
                  <a:srgbClr val="0F0F0F"/>
                </a:solidFill>
                <a:ea typeface="Calibri" panose="020F0502020204030204" pitchFamily="34" charset="0"/>
              </a:rPr>
              <a:t>Monicart</a:t>
            </a:r>
            <a:endParaRPr lang="fr-BE" dirty="0"/>
          </a:p>
        </p:txBody>
      </p:sp>
      <p:sp>
        <p:nvSpPr>
          <p:cNvPr id="4" name="Rectangle 3">
            <a:extLst>
              <a:ext uri="{FF2B5EF4-FFF2-40B4-BE49-F238E27FC236}">
                <a16:creationId xmlns:a16="http://schemas.microsoft.com/office/drawing/2014/main" id="{36B4008E-ABC5-44E4-8DAA-813B3BC6F81E}"/>
              </a:ext>
            </a:extLst>
          </p:cNvPr>
          <p:cNvSpPr/>
          <p:nvPr/>
        </p:nvSpPr>
        <p:spPr>
          <a:xfrm>
            <a:off x="4715748" y="251670"/>
            <a:ext cx="6508721" cy="4924425"/>
          </a:xfrm>
          <a:prstGeom prst="rect">
            <a:avLst/>
          </a:prstGeom>
        </p:spPr>
        <p:txBody>
          <a:bodyPr wrap="square">
            <a:spAutoFit/>
          </a:bodyPr>
          <a:lstStyle/>
          <a:p>
            <a:pPr algn="just">
              <a:spcAft>
                <a:spcPts val="0"/>
              </a:spcAft>
            </a:pPr>
            <a:r>
              <a:rPr lang="fr-BE" sz="1600" dirty="0" err="1">
                <a:solidFill>
                  <a:srgbClr val="0F0F0F"/>
                </a:solidFill>
                <a:ea typeface="Times New Roman" panose="02020603050405020304" pitchFamily="18" charset="0"/>
              </a:rPr>
              <a:t>Emblema</a:t>
            </a:r>
            <a:r>
              <a:rPr lang="fr-BE" sz="1600" dirty="0">
                <a:solidFill>
                  <a:srgbClr val="0F0F0F"/>
                </a:solidFill>
                <a:ea typeface="Times New Roman" panose="02020603050405020304" pitchFamily="18" charset="0"/>
              </a:rPr>
              <a:t> </a:t>
            </a:r>
            <a:r>
              <a:rPr lang="fr-BE" sz="1600" dirty="0" err="1">
                <a:solidFill>
                  <a:srgbClr val="0F0F0F"/>
                </a:solidFill>
                <a:ea typeface="Times New Roman" panose="02020603050405020304" pitchFamily="18" charset="0"/>
              </a:rPr>
              <a:t>del</a:t>
            </a:r>
            <a:r>
              <a:rPr lang="fr-BE" sz="1600" dirty="0">
                <a:solidFill>
                  <a:srgbClr val="0F0F0F"/>
                </a:solidFill>
                <a:ea typeface="Times New Roman" panose="02020603050405020304" pitchFamily="18" charset="0"/>
              </a:rPr>
              <a:t> </a:t>
            </a:r>
            <a:r>
              <a:rPr lang="fr-BE" sz="1600" dirty="0" err="1">
                <a:solidFill>
                  <a:srgbClr val="0F0F0F"/>
                </a:solidFill>
                <a:ea typeface="Times New Roman" panose="02020603050405020304" pitchFamily="18" charset="0"/>
              </a:rPr>
              <a:t>potere</a:t>
            </a:r>
            <a:r>
              <a:rPr lang="fr-BE" sz="1600" dirty="0">
                <a:solidFill>
                  <a:srgbClr val="0F0F0F"/>
                </a:solidFill>
                <a:ea typeface="Times New Roman" panose="02020603050405020304" pitchFamily="18" charset="0"/>
              </a:rPr>
              <a:t> </a:t>
            </a:r>
            <a:r>
              <a:rPr lang="fr-BE" sz="1600" dirty="0" err="1">
                <a:solidFill>
                  <a:srgbClr val="0F0F0F"/>
                </a:solidFill>
                <a:ea typeface="Times New Roman" panose="02020603050405020304" pitchFamily="18" charset="0"/>
              </a:rPr>
              <a:t>regale</a:t>
            </a:r>
            <a:r>
              <a:rPr lang="fr-BE" sz="1600" dirty="0">
                <a:solidFill>
                  <a:srgbClr val="0F0F0F"/>
                </a:solidFill>
                <a:ea typeface="Times New Roman" panose="02020603050405020304" pitchFamily="18" charset="0"/>
              </a:rPr>
              <a:t>, </a:t>
            </a:r>
            <a:r>
              <a:rPr lang="fr-BE" sz="1600" dirty="0" err="1">
                <a:solidFill>
                  <a:srgbClr val="0F0F0F"/>
                </a:solidFill>
                <a:ea typeface="Times New Roman" panose="02020603050405020304" pitchFamily="18" charset="0"/>
              </a:rPr>
              <a:t>diffusione</a:t>
            </a:r>
            <a:r>
              <a:rPr lang="fr-BE" sz="1600" dirty="0">
                <a:solidFill>
                  <a:srgbClr val="0F0F0F"/>
                </a:solidFill>
                <a:ea typeface="Times New Roman" panose="02020603050405020304" pitchFamily="18" charset="0"/>
              </a:rPr>
              <a:t> </a:t>
            </a:r>
            <a:r>
              <a:rPr lang="fr-BE" sz="1600" dirty="0" err="1">
                <a:solidFill>
                  <a:srgbClr val="0F0F0F"/>
                </a:solidFill>
                <a:ea typeface="Times New Roman" panose="02020603050405020304" pitchFamily="18" charset="0"/>
              </a:rPr>
              <a:t>internazionale</a:t>
            </a:r>
            <a:r>
              <a:rPr lang="fr-BE" sz="1600" dirty="0">
                <a:solidFill>
                  <a:srgbClr val="0F0F0F"/>
                </a:solidFill>
                <a:ea typeface="Times New Roman" panose="02020603050405020304" pitchFamily="18" charset="0"/>
              </a:rPr>
              <a:t> </a:t>
            </a:r>
          </a:p>
          <a:p>
            <a:pPr algn="just">
              <a:spcAft>
                <a:spcPts val="0"/>
              </a:spcAft>
            </a:pPr>
            <a:endParaRPr lang="fr-BE" sz="1600" dirty="0">
              <a:ea typeface="Times New Roman" panose="02020603050405020304" pitchFamily="18" charset="0"/>
            </a:endParaRPr>
          </a:p>
          <a:p>
            <a:pPr algn="just"/>
            <a:r>
              <a:rPr lang="fr-BE" sz="1600" dirty="0">
                <a:solidFill>
                  <a:srgbClr val="0F0F0F"/>
                </a:solidFill>
                <a:ea typeface="Times New Roman" panose="02020603050405020304" pitchFamily="18" charset="0"/>
              </a:rPr>
              <a:t>« </a:t>
            </a:r>
            <a:r>
              <a:rPr lang="fr-BE" sz="1600" i="1" dirty="0">
                <a:solidFill>
                  <a:srgbClr val="0F0F0F"/>
                </a:solidFill>
                <a:ea typeface="Times New Roman" panose="02020603050405020304" pitchFamily="18" charset="0"/>
              </a:rPr>
              <a:t>On a exposé le portrait du Roi dans le grand appartement de Versailles ; il est pied avec l’habit royal. Cet ouvrage est de M. Rigaud. Jamais portrait n’a été mieux peint, ni plus </a:t>
            </a:r>
            <a:r>
              <a:rPr lang="fr-BE" sz="1600" i="1" dirty="0">
                <a:solidFill>
                  <a:srgbClr val="FF0000"/>
                </a:solidFill>
                <a:ea typeface="Times New Roman" panose="02020603050405020304" pitchFamily="18" charset="0"/>
              </a:rPr>
              <a:t>ressemblant </a:t>
            </a:r>
            <a:r>
              <a:rPr lang="fr-BE" sz="1600" i="1" dirty="0">
                <a:solidFill>
                  <a:srgbClr val="0F0F0F"/>
                </a:solidFill>
                <a:ea typeface="Times New Roman" panose="02020603050405020304" pitchFamily="18" charset="0"/>
              </a:rPr>
              <a:t>; toute la Cour l’a vu et tout le monde l’a admiré. Il faut qu’un ouvrage soit bien beau et bien parfait pour s’attirer un applaudissement général dans un lieu où le bon goût règne et où l’on n’est pas prodigue de louanges. Sa Majesté ayant promis son portrait au roi d’Espagne, veut tenir sa parole en lui donnant l’original, et M. Rigaud en doit faire une copie qui est souhaitée de toute la Cour. Quoiqu’on voie avec regret partir l’original, on en </a:t>
            </a:r>
            <a:r>
              <a:rPr lang="fr-BE" sz="1600" i="1" dirty="0" err="1">
                <a:solidFill>
                  <a:srgbClr val="0F0F0F"/>
                </a:solidFill>
                <a:ea typeface="Times New Roman" panose="02020603050405020304" pitchFamily="18" charset="0"/>
              </a:rPr>
              <a:t>auroit</a:t>
            </a:r>
            <a:r>
              <a:rPr lang="fr-BE" sz="1600" i="1" dirty="0">
                <a:solidFill>
                  <a:srgbClr val="0F0F0F"/>
                </a:solidFill>
                <a:ea typeface="Times New Roman" panose="02020603050405020304" pitchFamily="18" charset="0"/>
              </a:rPr>
              <a:t> bien plus de chagrin s’il n’</a:t>
            </a:r>
            <a:r>
              <a:rPr lang="fr-BE" sz="1600" i="1" dirty="0" err="1">
                <a:solidFill>
                  <a:srgbClr val="0F0F0F"/>
                </a:solidFill>
                <a:ea typeface="Times New Roman" panose="02020603050405020304" pitchFamily="18" charset="0"/>
              </a:rPr>
              <a:t>étoit</a:t>
            </a:r>
            <a:r>
              <a:rPr lang="fr-BE" sz="1600" i="1" dirty="0">
                <a:solidFill>
                  <a:srgbClr val="0F0F0F"/>
                </a:solidFill>
                <a:ea typeface="Times New Roman" panose="02020603050405020304" pitchFamily="18" charset="0"/>
              </a:rPr>
              <a:t> pas destiné au roi d’Espagne</a:t>
            </a:r>
            <a:r>
              <a:rPr lang="fr-BE" sz="1600" dirty="0">
                <a:solidFill>
                  <a:srgbClr val="0F0F0F"/>
                </a:solidFill>
                <a:ea typeface="Times New Roman" panose="02020603050405020304" pitchFamily="18" charset="0"/>
              </a:rPr>
              <a:t> »</a:t>
            </a:r>
            <a:r>
              <a:rPr lang="fr-BE" sz="1600" i="1" dirty="0">
                <a:solidFill>
                  <a:srgbClr val="0F0F0F"/>
                </a:solidFill>
                <a:ea typeface="Times New Roman" panose="02020603050405020304" pitchFamily="18" charset="0"/>
              </a:rPr>
              <a:t> Mercure de France, </a:t>
            </a:r>
            <a:r>
              <a:rPr lang="fr-BE" sz="1600" dirty="0">
                <a:solidFill>
                  <a:srgbClr val="0F0F0F"/>
                </a:solidFill>
                <a:ea typeface="Times New Roman" panose="02020603050405020304" pitchFamily="18" charset="0"/>
              </a:rPr>
              <a:t>1702 </a:t>
            </a:r>
            <a:endParaRPr lang="fr-BE" sz="1600" dirty="0"/>
          </a:p>
          <a:p>
            <a:pPr algn="just"/>
            <a:endParaRPr lang="fr-BE" sz="1600" dirty="0"/>
          </a:p>
          <a:p>
            <a:pPr algn="just">
              <a:spcAft>
                <a:spcPts val="0"/>
              </a:spcAft>
            </a:pPr>
            <a:r>
              <a:rPr lang="fr-BE" dirty="0">
                <a:solidFill>
                  <a:srgbClr val="0F0F0F"/>
                </a:solidFill>
                <a:ea typeface="Times New Roman" panose="02020603050405020304" pitchFamily="18" charset="0"/>
              </a:rPr>
              <a:t>In </a:t>
            </a:r>
            <a:r>
              <a:rPr lang="fr-BE" dirty="0" err="1">
                <a:solidFill>
                  <a:srgbClr val="0F0F0F"/>
                </a:solidFill>
                <a:ea typeface="Times New Roman" panose="02020603050405020304" pitchFamily="18" charset="0"/>
              </a:rPr>
              <a:t>realtà</a:t>
            </a:r>
            <a:r>
              <a:rPr lang="fr-BE" dirty="0">
                <a:solidFill>
                  <a:srgbClr val="0F0F0F"/>
                </a:solidFill>
                <a:ea typeface="Times New Roman" panose="02020603050405020304" pitchFamily="18" charset="0"/>
              </a:rPr>
              <a:t> i due </a:t>
            </a:r>
            <a:r>
              <a:rPr lang="fr-BE" dirty="0" err="1">
                <a:solidFill>
                  <a:srgbClr val="0F0F0F"/>
                </a:solidFill>
                <a:ea typeface="Times New Roman" panose="02020603050405020304" pitchFamily="18" charset="0"/>
              </a:rPr>
              <a:t>ritratti</a:t>
            </a:r>
            <a:r>
              <a:rPr lang="fr-BE" dirty="0">
                <a:solidFill>
                  <a:srgbClr val="0F0F0F"/>
                </a:solidFill>
                <a:ea typeface="Times New Roman" panose="02020603050405020304" pitchFamily="18" charset="0"/>
              </a:rPr>
              <a:t> </a:t>
            </a:r>
            <a:r>
              <a:rPr lang="fr-BE" dirty="0" err="1">
                <a:solidFill>
                  <a:srgbClr val="0F0F0F"/>
                </a:solidFill>
                <a:ea typeface="Times New Roman" panose="02020603050405020304" pitchFamily="18" charset="0"/>
              </a:rPr>
              <a:t>rimasero</a:t>
            </a:r>
            <a:r>
              <a:rPr lang="fr-BE" dirty="0">
                <a:solidFill>
                  <a:srgbClr val="0F0F0F"/>
                </a:solidFill>
                <a:ea typeface="Times New Roman" panose="02020603050405020304" pitchFamily="18" charset="0"/>
              </a:rPr>
              <a:t> in Francia (Louvre/Versailles) </a:t>
            </a:r>
            <a:endParaRPr lang="fr-BE" u="sng" dirty="0">
              <a:solidFill>
                <a:srgbClr val="13C5FF"/>
              </a:solidFill>
              <a:ea typeface="Times New Roman" panose="02020603050405020304" pitchFamily="18" charset="0"/>
            </a:endParaRPr>
          </a:p>
          <a:p>
            <a:pPr algn="just"/>
            <a:r>
              <a:rPr lang="fr-BE" dirty="0" err="1"/>
              <a:t>Mandò</a:t>
            </a:r>
            <a:r>
              <a:rPr lang="fr-BE" dirty="0"/>
              <a:t> al </a:t>
            </a:r>
            <a:r>
              <a:rPr lang="fr-BE" dirty="0" err="1"/>
              <a:t>nipote</a:t>
            </a:r>
            <a:r>
              <a:rPr lang="fr-BE" dirty="0"/>
              <a:t> Philippe V un </a:t>
            </a:r>
            <a:r>
              <a:rPr lang="fr-BE" dirty="0" err="1"/>
              <a:t>ritratto</a:t>
            </a:r>
            <a:r>
              <a:rPr lang="fr-BE" dirty="0"/>
              <a:t> più </a:t>
            </a:r>
            <a:r>
              <a:rPr lang="fr-BE" dirty="0" err="1"/>
              <a:t>militare</a:t>
            </a:r>
            <a:r>
              <a:rPr lang="fr-BE" dirty="0"/>
              <a:t>, in armatura (capo </a:t>
            </a:r>
            <a:r>
              <a:rPr lang="fr-BE" dirty="0" err="1"/>
              <a:t>assoluto</a:t>
            </a:r>
            <a:r>
              <a:rPr lang="fr-BE" dirty="0"/>
              <a:t> </a:t>
            </a:r>
            <a:r>
              <a:rPr lang="fr-BE" dirty="0" err="1"/>
              <a:t>della</a:t>
            </a:r>
            <a:r>
              <a:rPr lang="fr-BE" dirty="0"/>
              <a:t> </a:t>
            </a:r>
            <a:r>
              <a:rPr lang="fr-BE" dirty="0" err="1"/>
              <a:t>guerra</a:t>
            </a:r>
            <a:r>
              <a:rPr lang="fr-BE" dirty="0"/>
              <a:t>) </a:t>
            </a:r>
            <a:r>
              <a:rPr lang="fr-BE" dirty="0" err="1"/>
              <a:t>già</a:t>
            </a:r>
            <a:r>
              <a:rPr lang="fr-BE" dirty="0"/>
              <a:t> </a:t>
            </a:r>
            <a:r>
              <a:rPr lang="fr-BE" dirty="0" err="1"/>
              <a:t>confezionato</a:t>
            </a:r>
            <a:r>
              <a:rPr lang="fr-BE" dirty="0"/>
              <a:t> </a:t>
            </a:r>
            <a:r>
              <a:rPr lang="fr-BE" dirty="0" err="1"/>
              <a:t>nel</a:t>
            </a:r>
            <a:r>
              <a:rPr lang="fr-BE" dirty="0"/>
              <a:t> 1694 ma </a:t>
            </a:r>
            <a:r>
              <a:rPr lang="fr-BE" dirty="0" err="1"/>
              <a:t>sul</a:t>
            </a:r>
            <a:r>
              <a:rPr lang="fr-BE" dirty="0"/>
              <a:t> quale </a:t>
            </a:r>
            <a:r>
              <a:rPr lang="fr-BE" dirty="0" err="1"/>
              <a:t>adattò</a:t>
            </a:r>
            <a:r>
              <a:rPr lang="fr-BE" dirty="0"/>
              <a:t> la </a:t>
            </a:r>
            <a:r>
              <a:rPr lang="fr-BE" dirty="0" err="1"/>
              <a:t>faccia</a:t>
            </a:r>
            <a:r>
              <a:rPr lang="fr-BE" dirty="0"/>
              <a:t> </a:t>
            </a:r>
            <a:r>
              <a:rPr lang="fr-BE" dirty="0" err="1"/>
              <a:t>del</a:t>
            </a:r>
            <a:r>
              <a:rPr lang="fr-BE" dirty="0"/>
              <a:t> 1701</a:t>
            </a:r>
          </a:p>
          <a:p>
            <a:pPr algn="just">
              <a:spcAft>
                <a:spcPts val="0"/>
              </a:spcAft>
            </a:pPr>
            <a:endParaRPr lang="fr-BE" sz="1600" dirty="0">
              <a:ea typeface="Times New Roman" panose="02020603050405020304" pitchFamily="18" charset="0"/>
            </a:endParaRPr>
          </a:p>
          <a:p>
            <a:pPr algn="just">
              <a:spcAft>
                <a:spcPts val="0"/>
              </a:spcAft>
            </a:pPr>
            <a:r>
              <a:rPr lang="fr-BE" dirty="0">
                <a:solidFill>
                  <a:srgbClr val="0F0F0F"/>
                </a:solidFill>
                <a:latin typeface="Arial" panose="020B0604020202020204" pitchFamily="34" charset="0"/>
                <a:ea typeface="Times New Roman" panose="02020603050405020304" pitchFamily="18" charset="0"/>
              </a:rPr>
              <a:t> </a:t>
            </a:r>
            <a:endParaRPr lang="fr-BE" sz="2400" dirty="0">
              <a:effectLst/>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B46A1530-B19A-468A-B902-8C1255919186}"/>
              </a:ext>
            </a:extLst>
          </p:cNvPr>
          <p:cNvCxnSpPr>
            <a:cxnSpLocks/>
          </p:cNvCxnSpPr>
          <p:nvPr/>
        </p:nvCxnSpPr>
        <p:spPr>
          <a:xfrm flipH="1">
            <a:off x="3721608" y="1484851"/>
            <a:ext cx="3358700" cy="2181893"/>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90755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6"/>
          <p:cNvSpPr txBox="1">
            <a:spLocks noChangeArrowheads="1"/>
          </p:cNvSpPr>
          <p:nvPr/>
        </p:nvSpPr>
        <p:spPr bwMode="auto">
          <a:xfrm>
            <a:off x="5238826" y="5257448"/>
            <a:ext cx="9724181" cy="1200329"/>
          </a:xfrm>
          <a:prstGeom prst="rect">
            <a:avLst/>
          </a:prstGeom>
          <a:noFill/>
          <a:ln w="9525">
            <a:noFill/>
            <a:miter lim="800000"/>
            <a:headEnd/>
            <a:tailEnd/>
          </a:ln>
        </p:spPr>
        <p:txBody>
          <a:bodyPr wrap="square">
            <a:spAutoFit/>
          </a:bodyPr>
          <a:lstStyle/>
          <a:p>
            <a:r>
              <a:rPr lang="fr-FR" i="1" dirty="0">
                <a:latin typeface="Calibri" pitchFamily="34" charset="0"/>
                <a:cs typeface="Arial" charset="0"/>
              </a:rPr>
              <a:t>La visite de Louis XIV à la manufacture des Gobelins, le 15 octobre, 1667</a:t>
            </a:r>
            <a:r>
              <a:rPr lang="fr-BE" dirty="0">
                <a:latin typeface="Calibri" pitchFamily="34" charset="0"/>
                <a:cs typeface="Arial" charset="0"/>
              </a:rPr>
              <a:t>, </a:t>
            </a:r>
          </a:p>
          <a:p>
            <a:r>
              <a:rPr lang="fr-BE" dirty="0" err="1">
                <a:latin typeface="Calibri" pitchFamily="34" charset="0"/>
                <a:cs typeface="Arial" charset="0"/>
              </a:rPr>
              <a:t>arazzo</a:t>
            </a:r>
            <a:r>
              <a:rPr lang="fr-BE" dirty="0">
                <a:latin typeface="Calibri" pitchFamily="34" charset="0"/>
                <a:cs typeface="Arial" charset="0"/>
              </a:rPr>
              <a:t>, Manufacture des Gobelins, </a:t>
            </a:r>
            <a:r>
              <a:rPr lang="fr-BE" dirty="0" err="1">
                <a:latin typeface="Calibri" pitchFamily="34" charset="0"/>
                <a:cs typeface="Arial" charset="0"/>
              </a:rPr>
              <a:t>secondo</a:t>
            </a:r>
            <a:r>
              <a:rPr lang="fr-BE" dirty="0"/>
              <a:t> Charles Le Brun, </a:t>
            </a:r>
          </a:p>
          <a:p>
            <a:r>
              <a:rPr lang="fr-BE" dirty="0"/>
              <a:t>série de l’Histoire du Roy, 1654-1668 (château de Versailles</a:t>
            </a:r>
            <a:r>
              <a:rPr lang="fr-FR" dirty="0">
                <a:latin typeface="Calibri" pitchFamily="34" charset="0"/>
                <a:cs typeface="Arial" charset="0"/>
              </a:rPr>
              <a:t>).</a:t>
            </a:r>
          </a:p>
          <a:p>
            <a:endParaRPr lang="fr-FR" dirty="0"/>
          </a:p>
        </p:txBody>
      </p:sp>
      <p:pic>
        <p:nvPicPr>
          <p:cNvPr id="1026" name="Picture 2" descr="Résultat de recherche d'images pour &quot;visite gobelins le brun&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0630" y="2076676"/>
            <a:ext cx="4750712" cy="313207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hâteau de Versailles, salon de Diane, buste de Louis XIV, Bernin (1665) 03.jpg">
            <a:extLst>
              <a:ext uri="{FF2B5EF4-FFF2-40B4-BE49-F238E27FC236}">
                <a16:creationId xmlns:a16="http://schemas.microsoft.com/office/drawing/2014/main" id="{A52FF92D-805F-48A2-9C71-4F6BCBAB11C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20082" y="277279"/>
            <a:ext cx="3086053" cy="21603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DD28C0-ED6D-40F5-9DD7-A970A56C89D2}"/>
              </a:ext>
            </a:extLst>
          </p:cNvPr>
          <p:cNvSpPr txBox="1"/>
          <p:nvPr/>
        </p:nvSpPr>
        <p:spPr>
          <a:xfrm>
            <a:off x="3506135" y="1555479"/>
            <a:ext cx="4522023" cy="338554"/>
          </a:xfrm>
          <a:prstGeom prst="rect">
            <a:avLst/>
          </a:prstGeom>
          <a:noFill/>
        </p:spPr>
        <p:txBody>
          <a:bodyPr wrap="square" rtlCol="0">
            <a:spAutoFit/>
          </a:bodyPr>
          <a:lstStyle/>
          <a:p>
            <a:r>
              <a:rPr lang="fr-BE" sz="1600" dirty="0"/>
              <a:t>Bernini, 1665, </a:t>
            </a:r>
            <a:r>
              <a:rPr lang="fr-BE" sz="1600" i="1" dirty="0"/>
              <a:t>Luigi XIV</a:t>
            </a:r>
            <a:r>
              <a:rPr lang="fr-BE" sz="1600" dirty="0"/>
              <a:t>, </a:t>
            </a:r>
            <a:r>
              <a:rPr lang="fr-BE" sz="1600" dirty="0" err="1"/>
              <a:t>busto</a:t>
            </a:r>
            <a:r>
              <a:rPr lang="fr-BE" sz="1600" dirty="0"/>
              <a:t>,  105 × 99 × 46 cm</a:t>
            </a:r>
          </a:p>
        </p:txBody>
      </p:sp>
      <p:pic>
        <p:nvPicPr>
          <p:cNvPr id="3" name="Picture 2" descr="Résultat de recherche d'images pour &quot;bernin statue équestre louis xiv model&quot;">
            <a:extLst>
              <a:ext uri="{FF2B5EF4-FFF2-40B4-BE49-F238E27FC236}">
                <a16:creationId xmlns:a16="http://schemas.microsoft.com/office/drawing/2014/main" id="{3DB0AC37-FDAE-4110-8EB4-DB2BFF82AAC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04669" y="2911712"/>
            <a:ext cx="3970538" cy="26466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819EC51-4DC8-41DC-910B-B060ED2BCBA7}"/>
              </a:ext>
            </a:extLst>
          </p:cNvPr>
          <p:cNvSpPr txBox="1"/>
          <p:nvPr/>
        </p:nvSpPr>
        <p:spPr>
          <a:xfrm>
            <a:off x="198703" y="5728229"/>
            <a:ext cx="4839338" cy="646331"/>
          </a:xfrm>
          <a:prstGeom prst="rect">
            <a:avLst/>
          </a:prstGeom>
          <a:noFill/>
        </p:spPr>
        <p:txBody>
          <a:bodyPr wrap="none" rtlCol="0">
            <a:spAutoFit/>
          </a:bodyPr>
          <a:lstStyle/>
          <a:p>
            <a:r>
              <a:rPr lang="fr-BE" dirty="0"/>
              <a:t>Gian Lorenzo </a:t>
            </a:r>
            <a:r>
              <a:rPr lang="fr-BE" dirty="0" err="1"/>
              <a:t>Bernini</a:t>
            </a:r>
            <a:r>
              <a:rPr lang="fr-BE" dirty="0"/>
              <a:t>, </a:t>
            </a:r>
            <a:r>
              <a:rPr lang="fr-BE" i="1" dirty="0"/>
              <a:t>Statua </a:t>
            </a:r>
            <a:r>
              <a:rPr lang="fr-BE" i="1" dirty="0" err="1"/>
              <a:t>equestre</a:t>
            </a:r>
            <a:r>
              <a:rPr lang="fr-BE" i="1" dirty="0"/>
              <a:t> di Luigi XIV,</a:t>
            </a:r>
          </a:p>
          <a:p>
            <a:r>
              <a:rPr lang="fr-BE" dirty="0"/>
              <a:t>c. 1670, </a:t>
            </a:r>
            <a:r>
              <a:rPr lang="fr-BE" dirty="0" err="1"/>
              <a:t>convertita</a:t>
            </a:r>
            <a:r>
              <a:rPr lang="fr-BE" dirty="0"/>
              <a:t> in Marcus Curtius da Girardon </a:t>
            </a:r>
          </a:p>
        </p:txBody>
      </p:sp>
      <p:cxnSp>
        <p:nvCxnSpPr>
          <p:cNvPr id="6" name="Straight Arrow Connector 5">
            <a:extLst>
              <a:ext uri="{FF2B5EF4-FFF2-40B4-BE49-F238E27FC236}">
                <a16:creationId xmlns:a16="http://schemas.microsoft.com/office/drawing/2014/main" id="{82133069-21EA-4299-860A-D5249F3D9661}"/>
              </a:ext>
            </a:extLst>
          </p:cNvPr>
          <p:cNvCxnSpPr>
            <a:cxnSpLocks/>
          </p:cNvCxnSpPr>
          <p:nvPr/>
        </p:nvCxnSpPr>
        <p:spPr>
          <a:xfrm flipH="1">
            <a:off x="2183973" y="2684477"/>
            <a:ext cx="2644324" cy="74843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B9F66AFA-1372-40FA-8841-BA8DE87CD158}"/>
              </a:ext>
            </a:extLst>
          </p:cNvPr>
          <p:cNvSpPr txBox="1"/>
          <p:nvPr/>
        </p:nvSpPr>
        <p:spPr>
          <a:xfrm>
            <a:off x="4828297" y="2542380"/>
            <a:ext cx="821059" cy="369332"/>
          </a:xfrm>
          <a:prstGeom prst="rect">
            <a:avLst/>
          </a:prstGeom>
          <a:noFill/>
        </p:spPr>
        <p:txBody>
          <a:bodyPr wrap="none" rtlCol="0">
            <a:spAutoFit/>
          </a:bodyPr>
          <a:lstStyle/>
          <a:p>
            <a:r>
              <a:rPr lang="fr-BE" dirty="0" err="1"/>
              <a:t>sorriso</a:t>
            </a:r>
            <a:endParaRPr lang="fr-BE" dirty="0"/>
          </a:p>
        </p:txBody>
      </p:sp>
    </p:spTree>
    <p:extLst>
      <p:ext uri="{BB962C8B-B14F-4D97-AF65-F5344CB8AC3E}">
        <p14:creationId xmlns:p14="http://schemas.microsoft.com/office/powerpoint/2010/main" val="1955192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0/03/Portraits_de_Louis_le_Grand_suivant_les_%C3%A2ges%2C_par_Antoine_Benoist.jpg/800px-Portraits_de_Louis_le_Grand_suivant_les_%C3%A2ges%2C_par_Antoine_Benoist.jpg">
            <a:extLst>
              <a:ext uri="{FF2B5EF4-FFF2-40B4-BE49-F238E27FC236}">
                <a16:creationId xmlns:a16="http://schemas.microsoft.com/office/drawing/2014/main" id="{D6D228A4-9773-46E7-8679-1E606E612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44" y="506992"/>
            <a:ext cx="4400731" cy="60391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0E23254-48BD-4FE0-A090-5C478CDC80BB}"/>
              </a:ext>
            </a:extLst>
          </p:cNvPr>
          <p:cNvSpPr/>
          <p:nvPr/>
        </p:nvSpPr>
        <p:spPr>
          <a:xfrm>
            <a:off x="4958459" y="5455764"/>
            <a:ext cx="6096000" cy="1107996"/>
          </a:xfrm>
          <a:prstGeom prst="rect">
            <a:avLst/>
          </a:prstGeom>
        </p:spPr>
        <p:txBody>
          <a:bodyPr>
            <a:spAutoFit/>
          </a:bodyPr>
          <a:lstStyle/>
          <a:p>
            <a:r>
              <a:rPr lang="fr-BE" dirty="0"/>
              <a:t>Antoine Benoist, </a:t>
            </a:r>
            <a:r>
              <a:rPr lang="fr-BE" i="1" dirty="0"/>
              <a:t>Portraits de Louis le Grand suivant les âges</a:t>
            </a:r>
            <a:r>
              <a:rPr lang="fr-BE" dirty="0"/>
              <a:t>, département des Monnaies, médailles et antiques de la Bibliothèque nationale de France, portraits en médaillons, 1704</a:t>
            </a:r>
            <a:br>
              <a:rPr lang="fr-BE" dirty="0">
                <a:hlinkClick r:id="rId3"/>
              </a:rPr>
            </a:br>
            <a:endParaRPr lang="fr-BE" baseline="30000" dirty="0">
              <a:solidFill>
                <a:srgbClr val="0B0080"/>
              </a:solidFill>
            </a:endParaRPr>
          </a:p>
        </p:txBody>
      </p:sp>
      <p:sp>
        <p:nvSpPr>
          <p:cNvPr id="3" name="Rectangle 2">
            <a:extLst>
              <a:ext uri="{FF2B5EF4-FFF2-40B4-BE49-F238E27FC236}">
                <a16:creationId xmlns:a16="http://schemas.microsoft.com/office/drawing/2014/main" id="{47583EC5-8741-404A-A782-BA255FED04A3}"/>
              </a:ext>
            </a:extLst>
          </p:cNvPr>
          <p:cNvSpPr/>
          <p:nvPr/>
        </p:nvSpPr>
        <p:spPr>
          <a:xfrm>
            <a:off x="5514363" y="2604963"/>
            <a:ext cx="6096000" cy="646331"/>
          </a:xfrm>
          <a:prstGeom prst="rect">
            <a:avLst/>
          </a:prstGeom>
        </p:spPr>
        <p:txBody>
          <a:bodyPr>
            <a:spAutoFit/>
          </a:bodyPr>
          <a:lstStyle/>
          <a:p>
            <a:endParaRPr lang="fr-BE" dirty="0">
              <a:solidFill>
                <a:srgbClr val="222222"/>
              </a:solidFill>
            </a:endParaRPr>
          </a:p>
          <a:p>
            <a:endParaRPr lang="fr-BE" dirty="0"/>
          </a:p>
        </p:txBody>
      </p:sp>
      <p:pic>
        <p:nvPicPr>
          <p:cNvPr id="5" name="Picture 8" descr="http://ventesuroffres.free.fr/images/monnaies/vso/v05/v05_1454.jpg">
            <a:extLst>
              <a:ext uri="{FF2B5EF4-FFF2-40B4-BE49-F238E27FC236}">
                <a16:creationId xmlns:a16="http://schemas.microsoft.com/office/drawing/2014/main" id="{A9A2D816-0BDB-468F-A5F7-343C53B242FB}"/>
              </a:ext>
            </a:extLst>
          </p:cNvPr>
          <p:cNvPicPr>
            <a:picLocks noChangeAspect="1" noChangeArrowheads="1"/>
          </p:cNvPicPr>
          <p:nvPr/>
        </p:nvPicPr>
        <p:blipFill>
          <a:blip r:embed="rId4" cstate="print"/>
          <a:srcRect/>
          <a:stretch>
            <a:fillRect/>
          </a:stretch>
        </p:blipFill>
        <p:spPr bwMode="auto">
          <a:xfrm>
            <a:off x="5254305" y="914759"/>
            <a:ext cx="3449159" cy="1715258"/>
          </a:xfrm>
          <a:prstGeom prst="rect">
            <a:avLst/>
          </a:prstGeom>
          <a:noFill/>
          <a:ln w="9525">
            <a:noFill/>
            <a:miter lim="800000"/>
            <a:headEnd/>
            <a:tailEnd/>
          </a:ln>
        </p:spPr>
      </p:pic>
      <p:pic>
        <p:nvPicPr>
          <p:cNvPr id="6" name="Picture 10" descr="http://ventesuroffres.free.fr/images/monnaies/vso/v05/v05_1452.jpg">
            <a:extLst>
              <a:ext uri="{FF2B5EF4-FFF2-40B4-BE49-F238E27FC236}">
                <a16:creationId xmlns:a16="http://schemas.microsoft.com/office/drawing/2014/main" id="{06803FB6-E8B9-466B-A74B-B1917AC5ACC4}"/>
              </a:ext>
            </a:extLst>
          </p:cNvPr>
          <p:cNvPicPr>
            <a:picLocks noChangeAspect="1" noChangeArrowheads="1"/>
          </p:cNvPicPr>
          <p:nvPr/>
        </p:nvPicPr>
        <p:blipFill>
          <a:blip r:embed="rId5" cstate="print"/>
          <a:srcRect/>
          <a:stretch>
            <a:fillRect/>
          </a:stretch>
        </p:blipFill>
        <p:spPr bwMode="auto">
          <a:xfrm>
            <a:off x="5254305" y="2891207"/>
            <a:ext cx="3623603" cy="1802788"/>
          </a:xfrm>
          <a:prstGeom prst="rect">
            <a:avLst/>
          </a:prstGeom>
          <a:noFill/>
          <a:ln w="9525">
            <a:noFill/>
            <a:miter lim="800000"/>
            <a:headEnd/>
            <a:tailEnd/>
          </a:ln>
        </p:spPr>
      </p:pic>
      <p:pic>
        <p:nvPicPr>
          <p:cNvPr id="7" name="Picture 3" descr="C:\Documents and Settings\Nathalie\Mes documents\Mes images\l'image absolutiste\médaille.jpg">
            <a:extLst>
              <a:ext uri="{FF2B5EF4-FFF2-40B4-BE49-F238E27FC236}">
                <a16:creationId xmlns:a16="http://schemas.microsoft.com/office/drawing/2014/main" id="{DB879802-E30E-4949-A55B-5B411E422362}"/>
              </a:ext>
            </a:extLst>
          </p:cNvPr>
          <p:cNvPicPr>
            <a:picLocks noChangeAspect="1" noChangeArrowheads="1"/>
          </p:cNvPicPr>
          <p:nvPr/>
        </p:nvPicPr>
        <p:blipFill>
          <a:blip r:embed="rId6" cstate="print"/>
          <a:srcRect/>
          <a:stretch>
            <a:fillRect/>
          </a:stretch>
        </p:blipFill>
        <p:spPr bwMode="auto">
          <a:xfrm>
            <a:off x="9253535" y="983440"/>
            <a:ext cx="1981200" cy="1944688"/>
          </a:xfrm>
          <a:prstGeom prst="rect">
            <a:avLst/>
          </a:prstGeom>
          <a:noFill/>
          <a:ln w="9525">
            <a:noFill/>
            <a:miter lim="800000"/>
            <a:headEnd/>
            <a:tailEnd/>
          </a:ln>
        </p:spPr>
      </p:pic>
      <p:sp>
        <p:nvSpPr>
          <p:cNvPr id="4" name="TextBox 3">
            <a:extLst>
              <a:ext uri="{FF2B5EF4-FFF2-40B4-BE49-F238E27FC236}">
                <a16:creationId xmlns:a16="http://schemas.microsoft.com/office/drawing/2014/main" id="{F06A8DFD-E45E-43E7-B55A-6E229508B54E}"/>
              </a:ext>
            </a:extLst>
          </p:cNvPr>
          <p:cNvSpPr txBox="1"/>
          <p:nvPr/>
        </p:nvSpPr>
        <p:spPr>
          <a:xfrm>
            <a:off x="399544" y="137660"/>
            <a:ext cx="2264979" cy="369332"/>
          </a:xfrm>
          <a:prstGeom prst="rect">
            <a:avLst/>
          </a:prstGeom>
          <a:noFill/>
        </p:spPr>
        <p:txBody>
          <a:bodyPr wrap="none" rtlCol="0">
            <a:spAutoFit/>
          </a:bodyPr>
          <a:lstStyle/>
          <a:p>
            <a:r>
              <a:rPr lang="fr-BE" b="1" dirty="0" err="1"/>
              <a:t>Storia</a:t>
            </a:r>
            <a:r>
              <a:rPr lang="fr-BE" b="1" dirty="0"/>
              <a:t> </a:t>
            </a:r>
            <a:r>
              <a:rPr lang="fr-BE" b="1" dirty="0" err="1"/>
              <a:t>metallica</a:t>
            </a:r>
            <a:r>
              <a:rPr lang="fr-BE" b="1" dirty="0"/>
              <a:t> </a:t>
            </a:r>
            <a:r>
              <a:rPr lang="fr-BE" b="1" dirty="0" err="1"/>
              <a:t>del</a:t>
            </a:r>
            <a:r>
              <a:rPr lang="fr-BE" b="1" dirty="0"/>
              <a:t> re</a:t>
            </a:r>
          </a:p>
        </p:txBody>
      </p:sp>
    </p:spTree>
    <p:extLst>
      <p:ext uri="{BB962C8B-B14F-4D97-AF65-F5344CB8AC3E}">
        <p14:creationId xmlns:p14="http://schemas.microsoft.com/office/powerpoint/2010/main" val="2946432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
          <p:cNvSpPr>
            <a:spLocks noChangeArrowheads="1"/>
          </p:cNvSpPr>
          <p:nvPr/>
        </p:nvSpPr>
        <p:spPr bwMode="auto">
          <a:xfrm>
            <a:off x="599659" y="5468923"/>
            <a:ext cx="9144000" cy="369332"/>
          </a:xfrm>
          <a:prstGeom prst="rect">
            <a:avLst/>
          </a:prstGeom>
          <a:noFill/>
          <a:ln w="9525">
            <a:noFill/>
            <a:miter lim="800000"/>
            <a:headEnd/>
            <a:tailEnd/>
          </a:ln>
        </p:spPr>
        <p:txBody>
          <a:bodyPr wrap="square">
            <a:spAutoFit/>
          </a:bodyPr>
          <a:lstStyle/>
          <a:p>
            <a:r>
              <a:rPr lang="en-US" dirty="0">
                <a:latin typeface="Calibri" pitchFamily="34" charset="0"/>
              </a:rPr>
              <a:t>Antoine Watteau, </a:t>
            </a:r>
            <a:r>
              <a:rPr lang="en-US" i="1" dirty="0" err="1">
                <a:latin typeface="Calibri" pitchFamily="34" charset="0"/>
              </a:rPr>
              <a:t>L’Enseigne</a:t>
            </a:r>
            <a:r>
              <a:rPr lang="en-US" i="1" dirty="0">
                <a:latin typeface="Calibri" pitchFamily="34" charset="0"/>
              </a:rPr>
              <a:t> de </a:t>
            </a:r>
            <a:r>
              <a:rPr lang="en-US" i="1" dirty="0" err="1">
                <a:latin typeface="Calibri" pitchFamily="34" charset="0"/>
              </a:rPr>
              <a:t>Gersaint</a:t>
            </a:r>
            <a:r>
              <a:rPr lang="en-US" dirty="0">
                <a:latin typeface="Calibri" pitchFamily="34" charset="0"/>
              </a:rPr>
              <a:t>, 1720, Castello di Charlottenburg, </a:t>
            </a:r>
            <a:r>
              <a:rPr lang="en-US" dirty="0" err="1">
                <a:latin typeface="Calibri" pitchFamily="34" charset="0"/>
              </a:rPr>
              <a:t>Berlino</a:t>
            </a:r>
            <a:r>
              <a:rPr lang="en-US" dirty="0">
                <a:latin typeface="Calibri" pitchFamily="34" charset="0"/>
              </a:rPr>
              <a:t> </a:t>
            </a:r>
          </a:p>
        </p:txBody>
      </p:sp>
      <p:sp>
        <p:nvSpPr>
          <p:cNvPr id="13316" name="Text Box 5"/>
          <p:cNvSpPr txBox="1">
            <a:spLocks noChangeArrowheads="1"/>
          </p:cNvSpPr>
          <p:nvPr/>
        </p:nvSpPr>
        <p:spPr bwMode="auto">
          <a:xfrm>
            <a:off x="466987" y="268547"/>
            <a:ext cx="3605731" cy="369332"/>
          </a:xfrm>
          <a:prstGeom prst="rect">
            <a:avLst/>
          </a:prstGeom>
          <a:noFill/>
          <a:ln w="9525">
            <a:noFill/>
            <a:miter lim="800000"/>
            <a:headEnd/>
            <a:tailEnd/>
          </a:ln>
        </p:spPr>
        <p:txBody>
          <a:bodyPr wrap="none">
            <a:spAutoFit/>
          </a:bodyPr>
          <a:lstStyle/>
          <a:p>
            <a:r>
              <a:rPr lang="fr-BE" b="1" dirty="0">
                <a:latin typeface="Calibri" pitchFamily="34" charset="0"/>
              </a:rPr>
              <a:t>La « </a:t>
            </a:r>
            <a:r>
              <a:rPr lang="fr-BE" b="1" dirty="0" err="1">
                <a:latin typeface="Calibri" pitchFamily="34" charset="0"/>
              </a:rPr>
              <a:t>deluigificazione</a:t>
            </a:r>
            <a:r>
              <a:rPr lang="fr-BE" b="1" dirty="0">
                <a:latin typeface="Calibri" pitchFamily="34" charset="0"/>
              </a:rPr>
              <a:t> » (Peter Burke)</a:t>
            </a:r>
            <a:endParaRPr lang="fr-FR" b="1" dirty="0">
              <a:latin typeface="Calibri" pitchFamily="34" charset="0"/>
            </a:endParaRPr>
          </a:p>
        </p:txBody>
      </p:sp>
      <p:pic>
        <p:nvPicPr>
          <p:cNvPr id="3074" name="Picture 2" descr="http://upload.wikimedia.org/wikipedia/commons/thumb/d/de/Antoine_Watteau_047.jpg/1024px-Antoine_Watteau_0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59" y="796248"/>
            <a:ext cx="8624345" cy="451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958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403384" y="4889836"/>
            <a:ext cx="4333208" cy="1892826"/>
          </a:xfrm>
          <a:prstGeom prst="rect">
            <a:avLst/>
          </a:prstGeom>
          <a:noFill/>
          <a:ln w="9525">
            <a:noFill/>
            <a:miter lim="800000"/>
            <a:headEnd/>
            <a:tailEnd/>
          </a:ln>
        </p:spPr>
        <p:txBody>
          <a:bodyPr wrap="square">
            <a:spAutoFit/>
          </a:bodyPr>
          <a:lstStyle/>
          <a:p>
            <a:pPr>
              <a:spcBef>
                <a:spcPct val="50000"/>
              </a:spcBef>
            </a:pPr>
            <a:r>
              <a:rPr lang="fr-FR" dirty="0">
                <a:solidFill>
                  <a:srgbClr val="333333"/>
                </a:solidFill>
                <a:latin typeface="Calibri" pitchFamily="34" charset="0"/>
              </a:rPr>
              <a:t>Hyacinthe Rigaud, </a:t>
            </a:r>
            <a:r>
              <a:rPr lang="fr-FR" i="1" dirty="0">
                <a:solidFill>
                  <a:srgbClr val="333333"/>
                </a:solidFill>
                <a:latin typeface="Calibri" pitchFamily="34" charset="0"/>
              </a:rPr>
              <a:t>Louis XV, roi de France, représenté en grand manteau royal à l’âge de cinq ans,</a:t>
            </a:r>
            <a:r>
              <a:rPr lang="fr-FR" dirty="0">
                <a:solidFill>
                  <a:srgbClr val="333333"/>
                </a:solidFill>
                <a:latin typeface="Calibri" pitchFamily="34" charset="0"/>
              </a:rPr>
              <a:t> 1715</a:t>
            </a:r>
            <a:r>
              <a:rPr lang="fr-BE" dirty="0">
                <a:solidFill>
                  <a:srgbClr val="333333"/>
                </a:solidFill>
                <a:latin typeface="Calibri" pitchFamily="34" charset="0"/>
              </a:rPr>
              <a:t>, h/t</a:t>
            </a:r>
            <a:r>
              <a:rPr lang="fr-FR" dirty="0">
                <a:solidFill>
                  <a:srgbClr val="333333"/>
                </a:solidFill>
                <a:latin typeface="Calibri" pitchFamily="34" charset="0"/>
              </a:rPr>
              <a:t>, 208 × 154 cm</a:t>
            </a:r>
            <a:r>
              <a:rPr lang="fr-BE" dirty="0">
                <a:solidFill>
                  <a:srgbClr val="333333"/>
                </a:solidFill>
                <a:latin typeface="Calibri" pitchFamily="34" charset="0"/>
              </a:rPr>
              <a:t>,  m</a:t>
            </a:r>
            <a:r>
              <a:rPr lang="fr-FR" dirty="0">
                <a:solidFill>
                  <a:srgbClr val="333333"/>
                </a:solidFill>
                <a:latin typeface="Calibri" pitchFamily="34" charset="0"/>
              </a:rPr>
              <a:t>usée national du château de Versailles (</a:t>
            </a:r>
            <a:r>
              <a:rPr lang="fr-FR" dirty="0" err="1">
                <a:solidFill>
                  <a:srgbClr val="333333"/>
                </a:solidFill>
                <a:latin typeface="Calibri" pitchFamily="34" charset="0"/>
              </a:rPr>
              <a:t>pronipote</a:t>
            </a:r>
            <a:r>
              <a:rPr lang="fr-FR" dirty="0">
                <a:solidFill>
                  <a:srgbClr val="333333"/>
                </a:solidFill>
                <a:latin typeface="Calibri" pitchFamily="34" charset="0"/>
              </a:rPr>
              <a:t>, 5 </a:t>
            </a:r>
            <a:r>
              <a:rPr lang="fr-FR" dirty="0" err="1">
                <a:solidFill>
                  <a:srgbClr val="333333"/>
                </a:solidFill>
                <a:latin typeface="Calibri" pitchFamily="34" charset="0"/>
              </a:rPr>
              <a:t>anni</a:t>
            </a:r>
            <a:r>
              <a:rPr lang="fr-FR" dirty="0">
                <a:solidFill>
                  <a:srgbClr val="333333"/>
                </a:solidFill>
                <a:latin typeface="Calibri" pitchFamily="34" charset="0"/>
              </a:rPr>
              <a:t>).</a:t>
            </a:r>
          </a:p>
          <a:p>
            <a:pPr>
              <a:spcBef>
                <a:spcPct val="50000"/>
              </a:spcBef>
            </a:pPr>
            <a:r>
              <a:rPr lang="en-US" dirty="0">
                <a:latin typeface="Calibri" pitchFamily="34" charset="0"/>
              </a:rPr>
              <a:t>   </a:t>
            </a:r>
          </a:p>
        </p:txBody>
      </p:sp>
      <p:pic>
        <p:nvPicPr>
          <p:cNvPr id="2050" name="Picture 2" descr="Résultat de recherche d'images pour &quot;rigaud louis XV&quot;"/>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24635" y="263056"/>
            <a:ext cx="3168524" cy="44408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ésultat de recherche d'images pour &quot;portrait officiel macron&quot;">
            <a:extLst>
              <a:ext uri="{FF2B5EF4-FFF2-40B4-BE49-F238E27FC236}">
                <a16:creationId xmlns:a16="http://schemas.microsoft.com/office/drawing/2014/main" id="{1C3499D8-E740-48AC-BE0B-16782E52B5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0707" y="263056"/>
            <a:ext cx="2501053" cy="3551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71ED8C-A0DC-4726-A0CA-5A725CEFBBDF}"/>
              </a:ext>
            </a:extLst>
          </p:cNvPr>
          <p:cNvSpPr txBox="1"/>
          <p:nvPr/>
        </p:nvSpPr>
        <p:spPr>
          <a:xfrm>
            <a:off x="8293919" y="5965141"/>
            <a:ext cx="184731" cy="369332"/>
          </a:xfrm>
          <a:prstGeom prst="rect">
            <a:avLst/>
          </a:prstGeom>
          <a:noFill/>
        </p:spPr>
        <p:txBody>
          <a:bodyPr wrap="none" rtlCol="0">
            <a:spAutoFit/>
          </a:bodyPr>
          <a:lstStyle/>
          <a:p>
            <a:endParaRPr lang="fr-BE" dirty="0"/>
          </a:p>
        </p:txBody>
      </p:sp>
      <p:sp>
        <p:nvSpPr>
          <p:cNvPr id="3" name="Rectangle 2">
            <a:extLst>
              <a:ext uri="{FF2B5EF4-FFF2-40B4-BE49-F238E27FC236}">
                <a16:creationId xmlns:a16="http://schemas.microsoft.com/office/drawing/2014/main" id="{85393EE4-4E79-47C0-A265-1DC65A58DC70}"/>
              </a:ext>
            </a:extLst>
          </p:cNvPr>
          <p:cNvSpPr/>
          <p:nvPr/>
        </p:nvSpPr>
        <p:spPr>
          <a:xfrm>
            <a:off x="4850707" y="3895456"/>
            <a:ext cx="6096000" cy="2463238"/>
          </a:xfrm>
          <a:prstGeom prst="rect">
            <a:avLst/>
          </a:prstGeom>
        </p:spPr>
        <p:txBody>
          <a:bodyPr>
            <a:spAutoFit/>
          </a:bodyPr>
          <a:lstStyle/>
          <a:p>
            <a:pPr>
              <a:lnSpc>
                <a:spcPct val="107000"/>
              </a:lnSpc>
              <a:spcAft>
                <a:spcPts val="0"/>
              </a:spcAft>
            </a:pPr>
            <a:r>
              <a:rPr lang="fr-FR" dirty="0">
                <a:latin typeface="Calibri" panose="020F0502020204030204" pitchFamily="34" charset="0"/>
                <a:ea typeface="Times New Roman" panose="02020603050405020304" pitchFamily="18" charset="0"/>
                <a:cs typeface="Times New Roman" panose="02020603050405020304" pitchFamily="18" charset="0"/>
              </a:rPr>
              <a:t>« La pose de face accentue le réalisme du candidat, surtout s’il est pourvu de lunettes scrutatrices. Tout y exprime la pénétration, la gravité, la franchise : le futur député fixe l’ennemi, l’obstacle, le ‘problème’. La pose de trois quarts, plus fréquente, suggère la tyrannie d’un idéal : le regard se</a:t>
            </a:r>
            <a:endParaRPr lang="fr-B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dirty="0">
                <a:latin typeface="Calibri" panose="020F0502020204030204" pitchFamily="34" charset="0"/>
                <a:ea typeface="Times New Roman" panose="02020603050405020304" pitchFamily="18" charset="0"/>
                <a:cs typeface="Times New Roman" panose="02020603050405020304" pitchFamily="18" charset="0"/>
              </a:rPr>
              <a:t>perd noblement dans l’avenir, il n’affronte pas, il domine et ensemence un ailleurs pudiquement indéfini. » (Roland Barthes, « </a:t>
            </a:r>
            <a:r>
              <a:rPr lang="fr-FR" b="1" dirty="0" err="1">
                <a:latin typeface="Calibri" panose="020F0502020204030204" pitchFamily="34" charset="0"/>
                <a:ea typeface="Times New Roman" panose="02020603050405020304" pitchFamily="18" charset="0"/>
                <a:cs typeface="Times New Roman" panose="02020603050405020304" pitchFamily="18" charset="0"/>
              </a:rPr>
              <a:t>Fotogenia</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elettorale</a:t>
            </a:r>
            <a:r>
              <a:rPr lang="fr-FR" dirty="0">
                <a:latin typeface="Calibri" panose="020F0502020204030204" pitchFamily="34" charset="0"/>
                <a:ea typeface="Times New Roman" panose="02020603050405020304" pitchFamily="18" charset="0"/>
                <a:cs typeface="Times New Roman" panose="02020603050405020304" pitchFamily="18" charset="0"/>
              </a:rPr>
              <a:t> », in </a:t>
            </a:r>
            <a:r>
              <a:rPr lang="fr-FR" i="1" dirty="0" err="1">
                <a:latin typeface="Calibri" panose="020F0502020204030204" pitchFamily="34" charset="0"/>
                <a:ea typeface="Times New Roman" panose="02020603050405020304" pitchFamily="18" charset="0"/>
                <a:cs typeface="Times New Roman" panose="02020603050405020304" pitchFamily="18" charset="0"/>
              </a:rPr>
              <a:t>Mitologie</a:t>
            </a:r>
            <a:r>
              <a:rPr lang="fr-FR" dirty="0">
                <a:latin typeface="Calibri" panose="020F0502020204030204" pitchFamily="34" charset="0"/>
                <a:ea typeface="Times New Roman" panose="02020603050405020304" pitchFamily="18" charset="0"/>
                <a:cs typeface="Times New Roman" panose="02020603050405020304" pitchFamily="18" charset="0"/>
              </a:rPr>
              <a:t>, 1957)</a:t>
            </a:r>
            <a:endParaRPr lang="fr-BE"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http://sites.dartmouth.edu/fdelsarte/files/2017/04/fig02.jpg">
            <a:extLst>
              <a:ext uri="{FF2B5EF4-FFF2-40B4-BE49-F238E27FC236}">
                <a16:creationId xmlns:a16="http://schemas.microsoft.com/office/drawing/2014/main" id="{DAEA3C92-E006-498A-B484-F6E2CF33C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300" y="263056"/>
            <a:ext cx="2050428" cy="3237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4D8834-6448-425C-8320-F6BD541756BB}"/>
              </a:ext>
            </a:extLst>
          </p:cNvPr>
          <p:cNvSpPr txBox="1"/>
          <p:nvPr/>
        </p:nvSpPr>
        <p:spPr>
          <a:xfrm>
            <a:off x="9655728" y="263056"/>
            <a:ext cx="2371611" cy="646331"/>
          </a:xfrm>
          <a:prstGeom prst="rect">
            <a:avLst/>
          </a:prstGeom>
          <a:noFill/>
        </p:spPr>
        <p:txBody>
          <a:bodyPr wrap="none" rtlCol="0">
            <a:spAutoFit/>
          </a:bodyPr>
          <a:lstStyle/>
          <a:p>
            <a:r>
              <a:rPr lang="fr-BE" dirty="0" err="1"/>
              <a:t>codifica</a:t>
            </a:r>
            <a:r>
              <a:rPr lang="fr-BE" dirty="0"/>
              <a:t>, </a:t>
            </a:r>
            <a:r>
              <a:rPr lang="fr-BE" dirty="0" err="1"/>
              <a:t>semeiotica</a:t>
            </a:r>
            <a:endParaRPr lang="fr-BE" dirty="0"/>
          </a:p>
          <a:p>
            <a:r>
              <a:rPr lang="fr-BE" dirty="0"/>
              <a:t>François Delsarte, 1860</a:t>
            </a:r>
          </a:p>
        </p:txBody>
      </p:sp>
    </p:spTree>
    <p:extLst>
      <p:ext uri="{BB962C8B-B14F-4D97-AF65-F5344CB8AC3E}">
        <p14:creationId xmlns:p14="http://schemas.microsoft.com/office/powerpoint/2010/main" val="4288730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descr="https://www.1st-art-gallery.com/thumbnail/85285/1/Self-Portrait-With-Louis-XIV-1973.jpg"/>
          <p:cNvSpPr>
            <a:spLocks noChangeAspect="1" noChangeArrowheads="1"/>
          </p:cNvSpPr>
          <p:nvPr/>
        </p:nvSpPr>
        <p:spPr bwMode="auto">
          <a:xfrm>
            <a:off x="3844925" y="63500"/>
            <a:ext cx="4503738" cy="6732588"/>
          </a:xfrm>
          <a:prstGeom prst="rect">
            <a:avLst/>
          </a:prstGeom>
          <a:noFill/>
          <a:ln w="9525">
            <a:noFill/>
            <a:miter lim="800000"/>
            <a:headEnd/>
            <a:tailEnd/>
          </a:ln>
        </p:spPr>
        <p:txBody>
          <a:bodyPr/>
          <a:lstStyle/>
          <a:p>
            <a:endParaRPr lang="fr-BE" sz="1400"/>
          </a:p>
        </p:txBody>
      </p:sp>
      <p:sp>
        <p:nvSpPr>
          <p:cNvPr id="8195" name="AutoShape 3" descr="https://www.1st-art-gallery.com/thumbnail/85285/1/Self-Portrait-With-Louis-XIV-1973.jpg"/>
          <p:cNvSpPr>
            <a:spLocks noChangeAspect="1" noChangeArrowheads="1"/>
          </p:cNvSpPr>
          <p:nvPr/>
        </p:nvSpPr>
        <p:spPr bwMode="auto">
          <a:xfrm>
            <a:off x="3844925" y="63500"/>
            <a:ext cx="4503738" cy="6732588"/>
          </a:xfrm>
          <a:prstGeom prst="rect">
            <a:avLst/>
          </a:prstGeom>
          <a:noFill/>
          <a:ln w="9525">
            <a:noFill/>
            <a:miter lim="800000"/>
            <a:headEnd/>
            <a:tailEnd/>
          </a:ln>
        </p:spPr>
        <p:txBody>
          <a:bodyPr/>
          <a:lstStyle/>
          <a:p>
            <a:endParaRPr lang="fr-BE" sz="1400"/>
          </a:p>
        </p:txBody>
      </p:sp>
      <p:pic>
        <p:nvPicPr>
          <p:cNvPr id="2052" name="Picture 4" descr="Louis-XIV by Antoine Benoist 17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203" y="693042"/>
            <a:ext cx="2258421" cy="32939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ifetakeslemons.files.wordpress.com/2013/03/benoist-louis-xiv.jpg?w=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160" y="467655"/>
            <a:ext cx="1990782" cy="13975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443" y="3987031"/>
            <a:ext cx="2926717" cy="1384995"/>
          </a:xfrm>
          <a:prstGeom prst="rect">
            <a:avLst/>
          </a:prstGeom>
          <a:noFill/>
        </p:spPr>
        <p:txBody>
          <a:bodyPr wrap="square" rtlCol="0">
            <a:spAutoFit/>
          </a:bodyPr>
          <a:lstStyle/>
          <a:p>
            <a:r>
              <a:rPr lang="fr-FR" sz="1400" dirty="0">
                <a:latin typeface="Calibri" panose="020F0502020204030204" pitchFamily="34" charset="0"/>
              </a:rPr>
              <a:t>Antoine Benoist, </a:t>
            </a:r>
            <a:r>
              <a:rPr lang="fr-FR" sz="1400" i="1" dirty="0">
                <a:latin typeface="Calibri" panose="020F0502020204030204" pitchFamily="34" charset="0"/>
              </a:rPr>
              <a:t>Louis XIV, </a:t>
            </a:r>
            <a:r>
              <a:rPr lang="fr-FR" sz="1400" i="1" dirty="0" err="1">
                <a:latin typeface="Calibri" panose="020F0502020204030204" pitchFamily="34" charset="0"/>
              </a:rPr>
              <a:t>bassorilievo</a:t>
            </a:r>
            <a:r>
              <a:rPr lang="fr-FR" sz="1400" i="1" dirty="0">
                <a:latin typeface="Calibri" panose="020F0502020204030204" pitchFamily="34" charset="0"/>
              </a:rPr>
              <a:t> di </a:t>
            </a:r>
            <a:r>
              <a:rPr lang="fr-FR" sz="1400" i="1" dirty="0" err="1">
                <a:latin typeface="Calibri" panose="020F0502020204030204" pitchFamily="34" charset="0"/>
              </a:rPr>
              <a:t>cera</a:t>
            </a:r>
            <a:r>
              <a:rPr lang="fr-FR" sz="1400" dirty="0">
                <a:latin typeface="Calibri" panose="020F0502020204030204" pitchFamily="34" charset="0"/>
              </a:rPr>
              <a:t>, 1706, </a:t>
            </a:r>
            <a:r>
              <a:rPr lang="fr-FR" sz="1400" dirty="0" err="1">
                <a:latin typeface="Calibri" panose="020F0502020204030204" pitchFamily="34" charset="0"/>
              </a:rPr>
              <a:t>cera</a:t>
            </a:r>
            <a:r>
              <a:rPr lang="fr-FR" sz="1400" dirty="0">
                <a:latin typeface="Calibri" panose="020F0502020204030204" pitchFamily="34" charset="0"/>
              </a:rPr>
              <a:t>,</a:t>
            </a:r>
          </a:p>
          <a:p>
            <a:r>
              <a:rPr lang="fr-FR" sz="1400" dirty="0" err="1">
                <a:latin typeface="Calibri" panose="020F0502020204030204" pitchFamily="34" charset="0"/>
              </a:rPr>
              <a:t>vetro</a:t>
            </a:r>
            <a:r>
              <a:rPr lang="fr-FR" sz="1400" dirty="0">
                <a:latin typeface="Calibri" panose="020F0502020204030204" pitchFamily="34" charset="0"/>
              </a:rPr>
              <a:t>, capelli, </a:t>
            </a:r>
            <a:r>
              <a:rPr lang="fr-FR" sz="1400" dirty="0" err="1">
                <a:latin typeface="Calibri" panose="020F0502020204030204" pitchFamily="34" charset="0"/>
              </a:rPr>
              <a:t>seta</a:t>
            </a:r>
            <a:r>
              <a:rPr lang="fr-FR" sz="1400" dirty="0">
                <a:latin typeface="Calibri" panose="020F0502020204030204" pitchFamily="34" charset="0"/>
              </a:rPr>
              <a:t>, </a:t>
            </a:r>
            <a:r>
              <a:rPr lang="fr-FR" sz="1400" dirty="0" err="1">
                <a:latin typeface="Calibri" panose="020F0502020204030204" pitchFamily="34" charset="0"/>
              </a:rPr>
              <a:t>velluto</a:t>
            </a:r>
            <a:r>
              <a:rPr lang="fr-FR" sz="1400" dirty="0">
                <a:latin typeface="Calibri" panose="020F0502020204030204" pitchFamily="34" charset="0"/>
              </a:rPr>
              <a:t>, « </a:t>
            </a:r>
            <a:r>
              <a:rPr lang="fr-FR" sz="1400" dirty="0" err="1">
                <a:latin typeface="Calibri" panose="020F0502020204030204" pitchFamily="34" charset="0"/>
              </a:rPr>
              <a:t>ceroplastia</a:t>
            </a:r>
            <a:r>
              <a:rPr lang="fr-FR" sz="1400" dirty="0">
                <a:latin typeface="Calibri" panose="020F0502020204030204" pitchFamily="34" charset="0"/>
              </a:rPr>
              <a:t> », 85,3 x 71 cm x 12 cm, Versailles (68 </a:t>
            </a:r>
            <a:r>
              <a:rPr lang="fr-FR" sz="1400" dirty="0" err="1">
                <a:latin typeface="Calibri" panose="020F0502020204030204" pitchFamily="34" charset="0"/>
              </a:rPr>
              <a:t>anni</a:t>
            </a:r>
            <a:r>
              <a:rPr lang="fr-FR" sz="1400" dirty="0">
                <a:latin typeface="Calibri" panose="020F0502020204030204" pitchFamily="34" charset="0"/>
              </a:rPr>
              <a:t>, 9 </a:t>
            </a:r>
            <a:r>
              <a:rPr lang="fr-FR" sz="1400" dirty="0" err="1">
                <a:latin typeface="Calibri" panose="020F0502020204030204" pitchFamily="34" charset="0"/>
              </a:rPr>
              <a:t>anni</a:t>
            </a:r>
            <a:r>
              <a:rPr lang="fr-FR" sz="1400" dirty="0">
                <a:latin typeface="Calibri" panose="020F0502020204030204" pitchFamily="34" charset="0"/>
              </a:rPr>
              <a:t> prima </a:t>
            </a:r>
            <a:r>
              <a:rPr lang="fr-FR" sz="1400" dirty="0" err="1">
                <a:latin typeface="Calibri" panose="020F0502020204030204" pitchFamily="34" charset="0"/>
              </a:rPr>
              <a:t>della</a:t>
            </a:r>
            <a:r>
              <a:rPr lang="fr-FR" sz="1400" dirty="0">
                <a:latin typeface="Calibri" panose="020F0502020204030204" pitchFamily="34" charset="0"/>
              </a:rPr>
              <a:t> morte)</a:t>
            </a:r>
            <a:endParaRPr lang="en-US" sz="1400" dirty="0">
              <a:latin typeface="Calibri" panose="020F0502020204030204" pitchFamily="34" charset="0"/>
            </a:endParaRPr>
          </a:p>
        </p:txBody>
      </p:sp>
      <p:sp>
        <p:nvSpPr>
          <p:cNvPr id="4" name="Rectangle 3">
            <a:extLst>
              <a:ext uri="{FF2B5EF4-FFF2-40B4-BE49-F238E27FC236}">
                <a16:creationId xmlns:a16="http://schemas.microsoft.com/office/drawing/2014/main" id="{29E9E6F1-BCD8-494C-B107-8FB05A691295}"/>
              </a:ext>
            </a:extLst>
          </p:cNvPr>
          <p:cNvSpPr/>
          <p:nvPr/>
        </p:nvSpPr>
        <p:spPr>
          <a:xfrm>
            <a:off x="5555500" y="4044523"/>
            <a:ext cx="6619612" cy="2462213"/>
          </a:xfrm>
          <a:prstGeom prst="rect">
            <a:avLst/>
          </a:prstGeom>
        </p:spPr>
        <p:txBody>
          <a:bodyPr wrap="square">
            <a:spAutoFit/>
          </a:bodyPr>
          <a:lstStyle/>
          <a:p>
            <a:endParaRPr lang="fr-BE" sz="1400" dirty="0"/>
          </a:p>
          <a:p>
            <a:endParaRPr lang="fr-BE" sz="1400" dirty="0"/>
          </a:p>
          <a:p>
            <a:r>
              <a:rPr lang="fr-BE" sz="1400" b="1" dirty="0" err="1"/>
              <a:t>Incarnato</a:t>
            </a:r>
            <a:r>
              <a:rPr lang="fr-BE" sz="1400" b="1" dirty="0"/>
              <a:t> </a:t>
            </a:r>
            <a:r>
              <a:rPr lang="fr-BE" sz="1400" dirty="0"/>
              <a:t>« coloris </a:t>
            </a:r>
            <a:r>
              <a:rPr lang="fr-BE" sz="1400" b="1" dirty="0"/>
              <a:t>symptôme</a:t>
            </a:r>
            <a:r>
              <a:rPr lang="fr-BE" sz="1400" dirty="0"/>
              <a:t> », « peau des artères » (Descartes) ; « coloris-filet d’un entre-deux de la notion même de peau : entre limite-séparation (la peau comme interposition) et limite-indistinction (la peau comme manifestant son coloris fibrillaire), limite-surface et limite-entrelacs » (p. 33) « surface vivante, poreuse, irriguée, chaude, - c’est-a-dire une non-surface »  « luisant » (</a:t>
            </a:r>
            <a:r>
              <a:rPr lang="fr-BE" sz="1400" dirty="0" err="1"/>
              <a:t>Frenhofer</a:t>
            </a:r>
            <a:r>
              <a:rPr lang="fr-BE" sz="1400" dirty="0"/>
              <a:t> de Balzac) (Didi-Huberman, </a:t>
            </a:r>
            <a:r>
              <a:rPr lang="fr-BE" sz="1400" i="1" dirty="0"/>
              <a:t>La peinture incarnée</a:t>
            </a:r>
            <a:r>
              <a:rPr lang="fr-BE" sz="1400" dirty="0"/>
              <a:t>, 1985, p. 33) cf. « enveloppe /surface d’inscription » (Jacques </a:t>
            </a:r>
            <a:r>
              <a:rPr lang="fr-BE" sz="1400" dirty="0" err="1"/>
              <a:t>Fontanille</a:t>
            </a:r>
            <a:r>
              <a:rPr lang="fr-BE" sz="1400" dirty="0"/>
              <a:t> </a:t>
            </a:r>
            <a:r>
              <a:rPr lang="fr-BE" sz="1400" i="1" dirty="0"/>
              <a:t>Soma et </a:t>
            </a:r>
            <a:r>
              <a:rPr lang="fr-BE" sz="1400" i="1" dirty="0" err="1"/>
              <a:t>Séma</a:t>
            </a:r>
            <a:r>
              <a:rPr lang="fr-BE" sz="1400" i="1" dirty="0"/>
              <a:t>. Figures du corps</a:t>
            </a:r>
            <a:r>
              <a:rPr lang="fr-BE" sz="1400" dirty="0"/>
              <a:t>, 2004)</a:t>
            </a:r>
          </a:p>
          <a:p>
            <a:r>
              <a:rPr lang="fr-BE" sz="1400" b="1" dirty="0" err="1"/>
              <a:t>incarnazione</a:t>
            </a:r>
            <a:r>
              <a:rPr lang="fr-BE" sz="1400" dirty="0"/>
              <a:t> &lt; </a:t>
            </a:r>
            <a:r>
              <a:rPr lang="fr-BE" sz="1400" dirty="0" err="1"/>
              <a:t>Tertulliano</a:t>
            </a:r>
            <a:r>
              <a:rPr lang="fr-BE" sz="1400" dirty="0"/>
              <a:t>, </a:t>
            </a:r>
            <a:r>
              <a:rPr lang="fr-BE" sz="1400" i="1" dirty="0"/>
              <a:t>De </a:t>
            </a:r>
            <a:r>
              <a:rPr lang="fr-BE" sz="1400" i="1" dirty="0" err="1"/>
              <a:t>idolatria</a:t>
            </a:r>
            <a:r>
              <a:rPr lang="fr-BE" sz="1400" i="1" dirty="0"/>
              <a:t> </a:t>
            </a:r>
            <a:r>
              <a:rPr lang="fr-BE" sz="1400" dirty="0"/>
              <a:t>(212 </a:t>
            </a:r>
            <a:r>
              <a:rPr lang="fr-BE" sz="1400" dirty="0" err="1"/>
              <a:t>d.C</a:t>
            </a:r>
            <a:r>
              <a:rPr lang="fr-BE" sz="1400" dirty="0"/>
              <a:t>) </a:t>
            </a:r>
            <a:r>
              <a:rPr lang="fr-BE" sz="1400" b="1" dirty="0" err="1"/>
              <a:t>visivo</a:t>
            </a:r>
            <a:r>
              <a:rPr lang="fr-BE" sz="1400" dirty="0"/>
              <a:t> (</a:t>
            </a:r>
            <a:r>
              <a:rPr lang="fr-BE" sz="1400" i="1" dirty="0" err="1"/>
              <a:t>idolum</a:t>
            </a:r>
            <a:r>
              <a:rPr lang="fr-BE" sz="1400" dirty="0"/>
              <a:t>) </a:t>
            </a:r>
            <a:r>
              <a:rPr lang="fr-BE" sz="1400" i="1" dirty="0"/>
              <a:t>vs</a:t>
            </a:r>
            <a:r>
              <a:rPr lang="fr-BE" sz="1400" dirty="0"/>
              <a:t> </a:t>
            </a:r>
            <a:r>
              <a:rPr lang="fr-BE" sz="1400" b="1" dirty="0" err="1"/>
              <a:t>visuale</a:t>
            </a:r>
            <a:r>
              <a:rPr lang="fr-BE" sz="1400" b="1" dirty="0"/>
              <a:t> </a:t>
            </a:r>
            <a:r>
              <a:rPr lang="fr-BE" sz="1400" dirty="0"/>
              <a:t>(</a:t>
            </a:r>
            <a:r>
              <a:rPr lang="fr-BE" sz="1400" dirty="0" err="1"/>
              <a:t>incarnazione</a:t>
            </a:r>
            <a:r>
              <a:rPr lang="fr-BE" sz="1400" dirty="0"/>
              <a:t>) (Didi-Huberman, </a:t>
            </a:r>
            <a:r>
              <a:rPr lang="fr-BE" sz="1400" i="1" dirty="0"/>
              <a:t>L’image ouverte. Motifs de l’incarnation dans les arts visuels, </a:t>
            </a:r>
            <a:r>
              <a:rPr lang="fr-BE" sz="1400" dirty="0"/>
              <a:t>2007 </a:t>
            </a:r>
          </a:p>
        </p:txBody>
      </p:sp>
      <p:sp>
        <p:nvSpPr>
          <p:cNvPr id="2" name="TextBox 1">
            <a:extLst>
              <a:ext uri="{FF2B5EF4-FFF2-40B4-BE49-F238E27FC236}">
                <a16:creationId xmlns:a16="http://schemas.microsoft.com/office/drawing/2014/main" id="{F050F516-6656-470E-B013-CE61E76C62E1}"/>
              </a:ext>
            </a:extLst>
          </p:cNvPr>
          <p:cNvSpPr txBox="1"/>
          <p:nvPr/>
        </p:nvSpPr>
        <p:spPr>
          <a:xfrm>
            <a:off x="544420" y="112920"/>
            <a:ext cx="2428550" cy="461665"/>
          </a:xfrm>
          <a:prstGeom prst="rect">
            <a:avLst/>
          </a:prstGeom>
          <a:noFill/>
        </p:spPr>
        <p:txBody>
          <a:bodyPr wrap="none" rtlCol="0">
            <a:spAutoFit/>
          </a:bodyPr>
          <a:lstStyle/>
          <a:p>
            <a:r>
              <a:rPr lang="fr-BE" sz="2400" b="1" dirty="0"/>
              <a:t>4. </a:t>
            </a:r>
            <a:r>
              <a:rPr lang="fr-BE" sz="2400" b="1" dirty="0" err="1"/>
              <a:t>Volto</a:t>
            </a:r>
            <a:r>
              <a:rPr lang="fr-BE" sz="2400" b="1" dirty="0"/>
              <a:t> </a:t>
            </a:r>
            <a:r>
              <a:rPr lang="fr-BE" sz="2400" b="1" dirty="0" err="1"/>
              <a:t>ed</a:t>
            </a:r>
            <a:r>
              <a:rPr lang="fr-BE" sz="2400" b="1" dirty="0"/>
              <a:t> effigie</a:t>
            </a:r>
          </a:p>
        </p:txBody>
      </p:sp>
      <p:pic>
        <p:nvPicPr>
          <p:cNvPr id="7" name="Picture 6">
            <a:extLst>
              <a:ext uri="{FF2B5EF4-FFF2-40B4-BE49-F238E27FC236}">
                <a16:creationId xmlns:a16="http://schemas.microsoft.com/office/drawing/2014/main" id="{0CB9E4DC-21E9-4C9C-A195-299469F12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151" y="478703"/>
            <a:ext cx="2013599" cy="1436856"/>
          </a:xfrm>
          <a:prstGeom prst="rect">
            <a:avLst/>
          </a:prstGeom>
        </p:spPr>
      </p:pic>
      <p:sp>
        <p:nvSpPr>
          <p:cNvPr id="5" name="TextBox 4">
            <a:extLst>
              <a:ext uri="{FF2B5EF4-FFF2-40B4-BE49-F238E27FC236}">
                <a16:creationId xmlns:a16="http://schemas.microsoft.com/office/drawing/2014/main" id="{AA06865D-C103-42F9-8078-84F0FCC73F5B}"/>
              </a:ext>
            </a:extLst>
          </p:cNvPr>
          <p:cNvSpPr txBox="1"/>
          <p:nvPr/>
        </p:nvSpPr>
        <p:spPr>
          <a:xfrm>
            <a:off x="3169350" y="1816284"/>
            <a:ext cx="8231997" cy="3200876"/>
          </a:xfrm>
          <a:prstGeom prst="rect">
            <a:avLst/>
          </a:prstGeom>
          <a:noFill/>
        </p:spPr>
        <p:txBody>
          <a:bodyPr wrap="none" rtlCol="0">
            <a:spAutoFit/>
          </a:bodyPr>
          <a:lstStyle/>
          <a:p>
            <a:r>
              <a:rPr lang="fr-BE" sz="1600" b="1" dirty="0" err="1"/>
              <a:t>icona</a:t>
            </a:r>
            <a:r>
              <a:rPr lang="fr-BE" sz="1600" b="1" dirty="0"/>
              <a:t>, indice o </a:t>
            </a:r>
            <a:r>
              <a:rPr lang="fr-BE" sz="1600" b="1" dirty="0" err="1"/>
              <a:t>simbolo</a:t>
            </a:r>
            <a:r>
              <a:rPr lang="fr-BE" sz="1600" b="1" dirty="0"/>
              <a:t> ???</a:t>
            </a:r>
          </a:p>
          <a:p>
            <a:r>
              <a:rPr lang="fr-BE" sz="1600" dirty="0"/>
              <a:t>« </a:t>
            </a:r>
            <a:r>
              <a:rPr lang="fr-BE" sz="1600" dirty="0" err="1"/>
              <a:t>delinquente</a:t>
            </a:r>
            <a:r>
              <a:rPr lang="fr-BE" sz="1600" dirty="0"/>
              <a:t> </a:t>
            </a:r>
            <a:r>
              <a:rPr lang="fr-BE" sz="1600" dirty="0" err="1"/>
              <a:t>impiccato</a:t>
            </a:r>
            <a:r>
              <a:rPr lang="fr-BE" sz="1600" dirty="0"/>
              <a:t> in effigie »</a:t>
            </a:r>
          </a:p>
          <a:p>
            <a:r>
              <a:rPr lang="fr-BE" sz="1600" b="1" dirty="0" err="1"/>
              <a:t>Rompicapo</a:t>
            </a:r>
            <a:r>
              <a:rPr lang="fr-BE" sz="1600" b="1" dirty="0"/>
              <a:t> </a:t>
            </a:r>
            <a:r>
              <a:rPr lang="fr-BE" sz="1600" b="1" dirty="0" err="1"/>
              <a:t>semiologico</a:t>
            </a:r>
            <a:endParaRPr lang="fr-BE" sz="1600" b="1" dirty="0"/>
          </a:p>
          <a:p>
            <a:endParaRPr lang="fr-BE" sz="1400" dirty="0">
              <a:hlinkClick r:id="rId5"/>
            </a:endParaRPr>
          </a:p>
          <a:p>
            <a:r>
              <a:rPr lang="fr-BE" sz="1400" dirty="0">
                <a:hlinkClick r:id="rId5"/>
              </a:rPr>
              <a:t>https://www.youtube.com/watch?v=jzSLV36s35Q</a:t>
            </a:r>
            <a:r>
              <a:rPr lang="fr-BE" sz="1400" dirty="0"/>
              <a:t> (2009)</a:t>
            </a:r>
          </a:p>
          <a:p>
            <a:r>
              <a:rPr lang="fr-BE" sz="1400" dirty="0" err="1"/>
              <a:t>Modellato</a:t>
            </a:r>
            <a:r>
              <a:rPr lang="fr-BE" sz="1400" dirty="0"/>
              <a:t> </a:t>
            </a:r>
            <a:r>
              <a:rPr lang="fr-BE" sz="1400" dirty="0" err="1"/>
              <a:t>sul</a:t>
            </a:r>
            <a:r>
              <a:rPr lang="fr-BE" sz="1400" dirty="0"/>
              <a:t> </a:t>
            </a:r>
            <a:r>
              <a:rPr lang="fr-BE" sz="1400" dirty="0" err="1"/>
              <a:t>viso</a:t>
            </a:r>
            <a:r>
              <a:rPr lang="fr-BE" sz="1400" dirty="0"/>
              <a:t> ; </a:t>
            </a:r>
            <a:r>
              <a:rPr lang="fr-BE" sz="1400" dirty="0" err="1"/>
              <a:t>cera</a:t>
            </a:r>
            <a:r>
              <a:rPr lang="fr-BE" sz="1400" dirty="0"/>
              <a:t> d’ape ; capelli </a:t>
            </a:r>
            <a:r>
              <a:rPr lang="fr-BE" sz="1400" dirty="0" err="1"/>
              <a:t>umani</a:t>
            </a:r>
            <a:r>
              <a:rPr lang="fr-BE" sz="1400" dirty="0"/>
              <a:t> ; </a:t>
            </a:r>
            <a:r>
              <a:rPr lang="fr-BE" sz="1400" dirty="0" err="1"/>
              <a:t>accidenti</a:t>
            </a:r>
            <a:r>
              <a:rPr lang="fr-BE" sz="1400" dirty="0"/>
              <a:t> </a:t>
            </a:r>
            <a:r>
              <a:rPr lang="fr-BE" sz="1400" dirty="0" err="1"/>
              <a:t>dell’epidermide</a:t>
            </a:r>
            <a:r>
              <a:rPr lang="fr-BE" sz="1400" dirty="0"/>
              <a:t> : </a:t>
            </a:r>
            <a:r>
              <a:rPr lang="fr-BE" sz="1400" dirty="0" err="1"/>
              <a:t>vaiolo</a:t>
            </a:r>
            <a:r>
              <a:rPr lang="fr-BE" sz="1400" dirty="0"/>
              <a:t> ; </a:t>
            </a:r>
          </a:p>
          <a:p>
            <a:r>
              <a:rPr lang="fr-BE" sz="1400" b="1" dirty="0" err="1"/>
              <a:t>orecchio</a:t>
            </a:r>
            <a:r>
              <a:rPr lang="fr-BE" sz="1400" dirty="0"/>
              <a:t> « </a:t>
            </a:r>
            <a:r>
              <a:rPr lang="fr-BE" sz="1400" dirty="0" err="1"/>
              <a:t>morelleggiano</a:t>
            </a:r>
            <a:r>
              <a:rPr lang="fr-BE" sz="1400" dirty="0"/>
              <a:t> » (p. 161)</a:t>
            </a:r>
          </a:p>
          <a:p>
            <a:r>
              <a:rPr lang="fr-BE" sz="1400" dirty="0"/>
              <a:t>(Carlo Ginzburg, Miti </a:t>
            </a:r>
            <a:r>
              <a:rPr lang="fr-BE" sz="1400" dirty="0" err="1"/>
              <a:t>emblemi</a:t>
            </a:r>
            <a:r>
              <a:rPr lang="fr-BE" sz="1400" dirty="0"/>
              <a:t> </a:t>
            </a:r>
            <a:r>
              <a:rPr lang="fr-BE" sz="1400" dirty="0" err="1"/>
              <a:t>spie</a:t>
            </a:r>
            <a:r>
              <a:rPr lang="fr-BE" sz="1400" dirty="0"/>
              <a:t>, 1986  </a:t>
            </a:r>
            <a:r>
              <a:rPr lang="fr-BE" sz="1400" dirty="0">
                <a:sym typeface="Wingdings" panose="05000000000000000000" pitchFamily="2" charset="2"/>
              </a:rPr>
              <a:t> Morelli / Bischoff « </a:t>
            </a:r>
            <a:r>
              <a:rPr lang="fr-BE" sz="1400" dirty="0" err="1">
                <a:sym typeface="Wingdings" panose="05000000000000000000" pitchFamily="2" charset="2"/>
              </a:rPr>
              <a:t>Perizia</a:t>
            </a:r>
            <a:r>
              <a:rPr lang="fr-BE" sz="1400" dirty="0">
                <a:sym typeface="Wingdings" panose="05000000000000000000" pitchFamily="2" charset="2"/>
              </a:rPr>
              <a:t> </a:t>
            </a:r>
            <a:r>
              <a:rPr lang="fr-BE" sz="1400" dirty="0" err="1">
                <a:sym typeface="Wingdings" panose="05000000000000000000" pitchFamily="2" charset="2"/>
              </a:rPr>
              <a:t>Tchaïkovsky</a:t>
            </a:r>
            <a:r>
              <a:rPr lang="fr-BE" sz="1400" dirty="0">
                <a:sym typeface="Wingdings" panose="05000000000000000000" pitchFamily="2" charset="2"/>
              </a:rPr>
              <a:t> / Anastasia </a:t>
            </a:r>
            <a:r>
              <a:rPr lang="fr-BE" sz="1400" dirty="0" err="1">
                <a:sym typeface="Wingdings" panose="05000000000000000000" pitchFamily="2" charset="2"/>
              </a:rPr>
              <a:t>Nicolaïevna</a:t>
            </a:r>
            <a:r>
              <a:rPr lang="fr-BE" sz="1400" dirty="0">
                <a:sym typeface="Wingdings" panose="05000000000000000000" pitchFamily="2" charset="2"/>
              </a:rPr>
              <a:t> ») </a:t>
            </a:r>
          </a:p>
          <a:p>
            <a:r>
              <a:rPr lang="fr-BE" sz="1400" b="1" dirty="0" err="1">
                <a:sym typeface="Wingdings" panose="05000000000000000000" pitchFamily="2" charset="2"/>
              </a:rPr>
              <a:t>paradigma</a:t>
            </a:r>
            <a:r>
              <a:rPr lang="fr-BE" sz="1400" b="1" dirty="0">
                <a:sym typeface="Wingdings" panose="05000000000000000000" pitchFamily="2" charset="2"/>
              </a:rPr>
              <a:t> </a:t>
            </a:r>
            <a:r>
              <a:rPr lang="fr-BE" sz="1400" b="1" dirty="0" err="1">
                <a:sym typeface="Wingdings" panose="05000000000000000000" pitchFamily="2" charset="2"/>
              </a:rPr>
              <a:t>indiziario</a:t>
            </a:r>
            <a:r>
              <a:rPr lang="fr-BE" sz="1400" b="1" dirty="0">
                <a:sym typeface="Wingdings" panose="05000000000000000000" pitchFamily="2" charset="2"/>
              </a:rPr>
              <a:t>, </a:t>
            </a:r>
            <a:r>
              <a:rPr lang="fr-BE" sz="1400" dirty="0" err="1">
                <a:sym typeface="Wingdings" panose="05000000000000000000" pitchFamily="2" charset="2"/>
              </a:rPr>
              <a:t>semeiotico</a:t>
            </a:r>
            <a:r>
              <a:rPr lang="fr-BE" sz="1400" dirty="0">
                <a:sym typeface="Wingdings" panose="05000000000000000000" pitchFamily="2" charset="2"/>
              </a:rPr>
              <a:t> (« la </a:t>
            </a:r>
            <a:r>
              <a:rPr lang="fr-BE" sz="1400" dirty="0" err="1">
                <a:sym typeface="Wingdings" panose="05000000000000000000" pitchFamily="2" charset="2"/>
              </a:rPr>
              <a:t>capacità</a:t>
            </a:r>
            <a:r>
              <a:rPr lang="fr-BE" sz="1400" dirty="0">
                <a:sym typeface="Wingdings" panose="05000000000000000000" pitchFamily="2" charset="2"/>
              </a:rPr>
              <a:t> di </a:t>
            </a:r>
            <a:r>
              <a:rPr lang="fr-BE" sz="1400" dirty="0" err="1">
                <a:sym typeface="Wingdings" panose="05000000000000000000" pitchFamily="2" charset="2"/>
              </a:rPr>
              <a:t>fare</a:t>
            </a:r>
            <a:r>
              <a:rPr lang="fr-BE" sz="1400" dirty="0">
                <a:sym typeface="Wingdings" panose="05000000000000000000" pitchFamily="2" charset="2"/>
              </a:rPr>
              <a:t> </a:t>
            </a:r>
            <a:r>
              <a:rPr lang="fr-BE" sz="1400" dirty="0" err="1">
                <a:sym typeface="Wingdings" panose="05000000000000000000" pitchFamily="2" charset="2"/>
              </a:rPr>
              <a:t>profezie</a:t>
            </a:r>
            <a:r>
              <a:rPr lang="fr-BE" sz="1400" dirty="0">
                <a:sym typeface="Wingdings" panose="05000000000000000000" pitchFamily="2" charset="2"/>
              </a:rPr>
              <a:t> </a:t>
            </a:r>
            <a:r>
              <a:rPr lang="fr-BE" sz="1400" dirty="0" err="1">
                <a:sym typeface="Wingdings" panose="05000000000000000000" pitchFamily="2" charset="2"/>
              </a:rPr>
              <a:t>retrospettive</a:t>
            </a:r>
            <a:r>
              <a:rPr lang="fr-BE" sz="1400" dirty="0">
                <a:sym typeface="Wingdings" panose="05000000000000000000" pitchFamily="2" charset="2"/>
              </a:rPr>
              <a:t> » (p. 183)</a:t>
            </a:r>
          </a:p>
          <a:p>
            <a:r>
              <a:rPr lang="fr-BE" sz="1400" dirty="0">
                <a:sym typeface="Wingdings" panose="05000000000000000000" pitchFamily="2" charset="2"/>
              </a:rPr>
              <a:t>&lt; </a:t>
            </a:r>
            <a:r>
              <a:rPr lang="fr-BE" sz="1400" dirty="0" err="1">
                <a:sym typeface="Wingdings" panose="05000000000000000000" pitchFamily="2" charset="2"/>
              </a:rPr>
              <a:t>venatorio</a:t>
            </a:r>
            <a:r>
              <a:rPr lang="fr-BE" sz="1400" dirty="0">
                <a:sym typeface="Wingdings" panose="05000000000000000000" pitchFamily="2" charset="2"/>
              </a:rPr>
              <a:t>, </a:t>
            </a:r>
            <a:r>
              <a:rPr lang="fr-BE" sz="1400" dirty="0" err="1">
                <a:sym typeface="Wingdings" panose="05000000000000000000" pitchFamily="2" charset="2"/>
              </a:rPr>
              <a:t>psicanalitico</a:t>
            </a:r>
            <a:r>
              <a:rPr lang="fr-BE" sz="1400" dirty="0">
                <a:sym typeface="Wingdings" panose="05000000000000000000" pitchFamily="2" charset="2"/>
              </a:rPr>
              <a:t>, </a:t>
            </a:r>
            <a:r>
              <a:rPr lang="fr-BE" sz="1400" dirty="0" err="1">
                <a:sym typeface="Wingdings" panose="05000000000000000000" pitchFamily="2" charset="2"/>
              </a:rPr>
              <a:t>giuridico</a:t>
            </a:r>
            <a:r>
              <a:rPr lang="fr-BE" sz="1400" dirty="0">
                <a:sym typeface="Wingdings" panose="05000000000000000000" pitchFamily="2" charset="2"/>
              </a:rPr>
              <a:t> (</a:t>
            </a:r>
            <a:r>
              <a:rPr lang="fr-BE" sz="1400" dirty="0" err="1">
                <a:sym typeface="Wingdings" panose="05000000000000000000" pitchFamily="2" charset="2"/>
              </a:rPr>
              <a:t>passato</a:t>
            </a:r>
            <a:r>
              <a:rPr lang="fr-BE" sz="1400" dirty="0">
                <a:sym typeface="Wingdings" panose="05000000000000000000" pitchFamily="2" charset="2"/>
              </a:rPr>
              <a:t>) </a:t>
            </a:r>
          </a:p>
          <a:p>
            <a:r>
              <a:rPr lang="fr-BE" sz="1400" dirty="0">
                <a:sym typeface="Wingdings" panose="05000000000000000000" pitchFamily="2" charset="2"/>
              </a:rPr>
              <a:t>&lt; </a:t>
            </a:r>
            <a:r>
              <a:rPr lang="fr-BE" sz="1400" dirty="0" err="1">
                <a:sym typeface="Wingdings" panose="05000000000000000000" pitchFamily="2" charset="2"/>
              </a:rPr>
              <a:t>medico</a:t>
            </a:r>
            <a:r>
              <a:rPr lang="fr-BE" sz="1400" dirty="0">
                <a:sym typeface="Wingdings" panose="05000000000000000000" pitchFamily="2" charset="2"/>
              </a:rPr>
              <a:t> : </a:t>
            </a:r>
            <a:r>
              <a:rPr lang="fr-BE" sz="1400" dirty="0" err="1">
                <a:sym typeface="Wingdings" panose="05000000000000000000" pitchFamily="2" charset="2"/>
              </a:rPr>
              <a:t>diagnosi</a:t>
            </a:r>
            <a:r>
              <a:rPr lang="fr-BE" sz="1400" dirty="0">
                <a:sym typeface="Wingdings" panose="05000000000000000000" pitchFamily="2" charset="2"/>
              </a:rPr>
              <a:t> et </a:t>
            </a:r>
            <a:r>
              <a:rPr lang="fr-BE" sz="1400" dirty="0" err="1">
                <a:sym typeface="Wingdings" panose="05000000000000000000" pitchFamily="2" charset="2"/>
              </a:rPr>
              <a:t>prognosi</a:t>
            </a:r>
            <a:r>
              <a:rPr lang="fr-BE" sz="1400" dirty="0">
                <a:sym typeface="Wingdings" panose="05000000000000000000" pitchFamily="2" charset="2"/>
              </a:rPr>
              <a:t> (</a:t>
            </a:r>
            <a:r>
              <a:rPr lang="fr-BE" sz="1400" dirty="0" err="1">
                <a:sym typeface="Wingdings" panose="05000000000000000000" pitchFamily="2" charset="2"/>
              </a:rPr>
              <a:t>presente</a:t>
            </a:r>
            <a:r>
              <a:rPr lang="fr-BE" sz="1400" dirty="0">
                <a:sym typeface="Wingdings" panose="05000000000000000000" pitchFamily="2" charset="2"/>
              </a:rPr>
              <a:t> e </a:t>
            </a:r>
            <a:r>
              <a:rPr lang="fr-BE" sz="1400" dirty="0" err="1">
                <a:sym typeface="Wingdings" panose="05000000000000000000" pitchFamily="2" charset="2"/>
              </a:rPr>
              <a:t>futuro</a:t>
            </a:r>
            <a:r>
              <a:rPr lang="fr-BE" sz="1400" dirty="0">
                <a:sym typeface="Wingdings" panose="05000000000000000000" pitchFamily="2" charset="2"/>
              </a:rPr>
              <a:t>)</a:t>
            </a:r>
          </a:p>
          <a:p>
            <a:r>
              <a:rPr lang="fr-BE" sz="1400" dirty="0">
                <a:sym typeface="Wingdings" panose="05000000000000000000" pitchFamily="2" charset="2"/>
              </a:rPr>
              <a:t>&lt; </a:t>
            </a:r>
            <a:r>
              <a:rPr lang="fr-BE" sz="1400" dirty="0" err="1">
                <a:sym typeface="Wingdings" panose="05000000000000000000" pitchFamily="2" charset="2"/>
              </a:rPr>
              <a:t>divinatorio</a:t>
            </a:r>
            <a:r>
              <a:rPr lang="fr-BE" sz="1400" dirty="0">
                <a:sym typeface="Wingdings" panose="05000000000000000000" pitchFamily="2" charset="2"/>
              </a:rPr>
              <a:t>  (</a:t>
            </a:r>
            <a:r>
              <a:rPr lang="fr-BE" sz="1400" dirty="0" err="1">
                <a:sym typeface="Wingdings" panose="05000000000000000000" pitchFamily="2" charset="2"/>
              </a:rPr>
              <a:t>futuro</a:t>
            </a:r>
            <a:r>
              <a:rPr lang="fr-BE" sz="1400" dirty="0">
                <a:sym typeface="Wingdings" panose="05000000000000000000" pitchFamily="2" charset="2"/>
              </a:rPr>
              <a:t>) </a:t>
            </a:r>
          </a:p>
          <a:p>
            <a:endParaRPr lang="fr-BE" sz="1400" dirty="0"/>
          </a:p>
          <a:p>
            <a:endParaRPr lang="fr-BE" sz="1400" dirty="0"/>
          </a:p>
        </p:txBody>
      </p:sp>
      <p:sp>
        <p:nvSpPr>
          <p:cNvPr id="6" name="Rectangle 5">
            <a:extLst>
              <a:ext uri="{FF2B5EF4-FFF2-40B4-BE49-F238E27FC236}">
                <a16:creationId xmlns:a16="http://schemas.microsoft.com/office/drawing/2014/main" id="{51410B32-03A5-4788-9E02-243B19797CBC}"/>
              </a:ext>
            </a:extLst>
          </p:cNvPr>
          <p:cNvSpPr/>
          <p:nvPr/>
        </p:nvSpPr>
        <p:spPr>
          <a:xfrm>
            <a:off x="144443" y="5704453"/>
            <a:ext cx="6096000" cy="738664"/>
          </a:xfrm>
          <a:prstGeom prst="rect">
            <a:avLst/>
          </a:prstGeom>
        </p:spPr>
        <p:txBody>
          <a:bodyPr>
            <a:spAutoFit/>
          </a:bodyPr>
          <a:lstStyle/>
          <a:p>
            <a:r>
              <a:rPr lang="fr-BE" sz="1400" dirty="0">
                <a:sym typeface="Wingdings" panose="05000000000000000000" pitchFamily="2" charset="2"/>
              </a:rPr>
              <a:t> </a:t>
            </a:r>
            <a:r>
              <a:rPr lang="fr-BE" sz="1400" dirty="0" err="1">
                <a:sym typeface="Wingdings" panose="05000000000000000000" pitchFamily="2" charset="2"/>
              </a:rPr>
              <a:t>reincarnazione</a:t>
            </a:r>
            <a:r>
              <a:rPr lang="fr-BE" sz="1400" dirty="0">
                <a:sym typeface="Wingdings" panose="05000000000000000000" pitchFamily="2" charset="2"/>
              </a:rPr>
              <a:t>/</a:t>
            </a:r>
            <a:r>
              <a:rPr lang="fr-BE" sz="1400" dirty="0" err="1">
                <a:sym typeface="Wingdings" panose="05000000000000000000" pitchFamily="2" charset="2"/>
              </a:rPr>
              <a:t>desiconizzazione</a:t>
            </a:r>
            <a:r>
              <a:rPr lang="fr-BE" sz="1400" dirty="0">
                <a:sym typeface="Wingdings" panose="05000000000000000000" pitchFamily="2" charset="2"/>
              </a:rPr>
              <a:t> /ri-</a:t>
            </a:r>
            <a:r>
              <a:rPr lang="fr-BE" sz="1400" dirty="0" err="1">
                <a:sym typeface="Wingdings" panose="05000000000000000000" pitchFamily="2" charset="2"/>
              </a:rPr>
              <a:t>indessicalizzazione</a:t>
            </a:r>
            <a:r>
              <a:rPr lang="fr-BE" sz="1400" dirty="0">
                <a:sym typeface="Wingdings" panose="05000000000000000000" pitchFamily="2" charset="2"/>
              </a:rPr>
              <a:t> </a:t>
            </a:r>
            <a:r>
              <a:rPr lang="fr-BE" sz="1400" dirty="0" err="1">
                <a:sym typeface="Wingdings" panose="05000000000000000000" pitchFamily="2" charset="2"/>
              </a:rPr>
              <a:t>compulsiva</a:t>
            </a:r>
            <a:r>
              <a:rPr lang="fr-BE" sz="1400" dirty="0">
                <a:sym typeface="Wingdings" panose="05000000000000000000" pitchFamily="2" charset="2"/>
              </a:rPr>
              <a:t> </a:t>
            </a:r>
          </a:p>
          <a:p>
            <a:r>
              <a:rPr lang="fr-BE" sz="1400" dirty="0">
                <a:sym typeface="Wingdings" panose="05000000000000000000" pitchFamily="2" charset="2"/>
              </a:rPr>
              <a:t>/ri-</a:t>
            </a:r>
            <a:r>
              <a:rPr lang="fr-BE" sz="1400" dirty="0" err="1">
                <a:sym typeface="Wingdings" panose="05000000000000000000" pitchFamily="2" charset="2"/>
              </a:rPr>
              <a:t>naturalizzazione</a:t>
            </a:r>
            <a:r>
              <a:rPr lang="fr-BE" sz="1400" dirty="0">
                <a:sym typeface="Wingdings" panose="05000000000000000000" pitchFamily="2" charset="2"/>
              </a:rPr>
              <a:t> </a:t>
            </a:r>
            <a:r>
              <a:rPr lang="fr-BE" sz="1400" dirty="0" err="1">
                <a:sym typeface="Wingdings" panose="05000000000000000000" pitchFamily="2" charset="2"/>
              </a:rPr>
              <a:t>del</a:t>
            </a:r>
            <a:r>
              <a:rPr lang="fr-BE" sz="1400" dirty="0">
                <a:sym typeface="Wingdings" panose="05000000000000000000" pitchFamily="2" charset="2"/>
              </a:rPr>
              <a:t> culturale (</a:t>
            </a:r>
            <a:r>
              <a:rPr lang="fr-BE" sz="1400" dirty="0" err="1">
                <a:sym typeface="Wingdings" panose="05000000000000000000" pitchFamily="2" charset="2"/>
              </a:rPr>
              <a:t>ideologia</a:t>
            </a:r>
            <a:r>
              <a:rPr lang="fr-BE" sz="1400" dirty="0">
                <a:sym typeface="Wingdings" panose="05000000000000000000" pitchFamily="2" charset="2"/>
              </a:rPr>
              <a:t>) </a:t>
            </a:r>
            <a:r>
              <a:rPr lang="fr-BE" sz="1400" dirty="0" err="1">
                <a:sym typeface="Wingdings" panose="05000000000000000000" pitchFamily="2" charset="2"/>
              </a:rPr>
              <a:t>presunta</a:t>
            </a:r>
            <a:r>
              <a:rPr lang="fr-BE" sz="1400" dirty="0">
                <a:sym typeface="Wingdings" panose="05000000000000000000" pitchFamily="2" charset="2"/>
              </a:rPr>
              <a:t> </a:t>
            </a:r>
            <a:r>
              <a:rPr lang="fr-BE" sz="1400" dirty="0" err="1">
                <a:sym typeface="Wingdings" panose="05000000000000000000" pitchFamily="2" charset="2"/>
              </a:rPr>
              <a:t>riumanizzazione</a:t>
            </a:r>
            <a:r>
              <a:rPr lang="fr-BE" sz="1400" dirty="0">
                <a:sym typeface="Wingdings" panose="05000000000000000000" pitchFamily="2" charset="2"/>
              </a:rPr>
              <a:t>, </a:t>
            </a:r>
            <a:r>
              <a:rPr lang="fr-BE" sz="1400" dirty="0" err="1">
                <a:sym typeface="Wingdings" panose="05000000000000000000" pitchFamily="2" charset="2"/>
              </a:rPr>
              <a:t>rivitalizzazione</a:t>
            </a:r>
            <a:endParaRPr lang="fr-BE" sz="1400" dirty="0"/>
          </a:p>
        </p:txBody>
      </p:sp>
      <p:pic>
        <p:nvPicPr>
          <p:cNvPr id="1026" name="Picture 2" descr="Résultat de recherche d'images pour &quot;morelli orecchie&quot;">
            <a:extLst>
              <a:ext uri="{FF2B5EF4-FFF2-40B4-BE49-F238E27FC236}">
                <a16:creationId xmlns:a16="http://schemas.microsoft.com/office/drawing/2014/main" id="{E911C6CB-7D9B-436D-BDE2-0CBDB1427A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7726" y="595295"/>
            <a:ext cx="2997072" cy="22941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92108" y="82142"/>
            <a:ext cx="3188309" cy="523220"/>
          </a:xfrm>
          <a:prstGeom prst="rect">
            <a:avLst/>
          </a:prstGeom>
          <a:noFill/>
        </p:spPr>
        <p:txBody>
          <a:bodyPr wrap="none" rtlCol="0">
            <a:spAutoFit/>
          </a:bodyPr>
          <a:lstStyle/>
          <a:p>
            <a:r>
              <a:rPr lang="fr-FR" sz="1400" dirty="0"/>
              <a:t>Giovanni </a:t>
            </a:r>
            <a:r>
              <a:rPr lang="fr-FR" sz="1400" dirty="0" err="1"/>
              <a:t>Morelli</a:t>
            </a:r>
            <a:r>
              <a:rPr lang="fr-FR" sz="1400" dirty="0"/>
              <a:t>, </a:t>
            </a:r>
            <a:r>
              <a:rPr lang="fr-FR" sz="1400" dirty="0" err="1"/>
              <a:t>attribuzione</a:t>
            </a:r>
            <a:r>
              <a:rPr lang="fr-FR" sz="1400" dirty="0"/>
              <a:t> dei quadri </a:t>
            </a:r>
          </a:p>
          <a:p>
            <a:r>
              <a:rPr lang="fr-FR" sz="1400" dirty="0" err="1"/>
              <a:t>secondo</a:t>
            </a:r>
            <a:r>
              <a:rPr lang="fr-FR" sz="1400" dirty="0"/>
              <a:t> il </a:t>
            </a:r>
            <a:r>
              <a:rPr lang="fr-FR" sz="1400" dirty="0" err="1"/>
              <a:t>lobo</a:t>
            </a:r>
            <a:r>
              <a:rPr lang="fr-FR" sz="1400" dirty="0"/>
              <a:t> </a:t>
            </a:r>
            <a:r>
              <a:rPr lang="fr-FR" sz="1400" dirty="0" err="1"/>
              <a:t>auricolari</a:t>
            </a:r>
            <a:endParaRPr lang="en-US" sz="1400" dirty="0"/>
          </a:p>
        </p:txBody>
      </p:sp>
      <p:cxnSp>
        <p:nvCxnSpPr>
          <p:cNvPr id="10" name="Straight Arrow Connector 9"/>
          <p:cNvCxnSpPr>
            <a:cxnSpLocks/>
          </p:cNvCxnSpPr>
          <p:nvPr/>
        </p:nvCxnSpPr>
        <p:spPr>
          <a:xfrm flipH="1" flipV="1">
            <a:off x="2527729" y="492423"/>
            <a:ext cx="1005850" cy="1405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a:off x="4127501" y="2054125"/>
            <a:ext cx="394165" cy="1670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318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ésultat de recherche d'images pour &quot;olivier roller&quot;">
            <a:extLst>
              <a:ext uri="{FF2B5EF4-FFF2-40B4-BE49-F238E27FC236}">
                <a16:creationId xmlns:a16="http://schemas.microsoft.com/office/drawing/2014/main" id="{24F72559-41ED-4057-81A6-10E387AA0D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28" t="62" b="35913"/>
          <a:stretch/>
        </p:blipFill>
        <p:spPr bwMode="auto">
          <a:xfrm>
            <a:off x="6634820" y="243106"/>
            <a:ext cx="2757696" cy="18512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ssociée">
            <a:extLst>
              <a:ext uri="{FF2B5EF4-FFF2-40B4-BE49-F238E27FC236}">
                <a16:creationId xmlns:a16="http://schemas.microsoft.com/office/drawing/2014/main" id="{4765974B-B8E9-4706-8ACF-B37317A94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069" y="177526"/>
            <a:ext cx="2473390" cy="247755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ttps://www.olivierroller.com/images/louisXIV.jpg">
            <a:extLst>
              <a:ext uri="{FF2B5EF4-FFF2-40B4-BE49-F238E27FC236}">
                <a16:creationId xmlns:a16="http://schemas.microsoft.com/office/drawing/2014/main" id="{0EF73E54-F7DF-4689-B032-236B0021D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973" y="177526"/>
            <a:ext cx="4458263" cy="29682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a:extLst>
              <a:ext uri="{FF2B5EF4-FFF2-40B4-BE49-F238E27FC236}">
                <a16:creationId xmlns:a16="http://schemas.microsoft.com/office/drawing/2014/main" id="{B2FC90FE-087A-4588-9426-653FBA9BEB54}"/>
              </a:ext>
            </a:extLst>
          </p:cNvPr>
          <p:cNvSpPr>
            <a:spLocks noChangeArrowheads="1"/>
          </p:cNvSpPr>
          <p:nvPr/>
        </p:nvSpPr>
        <p:spPr bwMode="auto">
          <a:xfrm>
            <a:off x="3103940" y="3863547"/>
            <a:ext cx="100010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rgbClr val="333333"/>
                </a:solidFill>
                <a:effectLst/>
                <a:latin typeface="Arial" panose="020B0604020202020204" pitchFamily="34" charset="0"/>
                <a:cs typeface="Arial" panose="020B0604020202020204" pitchFamily="34" charset="0"/>
              </a:rPr>
              <a:t>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D890A627-5408-4140-BDFB-B0D6AA07243C}"/>
              </a:ext>
            </a:extLst>
          </p:cNvPr>
          <p:cNvSpPr txBox="1"/>
          <p:nvPr/>
        </p:nvSpPr>
        <p:spPr>
          <a:xfrm>
            <a:off x="1010760" y="3189612"/>
            <a:ext cx="2442848" cy="369332"/>
          </a:xfrm>
          <a:prstGeom prst="rect">
            <a:avLst/>
          </a:prstGeom>
          <a:noFill/>
        </p:spPr>
        <p:txBody>
          <a:bodyPr wrap="none" rtlCol="0">
            <a:spAutoFit/>
          </a:bodyPr>
          <a:lstStyle/>
          <a:p>
            <a:r>
              <a:rPr lang="fr-BE" dirty="0"/>
              <a:t>Olivier Roller, </a:t>
            </a:r>
            <a:r>
              <a:rPr lang="fr-BE" i="1" dirty="0"/>
              <a:t>Rois</a:t>
            </a:r>
            <a:r>
              <a:rPr lang="fr-BE" dirty="0"/>
              <a:t>, 2009</a:t>
            </a:r>
          </a:p>
        </p:txBody>
      </p:sp>
      <p:pic>
        <p:nvPicPr>
          <p:cNvPr id="7" name="Picture 2" descr="Image associée">
            <a:extLst>
              <a:ext uri="{FF2B5EF4-FFF2-40B4-BE49-F238E27FC236}">
                <a16:creationId xmlns:a16="http://schemas.microsoft.com/office/drawing/2014/main" id="{43F1A316-5596-484E-B1AD-B266B66F2EF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641009" y="2289631"/>
            <a:ext cx="2795492" cy="15724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Yes, this is actually Silvio Berlusconi and not a waxwork">
            <a:extLst>
              <a:ext uri="{FF2B5EF4-FFF2-40B4-BE49-F238E27FC236}">
                <a16:creationId xmlns:a16="http://schemas.microsoft.com/office/drawing/2014/main" id="{DBA7D879-9B53-482F-A96E-7FFAD675AC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879" y="3844019"/>
            <a:ext cx="3018611" cy="2009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A718C8-BA28-43F6-BF38-EB3E1766635F}"/>
              </a:ext>
            </a:extLst>
          </p:cNvPr>
          <p:cNvSpPr/>
          <p:nvPr/>
        </p:nvSpPr>
        <p:spPr>
          <a:xfrm>
            <a:off x="538820" y="5861588"/>
            <a:ext cx="6096000" cy="584775"/>
          </a:xfrm>
          <a:prstGeom prst="rect">
            <a:avLst/>
          </a:prstGeom>
        </p:spPr>
        <p:txBody>
          <a:bodyPr>
            <a:spAutoFit/>
          </a:bodyPr>
          <a:lstStyle/>
          <a:p>
            <a:pPr fontAlgn="base"/>
            <a:r>
              <a:rPr lang="en-US" sz="1600" dirty="0">
                <a:solidFill>
                  <a:srgbClr val="000000"/>
                </a:solidFill>
              </a:rPr>
              <a:t>Yes, this is actually Silvio Berlusconi and not a waxwork Nicole Morley Wednesday 29 Nov 2017 9:00 am http://metro.co.uk/</a:t>
            </a:r>
          </a:p>
        </p:txBody>
      </p:sp>
      <p:pic>
        <p:nvPicPr>
          <p:cNvPr id="4100" name="Picture 4" descr="(credits: Getty Images)">
            <a:extLst>
              <a:ext uri="{FF2B5EF4-FFF2-40B4-BE49-F238E27FC236}">
                <a16:creationId xmlns:a16="http://schemas.microsoft.com/office/drawing/2014/main" id="{26797338-1D65-43D4-8FA8-F5521FF595AC}"/>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128096" y="4035512"/>
            <a:ext cx="2659660" cy="15957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E41C28-1BAA-4170-8600-526EEF678447}"/>
              </a:ext>
            </a:extLst>
          </p:cNvPr>
          <p:cNvSpPr txBox="1"/>
          <p:nvPr/>
        </p:nvSpPr>
        <p:spPr>
          <a:xfrm>
            <a:off x="4296386" y="5561782"/>
            <a:ext cx="2072042" cy="369332"/>
          </a:xfrm>
          <a:prstGeom prst="rect">
            <a:avLst/>
          </a:prstGeom>
          <a:noFill/>
        </p:spPr>
        <p:txBody>
          <a:bodyPr wrap="none" rtlCol="0">
            <a:spAutoFit/>
          </a:bodyPr>
          <a:lstStyle/>
          <a:p>
            <a:r>
              <a:rPr lang="fr-BE" dirty="0"/>
              <a:t>Musée Grévin, 2015</a:t>
            </a:r>
          </a:p>
        </p:txBody>
      </p:sp>
      <p:sp>
        <p:nvSpPr>
          <p:cNvPr id="6" name="TextBox 5">
            <a:extLst>
              <a:ext uri="{FF2B5EF4-FFF2-40B4-BE49-F238E27FC236}">
                <a16:creationId xmlns:a16="http://schemas.microsoft.com/office/drawing/2014/main" id="{1F26F802-661D-49E8-8A5C-5ED12AE88557}"/>
              </a:ext>
            </a:extLst>
          </p:cNvPr>
          <p:cNvSpPr txBox="1"/>
          <p:nvPr/>
        </p:nvSpPr>
        <p:spPr>
          <a:xfrm>
            <a:off x="6920789" y="3962628"/>
            <a:ext cx="4943454" cy="923330"/>
          </a:xfrm>
          <a:prstGeom prst="rect">
            <a:avLst/>
          </a:prstGeom>
          <a:noFill/>
        </p:spPr>
        <p:txBody>
          <a:bodyPr wrap="square" rtlCol="0">
            <a:spAutoFit/>
          </a:bodyPr>
          <a:lstStyle/>
          <a:p>
            <a:r>
              <a:rPr lang="fr-BE" dirty="0" err="1"/>
              <a:t>Immagine</a:t>
            </a:r>
            <a:r>
              <a:rPr lang="fr-BE" dirty="0"/>
              <a:t> </a:t>
            </a:r>
            <a:r>
              <a:rPr lang="fr-BE" dirty="0" err="1"/>
              <a:t>del</a:t>
            </a:r>
            <a:r>
              <a:rPr lang="fr-BE" dirty="0"/>
              <a:t> </a:t>
            </a:r>
            <a:r>
              <a:rPr lang="fr-BE" dirty="0" err="1"/>
              <a:t>potere</a:t>
            </a:r>
            <a:r>
              <a:rPr lang="fr-BE" dirty="0"/>
              <a:t> / </a:t>
            </a:r>
            <a:r>
              <a:rPr lang="fr-BE" dirty="0" err="1"/>
              <a:t>potere</a:t>
            </a:r>
            <a:r>
              <a:rPr lang="fr-BE" dirty="0"/>
              <a:t> </a:t>
            </a:r>
            <a:r>
              <a:rPr lang="fr-BE" dirty="0" err="1"/>
              <a:t>dell’immagine</a:t>
            </a:r>
            <a:endParaRPr lang="fr-BE" dirty="0"/>
          </a:p>
          <a:p>
            <a:r>
              <a:rPr lang="fr-BE" dirty="0" err="1"/>
              <a:t>Ritratti</a:t>
            </a:r>
            <a:r>
              <a:rPr lang="fr-BE" dirty="0"/>
              <a:t> </a:t>
            </a:r>
            <a:r>
              <a:rPr lang="fr-BE" dirty="0" err="1"/>
              <a:t>sbarazzati</a:t>
            </a:r>
            <a:r>
              <a:rPr lang="fr-BE" dirty="0"/>
              <a:t> </a:t>
            </a:r>
            <a:r>
              <a:rPr lang="fr-BE" dirty="0" err="1"/>
              <a:t>del</a:t>
            </a:r>
            <a:r>
              <a:rPr lang="fr-BE" dirty="0"/>
              <a:t> fantasma </a:t>
            </a:r>
            <a:r>
              <a:rPr lang="fr-BE" dirty="0" err="1"/>
              <a:t>del</a:t>
            </a:r>
            <a:r>
              <a:rPr lang="fr-BE" dirty="0"/>
              <a:t> </a:t>
            </a:r>
            <a:r>
              <a:rPr lang="fr-BE" dirty="0" err="1"/>
              <a:t>potere</a:t>
            </a:r>
            <a:endParaRPr lang="fr-BE" dirty="0"/>
          </a:p>
          <a:p>
            <a:r>
              <a:rPr lang="fr-BE" dirty="0"/>
              <a:t>senza </a:t>
            </a:r>
            <a:r>
              <a:rPr lang="fr-BE" dirty="0" err="1"/>
              <a:t>nomi</a:t>
            </a:r>
            <a:r>
              <a:rPr lang="fr-BE" dirty="0"/>
              <a:t>, senza « </a:t>
            </a:r>
            <a:r>
              <a:rPr lang="fr-BE" dirty="0" err="1"/>
              <a:t>decoro</a:t>
            </a:r>
            <a:r>
              <a:rPr lang="fr-BE" dirty="0"/>
              <a:t> »</a:t>
            </a:r>
          </a:p>
        </p:txBody>
      </p:sp>
    </p:spTree>
    <p:extLst>
      <p:ext uri="{BB962C8B-B14F-4D97-AF65-F5344CB8AC3E}">
        <p14:creationId xmlns:p14="http://schemas.microsoft.com/office/powerpoint/2010/main" val="741621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4/40/Nice%2Cmus%C3%A9e_Mass%C3%A9na127%2Cmasque_mortuaire_de_Napol%C3%A9on_Ier.jpg/320px-Nice%2Cmus%C3%A9e_Mass%C3%A9na127%2Cmasque_mortuaire_de_Napol%C3%A9on_Ier.jpg">
            <a:extLst>
              <a:ext uri="{FF2B5EF4-FFF2-40B4-BE49-F238E27FC236}">
                <a16:creationId xmlns:a16="http://schemas.microsoft.com/office/drawing/2014/main" id="{9E5EC83D-23DB-4CC0-8EE7-90C1B829B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659" y="287178"/>
            <a:ext cx="1894501" cy="2368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9922D34-0004-4E57-A931-5C49ABC40815}"/>
              </a:ext>
            </a:extLst>
          </p:cNvPr>
          <p:cNvSpPr/>
          <p:nvPr/>
        </p:nvSpPr>
        <p:spPr>
          <a:xfrm>
            <a:off x="4973391" y="2703578"/>
            <a:ext cx="3857529" cy="584775"/>
          </a:xfrm>
          <a:prstGeom prst="rect">
            <a:avLst/>
          </a:prstGeom>
        </p:spPr>
        <p:txBody>
          <a:bodyPr wrap="square">
            <a:spAutoFit/>
          </a:bodyPr>
          <a:lstStyle/>
          <a:p>
            <a:r>
              <a:rPr lang="fr-BE" sz="1600" i="1" dirty="0" err="1">
                <a:solidFill>
                  <a:srgbClr val="222222"/>
                </a:solidFill>
              </a:rPr>
              <a:t>Maschera</a:t>
            </a:r>
            <a:r>
              <a:rPr lang="fr-BE" sz="1600" i="1" dirty="0">
                <a:solidFill>
                  <a:srgbClr val="222222"/>
                </a:solidFill>
              </a:rPr>
              <a:t> </a:t>
            </a:r>
            <a:r>
              <a:rPr lang="fr-BE" sz="1600" i="1" dirty="0" err="1">
                <a:solidFill>
                  <a:srgbClr val="222222"/>
                </a:solidFill>
              </a:rPr>
              <a:t>funebre</a:t>
            </a:r>
            <a:r>
              <a:rPr lang="fr-BE" sz="1600" i="1" dirty="0">
                <a:solidFill>
                  <a:srgbClr val="222222"/>
                </a:solidFill>
              </a:rPr>
              <a:t> </a:t>
            </a:r>
            <a:r>
              <a:rPr lang="fr-BE" sz="1600" dirty="0">
                <a:solidFill>
                  <a:srgbClr val="222222"/>
                </a:solidFill>
              </a:rPr>
              <a:t>di </a:t>
            </a:r>
            <a:r>
              <a:rPr lang="fr-BE" sz="1600" dirty="0" err="1">
                <a:solidFill>
                  <a:srgbClr val="222222"/>
                </a:solidFill>
              </a:rPr>
              <a:t>Napoleone</a:t>
            </a:r>
            <a:r>
              <a:rPr lang="fr-BE" sz="1600" dirty="0">
                <a:solidFill>
                  <a:srgbClr val="222222"/>
                </a:solidFill>
              </a:rPr>
              <a:t>, </a:t>
            </a:r>
          </a:p>
          <a:p>
            <a:r>
              <a:rPr lang="fr-BE" sz="1600" dirty="0" err="1">
                <a:solidFill>
                  <a:srgbClr val="222222"/>
                </a:solidFill>
              </a:rPr>
              <a:t>attr</a:t>
            </a:r>
            <a:r>
              <a:rPr lang="fr-BE" sz="1600" dirty="0">
                <a:solidFill>
                  <a:srgbClr val="222222"/>
                </a:solidFill>
              </a:rPr>
              <a:t>. Archibald </a:t>
            </a:r>
            <a:r>
              <a:rPr lang="fr-BE" sz="1600" dirty="0" err="1">
                <a:solidFill>
                  <a:srgbClr val="222222"/>
                </a:solidFill>
              </a:rPr>
              <a:t>Arnott</a:t>
            </a:r>
            <a:r>
              <a:rPr lang="fr-BE" sz="1600" dirty="0">
                <a:solidFill>
                  <a:srgbClr val="222222"/>
                </a:solidFill>
              </a:rPr>
              <a:t> (musée Masséna)</a:t>
            </a:r>
            <a:r>
              <a:rPr lang="fr-BE" sz="1600" dirty="0"/>
              <a:t> </a:t>
            </a:r>
          </a:p>
        </p:txBody>
      </p:sp>
      <p:pic>
        <p:nvPicPr>
          <p:cNvPr id="8" name="Picture 7" descr="&lt;B&gt;Più dolce, ecco il vero volto di Dante&lt;br&gt;Via il profilo spigoloso del Sommo Poeta&lt;/B&gt;">
            <a:extLst>
              <a:ext uri="{FF2B5EF4-FFF2-40B4-BE49-F238E27FC236}">
                <a16:creationId xmlns:a16="http://schemas.microsoft.com/office/drawing/2014/main" id="{2E2EA407-1EDD-47D7-81A5-E6B66E4F43D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9268" y="3168185"/>
            <a:ext cx="1905000" cy="1962150"/>
          </a:xfrm>
          <a:prstGeom prst="rect">
            <a:avLst/>
          </a:prstGeom>
          <a:noFill/>
          <a:ln>
            <a:noFill/>
          </a:ln>
        </p:spPr>
      </p:pic>
      <p:sp>
        <p:nvSpPr>
          <p:cNvPr id="3" name="TextBox 2">
            <a:extLst>
              <a:ext uri="{FF2B5EF4-FFF2-40B4-BE49-F238E27FC236}">
                <a16:creationId xmlns:a16="http://schemas.microsoft.com/office/drawing/2014/main" id="{5073EE88-DBAD-4B34-B627-407FB75B92C4}"/>
              </a:ext>
            </a:extLst>
          </p:cNvPr>
          <p:cNvSpPr txBox="1"/>
          <p:nvPr/>
        </p:nvSpPr>
        <p:spPr>
          <a:xfrm>
            <a:off x="338702" y="2451972"/>
            <a:ext cx="4506618" cy="369332"/>
          </a:xfrm>
          <a:prstGeom prst="rect">
            <a:avLst/>
          </a:prstGeom>
          <a:noFill/>
        </p:spPr>
        <p:txBody>
          <a:bodyPr wrap="none" rtlCol="0">
            <a:spAutoFit/>
          </a:bodyPr>
          <a:lstStyle/>
          <a:p>
            <a:r>
              <a:rPr lang="fr-BE" i="1" dirty="0" err="1"/>
              <a:t>Maschera</a:t>
            </a:r>
            <a:r>
              <a:rPr lang="fr-BE" i="1" dirty="0"/>
              <a:t> </a:t>
            </a:r>
            <a:r>
              <a:rPr lang="fr-BE" i="1" dirty="0" err="1"/>
              <a:t>funebre</a:t>
            </a:r>
            <a:r>
              <a:rPr lang="fr-BE" i="1" dirty="0"/>
              <a:t> </a:t>
            </a:r>
            <a:r>
              <a:rPr lang="fr-BE" dirty="0"/>
              <a:t>di Dante Alighieri (Firenze)</a:t>
            </a:r>
          </a:p>
        </p:txBody>
      </p:sp>
      <p:pic>
        <p:nvPicPr>
          <p:cNvPr id="3074" name="Picture 2" descr="https://www.napoleon.org/wp-content/thumbnails/uploads/2016/06/magritte_masque_avenir_statues-future-tt-width-450-height-653-crop-1-bgcolor-ffffff-lazyload-0.jpg">
            <a:extLst>
              <a:ext uri="{FF2B5EF4-FFF2-40B4-BE49-F238E27FC236}">
                <a16:creationId xmlns:a16="http://schemas.microsoft.com/office/drawing/2014/main" id="{06821D18-9F1B-4CF7-A37B-489884645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6637" y="278437"/>
            <a:ext cx="1941733" cy="28176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67C89-CBE8-490F-9971-A61D279DA2D1}"/>
              </a:ext>
            </a:extLst>
          </p:cNvPr>
          <p:cNvSpPr txBox="1"/>
          <p:nvPr/>
        </p:nvSpPr>
        <p:spPr>
          <a:xfrm>
            <a:off x="8566637" y="3114661"/>
            <a:ext cx="2569037" cy="646331"/>
          </a:xfrm>
          <a:prstGeom prst="rect">
            <a:avLst/>
          </a:prstGeom>
          <a:noFill/>
        </p:spPr>
        <p:txBody>
          <a:bodyPr wrap="none" rtlCol="0">
            <a:spAutoFit/>
          </a:bodyPr>
          <a:lstStyle/>
          <a:p>
            <a:r>
              <a:rPr lang="fr-BE" dirty="0"/>
              <a:t>René Magritte, </a:t>
            </a:r>
          </a:p>
          <a:p>
            <a:r>
              <a:rPr lang="fr-BE" i="1" dirty="0"/>
              <a:t>L’avenir des statues</a:t>
            </a:r>
            <a:r>
              <a:rPr lang="fr-BE" dirty="0"/>
              <a:t>, 1937</a:t>
            </a:r>
          </a:p>
        </p:txBody>
      </p:sp>
      <p:pic>
        <p:nvPicPr>
          <p:cNvPr id="3076" name="Picture 4" descr="Résultat de recherche d'images pour &quot;maschera mortuaria dante&quot;">
            <a:extLst>
              <a:ext uri="{FF2B5EF4-FFF2-40B4-BE49-F238E27FC236}">
                <a16:creationId xmlns:a16="http://schemas.microsoft.com/office/drawing/2014/main" id="{372ED5DB-E0BF-455E-8C10-6C53B6599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73" y="806445"/>
            <a:ext cx="2127525" cy="15956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7E9A65-F102-4C92-B98E-9A9FC6A67298}"/>
              </a:ext>
            </a:extLst>
          </p:cNvPr>
          <p:cNvSpPr txBox="1"/>
          <p:nvPr/>
        </p:nvSpPr>
        <p:spPr>
          <a:xfrm>
            <a:off x="466773" y="101350"/>
            <a:ext cx="4666214" cy="369332"/>
          </a:xfrm>
          <a:prstGeom prst="rect">
            <a:avLst/>
          </a:prstGeom>
          <a:noFill/>
        </p:spPr>
        <p:txBody>
          <a:bodyPr wrap="none" rtlCol="0">
            <a:spAutoFit/>
          </a:bodyPr>
          <a:lstStyle/>
          <a:p>
            <a:r>
              <a:rPr lang="fr-BE" b="1" dirty="0"/>
              <a:t> La </a:t>
            </a:r>
            <a:r>
              <a:rPr lang="fr-BE" b="1" dirty="0" err="1"/>
              <a:t>maschera</a:t>
            </a:r>
            <a:r>
              <a:rPr lang="fr-BE" b="1" dirty="0"/>
              <a:t> (</a:t>
            </a:r>
            <a:r>
              <a:rPr lang="fr-BE" b="1" dirty="0" err="1"/>
              <a:t>fissità</a:t>
            </a:r>
            <a:r>
              <a:rPr lang="fr-BE" b="1" dirty="0"/>
              <a:t>, </a:t>
            </a:r>
            <a:r>
              <a:rPr lang="fr-BE" b="1" dirty="0" err="1"/>
              <a:t>sigillato</a:t>
            </a:r>
            <a:r>
              <a:rPr lang="fr-BE" b="1" dirty="0"/>
              <a:t>, priva di </a:t>
            </a:r>
            <a:r>
              <a:rPr lang="fr-BE" b="1" dirty="0" err="1"/>
              <a:t>sguardo</a:t>
            </a:r>
            <a:r>
              <a:rPr lang="fr-BE" b="1" dirty="0"/>
              <a:t>)</a:t>
            </a:r>
          </a:p>
        </p:txBody>
      </p:sp>
      <p:sp>
        <p:nvSpPr>
          <p:cNvPr id="14" name="Rectangle 13">
            <a:extLst>
              <a:ext uri="{FF2B5EF4-FFF2-40B4-BE49-F238E27FC236}">
                <a16:creationId xmlns:a16="http://schemas.microsoft.com/office/drawing/2014/main" id="{747A830F-1638-4F3E-9414-658D581DD66F}"/>
              </a:ext>
            </a:extLst>
          </p:cNvPr>
          <p:cNvSpPr/>
          <p:nvPr/>
        </p:nvSpPr>
        <p:spPr>
          <a:xfrm>
            <a:off x="3351815" y="5697164"/>
            <a:ext cx="3149710" cy="369332"/>
          </a:xfrm>
          <a:prstGeom prst="rect">
            <a:avLst/>
          </a:prstGeom>
        </p:spPr>
        <p:txBody>
          <a:bodyPr wrap="square">
            <a:spAutoFit/>
          </a:bodyPr>
          <a:lstStyle/>
          <a:p>
            <a:r>
              <a:rPr lang="nl-NL" dirty="0">
                <a:solidFill>
                  <a:srgbClr val="212124"/>
                </a:solidFill>
                <a:latin typeface="Calibri" panose="020F0502020204030204" pitchFamily="34" charset="0"/>
                <a:cs typeface="Calibri" panose="020F0502020204030204" pitchFamily="34" charset="0"/>
              </a:rPr>
              <a:t> </a:t>
            </a:r>
          </a:p>
        </p:txBody>
      </p:sp>
      <p:pic>
        <p:nvPicPr>
          <p:cNvPr id="6" name="Picture 2" descr="Résultat de recherche d'images pour &quot;mueck dead dad&quot;">
            <a:extLst>
              <a:ext uri="{FF2B5EF4-FFF2-40B4-BE49-F238E27FC236}">
                <a16:creationId xmlns:a16="http://schemas.microsoft.com/office/drawing/2014/main" id="{F9CF942D-C9CB-465B-860F-A7D181BAA7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2293" y="3368105"/>
            <a:ext cx="1440484" cy="20202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AFDFDD-985F-401D-B1C3-51C2CC3EA948}"/>
              </a:ext>
            </a:extLst>
          </p:cNvPr>
          <p:cNvSpPr txBox="1"/>
          <p:nvPr/>
        </p:nvSpPr>
        <p:spPr>
          <a:xfrm>
            <a:off x="7915583" y="4945669"/>
            <a:ext cx="3768147" cy="369332"/>
          </a:xfrm>
          <a:prstGeom prst="rect">
            <a:avLst/>
          </a:prstGeom>
          <a:noFill/>
        </p:spPr>
        <p:txBody>
          <a:bodyPr wrap="none" rtlCol="0">
            <a:spAutoFit/>
          </a:bodyPr>
          <a:lstStyle/>
          <a:p>
            <a:r>
              <a:rPr lang="fr-BE" dirty="0"/>
              <a:t>Ron </a:t>
            </a:r>
            <a:r>
              <a:rPr lang="fr-BE" dirty="0" err="1"/>
              <a:t>Mueck</a:t>
            </a:r>
            <a:r>
              <a:rPr lang="fr-BE" dirty="0"/>
              <a:t>, </a:t>
            </a:r>
            <a:r>
              <a:rPr lang="fr-BE" i="1" dirty="0"/>
              <a:t>Dead </a:t>
            </a:r>
            <a:r>
              <a:rPr lang="fr-BE" i="1" dirty="0" err="1"/>
              <a:t>dad</a:t>
            </a:r>
            <a:r>
              <a:rPr lang="fr-BE" dirty="0"/>
              <a:t>, 1997, </a:t>
            </a:r>
            <a:r>
              <a:rPr lang="fr-BE" dirty="0" err="1"/>
              <a:t>dettaglio</a:t>
            </a:r>
            <a:endParaRPr lang="fr-BE" dirty="0"/>
          </a:p>
        </p:txBody>
      </p:sp>
      <p:sp>
        <p:nvSpPr>
          <p:cNvPr id="9" name="Rectangle 8">
            <a:extLst>
              <a:ext uri="{FF2B5EF4-FFF2-40B4-BE49-F238E27FC236}">
                <a16:creationId xmlns:a16="http://schemas.microsoft.com/office/drawing/2014/main" id="{EAF30208-ADC3-4BF3-A957-8544B176BB70}"/>
              </a:ext>
            </a:extLst>
          </p:cNvPr>
          <p:cNvSpPr/>
          <p:nvPr/>
        </p:nvSpPr>
        <p:spPr>
          <a:xfrm>
            <a:off x="268449" y="5541258"/>
            <a:ext cx="9062518" cy="1277786"/>
          </a:xfrm>
          <a:prstGeom prst="rect">
            <a:avLst/>
          </a:prstGeom>
        </p:spPr>
        <p:txBody>
          <a:bodyPr wrap="square">
            <a:spAutoFit/>
          </a:bodyPr>
          <a:lstStyle/>
          <a:p>
            <a:pPr>
              <a:lnSpc>
                <a:spcPct val="107000"/>
              </a:lnSpc>
            </a:pPr>
            <a:r>
              <a:rPr lang="fr-FR" dirty="0">
                <a:latin typeface="Calibri" panose="020F0502020204030204" pitchFamily="34" charset="0"/>
                <a:ea typeface="Times New Roman" panose="02020603050405020304" pitchFamily="18" charset="0"/>
                <a:cs typeface="Times New Roman" panose="02020603050405020304" pitchFamily="18" charset="0"/>
              </a:rPr>
              <a:t>« à ce moment où la présence cadavérique est devant nous celle de l’inconnu, c’est alors  aussi que le défunt regretté commence à </a:t>
            </a:r>
            <a:r>
              <a:rPr lang="fr-FR" i="1" dirty="0">
                <a:latin typeface="Calibri" panose="020F0502020204030204" pitchFamily="34" charset="0"/>
                <a:ea typeface="Times New Roman" panose="02020603050405020304" pitchFamily="18" charset="0"/>
                <a:cs typeface="Times New Roman" panose="02020603050405020304" pitchFamily="18" charset="0"/>
              </a:rPr>
              <a:t>ressembler à lui-même. </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a:t>l’informe lourdeur de l’être présent dans l’absence » </a:t>
            </a:r>
            <a:r>
              <a:rPr lang="fr-FR" dirty="0">
                <a:latin typeface="Calibri" panose="020F0502020204030204" pitchFamily="34" charset="0"/>
                <a:ea typeface="Times New Roman" panose="02020603050405020304" pitchFamily="18" charset="0"/>
                <a:cs typeface="Times New Roman" panose="02020603050405020304" pitchFamily="18" charset="0"/>
              </a:rPr>
              <a:t>(</a:t>
            </a:r>
            <a:r>
              <a:rPr lang="fr-FR" i="1" dirty="0">
                <a:latin typeface="Calibri" panose="020F0502020204030204" pitchFamily="34" charset="0"/>
                <a:ea typeface="Times New Roman" panose="02020603050405020304" pitchFamily="18" charset="0"/>
                <a:cs typeface="Times New Roman" panose="02020603050405020304" pitchFamily="18" charset="0"/>
              </a:rPr>
              <a:t>Maurice Blanchot, </a:t>
            </a:r>
            <a:r>
              <a:rPr lang="fr-FR" dirty="0">
                <a:latin typeface="Calibri" panose="020F0502020204030204" pitchFamily="34" charset="0"/>
                <a:ea typeface="Times New Roman" panose="02020603050405020304" pitchFamily="18" charset="0"/>
                <a:cs typeface="Times New Roman" panose="02020603050405020304" pitchFamily="18" charset="0"/>
              </a:rPr>
              <a:t> « </a:t>
            </a:r>
            <a:r>
              <a:rPr lang="fr-FR" i="1" dirty="0">
                <a:latin typeface="Calibri" panose="020F0502020204030204" pitchFamily="34" charset="0"/>
                <a:ea typeface="Times New Roman" panose="02020603050405020304" pitchFamily="18" charset="0"/>
                <a:cs typeface="Times New Roman" panose="02020603050405020304" pitchFamily="18" charset="0"/>
              </a:rPr>
              <a:t>La ressemblance cadavérique »,  L’espace littéraire, </a:t>
            </a:r>
            <a:r>
              <a:rPr lang="fr-FR" dirty="0">
                <a:latin typeface="Calibri" panose="020F0502020204030204" pitchFamily="34" charset="0"/>
                <a:ea typeface="Times New Roman" panose="02020603050405020304" pitchFamily="18" charset="0"/>
                <a:cs typeface="Times New Roman" panose="02020603050405020304" pitchFamily="18" charset="0"/>
              </a:rPr>
              <a:t>1955, </a:t>
            </a:r>
            <a:r>
              <a:rPr lang="fr-FR" i="1" dirty="0">
                <a:latin typeface="Calibri" panose="020F0502020204030204" pitchFamily="34" charset="0"/>
                <a:ea typeface="Times New Roman" panose="02020603050405020304" pitchFamily="18" charset="0"/>
                <a:cs typeface="Times New Roman" panose="02020603050405020304" pitchFamily="18" charset="0"/>
              </a:rPr>
              <a:t> </a:t>
            </a:r>
            <a:r>
              <a:rPr lang="fr-FR" dirty="0">
                <a:latin typeface="Calibri" panose="020F0502020204030204" pitchFamily="34" charset="0"/>
                <a:ea typeface="Times New Roman" panose="02020603050405020304" pitchFamily="18" charset="0"/>
                <a:cs typeface="Times New Roman" panose="02020603050405020304" pitchFamily="18" charset="0"/>
              </a:rPr>
              <a:t>p</a:t>
            </a:r>
            <a:r>
              <a:rPr lang="fr-FR" dirty="0"/>
              <a:t>p.351</a:t>
            </a:r>
            <a:r>
              <a:rPr lang="fr-FR" dirty="0">
                <a:latin typeface="Calibri" panose="020F0502020204030204" pitchFamily="34" charset="0"/>
                <a:cs typeface="Times New Roman" panose="02020603050405020304" pitchFamily="18" charset="0"/>
              </a:rPr>
              <a:t>-</a:t>
            </a:r>
            <a:r>
              <a:rPr lang="fr-FR" dirty="0">
                <a:latin typeface="Calibri" panose="020F0502020204030204" pitchFamily="34" charset="0"/>
                <a:ea typeface="Times New Roman" panose="02020603050405020304" pitchFamily="18" charset="0"/>
                <a:cs typeface="Times New Roman" panose="02020603050405020304" pitchFamily="18" charset="0"/>
              </a:rPr>
              <a:t>350)</a:t>
            </a:r>
          </a:p>
        </p:txBody>
      </p:sp>
      <p:sp>
        <p:nvSpPr>
          <p:cNvPr id="10" name="Rectangle 9">
            <a:extLst>
              <a:ext uri="{FF2B5EF4-FFF2-40B4-BE49-F238E27FC236}">
                <a16:creationId xmlns:a16="http://schemas.microsoft.com/office/drawing/2014/main" id="{B6158782-3C4D-44BD-8EB0-3662767EDE46}"/>
              </a:ext>
            </a:extLst>
          </p:cNvPr>
          <p:cNvSpPr/>
          <p:nvPr/>
        </p:nvSpPr>
        <p:spPr>
          <a:xfrm>
            <a:off x="2224268" y="3964164"/>
            <a:ext cx="6096000" cy="1477328"/>
          </a:xfrm>
          <a:prstGeom prst="rect">
            <a:avLst/>
          </a:prstGeom>
        </p:spPr>
        <p:txBody>
          <a:bodyPr>
            <a:spAutoFit/>
          </a:bodyPr>
          <a:lstStyle/>
          <a:p>
            <a:r>
              <a:rPr lang="en-US" dirty="0">
                <a:solidFill>
                  <a:srgbClr val="000000"/>
                </a:solidFill>
                <a:ea typeface="Calibri" panose="020F0502020204030204" pitchFamily="34" charset="0"/>
              </a:rPr>
              <a:t>Il </a:t>
            </a:r>
            <a:r>
              <a:rPr lang="en-US" dirty="0" err="1">
                <a:solidFill>
                  <a:srgbClr val="000000"/>
                </a:solidFill>
                <a:ea typeface="Calibri" panose="020F0502020204030204" pitchFamily="34" charset="0"/>
              </a:rPr>
              <a:t>volto</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meno</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spigoloso</a:t>
            </a:r>
            <a:r>
              <a:rPr lang="en-US" dirty="0">
                <a:solidFill>
                  <a:srgbClr val="000000"/>
                </a:solidFill>
                <a:ea typeface="Calibri" panose="020F0502020204030204" pitchFamily="34" charset="0"/>
              </a:rPr>
              <a:t>) di Dante secondo</a:t>
            </a:r>
          </a:p>
          <a:p>
            <a:r>
              <a:rPr lang="en-US" dirty="0">
                <a:solidFill>
                  <a:srgbClr val="000000"/>
                </a:solidFill>
                <a:ea typeface="Calibri" panose="020F0502020204030204" pitchFamily="34" charset="0"/>
              </a:rPr>
              <a:t>la </a:t>
            </a:r>
            <a:r>
              <a:rPr lang="en-US" dirty="0" err="1">
                <a:solidFill>
                  <a:srgbClr val="000000"/>
                </a:solidFill>
                <a:ea typeface="Calibri" panose="020F0502020204030204" pitchFamily="34" charset="0"/>
              </a:rPr>
              <a:t>ricostruzione</a:t>
            </a:r>
            <a:r>
              <a:rPr lang="en-US" dirty="0">
                <a:solidFill>
                  <a:srgbClr val="000000"/>
                </a:solidFill>
                <a:ea typeface="Calibri" panose="020F0502020204030204" pitchFamily="34" charset="0"/>
              </a:rPr>
              <a:t> </a:t>
            </a:r>
            <a:r>
              <a:rPr lang="en-US" dirty="0" err="1">
                <a:solidFill>
                  <a:srgbClr val="000000"/>
                </a:solidFill>
                <a:ea typeface="Calibri" panose="020F0502020204030204" pitchFamily="34" charset="0"/>
              </a:rPr>
              <a:t>dell’università</a:t>
            </a:r>
            <a:r>
              <a:rPr lang="en-US" dirty="0">
                <a:solidFill>
                  <a:srgbClr val="000000"/>
                </a:solidFill>
                <a:ea typeface="Calibri" panose="020F0502020204030204" pitchFamily="34" charset="0"/>
              </a:rPr>
              <a:t> di Bologna</a:t>
            </a:r>
          </a:p>
          <a:p>
            <a:r>
              <a:rPr lang="en-US" dirty="0"/>
              <a:t>“</a:t>
            </a:r>
            <a:r>
              <a:rPr lang="en-US" dirty="0" err="1"/>
              <a:t>Abbiamo</a:t>
            </a:r>
            <a:r>
              <a:rPr lang="en-US" dirty="0"/>
              <a:t> </a:t>
            </a:r>
            <a:r>
              <a:rPr lang="en-US" dirty="0" err="1"/>
              <a:t>restituito</a:t>
            </a:r>
            <a:r>
              <a:rPr lang="en-US" dirty="0"/>
              <a:t> a Dante </a:t>
            </a:r>
          </a:p>
          <a:p>
            <a:r>
              <a:rPr lang="en-US" dirty="0"/>
              <a:t>la </a:t>
            </a:r>
            <a:r>
              <a:rPr lang="en-US" dirty="0" err="1"/>
              <a:t>sua</a:t>
            </a:r>
            <a:r>
              <a:rPr lang="en-US" dirty="0"/>
              <a:t> </a:t>
            </a:r>
            <a:r>
              <a:rPr lang="en-US" dirty="0" err="1"/>
              <a:t>umanità</a:t>
            </a:r>
            <a:r>
              <a:rPr lang="en-US" dirty="0"/>
              <a:t>”, </a:t>
            </a:r>
            <a:r>
              <a:rPr lang="en-US" dirty="0" err="1"/>
              <a:t>afferma</a:t>
            </a:r>
            <a:r>
              <a:rPr lang="en-US" dirty="0"/>
              <a:t> </a:t>
            </a:r>
          </a:p>
          <a:p>
            <a:r>
              <a:rPr lang="en-US" dirty="0"/>
              <a:t>Giorgio </a:t>
            </a:r>
            <a:r>
              <a:rPr lang="en-US" dirty="0" err="1"/>
              <a:t>Gruppioni</a:t>
            </a:r>
            <a:r>
              <a:rPr lang="en-US" dirty="0"/>
              <a:t> (2007)</a:t>
            </a:r>
            <a:endParaRPr lang="fr-BE" dirty="0"/>
          </a:p>
        </p:txBody>
      </p:sp>
    </p:spTree>
    <p:extLst>
      <p:ext uri="{BB962C8B-B14F-4D97-AF65-F5344CB8AC3E}">
        <p14:creationId xmlns:p14="http://schemas.microsoft.com/office/powerpoint/2010/main" val="3730452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921B6F-446D-4CF0-AD26-F9F099BD58E8}"/>
              </a:ext>
            </a:extLst>
          </p:cNvPr>
          <p:cNvSpPr/>
          <p:nvPr/>
        </p:nvSpPr>
        <p:spPr>
          <a:xfrm>
            <a:off x="361743" y="4528051"/>
            <a:ext cx="6096000" cy="923330"/>
          </a:xfrm>
          <a:prstGeom prst="rect">
            <a:avLst/>
          </a:prstGeom>
        </p:spPr>
        <p:txBody>
          <a:bodyPr>
            <a:spAutoFit/>
          </a:bodyPr>
          <a:lstStyle/>
          <a:p>
            <a:r>
              <a:rPr lang="fr-BE" dirty="0"/>
              <a:t>Micha Klein, </a:t>
            </a:r>
          </a:p>
          <a:p>
            <a:r>
              <a:rPr lang="fr-BE" i="1" dirty="0" err="1"/>
              <a:t>Artificial</a:t>
            </a:r>
            <a:r>
              <a:rPr lang="fr-BE" i="1" dirty="0"/>
              <a:t> Beauty </a:t>
            </a:r>
            <a:r>
              <a:rPr lang="fr-BE" i="1" dirty="0" err="1"/>
              <a:t>tree</a:t>
            </a:r>
            <a:r>
              <a:rPr lang="fr-BE" i="1" dirty="0"/>
              <a:t>,</a:t>
            </a:r>
          </a:p>
          <a:p>
            <a:r>
              <a:rPr lang="fr-BE" dirty="0"/>
              <a:t>1998</a:t>
            </a:r>
          </a:p>
        </p:txBody>
      </p:sp>
      <p:pic>
        <p:nvPicPr>
          <p:cNvPr id="2050" name="Picture 2" descr="Résultat de recherche d'images pour &quot;micha klein artificial beauty&quot;">
            <a:extLst>
              <a:ext uri="{FF2B5EF4-FFF2-40B4-BE49-F238E27FC236}">
                <a16:creationId xmlns:a16="http://schemas.microsoft.com/office/drawing/2014/main" id="{77846114-703B-4EDA-9F5D-F66446389CA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249386" y="5114219"/>
            <a:ext cx="957541" cy="9869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ssociée">
            <a:extLst>
              <a:ext uri="{FF2B5EF4-FFF2-40B4-BE49-F238E27FC236}">
                <a16:creationId xmlns:a16="http://schemas.microsoft.com/office/drawing/2014/main" id="{4D3DA14C-20F7-431B-A4F6-1BC53CCF7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658" y="1435421"/>
            <a:ext cx="2710043" cy="26862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047A715-F7C1-4132-9E04-C0264713F12A}"/>
              </a:ext>
            </a:extLst>
          </p:cNvPr>
          <p:cNvPicPr>
            <a:picLocks noChangeAspect="1"/>
          </p:cNvPicPr>
          <p:nvPr/>
        </p:nvPicPr>
        <p:blipFill>
          <a:blip r:embed="rId4"/>
          <a:stretch>
            <a:fillRect/>
          </a:stretch>
        </p:blipFill>
        <p:spPr>
          <a:xfrm>
            <a:off x="2728283" y="4158719"/>
            <a:ext cx="2519547" cy="2588770"/>
          </a:xfrm>
          <a:prstGeom prst="rect">
            <a:avLst/>
          </a:prstGeom>
        </p:spPr>
      </p:pic>
      <p:sp>
        <p:nvSpPr>
          <p:cNvPr id="3" name="Rectangle 2">
            <a:extLst>
              <a:ext uri="{FF2B5EF4-FFF2-40B4-BE49-F238E27FC236}">
                <a16:creationId xmlns:a16="http://schemas.microsoft.com/office/drawing/2014/main" id="{2CBDCDF7-825F-4F82-8FD7-7044E5F3A7F0}"/>
              </a:ext>
            </a:extLst>
          </p:cNvPr>
          <p:cNvSpPr/>
          <p:nvPr/>
        </p:nvSpPr>
        <p:spPr>
          <a:xfrm>
            <a:off x="531568" y="438602"/>
            <a:ext cx="7746544" cy="369332"/>
          </a:xfrm>
          <a:prstGeom prst="rect">
            <a:avLst/>
          </a:prstGeom>
        </p:spPr>
        <p:txBody>
          <a:bodyPr wrap="none">
            <a:spAutoFit/>
          </a:bodyPr>
          <a:lstStyle/>
          <a:p>
            <a:r>
              <a:rPr lang="fr-BE" dirty="0">
                <a:latin typeface="HelveticaNeue-Light"/>
              </a:rPr>
              <a:t>AFKE                  ROBINE                                NICOLE               NATHALIE</a:t>
            </a:r>
          </a:p>
        </p:txBody>
      </p:sp>
      <p:sp>
        <p:nvSpPr>
          <p:cNvPr id="4" name="Rectangle 3">
            <a:extLst>
              <a:ext uri="{FF2B5EF4-FFF2-40B4-BE49-F238E27FC236}">
                <a16:creationId xmlns:a16="http://schemas.microsoft.com/office/drawing/2014/main" id="{CB5A2ED2-CD8B-45A6-BE69-B1C32648551B}"/>
              </a:ext>
            </a:extLst>
          </p:cNvPr>
          <p:cNvSpPr/>
          <p:nvPr/>
        </p:nvSpPr>
        <p:spPr>
          <a:xfrm>
            <a:off x="1468767" y="1250755"/>
            <a:ext cx="5352747" cy="369332"/>
          </a:xfrm>
          <a:prstGeom prst="rect">
            <a:avLst/>
          </a:prstGeom>
        </p:spPr>
        <p:txBody>
          <a:bodyPr wrap="none">
            <a:spAutoFit/>
          </a:bodyPr>
          <a:lstStyle/>
          <a:p>
            <a:r>
              <a:rPr lang="fr-BE" dirty="0">
                <a:latin typeface="HelveticaNeue-Light"/>
              </a:rPr>
              <a:t>BLISS                                                           JUICE </a:t>
            </a:r>
          </a:p>
        </p:txBody>
      </p:sp>
      <p:sp>
        <p:nvSpPr>
          <p:cNvPr id="5" name="Rectangle 4">
            <a:extLst>
              <a:ext uri="{FF2B5EF4-FFF2-40B4-BE49-F238E27FC236}">
                <a16:creationId xmlns:a16="http://schemas.microsoft.com/office/drawing/2014/main" id="{3AA3930A-A053-4AC4-949E-31EFB10A3DAA}"/>
              </a:ext>
            </a:extLst>
          </p:cNvPr>
          <p:cNvSpPr/>
          <p:nvPr/>
        </p:nvSpPr>
        <p:spPr>
          <a:xfrm>
            <a:off x="3259797" y="3841234"/>
            <a:ext cx="979755" cy="369332"/>
          </a:xfrm>
          <a:prstGeom prst="rect">
            <a:avLst/>
          </a:prstGeom>
        </p:spPr>
        <p:txBody>
          <a:bodyPr wrap="none">
            <a:spAutoFit/>
          </a:bodyPr>
          <a:lstStyle/>
          <a:p>
            <a:r>
              <a:rPr lang="fr-BE" dirty="0">
                <a:latin typeface="HelveticaNeue-Light"/>
              </a:rPr>
              <a:t>VENUS</a:t>
            </a:r>
          </a:p>
        </p:txBody>
      </p:sp>
      <p:pic>
        <p:nvPicPr>
          <p:cNvPr id="3074" name="Picture 2" descr="Résultat de recherche d'images pour &quot;bliss artificial beauty&quot;">
            <a:extLst>
              <a:ext uri="{FF2B5EF4-FFF2-40B4-BE49-F238E27FC236}">
                <a16:creationId xmlns:a16="http://schemas.microsoft.com/office/drawing/2014/main" id="{3E569945-B2E7-45B5-9235-29FB7A557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474" y="1657114"/>
            <a:ext cx="2169916" cy="22027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9C2E5B1-D58E-46ED-8166-485775DD4BF0}"/>
              </a:ext>
            </a:extLst>
          </p:cNvPr>
          <p:cNvSpPr/>
          <p:nvPr/>
        </p:nvSpPr>
        <p:spPr>
          <a:xfrm>
            <a:off x="7167041" y="6101158"/>
            <a:ext cx="4837991" cy="646331"/>
          </a:xfrm>
          <a:prstGeom prst="rect">
            <a:avLst/>
          </a:prstGeom>
        </p:spPr>
        <p:txBody>
          <a:bodyPr wrap="none">
            <a:spAutoFit/>
          </a:bodyPr>
          <a:lstStyle/>
          <a:p>
            <a:r>
              <a:rPr lang="fr-BE" dirty="0">
                <a:hlinkClick r:id="rId6"/>
              </a:rPr>
              <a:t>https://www.youtube.com/watch?v=ZPu0RqHLil4</a:t>
            </a:r>
            <a:endParaRPr lang="fr-BE" dirty="0"/>
          </a:p>
          <a:p>
            <a:endParaRPr lang="fr-BE" dirty="0"/>
          </a:p>
        </p:txBody>
      </p:sp>
      <p:cxnSp>
        <p:nvCxnSpPr>
          <p:cNvPr id="9" name="Straight Arrow Connector 8">
            <a:extLst>
              <a:ext uri="{FF2B5EF4-FFF2-40B4-BE49-F238E27FC236}">
                <a16:creationId xmlns:a16="http://schemas.microsoft.com/office/drawing/2014/main" id="{5FACF5B6-8B2C-4C51-A2C9-95473E3DF70D}"/>
              </a:ext>
            </a:extLst>
          </p:cNvPr>
          <p:cNvCxnSpPr/>
          <p:nvPr/>
        </p:nvCxnSpPr>
        <p:spPr>
          <a:xfrm>
            <a:off x="1082180" y="849374"/>
            <a:ext cx="614077" cy="401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93FF677-CE85-467B-AC66-99D82ED7A707}"/>
              </a:ext>
            </a:extLst>
          </p:cNvPr>
          <p:cNvCxnSpPr/>
          <p:nvPr/>
        </p:nvCxnSpPr>
        <p:spPr>
          <a:xfrm>
            <a:off x="5546522" y="901828"/>
            <a:ext cx="614077" cy="401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658ADB-DD0A-4986-BA6D-295020525D35}"/>
              </a:ext>
            </a:extLst>
          </p:cNvPr>
          <p:cNvCxnSpPr>
            <a:cxnSpLocks/>
          </p:cNvCxnSpPr>
          <p:nvPr/>
        </p:nvCxnSpPr>
        <p:spPr>
          <a:xfrm flipH="1">
            <a:off x="2010525" y="819727"/>
            <a:ext cx="548117" cy="462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53A32BF-FE38-45D5-8ABD-A34691B49A56}"/>
              </a:ext>
            </a:extLst>
          </p:cNvPr>
          <p:cNvCxnSpPr>
            <a:cxnSpLocks/>
          </p:cNvCxnSpPr>
          <p:nvPr/>
        </p:nvCxnSpPr>
        <p:spPr>
          <a:xfrm flipH="1">
            <a:off x="6398536" y="849374"/>
            <a:ext cx="586785" cy="438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DCBB67D-1877-4AAC-9703-BAA9D3D057E9}"/>
              </a:ext>
            </a:extLst>
          </p:cNvPr>
          <p:cNvCxnSpPr/>
          <p:nvPr/>
        </p:nvCxnSpPr>
        <p:spPr>
          <a:xfrm>
            <a:off x="3102705" y="3447222"/>
            <a:ext cx="614077" cy="401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4A60405-E675-46AD-8E9E-F48A75615DD5}"/>
              </a:ext>
            </a:extLst>
          </p:cNvPr>
          <p:cNvCxnSpPr>
            <a:cxnSpLocks/>
          </p:cNvCxnSpPr>
          <p:nvPr/>
        </p:nvCxnSpPr>
        <p:spPr>
          <a:xfrm flipH="1">
            <a:off x="3900984" y="3433337"/>
            <a:ext cx="586785" cy="438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EB27529-EA1B-40BC-BAFF-9A4550A669E0}"/>
              </a:ext>
            </a:extLst>
          </p:cNvPr>
          <p:cNvSpPr txBox="1"/>
          <p:nvPr/>
        </p:nvSpPr>
        <p:spPr>
          <a:xfrm>
            <a:off x="644445" y="73683"/>
            <a:ext cx="1393330" cy="369332"/>
          </a:xfrm>
          <a:prstGeom prst="rect">
            <a:avLst/>
          </a:prstGeom>
          <a:noFill/>
        </p:spPr>
        <p:txBody>
          <a:bodyPr wrap="none" rtlCol="0">
            <a:spAutoFit/>
          </a:bodyPr>
          <a:lstStyle/>
          <a:p>
            <a:r>
              <a:rPr lang="fr-BE" b="1" dirty="0"/>
              <a:t>Il </a:t>
            </a:r>
            <a:r>
              <a:rPr lang="fr-BE" b="1" dirty="0" err="1"/>
              <a:t>viso</a:t>
            </a:r>
            <a:r>
              <a:rPr lang="fr-BE" b="1" dirty="0"/>
              <a:t> medio</a:t>
            </a:r>
          </a:p>
        </p:txBody>
      </p:sp>
      <p:pic>
        <p:nvPicPr>
          <p:cNvPr id="18" name="Picture 2" descr="Résultat de recherche d'images pour &quot;micha klein artificial beauty&quot;">
            <a:extLst>
              <a:ext uri="{FF2B5EF4-FFF2-40B4-BE49-F238E27FC236}">
                <a16:creationId xmlns:a16="http://schemas.microsoft.com/office/drawing/2014/main" id="{4AA4FD08-DAE5-4097-8AAC-8403319C6F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7663" y="819727"/>
            <a:ext cx="3288221" cy="27744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B771632-45EF-4A4A-89B4-74103B51433C}"/>
              </a:ext>
            </a:extLst>
          </p:cNvPr>
          <p:cNvSpPr/>
          <p:nvPr/>
        </p:nvSpPr>
        <p:spPr>
          <a:xfrm>
            <a:off x="8404004" y="3564235"/>
            <a:ext cx="3135538" cy="646331"/>
          </a:xfrm>
          <a:prstGeom prst="rect">
            <a:avLst/>
          </a:prstGeom>
        </p:spPr>
        <p:txBody>
          <a:bodyPr wrap="none">
            <a:spAutoFit/>
          </a:bodyPr>
          <a:lstStyle/>
          <a:p>
            <a:r>
              <a:rPr lang="nl-NL" dirty="0">
                <a:solidFill>
                  <a:srgbClr val="000000"/>
                </a:solidFill>
              </a:rPr>
              <a:t>Akira Gomi, </a:t>
            </a:r>
            <a:r>
              <a:rPr lang="nl-NL" i="1" dirty="0">
                <a:solidFill>
                  <a:srgbClr val="000000"/>
                </a:solidFill>
              </a:rPr>
              <a:t>Bellezza universale </a:t>
            </a:r>
          </a:p>
          <a:p>
            <a:r>
              <a:rPr lang="nl-NL" i="1" dirty="0">
                <a:solidFill>
                  <a:srgbClr val="000000"/>
                </a:solidFill>
              </a:rPr>
              <a:t>su base di visi medi</a:t>
            </a:r>
            <a:r>
              <a:rPr lang="nl-NL" dirty="0">
                <a:solidFill>
                  <a:srgbClr val="000000"/>
                </a:solidFill>
              </a:rPr>
              <a:t>, 1991</a:t>
            </a:r>
            <a:endParaRPr lang="en-US" dirty="0"/>
          </a:p>
        </p:txBody>
      </p:sp>
    </p:spTree>
    <p:extLst>
      <p:ext uri="{BB962C8B-B14F-4D97-AF65-F5344CB8AC3E}">
        <p14:creationId xmlns:p14="http://schemas.microsoft.com/office/powerpoint/2010/main" val="3344875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8910792" y="5222469"/>
            <a:ext cx="289531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dirty="0">
                <a:solidFill>
                  <a:srgbClr val="000000"/>
                </a:solidFill>
                <a:latin typeface="+mn-lt"/>
              </a:rPr>
              <a:t>Leonardo da Vinci, </a:t>
            </a:r>
            <a:r>
              <a:rPr kumimoji="0" lang="en-US" altLang="en-US" sz="1800" b="0" i="1" u="none" strike="noStrike" cap="none" normalizeH="0" baseline="0" dirty="0">
                <a:ln>
                  <a:noFill/>
                </a:ln>
                <a:solidFill>
                  <a:srgbClr val="000000"/>
                </a:solidFill>
                <a:effectLst/>
                <a:latin typeface="+mn-lt"/>
              </a:rPr>
              <a:t>Ginevra de' </a:t>
            </a:r>
            <a:r>
              <a:rPr kumimoji="0" lang="en-US" altLang="en-US" sz="1800" b="0" i="1" u="none" strike="noStrike" cap="none" normalizeH="0" baseline="0" dirty="0" err="1">
                <a:ln>
                  <a:noFill/>
                </a:ln>
                <a:solidFill>
                  <a:srgbClr val="000000"/>
                </a:solidFill>
                <a:effectLst/>
                <a:latin typeface="+mn-lt"/>
              </a:rPr>
              <a:t>Benci</a:t>
            </a:r>
            <a:r>
              <a:rPr kumimoji="0" lang="en-US" altLang="en-US" sz="1800" b="0" i="0" u="none" strike="noStrike" cap="none" normalizeH="0" baseline="0" dirty="0">
                <a:ln>
                  <a:noFill/>
                </a:ln>
                <a:solidFill>
                  <a:srgbClr val="000000"/>
                </a:solidFill>
                <a:effectLst/>
                <a:latin typeface="+mn-lt"/>
              </a:rPr>
              <a:t>, National Gallery of Art, </a:t>
            </a:r>
            <a:r>
              <a:rPr lang="en-US" altLang="en-US" dirty="0">
                <a:solidFill>
                  <a:srgbClr val="000000"/>
                </a:solidFill>
                <a:latin typeface="+mn-lt"/>
              </a:rPr>
              <a:t>Washington, ca. 1474</a:t>
            </a:r>
            <a:endParaRPr kumimoji="0" lang="en-US" altLang="en-US" sz="18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mn-lt"/>
              </a:rPr>
              <a:t> </a:t>
            </a:r>
            <a:endParaRPr kumimoji="0" lang="en-US" altLang="en-US" sz="1800" b="0" i="0" u="none" strike="noStrike" cap="none" normalizeH="0" baseline="0" dirty="0">
              <a:ln>
                <a:noFill/>
              </a:ln>
              <a:solidFill>
                <a:schemeClr val="tx1"/>
              </a:solidFill>
              <a:effectLst/>
              <a:latin typeface="+mn-lt"/>
            </a:endParaRPr>
          </a:p>
        </p:txBody>
      </p:sp>
      <p:sp>
        <p:nvSpPr>
          <p:cNvPr id="4" name="Rectangle 8"/>
          <p:cNvSpPr>
            <a:spLocks noChangeArrowheads="1"/>
          </p:cNvSpPr>
          <p:nvPr/>
        </p:nvSpPr>
        <p:spPr bwMode="auto">
          <a:xfrm>
            <a:off x="-170481" y="3921955"/>
            <a:ext cx="2535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rebuchet MS" panose="020B0603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098" name="Picture 2" descr="Image associée">
            <a:extLst>
              <a:ext uri="{FF2B5EF4-FFF2-40B4-BE49-F238E27FC236}">
                <a16:creationId xmlns:a16="http://schemas.microsoft.com/office/drawing/2014/main" id="{43CBD7FA-EEC1-4B66-A71D-80A44F957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97" y="873050"/>
            <a:ext cx="3764362" cy="28266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67B6B21-ABD0-45DC-8B43-671F2037A9AF}"/>
              </a:ext>
            </a:extLst>
          </p:cNvPr>
          <p:cNvSpPr/>
          <p:nvPr/>
        </p:nvSpPr>
        <p:spPr>
          <a:xfrm>
            <a:off x="83115" y="3597964"/>
            <a:ext cx="6096000" cy="584775"/>
          </a:xfrm>
          <a:prstGeom prst="rect">
            <a:avLst/>
          </a:prstGeom>
        </p:spPr>
        <p:txBody>
          <a:bodyPr>
            <a:spAutoFit/>
          </a:bodyPr>
          <a:lstStyle/>
          <a:p>
            <a:r>
              <a:rPr lang="en-US" sz="1600" dirty="0">
                <a:solidFill>
                  <a:srgbClr val="000000"/>
                </a:solidFill>
              </a:rPr>
              <a:t>Francis Galton, </a:t>
            </a:r>
            <a:r>
              <a:rPr lang="en-US" sz="1600" i="1" dirty="0" err="1">
                <a:solidFill>
                  <a:srgbClr val="000000"/>
                </a:solidFill>
              </a:rPr>
              <a:t>Foto</a:t>
            </a:r>
            <a:r>
              <a:rPr lang="en-US" sz="1600" i="1" dirty="0">
                <a:solidFill>
                  <a:srgbClr val="000000"/>
                </a:solidFill>
              </a:rPr>
              <a:t> composite (morphing) </a:t>
            </a:r>
            <a:r>
              <a:rPr lang="en-US" sz="1600" i="1" dirty="0" err="1">
                <a:solidFill>
                  <a:srgbClr val="000000"/>
                </a:solidFill>
              </a:rPr>
              <a:t>fatte</a:t>
            </a:r>
            <a:r>
              <a:rPr lang="en-US" sz="1600" i="1" dirty="0">
                <a:solidFill>
                  <a:srgbClr val="000000"/>
                </a:solidFill>
              </a:rPr>
              <a:t> da </a:t>
            </a:r>
          </a:p>
          <a:p>
            <a:r>
              <a:rPr lang="en-US" sz="1600" i="1" dirty="0" err="1">
                <a:solidFill>
                  <a:srgbClr val="000000"/>
                </a:solidFill>
              </a:rPr>
              <a:t>ritratti</a:t>
            </a:r>
            <a:r>
              <a:rPr lang="en-US" sz="1600" i="1" dirty="0">
                <a:solidFill>
                  <a:srgbClr val="000000"/>
                </a:solidFill>
              </a:rPr>
              <a:t> di </a:t>
            </a:r>
            <a:r>
              <a:rPr lang="en-US" sz="1600" i="1" dirty="0" err="1">
                <a:solidFill>
                  <a:srgbClr val="000000"/>
                </a:solidFill>
              </a:rPr>
              <a:t>criminali</a:t>
            </a:r>
            <a:r>
              <a:rPr lang="en-US" sz="1600" dirty="0">
                <a:solidFill>
                  <a:srgbClr val="000000"/>
                </a:solidFill>
              </a:rPr>
              <a:t>, 1877 </a:t>
            </a:r>
            <a:r>
              <a:rPr lang="en-US" sz="1600" dirty="0">
                <a:solidFill>
                  <a:srgbClr val="000000"/>
                </a:solidFill>
                <a:sym typeface="Wingdings" panose="05000000000000000000" pitchFamily="2" charset="2"/>
              </a:rPr>
              <a:t></a:t>
            </a:r>
            <a:r>
              <a:rPr lang="en-US" sz="1600" dirty="0">
                <a:solidFill>
                  <a:srgbClr val="000000"/>
                </a:solidFill>
              </a:rPr>
              <a:t> </a:t>
            </a:r>
            <a:r>
              <a:rPr lang="en-US" sz="1600" dirty="0" err="1">
                <a:solidFill>
                  <a:srgbClr val="000000"/>
                </a:solidFill>
              </a:rPr>
              <a:t>paradossalmente</a:t>
            </a:r>
            <a:r>
              <a:rPr lang="en-US" sz="1600" dirty="0">
                <a:solidFill>
                  <a:srgbClr val="000000"/>
                </a:solidFill>
              </a:rPr>
              <a:t> </a:t>
            </a:r>
            <a:r>
              <a:rPr lang="en-US" sz="1600" dirty="0" err="1">
                <a:solidFill>
                  <a:srgbClr val="000000"/>
                </a:solidFill>
              </a:rPr>
              <a:t>ameni</a:t>
            </a:r>
            <a:endParaRPr lang="fr-BE" sz="1600" dirty="0"/>
          </a:p>
        </p:txBody>
      </p:sp>
      <p:pic>
        <p:nvPicPr>
          <p:cNvPr id="4100" name="Picture 4" descr="Résultat de recherche d'images">
            <a:extLst>
              <a:ext uri="{FF2B5EF4-FFF2-40B4-BE49-F238E27FC236}">
                <a16:creationId xmlns:a16="http://schemas.microsoft.com/office/drawing/2014/main" id="{9A576733-9F53-4367-A666-4E97E8F5683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976489" y="2616044"/>
            <a:ext cx="2475223" cy="25722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E601CB-1E40-414E-83E6-CFA47460FE9B}"/>
              </a:ext>
            </a:extLst>
          </p:cNvPr>
          <p:cNvSpPr txBox="1"/>
          <p:nvPr/>
        </p:nvSpPr>
        <p:spPr>
          <a:xfrm>
            <a:off x="315836" y="66707"/>
            <a:ext cx="7654211" cy="1107996"/>
          </a:xfrm>
          <a:prstGeom prst="rect">
            <a:avLst/>
          </a:prstGeom>
          <a:noFill/>
        </p:spPr>
        <p:txBody>
          <a:bodyPr wrap="none" rtlCol="0">
            <a:spAutoFit/>
          </a:bodyPr>
          <a:lstStyle/>
          <a:p>
            <a:r>
              <a:rPr lang="fr-BE" sz="1600" dirty="0"/>
              <a:t>Il </a:t>
            </a:r>
            <a:r>
              <a:rPr lang="fr-BE" sz="1600" dirty="0" err="1"/>
              <a:t>viso</a:t>
            </a:r>
            <a:r>
              <a:rPr lang="fr-BE" sz="1600" dirty="0"/>
              <a:t> conforme, il </a:t>
            </a:r>
            <a:r>
              <a:rPr lang="fr-BE" sz="1600" dirty="0" err="1"/>
              <a:t>tipo</a:t>
            </a:r>
            <a:r>
              <a:rPr lang="fr-BE" sz="1600" dirty="0"/>
              <a:t> (</a:t>
            </a:r>
            <a:r>
              <a:rPr lang="fr-BE" sz="1600" dirty="0" err="1"/>
              <a:t>privo</a:t>
            </a:r>
            <a:r>
              <a:rPr lang="fr-BE" sz="1600" dirty="0"/>
              <a:t> di </a:t>
            </a:r>
            <a:r>
              <a:rPr lang="fr-BE" sz="1600" dirty="0" err="1"/>
              <a:t>singolarità</a:t>
            </a:r>
            <a:r>
              <a:rPr lang="fr-BE" sz="1600" dirty="0"/>
              <a:t>, </a:t>
            </a:r>
            <a:r>
              <a:rPr lang="fr-BE" sz="1600" dirty="0" err="1"/>
              <a:t>identità</a:t>
            </a:r>
            <a:r>
              <a:rPr lang="fr-BE" sz="1600" dirty="0"/>
              <a:t> priva di </a:t>
            </a:r>
            <a:r>
              <a:rPr lang="fr-BE" sz="1600" dirty="0" err="1"/>
              <a:t>ipseità</a:t>
            </a:r>
            <a:r>
              <a:rPr lang="fr-BE" sz="1600" dirty="0"/>
              <a:t>)</a:t>
            </a:r>
          </a:p>
          <a:p>
            <a:r>
              <a:rPr lang="fr-BE" sz="1600" dirty="0" err="1"/>
              <a:t>Tendenza</a:t>
            </a:r>
            <a:r>
              <a:rPr lang="fr-BE" sz="1600" dirty="0"/>
              <a:t> </a:t>
            </a:r>
            <a:r>
              <a:rPr lang="fr-BE" sz="1600" dirty="0" err="1"/>
              <a:t>esoterica</a:t>
            </a:r>
            <a:r>
              <a:rPr lang="fr-BE" sz="1600" dirty="0"/>
              <a:t> (</a:t>
            </a:r>
            <a:r>
              <a:rPr lang="fr-BE" sz="1600" dirty="0" err="1"/>
              <a:t>pitagorica</a:t>
            </a:r>
            <a:r>
              <a:rPr lang="fr-BE" sz="1600" dirty="0"/>
              <a:t>) : </a:t>
            </a:r>
            <a:r>
              <a:rPr lang="fr-BE" sz="1600" dirty="0" err="1"/>
              <a:t>canoni</a:t>
            </a:r>
            <a:r>
              <a:rPr lang="fr-BE" sz="1600" dirty="0"/>
              <a:t> di </a:t>
            </a:r>
            <a:r>
              <a:rPr lang="fr-BE" sz="1600" dirty="0" err="1"/>
              <a:t>bellezza</a:t>
            </a:r>
            <a:r>
              <a:rPr lang="fr-BE" sz="1600" dirty="0"/>
              <a:t> </a:t>
            </a:r>
            <a:r>
              <a:rPr lang="fr-BE" sz="1600" dirty="0" err="1"/>
              <a:t>basati</a:t>
            </a:r>
            <a:r>
              <a:rPr lang="fr-BE" sz="1600" dirty="0"/>
              <a:t> </a:t>
            </a:r>
            <a:r>
              <a:rPr lang="fr-BE" sz="1600" dirty="0" err="1"/>
              <a:t>sulla</a:t>
            </a:r>
            <a:r>
              <a:rPr lang="fr-BE" sz="1600" dirty="0"/>
              <a:t> </a:t>
            </a:r>
            <a:r>
              <a:rPr lang="fr-BE" sz="1600" dirty="0" err="1"/>
              <a:t>corrispondenza</a:t>
            </a:r>
            <a:r>
              <a:rPr lang="fr-BE" sz="1600" dirty="0"/>
              <a:t> </a:t>
            </a:r>
            <a:r>
              <a:rPr lang="fr-BE" sz="1600" dirty="0" err="1"/>
              <a:t>armoniosa</a:t>
            </a:r>
            <a:r>
              <a:rPr lang="fr-BE" sz="1600" dirty="0"/>
              <a:t> </a:t>
            </a:r>
          </a:p>
          <a:p>
            <a:r>
              <a:rPr lang="fr-BE" sz="1600" dirty="0"/>
              <a:t>e </a:t>
            </a:r>
            <a:r>
              <a:rPr lang="fr-BE" sz="1600" dirty="0" err="1"/>
              <a:t>simmetrica</a:t>
            </a:r>
            <a:r>
              <a:rPr lang="fr-BE" sz="1600" dirty="0"/>
              <a:t> dei </a:t>
            </a:r>
            <a:r>
              <a:rPr lang="fr-BE" sz="1600" dirty="0" err="1"/>
              <a:t>numeri</a:t>
            </a:r>
            <a:r>
              <a:rPr lang="fr-BE" sz="1600" dirty="0"/>
              <a:t> e elle </a:t>
            </a:r>
            <a:r>
              <a:rPr lang="fr-BE" sz="1600" dirty="0" err="1"/>
              <a:t>cose</a:t>
            </a:r>
            <a:r>
              <a:rPr lang="fr-BE" sz="1600" dirty="0"/>
              <a:t>. </a:t>
            </a:r>
            <a:r>
              <a:rPr lang="fr-BE" sz="1600" dirty="0" err="1"/>
              <a:t>Parametri</a:t>
            </a:r>
            <a:r>
              <a:rPr lang="fr-BE" sz="1600" dirty="0"/>
              <a:t> di </a:t>
            </a:r>
            <a:r>
              <a:rPr lang="fr-BE" sz="1600" dirty="0" err="1"/>
              <a:t>proporzioni</a:t>
            </a:r>
            <a:endParaRPr lang="fr-BE" sz="1600" dirty="0"/>
          </a:p>
          <a:p>
            <a:endParaRPr lang="fr-BE" b="1" dirty="0"/>
          </a:p>
        </p:txBody>
      </p:sp>
      <p:pic>
        <p:nvPicPr>
          <p:cNvPr id="1026" name="Picture 2" descr="Résultat de recherche d'images pour &quot;miss helen wills&quot;">
            <a:extLst>
              <a:ext uri="{FF2B5EF4-FFF2-40B4-BE49-F238E27FC236}">
                <a16:creationId xmlns:a16="http://schemas.microsoft.com/office/drawing/2014/main" id="{F04FAB5F-D300-4847-8F99-20DB6152DD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2055" y="135766"/>
            <a:ext cx="2404092" cy="18625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C0F45E2-42B2-4837-BA8E-5512B6E6568F}"/>
              </a:ext>
            </a:extLst>
          </p:cNvPr>
          <p:cNvSpPr txBox="1"/>
          <p:nvPr/>
        </p:nvSpPr>
        <p:spPr>
          <a:xfrm>
            <a:off x="7970047" y="1938021"/>
            <a:ext cx="3532739" cy="830997"/>
          </a:xfrm>
          <a:prstGeom prst="rect">
            <a:avLst/>
          </a:prstGeom>
          <a:noFill/>
        </p:spPr>
        <p:txBody>
          <a:bodyPr wrap="square" rtlCol="0">
            <a:spAutoFit/>
          </a:bodyPr>
          <a:lstStyle/>
          <a:p>
            <a:r>
              <a:rPr lang="fr-BE" sz="1600" dirty="0" err="1"/>
              <a:t>Matila</a:t>
            </a:r>
            <a:r>
              <a:rPr lang="fr-BE" sz="1600" dirty="0"/>
              <a:t> </a:t>
            </a:r>
            <a:r>
              <a:rPr lang="fr-BE" sz="1600" dirty="0" err="1"/>
              <a:t>Ghycka</a:t>
            </a:r>
            <a:r>
              <a:rPr lang="fr-BE" sz="1600" dirty="0"/>
              <a:t>, </a:t>
            </a:r>
            <a:r>
              <a:rPr lang="fr-BE" sz="1600" i="1" dirty="0"/>
              <a:t>Le Nombre d’Or</a:t>
            </a:r>
            <a:r>
              <a:rPr lang="fr-BE" sz="1600" dirty="0"/>
              <a:t>, </a:t>
            </a:r>
            <a:r>
              <a:rPr lang="fr-BE" sz="1600" dirty="0" err="1"/>
              <a:t>t.I</a:t>
            </a:r>
            <a:r>
              <a:rPr lang="fr-BE" sz="1600" dirty="0"/>
              <a:t>, </a:t>
            </a:r>
            <a:r>
              <a:rPr lang="fr-BE" sz="1600" i="1" dirty="0"/>
              <a:t>Les Rythmes</a:t>
            </a:r>
            <a:r>
              <a:rPr lang="fr-BE" sz="1600" dirty="0"/>
              <a:t>, 1931 </a:t>
            </a:r>
            <a:r>
              <a:rPr lang="fr-BE" sz="1600" dirty="0" err="1"/>
              <a:t>Fotogenia</a:t>
            </a:r>
            <a:r>
              <a:rPr lang="fr-BE" sz="1600" dirty="0"/>
              <a:t> Miss </a:t>
            </a:r>
            <a:r>
              <a:rPr lang="fr-BE" sz="1600" dirty="0" err="1"/>
              <a:t>Hellen</a:t>
            </a:r>
            <a:r>
              <a:rPr lang="fr-BE" sz="1600" dirty="0"/>
              <a:t> Wills</a:t>
            </a:r>
          </a:p>
        </p:txBody>
      </p:sp>
      <p:pic>
        <p:nvPicPr>
          <p:cNvPr id="1028" name="Picture 4" descr="Résultat de recherche d'images pour &quot;umberto eco storia della bellezza&quot;">
            <a:extLst>
              <a:ext uri="{FF2B5EF4-FFF2-40B4-BE49-F238E27FC236}">
                <a16:creationId xmlns:a16="http://schemas.microsoft.com/office/drawing/2014/main" id="{5C10AC38-9C68-4FC5-8762-6BE04200FE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682" y="4291287"/>
            <a:ext cx="3241193" cy="21046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nsurations of the human head, from the treatise dedicated to Guidobaldo da Montefeltro (ca 1482) by Piero della Francesca (1416-1492), De prospettiva pingendi (Broude International Editions, 1992), facsimile of the Parma, Biblioteca Palatina MS 1576.">
            <a:extLst>
              <a:ext uri="{FF2B5EF4-FFF2-40B4-BE49-F238E27FC236}">
                <a16:creationId xmlns:a16="http://schemas.microsoft.com/office/drawing/2014/main" id="{ED4155EB-81A9-434E-BE95-9F93182383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2346" y="3160390"/>
            <a:ext cx="2848352" cy="208879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40F0161-8275-4DFE-9E89-6EE93CD1124B}"/>
              </a:ext>
            </a:extLst>
          </p:cNvPr>
          <p:cNvSpPr/>
          <p:nvPr/>
        </p:nvSpPr>
        <p:spPr>
          <a:xfrm>
            <a:off x="4626270" y="5360969"/>
            <a:ext cx="6096000" cy="923330"/>
          </a:xfrm>
          <a:prstGeom prst="rect">
            <a:avLst/>
          </a:prstGeom>
        </p:spPr>
        <p:txBody>
          <a:bodyPr>
            <a:spAutoFit/>
          </a:bodyPr>
          <a:lstStyle/>
          <a:p>
            <a:r>
              <a:rPr lang="fr-BE" dirty="0">
                <a:solidFill>
                  <a:srgbClr val="000000"/>
                </a:solidFill>
              </a:rPr>
              <a:t>Piero </a:t>
            </a:r>
            <a:r>
              <a:rPr lang="fr-BE" dirty="0" err="1">
                <a:solidFill>
                  <a:srgbClr val="000000"/>
                </a:solidFill>
              </a:rPr>
              <a:t>della</a:t>
            </a:r>
            <a:r>
              <a:rPr lang="fr-BE" dirty="0">
                <a:solidFill>
                  <a:srgbClr val="000000"/>
                </a:solidFill>
              </a:rPr>
              <a:t> Francesca, </a:t>
            </a:r>
            <a:r>
              <a:rPr lang="fr-BE" i="1" dirty="0">
                <a:solidFill>
                  <a:srgbClr val="000000"/>
                </a:solidFill>
              </a:rPr>
              <a:t>De </a:t>
            </a:r>
            <a:r>
              <a:rPr lang="fr-BE" i="1" dirty="0" err="1">
                <a:solidFill>
                  <a:srgbClr val="000000"/>
                </a:solidFill>
              </a:rPr>
              <a:t>prospettiva</a:t>
            </a:r>
            <a:r>
              <a:rPr lang="fr-BE" i="1" dirty="0">
                <a:solidFill>
                  <a:srgbClr val="000000"/>
                </a:solidFill>
              </a:rPr>
              <a:t> </a:t>
            </a:r>
          </a:p>
          <a:p>
            <a:r>
              <a:rPr lang="fr-BE" i="1" dirty="0" err="1">
                <a:solidFill>
                  <a:srgbClr val="000000"/>
                </a:solidFill>
              </a:rPr>
              <a:t>pingendi</a:t>
            </a:r>
            <a:r>
              <a:rPr lang="fr-BE" dirty="0">
                <a:solidFill>
                  <a:srgbClr val="000000"/>
                </a:solidFill>
              </a:rPr>
              <a:t>, Parma, </a:t>
            </a:r>
            <a:r>
              <a:rPr lang="fr-BE" dirty="0" err="1">
                <a:solidFill>
                  <a:srgbClr val="000000"/>
                </a:solidFill>
              </a:rPr>
              <a:t>Biblioteca</a:t>
            </a:r>
            <a:r>
              <a:rPr lang="fr-BE" dirty="0">
                <a:solidFill>
                  <a:srgbClr val="000000"/>
                </a:solidFill>
              </a:rPr>
              <a:t> </a:t>
            </a:r>
            <a:r>
              <a:rPr lang="fr-BE" dirty="0" err="1">
                <a:solidFill>
                  <a:srgbClr val="000000"/>
                </a:solidFill>
              </a:rPr>
              <a:t>Palatina</a:t>
            </a:r>
            <a:r>
              <a:rPr lang="fr-BE" dirty="0">
                <a:solidFill>
                  <a:srgbClr val="000000"/>
                </a:solidFill>
              </a:rPr>
              <a:t> (</a:t>
            </a:r>
            <a:r>
              <a:rPr lang="fr-BE" dirty="0" err="1">
                <a:solidFill>
                  <a:srgbClr val="000000"/>
                </a:solidFill>
              </a:rPr>
              <a:t>dedicato</a:t>
            </a:r>
            <a:r>
              <a:rPr lang="fr-BE" dirty="0">
                <a:solidFill>
                  <a:srgbClr val="000000"/>
                </a:solidFill>
              </a:rPr>
              <a:t> </a:t>
            </a:r>
          </a:p>
          <a:p>
            <a:r>
              <a:rPr lang="fr-BE" dirty="0">
                <a:solidFill>
                  <a:srgbClr val="000000"/>
                </a:solidFill>
              </a:rPr>
              <a:t>a </a:t>
            </a:r>
            <a:r>
              <a:rPr lang="fr-BE" dirty="0" err="1">
                <a:solidFill>
                  <a:srgbClr val="000000"/>
                </a:solidFill>
              </a:rPr>
              <a:t>Guidobaldo</a:t>
            </a:r>
            <a:r>
              <a:rPr lang="fr-BE" dirty="0">
                <a:solidFill>
                  <a:srgbClr val="000000"/>
                </a:solidFill>
              </a:rPr>
              <a:t> da </a:t>
            </a:r>
            <a:r>
              <a:rPr lang="fr-BE" dirty="0" err="1">
                <a:solidFill>
                  <a:srgbClr val="000000"/>
                </a:solidFill>
              </a:rPr>
              <a:t>Montefeltro</a:t>
            </a:r>
            <a:r>
              <a:rPr lang="fr-BE" dirty="0">
                <a:solidFill>
                  <a:srgbClr val="000000"/>
                </a:solidFill>
              </a:rPr>
              <a:t>), ca 1482</a:t>
            </a:r>
            <a:endParaRPr lang="fr-BE" dirty="0"/>
          </a:p>
        </p:txBody>
      </p:sp>
      <p:sp>
        <p:nvSpPr>
          <p:cNvPr id="10" name="TextBox 9">
            <a:extLst>
              <a:ext uri="{FF2B5EF4-FFF2-40B4-BE49-F238E27FC236}">
                <a16:creationId xmlns:a16="http://schemas.microsoft.com/office/drawing/2014/main" id="{C35778F5-E721-430E-A00B-E24127C90442}"/>
              </a:ext>
            </a:extLst>
          </p:cNvPr>
          <p:cNvSpPr txBox="1"/>
          <p:nvPr/>
        </p:nvSpPr>
        <p:spPr>
          <a:xfrm>
            <a:off x="467682" y="4495868"/>
            <a:ext cx="652743" cy="369332"/>
          </a:xfrm>
          <a:prstGeom prst="rect">
            <a:avLst/>
          </a:prstGeom>
          <a:noFill/>
        </p:spPr>
        <p:txBody>
          <a:bodyPr wrap="none" rtlCol="0">
            <a:spAutoFit/>
          </a:bodyPr>
          <a:lstStyle/>
          <a:p>
            <a:r>
              <a:rPr lang="fr-BE" dirty="0"/>
              <a:t>2004</a:t>
            </a:r>
          </a:p>
        </p:txBody>
      </p:sp>
      <p:sp>
        <p:nvSpPr>
          <p:cNvPr id="2" name="TextBox 1">
            <a:extLst>
              <a:ext uri="{FF2B5EF4-FFF2-40B4-BE49-F238E27FC236}">
                <a16:creationId xmlns:a16="http://schemas.microsoft.com/office/drawing/2014/main" id="{3518990A-5BF7-4838-8A29-4DFF5E7E9ECB}"/>
              </a:ext>
            </a:extLst>
          </p:cNvPr>
          <p:cNvSpPr txBox="1"/>
          <p:nvPr/>
        </p:nvSpPr>
        <p:spPr>
          <a:xfrm>
            <a:off x="3870074" y="713038"/>
            <a:ext cx="4363630" cy="1200329"/>
          </a:xfrm>
          <a:prstGeom prst="rect">
            <a:avLst/>
          </a:prstGeom>
          <a:noFill/>
        </p:spPr>
        <p:txBody>
          <a:bodyPr wrap="none" rtlCol="0">
            <a:spAutoFit/>
          </a:bodyPr>
          <a:lstStyle/>
          <a:p>
            <a:r>
              <a:rPr lang="fr-BE" dirty="0"/>
              <a:t>Cesare Lombroso, </a:t>
            </a:r>
            <a:r>
              <a:rPr lang="fr-BE" i="1" dirty="0"/>
              <a:t>L’</a:t>
            </a:r>
            <a:r>
              <a:rPr lang="fr-BE" i="1" dirty="0" err="1"/>
              <a:t>uomo</a:t>
            </a:r>
            <a:r>
              <a:rPr lang="fr-BE" i="1" dirty="0"/>
              <a:t> </a:t>
            </a:r>
            <a:r>
              <a:rPr lang="fr-BE" i="1" dirty="0" err="1"/>
              <a:t>delinquente</a:t>
            </a:r>
            <a:r>
              <a:rPr lang="fr-BE" i="1" dirty="0"/>
              <a:t>, 1876 </a:t>
            </a:r>
          </a:p>
          <a:p>
            <a:r>
              <a:rPr lang="fr-BE" dirty="0" err="1"/>
              <a:t>antropometria</a:t>
            </a:r>
            <a:r>
              <a:rPr lang="fr-BE" dirty="0"/>
              <a:t> &lt; </a:t>
            </a:r>
            <a:r>
              <a:rPr lang="fr-BE" dirty="0" err="1"/>
              <a:t>frenologia</a:t>
            </a:r>
            <a:r>
              <a:rPr lang="fr-BE" dirty="0"/>
              <a:t>, </a:t>
            </a:r>
            <a:r>
              <a:rPr lang="fr-BE" dirty="0" err="1"/>
              <a:t>fisiognomonia</a:t>
            </a:r>
            <a:r>
              <a:rPr lang="fr-BE" dirty="0"/>
              <a:t>, </a:t>
            </a:r>
          </a:p>
          <a:p>
            <a:r>
              <a:rPr lang="fr-BE" dirty="0" err="1"/>
              <a:t>metoposcopia</a:t>
            </a:r>
            <a:r>
              <a:rPr lang="fr-BE" dirty="0"/>
              <a:t> </a:t>
            </a:r>
            <a:r>
              <a:rPr lang="fr-BE" dirty="0" err="1"/>
              <a:t>Fisico</a:t>
            </a:r>
            <a:r>
              <a:rPr lang="fr-BE" dirty="0"/>
              <a:t> </a:t>
            </a:r>
            <a:r>
              <a:rPr lang="fr-BE" dirty="0">
                <a:sym typeface="Wingdings" panose="05000000000000000000" pitchFamily="2" charset="2"/>
              </a:rPr>
              <a:t> morale </a:t>
            </a:r>
            <a:r>
              <a:rPr lang="fr-BE" dirty="0"/>
              <a:t>(</a:t>
            </a:r>
            <a:r>
              <a:rPr lang="fr-BE" dirty="0" err="1"/>
              <a:t>predittiva</a:t>
            </a:r>
            <a:r>
              <a:rPr lang="fr-BE" dirty="0"/>
              <a:t>, </a:t>
            </a:r>
          </a:p>
          <a:p>
            <a:r>
              <a:rPr lang="fr-BE" dirty="0" err="1"/>
              <a:t>divinatoria</a:t>
            </a:r>
            <a:r>
              <a:rPr lang="fr-BE" dirty="0"/>
              <a:t> + </a:t>
            </a:r>
            <a:r>
              <a:rPr lang="fr-BE" dirty="0" err="1"/>
              <a:t>localizzazione</a:t>
            </a:r>
            <a:r>
              <a:rPr lang="fr-BE" dirty="0"/>
              <a:t>)</a:t>
            </a:r>
          </a:p>
        </p:txBody>
      </p:sp>
      <p:pic>
        <p:nvPicPr>
          <p:cNvPr id="9" name="Picture 2" descr="https://upload.wikimedia.org/wikipedia/commons/thumb/e/e7/Lombroso_1.jpg/320px-Lombroso_1.jpg">
            <a:extLst>
              <a:ext uri="{FF2B5EF4-FFF2-40B4-BE49-F238E27FC236}">
                <a16:creationId xmlns:a16="http://schemas.microsoft.com/office/drawing/2014/main" id="{6F323F59-10E6-48DC-8CF7-B57D2535DF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2941" y="1866624"/>
            <a:ext cx="1093955" cy="170930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83155C1-36F9-47B1-BED3-A03DFD194B7D}"/>
              </a:ext>
            </a:extLst>
          </p:cNvPr>
          <p:cNvSpPr/>
          <p:nvPr/>
        </p:nvSpPr>
        <p:spPr>
          <a:xfrm>
            <a:off x="162853" y="6387628"/>
            <a:ext cx="6016262" cy="369332"/>
          </a:xfrm>
          <a:prstGeom prst="rect">
            <a:avLst/>
          </a:prstGeom>
        </p:spPr>
        <p:txBody>
          <a:bodyPr wrap="none">
            <a:spAutoFit/>
          </a:bodyPr>
          <a:lstStyle/>
          <a:p>
            <a:r>
              <a:rPr lang="en-US" altLang="en-US" dirty="0">
                <a:solidFill>
                  <a:srgbClr val="000000"/>
                </a:solidFill>
              </a:rPr>
              <a:t>Tommaso </a:t>
            </a:r>
            <a:r>
              <a:rPr lang="en-US" altLang="en-US" dirty="0" err="1">
                <a:solidFill>
                  <a:srgbClr val="000000"/>
                </a:solidFill>
              </a:rPr>
              <a:t>d’Aquino</a:t>
            </a:r>
            <a:r>
              <a:rPr lang="en-US" altLang="en-US" dirty="0">
                <a:solidFill>
                  <a:srgbClr val="000000"/>
                </a:solidFill>
              </a:rPr>
              <a:t> </a:t>
            </a:r>
            <a:r>
              <a:rPr lang="en-US" altLang="en-US" dirty="0" err="1">
                <a:solidFill>
                  <a:srgbClr val="000000"/>
                </a:solidFill>
              </a:rPr>
              <a:t>bellezza</a:t>
            </a:r>
            <a:r>
              <a:rPr lang="en-US" altLang="en-US" dirty="0">
                <a:solidFill>
                  <a:srgbClr val="000000"/>
                </a:solidFill>
              </a:rPr>
              <a:t> : “</a:t>
            </a:r>
            <a:r>
              <a:rPr lang="en-US" altLang="en-US" dirty="0" err="1">
                <a:solidFill>
                  <a:srgbClr val="000000"/>
                </a:solidFill>
              </a:rPr>
              <a:t>proporzione</a:t>
            </a:r>
            <a:r>
              <a:rPr lang="en-US" altLang="en-US" dirty="0">
                <a:solidFill>
                  <a:srgbClr val="000000"/>
                </a:solidFill>
              </a:rPr>
              <a:t>, </a:t>
            </a:r>
            <a:r>
              <a:rPr lang="en-US" altLang="en-US" dirty="0" err="1">
                <a:solidFill>
                  <a:srgbClr val="000000"/>
                </a:solidFill>
              </a:rPr>
              <a:t>integrità</a:t>
            </a:r>
            <a:r>
              <a:rPr lang="en-US" altLang="en-US" dirty="0">
                <a:solidFill>
                  <a:srgbClr val="000000"/>
                </a:solidFill>
              </a:rPr>
              <a:t>, </a:t>
            </a:r>
            <a:r>
              <a:rPr lang="en-US" altLang="en-US" i="1" dirty="0" err="1">
                <a:solidFill>
                  <a:srgbClr val="000000"/>
                </a:solidFill>
              </a:rPr>
              <a:t>claritas</a:t>
            </a:r>
            <a:r>
              <a:rPr lang="en-US" altLang="en-US" dirty="0">
                <a:solidFill>
                  <a:srgbClr val="000000"/>
                </a:solidFill>
              </a:rPr>
              <a:t>” </a:t>
            </a:r>
            <a:endParaRPr lang="fr-BE" dirty="0"/>
          </a:p>
        </p:txBody>
      </p:sp>
    </p:spTree>
    <p:extLst>
      <p:ext uri="{BB962C8B-B14F-4D97-AF65-F5344CB8AC3E}">
        <p14:creationId xmlns:p14="http://schemas.microsoft.com/office/powerpoint/2010/main" val="2235329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E2E5E-A233-45BC-8EFB-8558CD66A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8347" y="346398"/>
            <a:ext cx="2112816" cy="3087219"/>
          </a:xfrm>
          <a:prstGeom prst="rect">
            <a:avLst/>
          </a:prstGeom>
        </p:spPr>
      </p:pic>
      <p:sp>
        <p:nvSpPr>
          <p:cNvPr id="4" name="Rectangle 3">
            <a:extLst>
              <a:ext uri="{FF2B5EF4-FFF2-40B4-BE49-F238E27FC236}">
                <a16:creationId xmlns:a16="http://schemas.microsoft.com/office/drawing/2014/main" id="{6D4DD445-89E1-4658-8C55-35677E4D6B79}"/>
              </a:ext>
            </a:extLst>
          </p:cNvPr>
          <p:cNvSpPr/>
          <p:nvPr/>
        </p:nvSpPr>
        <p:spPr>
          <a:xfrm>
            <a:off x="6661431" y="3539813"/>
            <a:ext cx="5122018" cy="2308324"/>
          </a:xfrm>
          <a:prstGeom prst="rect">
            <a:avLst/>
          </a:prstGeom>
        </p:spPr>
        <p:txBody>
          <a:bodyPr wrap="square">
            <a:spAutoFit/>
          </a:bodyPr>
          <a:lstStyle/>
          <a:p>
            <a:r>
              <a:rPr lang="fr-BE" b="1" i="1" dirty="0">
                <a:solidFill>
                  <a:srgbClr val="3A3A3A"/>
                </a:solidFill>
              </a:rPr>
              <a:t>Visages. Histoires, représentations, créations</a:t>
            </a:r>
            <a:br>
              <a:rPr lang="fr-BE" b="1" dirty="0">
                <a:solidFill>
                  <a:srgbClr val="3A3A3A"/>
                </a:solidFill>
              </a:rPr>
            </a:br>
            <a:r>
              <a:rPr lang="fr-BE" b="1" dirty="0">
                <a:solidFill>
                  <a:srgbClr val="3A3A3A"/>
                </a:solidFill>
              </a:rPr>
              <a:t>(</a:t>
            </a:r>
            <a:r>
              <a:rPr lang="fr-BE" b="1" dirty="0" err="1">
                <a:solidFill>
                  <a:srgbClr val="3A3A3A"/>
                </a:solidFill>
              </a:rPr>
              <a:t>dir</a:t>
            </a:r>
            <a:r>
              <a:rPr lang="fr-BE" b="1" dirty="0">
                <a:solidFill>
                  <a:srgbClr val="3A3A3A"/>
                </a:solidFill>
              </a:rPr>
              <a:t>. Laurent Guido, Martine Hennard Dutheil de la </a:t>
            </a:r>
            <a:r>
              <a:rPr lang="fr-BE" b="1" dirty="0" err="1">
                <a:solidFill>
                  <a:srgbClr val="3A3A3A"/>
                </a:solidFill>
              </a:rPr>
              <a:t>Rochère</a:t>
            </a:r>
            <a:r>
              <a:rPr lang="fr-BE" b="1" dirty="0">
                <a:solidFill>
                  <a:srgbClr val="3A3A3A"/>
                </a:solidFill>
              </a:rPr>
              <a:t>, Brigitte Maire, Francesco </a:t>
            </a:r>
            <a:r>
              <a:rPr lang="fr-BE" b="1" dirty="0" err="1">
                <a:solidFill>
                  <a:srgbClr val="3A3A3A"/>
                </a:solidFill>
              </a:rPr>
              <a:t>Panese</a:t>
            </a:r>
            <a:r>
              <a:rPr lang="fr-BE" b="1" dirty="0">
                <a:solidFill>
                  <a:srgbClr val="3A3A3A"/>
                </a:solidFill>
              </a:rPr>
              <a:t> et Nathalie </a:t>
            </a:r>
            <a:r>
              <a:rPr lang="fr-BE" b="1" dirty="0" err="1">
                <a:solidFill>
                  <a:srgbClr val="3A3A3A"/>
                </a:solidFill>
              </a:rPr>
              <a:t>Roelens</a:t>
            </a:r>
            <a:r>
              <a:rPr lang="fr-BE" b="1" dirty="0">
                <a:solidFill>
                  <a:srgbClr val="3A3A3A"/>
                </a:solidFill>
              </a:rPr>
              <a:t>)</a:t>
            </a:r>
            <a:r>
              <a:rPr lang="fr-BE" dirty="0">
                <a:solidFill>
                  <a:srgbClr val="3A3A3A"/>
                </a:solidFill>
              </a:rPr>
              <a:t>, Lausanne, BHMS, Bibliothèque d’histoire de la médecine et de la santé, 2017</a:t>
            </a:r>
          </a:p>
          <a:p>
            <a:endParaRPr lang="fr-BE" dirty="0">
              <a:solidFill>
                <a:srgbClr val="3A3A3A"/>
              </a:solidFill>
            </a:endParaRPr>
          </a:p>
          <a:p>
            <a:br>
              <a:rPr lang="fr-BE" dirty="0"/>
            </a:br>
            <a:r>
              <a:rPr lang="fr-BE" dirty="0"/>
              <a:t>                </a:t>
            </a:r>
          </a:p>
        </p:txBody>
      </p:sp>
      <p:sp>
        <p:nvSpPr>
          <p:cNvPr id="5" name="TextBox 4">
            <a:extLst>
              <a:ext uri="{FF2B5EF4-FFF2-40B4-BE49-F238E27FC236}">
                <a16:creationId xmlns:a16="http://schemas.microsoft.com/office/drawing/2014/main" id="{4DEE8E68-BFF9-429C-9C5F-DABD2FC0263E}"/>
              </a:ext>
            </a:extLst>
          </p:cNvPr>
          <p:cNvSpPr txBox="1"/>
          <p:nvPr/>
        </p:nvSpPr>
        <p:spPr>
          <a:xfrm>
            <a:off x="9442228" y="3143872"/>
            <a:ext cx="1435008" cy="369332"/>
          </a:xfrm>
          <a:prstGeom prst="rect">
            <a:avLst/>
          </a:prstGeom>
          <a:noFill/>
        </p:spPr>
        <p:txBody>
          <a:bodyPr wrap="none" rtlCol="0">
            <a:spAutoFit/>
          </a:bodyPr>
          <a:lstStyle/>
          <a:p>
            <a:r>
              <a:rPr lang="fr-BE" dirty="0"/>
              <a:t>Agrippa 2011</a:t>
            </a:r>
          </a:p>
        </p:txBody>
      </p:sp>
      <p:sp>
        <p:nvSpPr>
          <p:cNvPr id="6" name="TextBox 5">
            <a:extLst>
              <a:ext uri="{FF2B5EF4-FFF2-40B4-BE49-F238E27FC236}">
                <a16:creationId xmlns:a16="http://schemas.microsoft.com/office/drawing/2014/main" id="{7ABF4884-E982-4C30-AC8C-86019BFA4311}"/>
              </a:ext>
            </a:extLst>
          </p:cNvPr>
          <p:cNvSpPr txBox="1"/>
          <p:nvPr/>
        </p:nvSpPr>
        <p:spPr>
          <a:xfrm>
            <a:off x="845899" y="173503"/>
            <a:ext cx="3484928" cy="461665"/>
          </a:xfrm>
          <a:prstGeom prst="rect">
            <a:avLst/>
          </a:prstGeom>
          <a:noFill/>
        </p:spPr>
        <p:txBody>
          <a:bodyPr wrap="none" rtlCol="0">
            <a:spAutoFit/>
          </a:bodyPr>
          <a:lstStyle/>
          <a:p>
            <a:r>
              <a:rPr lang="fr-BE" sz="2400" b="1" dirty="0"/>
              <a:t>1. </a:t>
            </a:r>
            <a:r>
              <a:rPr lang="fr-BE" sz="2400" b="1" dirty="0" err="1"/>
              <a:t>Presentazione</a:t>
            </a:r>
            <a:r>
              <a:rPr lang="fr-BE" sz="2400" b="1" dirty="0"/>
              <a:t> </a:t>
            </a:r>
            <a:r>
              <a:rPr lang="fr-BE" sz="2400" b="1" dirty="0" err="1"/>
              <a:t>del</a:t>
            </a:r>
            <a:r>
              <a:rPr lang="fr-BE" sz="2400" b="1" dirty="0"/>
              <a:t> libro </a:t>
            </a:r>
          </a:p>
        </p:txBody>
      </p:sp>
      <p:sp>
        <p:nvSpPr>
          <p:cNvPr id="2" name="Rectangle 1">
            <a:extLst>
              <a:ext uri="{FF2B5EF4-FFF2-40B4-BE49-F238E27FC236}">
                <a16:creationId xmlns:a16="http://schemas.microsoft.com/office/drawing/2014/main" id="{80AAE448-437C-4C05-8260-5B1FA0E6C3D6}"/>
              </a:ext>
            </a:extLst>
          </p:cNvPr>
          <p:cNvSpPr/>
          <p:nvPr/>
        </p:nvSpPr>
        <p:spPr>
          <a:xfrm>
            <a:off x="217696" y="709886"/>
            <a:ext cx="6096000" cy="4247317"/>
          </a:xfrm>
          <a:prstGeom prst="rect">
            <a:avLst/>
          </a:prstGeom>
        </p:spPr>
        <p:txBody>
          <a:bodyPr>
            <a:spAutoFit/>
          </a:bodyPr>
          <a:lstStyle/>
          <a:p>
            <a:r>
              <a:rPr lang="fr-BE" dirty="0">
                <a:solidFill>
                  <a:srgbClr val="3A3A3A"/>
                </a:solidFill>
              </a:rPr>
              <a:t>« Ce qui caractérise en propre le visage c’est qu’il s’agit d’un </a:t>
            </a:r>
            <a:r>
              <a:rPr lang="fr-BE" b="1" dirty="0">
                <a:solidFill>
                  <a:srgbClr val="3A3A3A"/>
                </a:solidFill>
              </a:rPr>
              <a:t>objet que l’on pourrait dire “total”, </a:t>
            </a:r>
            <a:r>
              <a:rPr lang="fr-BE" dirty="0">
                <a:solidFill>
                  <a:srgbClr val="3A3A3A"/>
                </a:solidFill>
              </a:rPr>
              <a:t>si l’on accepte d’utiliser à son égard le terme que </a:t>
            </a:r>
            <a:r>
              <a:rPr lang="fr-BE" b="1" dirty="0">
                <a:solidFill>
                  <a:srgbClr val="3A3A3A"/>
                </a:solidFill>
              </a:rPr>
              <a:t>Marcel Mauss </a:t>
            </a:r>
            <a:r>
              <a:rPr lang="fr-BE" dirty="0">
                <a:solidFill>
                  <a:srgbClr val="3A3A3A"/>
                </a:solidFill>
              </a:rPr>
              <a:t>employait pour désigner certains </a:t>
            </a:r>
            <a:r>
              <a:rPr lang="fr-BE" b="1" dirty="0">
                <a:solidFill>
                  <a:srgbClr val="3A3A3A"/>
                </a:solidFill>
              </a:rPr>
              <a:t>faits sociaux</a:t>
            </a:r>
            <a:r>
              <a:rPr lang="fr-BE" dirty="0">
                <a:solidFill>
                  <a:srgbClr val="3A3A3A"/>
                </a:solidFill>
              </a:rPr>
              <a:t>, signifiant par là que les éléments de la réalité humaine dans sa totalité – qu’elle soit physique, psychologique, sociale ou politique – s’y trouvaient impliqués, sans que l’on puisse en détacher un seul aspect, au risque d’en perdre le sens. » (Jean-Jacques Courtine) </a:t>
            </a:r>
          </a:p>
          <a:p>
            <a:endParaRPr lang="fr-BE" dirty="0">
              <a:solidFill>
                <a:srgbClr val="3A3A3A"/>
              </a:solidFill>
            </a:endParaRPr>
          </a:p>
          <a:p>
            <a:r>
              <a:rPr lang="fr-BE" dirty="0">
                <a:solidFill>
                  <a:srgbClr val="3A3A3A"/>
                </a:solidFill>
              </a:rPr>
              <a:t>- </a:t>
            </a:r>
            <a:r>
              <a:rPr lang="fr-BE" dirty="0" err="1">
                <a:solidFill>
                  <a:srgbClr val="3A3A3A"/>
                </a:solidFill>
              </a:rPr>
              <a:t>Interdisciplinare</a:t>
            </a:r>
            <a:r>
              <a:rPr lang="fr-BE" dirty="0">
                <a:solidFill>
                  <a:srgbClr val="3A3A3A"/>
                </a:solidFill>
              </a:rPr>
              <a:t> (</a:t>
            </a:r>
            <a:r>
              <a:rPr lang="fr-BE" dirty="0" err="1">
                <a:solidFill>
                  <a:srgbClr val="3A3A3A"/>
                </a:solidFill>
              </a:rPr>
              <a:t>ambito</a:t>
            </a:r>
            <a:r>
              <a:rPr lang="fr-BE" dirty="0">
                <a:solidFill>
                  <a:srgbClr val="3A3A3A"/>
                </a:solidFill>
              </a:rPr>
              <a:t> </a:t>
            </a:r>
            <a:r>
              <a:rPr lang="fr-BE" dirty="0" err="1">
                <a:solidFill>
                  <a:srgbClr val="3A3A3A"/>
                </a:solidFill>
              </a:rPr>
              <a:t>storico</a:t>
            </a:r>
            <a:r>
              <a:rPr lang="fr-BE" dirty="0">
                <a:solidFill>
                  <a:srgbClr val="3A3A3A"/>
                </a:solidFill>
              </a:rPr>
              <a:t>, </a:t>
            </a:r>
            <a:r>
              <a:rPr lang="fr-BE" dirty="0" err="1">
                <a:solidFill>
                  <a:srgbClr val="3A3A3A"/>
                </a:solidFill>
              </a:rPr>
              <a:t>antropologico</a:t>
            </a:r>
            <a:r>
              <a:rPr lang="fr-BE" dirty="0">
                <a:solidFill>
                  <a:srgbClr val="3A3A3A"/>
                </a:solidFill>
              </a:rPr>
              <a:t>, </a:t>
            </a:r>
            <a:r>
              <a:rPr lang="fr-BE" dirty="0" err="1">
                <a:solidFill>
                  <a:srgbClr val="3A3A3A"/>
                </a:solidFill>
              </a:rPr>
              <a:t>estetico</a:t>
            </a:r>
            <a:r>
              <a:rPr lang="fr-BE" dirty="0">
                <a:solidFill>
                  <a:srgbClr val="3A3A3A"/>
                </a:solidFill>
              </a:rPr>
              <a:t>, </a:t>
            </a:r>
            <a:r>
              <a:rPr lang="fr-BE" dirty="0" err="1">
                <a:solidFill>
                  <a:srgbClr val="3A3A3A"/>
                </a:solidFill>
              </a:rPr>
              <a:t>giuridico</a:t>
            </a:r>
            <a:r>
              <a:rPr lang="fr-BE" dirty="0">
                <a:solidFill>
                  <a:srgbClr val="3A3A3A"/>
                </a:solidFill>
              </a:rPr>
              <a:t>, </a:t>
            </a:r>
            <a:r>
              <a:rPr lang="fr-BE" dirty="0" err="1">
                <a:solidFill>
                  <a:srgbClr val="3A3A3A"/>
                </a:solidFill>
              </a:rPr>
              <a:t>clinico</a:t>
            </a:r>
            <a:r>
              <a:rPr lang="fr-BE" dirty="0">
                <a:solidFill>
                  <a:srgbClr val="3A3A3A"/>
                </a:solidFill>
              </a:rPr>
              <a:t>)</a:t>
            </a:r>
          </a:p>
          <a:p>
            <a:r>
              <a:rPr lang="fr-BE" dirty="0">
                <a:solidFill>
                  <a:srgbClr val="3A3A3A"/>
                </a:solidFill>
              </a:rPr>
              <a:t>- </a:t>
            </a:r>
            <a:r>
              <a:rPr lang="fr-BE" dirty="0" err="1">
                <a:solidFill>
                  <a:srgbClr val="3A3A3A"/>
                </a:solidFill>
              </a:rPr>
              <a:t>Indisciplinato</a:t>
            </a:r>
            <a:endParaRPr lang="fr-BE" dirty="0">
              <a:solidFill>
                <a:srgbClr val="3A3A3A"/>
              </a:solidFill>
            </a:endParaRPr>
          </a:p>
          <a:p>
            <a:r>
              <a:rPr lang="fr-BE" dirty="0">
                <a:solidFill>
                  <a:srgbClr val="3A3A3A"/>
                </a:solidFill>
              </a:rPr>
              <a:t>- </a:t>
            </a:r>
            <a:r>
              <a:rPr lang="fr-BE" dirty="0" err="1">
                <a:solidFill>
                  <a:srgbClr val="3A3A3A"/>
                </a:solidFill>
              </a:rPr>
              <a:t>Pluralità</a:t>
            </a:r>
            <a:r>
              <a:rPr lang="fr-BE" dirty="0">
                <a:solidFill>
                  <a:srgbClr val="3A3A3A"/>
                </a:solidFill>
              </a:rPr>
              <a:t> di </a:t>
            </a:r>
            <a:r>
              <a:rPr lang="fr-BE" dirty="0" err="1">
                <a:solidFill>
                  <a:srgbClr val="3A3A3A"/>
                </a:solidFill>
              </a:rPr>
              <a:t>sguardi</a:t>
            </a:r>
            <a:r>
              <a:rPr lang="fr-BE" dirty="0">
                <a:solidFill>
                  <a:srgbClr val="3A3A3A"/>
                </a:solidFill>
              </a:rPr>
              <a:t> </a:t>
            </a:r>
            <a:r>
              <a:rPr lang="fr-BE" dirty="0">
                <a:solidFill>
                  <a:srgbClr val="3A3A3A"/>
                </a:solidFill>
                <a:sym typeface="Wingdings" panose="05000000000000000000" pitchFamily="2" charset="2"/>
              </a:rPr>
              <a:t></a:t>
            </a:r>
            <a:r>
              <a:rPr lang="fr-BE" dirty="0">
                <a:solidFill>
                  <a:srgbClr val="3A3A3A"/>
                </a:solidFill>
              </a:rPr>
              <a:t> vari </a:t>
            </a:r>
            <a:r>
              <a:rPr lang="fr-BE" dirty="0" err="1">
                <a:solidFill>
                  <a:srgbClr val="3A3A3A"/>
                </a:solidFill>
              </a:rPr>
              <a:t>modi</a:t>
            </a:r>
            <a:r>
              <a:rPr lang="fr-BE" dirty="0">
                <a:solidFill>
                  <a:srgbClr val="3A3A3A"/>
                </a:solidFill>
              </a:rPr>
              <a:t> d’</a:t>
            </a:r>
            <a:r>
              <a:rPr lang="fr-BE" dirty="0" err="1">
                <a:solidFill>
                  <a:srgbClr val="3A3A3A"/>
                </a:solidFill>
              </a:rPr>
              <a:t>esistenza</a:t>
            </a:r>
            <a:r>
              <a:rPr lang="fr-BE" dirty="0">
                <a:solidFill>
                  <a:srgbClr val="3A3A3A"/>
                </a:solidFill>
              </a:rPr>
              <a:t> </a:t>
            </a:r>
          </a:p>
          <a:p>
            <a:r>
              <a:rPr lang="fr-BE" dirty="0">
                <a:solidFill>
                  <a:srgbClr val="3A3A3A"/>
                </a:solidFill>
              </a:rPr>
              <a:t>« parte </a:t>
            </a:r>
            <a:r>
              <a:rPr lang="fr-BE" dirty="0" err="1">
                <a:solidFill>
                  <a:srgbClr val="3A3A3A"/>
                </a:solidFill>
              </a:rPr>
              <a:t>anteriore</a:t>
            </a:r>
            <a:r>
              <a:rPr lang="fr-BE" dirty="0">
                <a:solidFill>
                  <a:srgbClr val="3A3A3A"/>
                </a:solidFill>
              </a:rPr>
              <a:t> </a:t>
            </a:r>
            <a:r>
              <a:rPr lang="fr-BE" dirty="0" err="1">
                <a:solidFill>
                  <a:srgbClr val="3A3A3A"/>
                </a:solidFill>
              </a:rPr>
              <a:t>della</a:t>
            </a:r>
            <a:r>
              <a:rPr lang="fr-BE" dirty="0">
                <a:solidFill>
                  <a:srgbClr val="3A3A3A"/>
                </a:solidFill>
              </a:rPr>
              <a:t> testa </a:t>
            </a:r>
            <a:r>
              <a:rPr lang="fr-BE" dirty="0" err="1">
                <a:solidFill>
                  <a:srgbClr val="3A3A3A"/>
                </a:solidFill>
              </a:rPr>
              <a:t>dove</a:t>
            </a:r>
            <a:r>
              <a:rPr lang="fr-BE" dirty="0">
                <a:solidFill>
                  <a:srgbClr val="3A3A3A"/>
                </a:solidFill>
              </a:rPr>
              <a:t> si </a:t>
            </a:r>
            <a:r>
              <a:rPr lang="fr-BE" dirty="0" err="1">
                <a:solidFill>
                  <a:srgbClr val="3A3A3A"/>
                </a:solidFill>
              </a:rPr>
              <a:t>trovano</a:t>
            </a:r>
            <a:r>
              <a:rPr lang="fr-BE" dirty="0">
                <a:solidFill>
                  <a:srgbClr val="3A3A3A"/>
                </a:solidFill>
              </a:rPr>
              <a:t> la </a:t>
            </a:r>
            <a:r>
              <a:rPr lang="fr-BE" dirty="0" err="1">
                <a:solidFill>
                  <a:srgbClr val="3A3A3A"/>
                </a:solidFill>
              </a:rPr>
              <a:t>fronte</a:t>
            </a:r>
            <a:r>
              <a:rPr lang="fr-BE" dirty="0">
                <a:solidFill>
                  <a:srgbClr val="3A3A3A"/>
                </a:solidFill>
              </a:rPr>
              <a:t>, </a:t>
            </a:r>
            <a:r>
              <a:rPr lang="fr-BE" dirty="0" err="1">
                <a:solidFill>
                  <a:srgbClr val="3A3A3A"/>
                </a:solidFill>
              </a:rPr>
              <a:t>gli</a:t>
            </a:r>
            <a:r>
              <a:rPr lang="fr-BE" dirty="0">
                <a:solidFill>
                  <a:srgbClr val="3A3A3A"/>
                </a:solidFill>
              </a:rPr>
              <a:t> </a:t>
            </a:r>
            <a:r>
              <a:rPr lang="fr-BE" dirty="0" err="1">
                <a:solidFill>
                  <a:srgbClr val="3A3A3A"/>
                </a:solidFill>
              </a:rPr>
              <a:t>occhi</a:t>
            </a:r>
            <a:r>
              <a:rPr lang="fr-BE" dirty="0">
                <a:solidFill>
                  <a:srgbClr val="3A3A3A"/>
                </a:solidFill>
              </a:rPr>
              <a:t>, il </a:t>
            </a:r>
            <a:r>
              <a:rPr lang="fr-BE" dirty="0" err="1">
                <a:solidFill>
                  <a:srgbClr val="3A3A3A"/>
                </a:solidFill>
              </a:rPr>
              <a:t>naso</a:t>
            </a:r>
            <a:r>
              <a:rPr lang="fr-BE" dirty="0">
                <a:solidFill>
                  <a:srgbClr val="3A3A3A"/>
                </a:solidFill>
              </a:rPr>
              <a:t>, la bocca » (</a:t>
            </a:r>
            <a:r>
              <a:rPr lang="fr-BE" dirty="0" err="1">
                <a:solidFill>
                  <a:srgbClr val="3A3A3A"/>
                </a:solidFill>
              </a:rPr>
              <a:t>Dizionario</a:t>
            </a:r>
            <a:r>
              <a:rPr lang="fr-BE" dirty="0">
                <a:solidFill>
                  <a:srgbClr val="3A3A3A"/>
                </a:solidFill>
              </a:rPr>
              <a:t> Littré)</a:t>
            </a:r>
          </a:p>
        </p:txBody>
      </p:sp>
      <p:sp>
        <p:nvSpPr>
          <p:cNvPr id="7" name="Rectangle 6">
            <a:extLst>
              <a:ext uri="{FF2B5EF4-FFF2-40B4-BE49-F238E27FC236}">
                <a16:creationId xmlns:a16="http://schemas.microsoft.com/office/drawing/2014/main" id="{6D0A181A-6DF6-4A1F-BC1F-4F405F17A3A3}"/>
              </a:ext>
            </a:extLst>
          </p:cNvPr>
          <p:cNvSpPr/>
          <p:nvPr/>
        </p:nvSpPr>
        <p:spPr>
          <a:xfrm>
            <a:off x="658678" y="4983812"/>
            <a:ext cx="10315637" cy="1754326"/>
          </a:xfrm>
          <a:prstGeom prst="rect">
            <a:avLst/>
          </a:prstGeom>
        </p:spPr>
        <p:txBody>
          <a:bodyPr wrap="square">
            <a:spAutoFit/>
          </a:bodyPr>
          <a:lstStyle/>
          <a:p>
            <a:r>
              <a:rPr lang="it-IT" b="1" dirty="0"/>
              <a:t>Prosopagnosia :</a:t>
            </a:r>
            <a:r>
              <a:rPr lang="it-IT" dirty="0"/>
              <a:t> un deficit percettivo acquisito (lesione cerebrale) o congenito del sistema nervoso centrale che impedisce  ai soggetti che ne vengono colpiti di riconoscere i tratti d’insieme dei volti delle persone </a:t>
            </a:r>
          </a:p>
          <a:p>
            <a:r>
              <a:rPr lang="it-IT" b="1" dirty="0"/>
              <a:t>Epitesi</a:t>
            </a:r>
            <a:r>
              <a:rPr lang="it-IT" dirty="0"/>
              <a:t> : chirurgia plastica che provvede all’impianto di elementi in materiali non naturali ma biocompatibili e all’applicazione di protesi esterne dette epitesi (dopo una mutilazione/deturpazione) + ricostituzione simbolica.</a:t>
            </a:r>
          </a:p>
          <a:p>
            <a:r>
              <a:rPr lang="it-IT" b="1" dirty="0"/>
              <a:t>Intubazione endotracheale</a:t>
            </a:r>
            <a:r>
              <a:rPr lang="it-IT" dirty="0"/>
              <a:t>, etc.</a:t>
            </a:r>
            <a:endParaRPr lang="fr-BE" dirty="0"/>
          </a:p>
        </p:txBody>
      </p:sp>
    </p:spTree>
    <p:extLst>
      <p:ext uri="{BB962C8B-B14F-4D97-AF65-F5344CB8AC3E}">
        <p14:creationId xmlns:p14="http://schemas.microsoft.com/office/powerpoint/2010/main" val="3884247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ésultat de recherche d'images pour &quot;cripta dei cappuccini&quot;">
            <a:extLst>
              <a:ext uri="{FF2B5EF4-FFF2-40B4-BE49-F238E27FC236}">
                <a16:creationId xmlns:a16="http://schemas.microsoft.com/office/drawing/2014/main" id="{6B7E2B3B-B1A4-4E72-82BB-493B0F641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443" y="879127"/>
            <a:ext cx="3037567" cy="2278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46E725-1E97-4C59-9EF1-FAF5E873B14C}"/>
              </a:ext>
            </a:extLst>
          </p:cNvPr>
          <p:cNvSpPr txBox="1"/>
          <p:nvPr/>
        </p:nvSpPr>
        <p:spPr>
          <a:xfrm>
            <a:off x="498110" y="3443375"/>
            <a:ext cx="3138231" cy="369332"/>
          </a:xfrm>
          <a:prstGeom prst="rect">
            <a:avLst/>
          </a:prstGeom>
          <a:noFill/>
        </p:spPr>
        <p:txBody>
          <a:bodyPr wrap="none" rtlCol="0">
            <a:spAutoFit/>
          </a:bodyPr>
          <a:lstStyle/>
          <a:p>
            <a:r>
              <a:rPr lang="fr-BE" dirty="0" err="1"/>
              <a:t>Cripta</a:t>
            </a:r>
            <a:r>
              <a:rPr lang="fr-BE" dirty="0"/>
              <a:t> dei </a:t>
            </a:r>
            <a:r>
              <a:rPr lang="fr-BE" dirty="0" err="1"/>
              <a:t>Cappuccini</a:t>
            </a:r>
            <a:r>
              <a:rPr lang="fr-BE" dirty="0"/>
              <a:t> (</a:t>
            </a:r>
            <a:r>
              <a:rPr lang="fr-BE" dirty="0" err="1"/>
              <a:t>Palermo</a:t>
            </a:r>
            <a:r>
              <a:rPr lang="fr-BE" dirty="0"/>
              <a:t>)</a:t>
            </a:r>
          </a:p>
        </p:txBody>
      </p:sp>
      <p:pic>
        <p:nvPicPr>
          <p:cNvPr id="2052" name="Picture 4" descr="Résultat de recherche d'images pour &quot;spilliaert poupée&quot;">
            <a:extLst>
              <a:ext uri="{FF2B5EF4-FFF2-40B4-BE49-F238E27FC236}">
                <a16:creationId xmlns:a16="http://schemas.microsoft.com/office/drawing/2014/main" id="{A1BC44A8-59C6-4391-978C-13903D5FC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7050" y="426891"/>
            <a:ext cx="2241301" cy="15913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éon Spilliaert Les Poupées 1929">
            <a:extLst>
              <a:ext uri="{FF2B5EF4-FFF2-40B4-BE49-F238E27FC236}">
                <a16:creationId xmlns:a16="http://schemas.microsoft.com/office/drawing/2014/main" id="{186D7E19-C35B-42FB-B3E1-E62FCC319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243" y="460596"/>
            <a:ext cx="1725193" cy="15428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4789B5D-92CB-4E97-8533-4734B428792E}"/>
              </a:ext>
            </a:extLst>
          </p:cNvPr>
          <p:cNvSpPr txBox="1"/>
          <p:nvPr/>
        </p:nvSpPr>
        <p:spPr>
          <a:xfrm>
            <a:off x="4343018" y="2025077"/>
            <a:ext cx="3300904" cy="369332"/>
          </a:xfrm>
          <a:prstGeom prst="rect">
            <a:avLst/>
          </a:prstGeom>
          <a:noFill/>
        </p:spPr>
        <p:txBody>
          <a:bodyPr wrap="none" rtlCol="0">
            <a:spAutoFit/>
          </a:bodyPr>
          <a:lstStyle/>
          <a:p>
            <a:r>
              <a:rPr lang="fr-BE" dirty="0"/>
              <a:t>Léon Spilliaert, </a:t>
            </a:r>
            <a:r>
              <a:rPr lang="fr-BE" i="1" dirty="0"/>
              <a:t>Le </a:t>
            </a:r>
            <a:r>
              <a:rPr lang="fr-BE" i="1" dirty="0" err="1"/>
              <a:t>bambole</a:t>
            </a:r>
            <a:r>
              <a:rPr lang="fr-BE" dirty="0"/>
              <a:t>, 1929</a:t>
            </a:r>
          </a:p>
        </p:txBody>
      </p:sp>
      <p:sp>
        <p:nvSpPr>
          <p:cNvPr id="4" name="TextBox 3">
            <a:extLst>
              <a:ext uri="{FF2B5EF4-FFF2-40B4-BE49-F238E27FC236}">
                <a16:creationId xmlns:a16="http://schemas.microsoft.com/office/drawing/2014/main" id="{85E0DB9A-5115-4BF4-97F9-5758A7324A94}"/>
              </a:ext>
            </a:extLst>
          </p:cNvPr>
          <p:cNvSpPr txBox="1"/>
          <p:nvPr/>
        </p:nvSpPr>
        <p:spPr>
          <a:xfrm>
            <a:off x="344286" y="275929"/>
            <a:ext cx="2247218" cy="369332"/>
          </a:xfrm>
          <a:prstGeom prst="rect">
            <a:avLst/>
          </a:prstGeom>
          <a:noFill/>
        </p:spPr>
        <p:txBody>
          <a:bodyPr wrap="none" rtlCol="0">
            <a:spAutoFit/>
          </a:bodyPr>
          <a:lstStyle/>
          <a:p>
            <a:r>
              <a:rPr lang="fr-BE" b="1" dirty="0"/>
              <a:t>Il </a:t>
            </a:r>
            <a:r>
              <a:rPr lang="fr-BE" b="1" dirty="0" err="1"/>
              <a:t>grado</a:t>
            </a:r>
            <a:r>
              <a:rPr lang="fr-BE" b="1" dirty="0"/>
              <a:t> </a:t>
            </a:r>
            <a:r>
              <a:rPr lang="fr-BE" b="1" dirty="0" err="1"/>
              <a:t>zero</a:t>
            </a:r>
            <a:r>
              <a:rPr lang="fr-BE" b="1" dirty="0"/>
              <a:t> </a:t>
            </a:r>
            <a:r>
              <a:rPr lang="fr-BE" b="1" dirty="0" err="1"/>
              <a:t>del</a:t>
            </a:r>
            <a:r>
              <a:rPr lang="fr-BE" b="1" dirty="0"/>
              <a:t> </a:t>
            </a:r>
            <a:r>
              <a:rPr lang="fr-BE" b="1" dirty="0" err="1"/>
              <a:t>volto</a:t>
            </a:r>
            <a:endParaRPr lang="fr-BE" b="1" dirty="0"/>
          </a:p>
        </p:txBody>
      </p:sp>
      <p:pic>
        <p:nvPicPr>
          <p:cNvPr id="8" name="Picture 2" descr="Résultat de recherche d'images pour &quot;de blinde van de woestijne&quot;">
            <a:extLst>
              <a:ext uri="{FF2B5EF4-FFF2-40B4-BE49-F238E27FC236}">
                <a16:creationId xmlns:a16="http://schemas.microsoft.com/office/drawing/2014/main" id="{A70195C0-9222-4591-A5B4-81FB28FDE72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347444" y="275929"/>
            <a:ext cx="1502466" cy="22943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6F4AFC5-8922-42A2-9104-2CCBF40C7F1B}"/>
              </a:ext>
            </a:extLst>
          </p:cNvPr>
          <p:cNvSpPr/>
          <p:nvPr/>
        </p:nvSpPr>
        <p:spPr>
          <a:xfrm>
            <a:off x="8483359" y="402042"/>
            <a:ext cx="3173792" cy="923330"/>
          </a:xfrm>
          <a:prstGeom prst="rect">
            <a:avLst/>
          </a:prstGeom>
        </p:spPr>
        <p:txBody>
          <a:bodyPr wrap="square">
            <a:spAutoFit/>
          </a:bodyPr>
          <a:lstStyle/>
          <a:p>
            <a:r>
              <a:rPr lang="nl-NL" dirty="0">
                <a:solidFill>
                  <a:srgbClr val="212124"/>
                </a:solidFill>
                <a:latin typeface="Calibri" panose="020F0502020204030204" pitchFamily="34" charset="0"/>
                <a:cs typeface="Calibri" panose="020F0502020204030204" pitchFamily="34" charset="0"/>
              </a:rPr>
              <a:t>Gustave van </a:t>
            </a:r>
          </a:p>
          <a:p>
            <a:r>
              <a:rPr lang="nl-NL" dirty="0">
                <a:solidFill>
                  <a:srgbClr val="212124"/>
                </a:solidFill>
                <a:latin typeface="Calibri" panose="020F0502020204030204" pitchFamily="34" charset="0"/>
                <a:cs typeface="Calibri" panose="020F0502020204030204" pitchFamily="34" charset="0"/>
              </a:rPr>
              <a:t>de Woestyne, </a:t>
            </a:r>
          </a:p>
          <a:p>
            <a:r>
              <a:rPr lang="nl-NL" i="1" dirty="0">
                <a:solidFill>
                  <a:srgbClr val="212124"/>
                </a:solidFill>
                <a:latin typeface="Calibri" panose="020F0502020204030204" pitchFamily="34" charset="0"/>
                <a:cs typeface="Calibri" panose="020F0502020204030204" pitchFamily="34" charset="0"/>
              </a:rPr>
              <a:t>L’uomo cieco, </a:t>
            </a:r>
            <a:r>
              <a:rPr lang="nl-NL" dirty="0">
                <a:solidFill>
                  <a:srgbClr val="212124"/>
                </a:solidFill>
                <a:latin typeface="Calibri" panose="020F0502020204030204" pitchFamily="34" charset="0"/>
                <a:cs typeface="Calibri" panose="020F0502020204030204" pitchFamily="34" charset="0"/>
              </a:rPr>
              <a:t>1910</a:t>
            </a:r>
            <a:endParaRPr lang="fr-BE" dirty="0"/>
          </a:p>
        </p:txBody>
      </p:sp>
      <p:sp>
        <p:nvSpPr>
          <p:cNvPr id="6" name="Rectangle 5">
            <a:extLst>
              <a:ext uri="{FF2B5EF4-FFF2-40B4-BE49-F238E27FC236}">
                <a16:creationId xmlns:a16="http://schemas.microsoft.com/office/drawing/2014/main" id="{C01892A8-3C2F-4E16-8B76-24785B2B132A}"/>
              </a:ext>
            </a:extLst>
          </p:cNvPr>
          <p:cNvSpPr/>
          <p:nvPr/>
        </p:nvSpPr>
        <p:spPr>
          <a:xfrm>
            <a:off x="729922" y="5404622"/>
            <a:ext cx="6096000" cy="646331"/>
          </a:xfrm>
          <a:prstGeom prst="rect">
            <a:avLst/>
          </a:prstGeom>
        </p:spPr>
        <p:txBody>
          <a:bodyPr>
            <a:spAutoFit/>
          </a:bodyPr>
          <a:lstStyle/>
          <a:p>
            <a:r>
              <a:rPr lang="fr-BE" i="1" dirty="0"/>
              <a:t>vs</a:t>
            </a:r>
            <a:r>
              <a:rPr lang="fr-BE" dirty="0"/>
              <a:t> </a:t>
            </a:r>
            <a:r>
              <a:rPr lang="fr-BE" dirty="0" err="1"/>
              <a:t>plasticità</a:t>
            </a:r>
            <a:r>
              <a:rPr lang="fr-BE" dirty="0"/>
              <a:t>, « titillation du regard » (Delsarte), </a:t>
            </a:r>
          </a:p>
          <a:p>
            <a:r>
              <a:rPr lang="fr-BE" dirty="0"/>
              <a:t>« prunelle » </a:t>
            </a:r>
            <a:r>
              <a:rPr lang="fr-BE" dirty="0" err="1"/>
              <a:t>fisionomia</a:t>
            </a:r>
            <a:r>
              <a:rPr lang="fr-BE" dirty="0"/>
              <a:t> mobile (Proust)</a:t>
            </a:r>
          </a:p>
        </p:txBody>
      </p:sp>
      <p:pic>
        <p:nvPicPr>
          <p:cNvPr id="11" name="Picture 6" descr="http://www.davidken.com/wp-content/uploads/2010/01/Mosaique500+.jpg">
            <a:extLst>
              <a:ext uri="{FF2B5EF4-FFF2-40B4-BE49-F238E27FC236}">
                <a16:creationId xmlns:a16="http://schemas.microsoft.com/office/drawing/2014/main" id="{BA43F449-66A7-484E-B6E4-3DF49A21C4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9464" y="2401272"/>
            <a:ext cx="4006627" cy="40066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B7715FC-EF20-49DB-8643-62C03CAF7C47}"/>
              </a:ext>
            </a:extLst>
          </p:cNvPr>
          <p:cNvSpPr/>
          <p:nvPr/>
        </p:nvSpPr>
        <p:spPr>
          <a:xfrm>
            <a:off x="6121174" y="6407899"/>
            <a:ext cx="4532010" cy="369332"/>
          </a:xfrm>
          <a:prstGeom prst="rect">
            <a:avLst/>
          </a:prstGeom>
        </p:spPr>
        <p:txBody>
          <a:bodyPr wrap="none">
            <a:spAutoFit/>
          </a:bodyPr>
          <a:lstStyle/>
          <a:p>
            <a:r>
              <a:rPr lang="fr-BE" dirty="0">
                <a:solidFill>
                  <a:srgbClr val="111111"/>
                </a:solidFill>
                <a:latin typeface="Helvetica Neue"/>
              </a:rPr>
              <a:t>David Ken « </a:t>
            </a:r>
            <a:r>
              <a:rPr lang="fr-BE" dirty="0" err="1">
                <a:solidFill>
                  <a:srgbClr val="111111"/>
                </a:solidFill>
                <a:latin typeface="Helvetica Neue"/>
              </a:rPr>
              <a:t>Laughing</a:t>
            </a:r>
            <a:r>
              <a:rPr lang="fr-BE" dirty="0">
                <a:solidFill>
                  <a:srgbClr val="111111"/>
                </a:solidFill>
                <a:latin typeface="Helvetica Neue"/>
              </a:rPr>
              <a:t> Out </a:t>
            </a:r>
            <a:r>
              <a:rPr lang="fr-BE" dirty="0" err="1">
                <a:solidFill>
                  <a:srgbClr val="111111"/>
                </a:solidFill>
                <a:latin typeface="Helvetica Neue"/>
              </a:rPr>
              <a:t>Loudly</a:t>
            </a:r>
            <a:r>
              <a:rPr lang="fr-BE" dirty="0">
                <a:solidFill>
                  <a:srgbClr val="111111"/>
                </a:solidFill>
                <a:latin typeface="Helvetica Neue"/>
              </a:rPr>
              <a:t> », 2010 </a:t>
            </a:r>
          </a:p>
        </p:txBody>
      </p:sp>
      <p:sp>
        <p:nvSpPr>
          <p:cNvPr id="9" name="TextBox 8">
            <a:extLst>
              <a:ext uri="{FF2B5EF4-FFF2-40B4-BE49-F238E27FC236}">
                <a16:creationId xmlns:a16="http://schemas.microsoft.com/office/drawing/2014/main" id="{41C07100-4387-46E8-836A-CF448C151564}"/>
              </a:ext>
            </a:extLst>
          </p:cNvPr>
          <p:cNvSpPr txBox="1"/>
          <p:nvPr/>
        </p:nvSpPr>
        <p:spPr>
          <a:xfrm>
            <a:off x="729922" y="3914909"/>
            <a:ext cx="5430397" cy="1446550"/>
          </a:xfrm>
          <a:prstGeom prst="rect">
            <a:avLst/>
          </a:prstGeom>
          <a:noFill/>
        </p:spPr>
        <p:txBody>
          <a:bodyPr wrap="none" rtlCol="0">
            <a:spAutoFit/>
          </a:bodyPr>
          <a:lstStyle/>
          <a:p>
            <a:r>
              <a:rPr lang="fr-BE" dirty="0"/>
              <a:t>Non-</a:t>
            </a:r>
            <a:r>
              <a:rPr lang="fr-BE" dirty="0" err="1"/>
              <a:t>congruenza</a:t>
            </a:r>
            <a:r>
              <a:rPr lang="fr-BE" dirty="0"/>
              <a:t> tra </a:t>
            </a:r>
            <a:r>
              <a:rPr lang="fr-BE" b="1" dirty="0"/>
              <a:t>espressione</a:t>
            </a:r>
            <a:r>
              <a:rPr lang="fr-BE" dirty="0"/>
              <a:t> e </a:t>
            </a:r>
            <a:r>
              <a:rPr lang="fr-BE" b="1" dirty="0" err="1"/>
              <a:t>emozione</a:t>
            </a:r>
            <a:r>
              <a:rPr lang="fr-BE" dirty="0"/>
              <a:t> :</a:t>
            </a:r>
          </a:p>
          <a:p>
            <a:pPr marL="285750" indent="-285750">
              <a:buFontTx/>
              <a:buChar char="-"/>
            </a:pPr>
            <a:r>
              <a:rPr lang="fr-BE" dirty="0" err="1"/>
              <a:t>simulazione</a:t>
            </a:r>
            <a:r>
              <a:rPr lang="fr-BE" dirty="0"/>
              <a:t> : p.es. Facebook, </a:t>
            </a:r>
            <a:r>
              <a:rPr lang="fr-BE" dirty="0" err="1"/>
              <a:t>sorriso</a:t>
            </a:r>
            <a:r>
              <a:rPr lang="fr-BE" dirty="0"/>
              <a:t> Kennedy, </a:t>
            </a:r>
          </a:p>
          <a:p>
            <a:r>
              <a:rPr lang="fr-BE" dirty="0"/>
              <a:t>il </a:t>
            </a:r>
            <a:r>
              <a:rPr lang="fr-BE" dirty="0" err="1"/>
              <a:t>viso</a:t>
            </a:r>
            <a:r>
              <a:rPr lang="fr-BE" dirty="0"/>
              <a:t> da </a:t>
            </a:r>
            <a:r>
              <a:rPr lang="fr-BE" dirty="0" err="1"/>
              <a:t>funerale</a:t>
            </a:r>
            <a:r>
              <a:rPr lang="fr-BE" dirty="0"/>
              <a:t>, etc.</a:t>
            </a:r>
            <a:r>
              <a:rPr lang="fr-BE" dirty="0">
                <a:solidFill>
                  <a:srgbClr val="111111"/>
                </a:solidFill>
                <a:latin typeface="Helvetica Neue"/>
              </a:rPr>
              <a:t> </a:t>
            </a:r>
            <a:r>
              <a:rPr lang="fr-BE" sz="1600" dirty="0">
                <a:solidFill>
                  <a:srgbClr val="111111"/>
                </a:solidFill>
                <a:latin typeface="Helvetica Neue"/>
              </a:rPr>
              <a:t>« L’accentuation des expressions </a:t>
            </a:r>
          </a:p>
          <a:p>
            <a:r>
              <a:rPr lang="fr-BE" sz="1600" dirty="0">
                <a:solidFill>
                  <a:srgbClr val="111111"/>
                </a:solidFill>
                <a:latin typeface="Helvetica Neue"/>
              </a:rPr>
              <a:t>nuit à leur crédibilité » (</a:t>
            </a:r>
            <a:r>
              <a:rPr lang="fr-BE" sz="1600" dirty="0" err="1">
                <a:solidFill>
                  <a:srgbClr val="111111"/>
                </a:solidFill>
                <a:latin typeface="Helvetica Neue"/>
              </a:rPr>
              <a:t>Lanarès</a:t>
            </a:r>
            <a:r>
              <a:rPr lang="fr-BE" sz="1600" dirty="0">
                <a:solidFill>
                  <a:srgbClr val="111111"/>
                </a:solidFill>
                <a:latin typeface="Helvetica Neue"/>
              </a:rPr>
              <a:t>, p. 265)</a:t>
            </a:r>
            <a:endParaRPr lang="fr-BE" sz="1600" dirty="0"/>
          </a:p>
          <a:p>
            <a:r>
              <a:rPr lang="fr-BE" dirty="0"/>
              <a:t>- </a:t>
            </a:r>
            <a:r>
              <a:rPr lang="fr-BE" dirty="0" err="1"/>
              <a:t>cristallizzazione</a:t>
            </a:r>
            <a:r>
              <a:rPr lang="fr-BE" dirty="0"/>
              <a:t> : p.es. l’</a:t>
            </a:r>
            <a:r>
              <a:rPr lang="fr-BE" dirty="0" err="1"/>
              <a:t>ustionato</a:t>
            </a:r>
            <a:r>
              <a:rPr lang="fr-BE" dirty="0"/>
              <a:t> grave</a:t>
            </a:r>
          </a:p>
        </p:txBody>
      </p:sp>
    </p:spTree>
    <p:extLst>
      <p:ext uri="{BB962C8B-B14F-4D97-AF65-F5344CB8AC3E}">
        <p14:creationId xmlns:p14="http://schemas.microsoft.com/office/powerpoint/2010/main" val="1724296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E14C3F-5102-49FD-9C15-45A72E69B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3927" y="702538"/>
            <a:ext cx="3144594" cy="4140090"/>
          </a:xfrm>
          <a:prstGeom prst="rect">
            <a:avLst/>
          </a:prstGeom>
        </p:spPr>
      </p:pic>
      <p:pic>
        <p:nvPicPr>
          <p:cNvPr id="3074" name="Picture 2" descr="Résultat de recherche d'images pour &quot;eisenstein ligne générale&quot;">
            <a:extLst>
              <a:ext uri="{FF2B5EF4-FFF2-40B4-BE49-F238E27FC236}">
                <a16:creationId xmlns:a16="http://schemas.microsoft.com/office/drawing/2014/main" id="{34497932-D695-4E8C-93CC-3D7A05521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90" y="5110054"/>
            <a:ext cx="1899505" cy="14246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ésultat de recherche d'images pour &quot;eisenstein ligne générale&quot;">
            <a:extLst>
              <a:ext uri="{FF2B5EF4-FFF2-40B4-BE49-F238E27FC236}">
                <a16:creationId xmlns:a16="http://schemas.microsoft.com/office/drawing/2014/main" id="{D4439BD6-FECE-489D-8C46-4B7E62A9A81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09166" y="876998"/>
            <a:ext cx="1214850" cy="6833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ésultat de recherche d'images pour &quot;eisenstein ligne générale&quot;">
            <a:extLst>
              <a:ext uri="{FF2B5EF4-FFF2-40B4-BE49-F238E27FC236}">
                <a16:creationId xmlns:a16="http://schemas.microsoft.com/office/drawing/2014/main" id="{ED2306AF-F8AF-4FD6-94AD-86A16DA1BE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1538" y="5052606"/>
            <a:ext cx="2020494" cy="15153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ésultat de recherche d'images pour &quot;eisenstein milk&quot;">
            <a:extLst>
              <a:ext uri="{FF2B5EF4-FFF2-40B4-BE49-F238E27FC236}">
                <a16:creationId xmlns:a16="http://schemas.microsoft.com/office/drawing/2014/main" id="{5ED7D8F5-8A73-4EA6-8AA6-90FF2CBAE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246" y="3514029"/>
            <a:ext cx="1960549" cy="143270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ésultat de recherche d'images pour &quot;eisenstein milk&quot;">
            <a:extLst>
              <a:ext uri="{FF2B5EF4-FFF2-40B4-BE49-F238E27FC236}">
                <a16:creationId xmlns:a16="http://schemas.microsoft.com/office/drawing/2014/main" id="{C21C266F-FB89-423D-A0DD-E1522BE7F2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1538" y="3514029"/>
            <a:ext cx="1991764" cy="14555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43AA27-3BAA-4FF4-80D6-6A47864A2DAA}"/>
              </a:ext>
            </a:extLst>
          </p:cNvPr>
          <p:cNvSpPr/>
          <p:nvPr/>
        </p:nvSpPr>
        <p:spPr>
          <a:xfrm>
            <a:off x="4411775" y="5921645"/>
            <a:ext cx="6806925" cy="646331"/>
          </a:xfrm>
          <a:prstGeom prst="rect">
            <a:avLst/>
          </a:prstGeom>
        </p:spPr>
        <p:txBody>
          <a:bodyPr wrap="square">
            <a:spAutoFit/>
          </a:bodyPr>
          <a:lstStyle/>
          <a:p>
            <a:r>
              <a:rPr lang="it-IT" dirty="0"/>
              <a:t>Serialità degli affetti diffidenza </a:t>
            </a:r>
            <a:r>
              <a:rPr lang="it-IT" dirty="0">
                <a:sym typeface="Wingdings" panose="05000000000000000000" pitchFamily="2" charset="2"/>
              </a:rPr>
              <a:t> </a:t>
            </a:r>
            <a:r>
              <a:rPr lang="it-IT" dirty="0"/>
              <a:t>fiducia </a:t>
            </a:r>
          </a:p>
          <a:p>
            <a:r>
              <a:rPr lang="it-IT" dirty="0"/>
              <a:t>S.M.Ėjzenštejn,</a:t>
            </a:r>
            <a:r>
              <a:rPr lang="it-IT" b="1" i="1" dirty="0"/>
              <a:t> </a:t>
            </a:r>
            <a:r>
              <a:rPr lang="it-IT" i="1" dirty="0"/>
              <a:t>La linea generale</a:t>
            </a:r>
            <a:r>
              <a:rPr lang="it-IT" dirty="0"/>
              <a:t> (</a:t>
            </a:r>
            <a:r>
              <a:rPr lang="it-IT" i="1" dirty="0"/>
              <a:t>Staroye i novoye</a:t>
            </a:r>
            <a:r>
              <a:rPr lang="it-IT" dirty="0"/>
              <a:t>),1929</a:t>
            </a:r>
            <a:endParaRPr lang="fr-BE" dirty="0"/>
          </a:p>
        </p:txBody>
      </p:sp>
      <p:sp>
        <p:nvSpPr>
          <p:cNvPr id="5" name="Rectangle 4">
            <a:extLst>
              <a:ext uri="{FF2B5EF4-FFF2-40B4-BE49-F238E27FC236}">
                <a16:creationId xmlns:a16="http://schemas.microsoft.com/office/drawing/2014/main" id="{4D6F5AD4-F83E-4807-A973-3EA9634F7651}"/>
              </a:ext>
            </a:extLst>
          </p:cNvPr>
          <p:cNvSpPr/>
          <p:nvPr/>
        </p:nvSpPr>
        <p:spPr>
          <a:xfrm>
            <a:off x="7476677" y="4867940"/>
            <a:ext cx="3140603" cy="369332"/>
          </a:xfrm>
          <a:prstGeom prst="rect">
            <a:avLst/>
          </a:prstGeom>
        </p:spPr>
        <p:txBody>
          <a:bodyPr wrap="none">
            <a:spAutoFit/>
          </a:bodyPr>
          <a:lstStyle/>
          <a:p>
            <a:r>
              <a:rPr lang="fr-BE" dirty="0"/>
              <a:t>François Delsarte, </a:t>
            </a:r>
            <a:r>
              <a:rPr lang="fr-BE" dirty="0" err="1"/>
              <a:t>grammatiche</a:t>
            </a:r>
            <a:endParaRPr lang="fr-BE" dirty="0"/>
          </a:p>
        </p:txBody>
      </p:sp>
      <p:pic>
        <p:nvPicPr>
          <p:cNvPr id="2050" name="Picture 2" descr="Image associée">
            <a:extLst>
              <a:ext uri="{FF2B5EF4-FFF2-40B4-BE49-F238E27FC236}">
                <a16:creationId xmlns:a16="http://schemas.microsoft.com/office/drawing/2014/main" id="{515DE6CA-A021-4DE1-9673-B4448706877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541" t="20752" r="6719" b="22116"/>
          <a:stretch/>
        </p:blipFill>
        <p:spPr bwMode="auto">
          <a:xfrm>
            <a:off x="4698661" y="1224801"/>
            <a:ext cx="3431845" cy="36431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C358844-B006-4CA7-8778-402644916F04}"/>
              </a:ext>
            </a:extLst>
          </p:cNvPr>
          <p:cNvSpPr/>
          <p:nvPr/>
        </p:nvSpPr>
        <p:spPr>
          <a:xfrm>
            <a:off x="513368" y="397204"/>
            <a:ext cx="3340530" cy="369332"/>
          </a:xfrm>
          <a:prstGeom prst="rect">
            <a:avLst/>
          </a:prstGeom>
        </p:spPr>
        <p:txBody>
          <a:bodyPr wrap="none">
            <a:spAutoFit/>
          </a:bodyPr>
          <a:lstStyle/>
          <a:p>
            <a:r>
              <a:rPr lang="fr-BE" dirty="0"/>
              <a:t>affetto = </a:t>
            </a:r>
            <a:r>
              <a:rPr lang="fr-BE" dirty="0" err="1"/>
              <a:t>viso</a:t>
            </a:r>
            <a:r>
              <a:rPr lang="fr-BE" dirty="0"/>
              <a:t> = close up (Deleuze)</a:t>
            </a:r>
          </a:p>
        </p:txBody>
      </p:sp>
      <p:sp>
        <p:nvSpPr>
          <p:cNvPr id="6" name="TextBox 5">
            <a:extLst>
              <a:ext uri="{FF2B5EF4-FFF2-40B4-BE49-F238E27FC236}">
                <a16:creationId xmlns:a16="http://schemas.microsoft.com/office/drawing/2014/main" id="{8A751A1B-6B46-42B4-9D69-B10215B140C3}"/>
              </a:ext>
            </a:extLst>
          </p:cNvPr>
          <p:cNvSpPr txBox="1"/>
          <p:nvPr/>
        </p:nvSpPr>
        <p:spPr>
          <a:xfrm>
            <a:off x="4727923" y="4281357"/>
            <a:ext cx="184731" cy="369332"/>
          </a:xfrm>
          <a:prstGeom prst="rect">
            <a:avLst/>
          </a:prstGeom>
          <a:noFill/>
        </p:spPr>
        <p:txBody>
          <a:bodyPr wrap="none" rtlCol="0">
            <a:spAutoFit/>
          </a:bodyPr>
          <a:lstStyle/>
          <a:p>
            <a:endParaRPr lang="fr-BE" dirty="0"/>
          </a:p>
        </p:txBody>
      </p:sp>
      <p:pic>
        <p:nvPicPr>
          <p:cNvPr id="1026" name="Picture 2" descr="Résultat de recherche d'images pour &quot;eisenstein old and new close up&quot;">
            <a:extLst>
              <a:ext uri="{FF2B5EF4-FFF2-40B4-BE49-F238E27FC236}">
                <a16:creationId xmlns:a16="http://schemas.microsoft.com/office/drawing/2014/main" id="{996699EA-3317-4585-B2CD-BD3C3B6B8E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235" y="2040145"/>
            <a:ext cx="1877613" cy="13721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eisenstein old and new close up&quot;">
            <a:extLst>
              <a:ext uri="{FF2B5EF4-FFF2-40B4-BE49-F238E27FC236}">
                <a16:creationId xmlns:a16="http://schemas.microsoft.com/office/drawing/2014/main" id="{2477FB47-2B18-4954-B981-4AE795163C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1538" y="2021421"/>
            <a:ext cx="1879401" cy="14095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BD9FDF7-1AE0-4336-A63B-3F3842D4BF2D}"/>
              </a:ext>
            </a:extLst>
          </p:cNvPr>
          <p:cNvSpPr/>
          <p:nvPr/>
        </p:nvSpPr>
        <p:spPr>
          <a:xfrm>
            <a:off x="4698661" y="472788"/>
            <a:ext cx="3709990" cy="369332"/>
          </a:xfrm>
          <a:prstGeom prst="rect">
            <a:avLst/>
          </a:prstGeom>
        </p:spPr>
        <p:txBody>
          <a:bodyPr wrap="none">
            <a:spAutoFit/>
          </a:bodyPr>
          <a:lstStyle/>
          <a:p>
            <a:r>
              <a:rPr lang="fr-BE" dirty="0"/>
              <a:t>« </a:t>
            </a:r>
            <a:r>
              <a:rPr lang="fr-BE" dirty="0" err="1"/>
              <a:t>Decompozione</a:t>
            </a:r>
            <a:r>
              <a:rPr lang="fr-BE" dirty="0"/>
              <a:t> », « </a:t>
            </a:r>
            <a:r>
              <a:rPr lang="fr-BE" dirty="0" err="1"/>
              <a:t>rilassamento</a:t>
            </a:r>
            <a:r>
              <a:rPr lang="fr-BE" dirty="0"/>
              <a:t> »</a:t>
            </a:r>
          </a:p>
        </p:txBody>
      </p:sp>
    </p:spTree>
    <p:extLst>
      <p:ext uri="{BB962C8B-B14F-4D97-AF65-F5344CB8AC3E}">
        <p14:creationId xmlns:p14="http://schemas.microsoft.com/office/powerpoint/2010/main" val="1253276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39BA9C-67AA-495F-A246-3B93C57F6E96}"/>
              </a:ext>
            </a:extLst>
          </p:cNvPr>
          <p:cNvSpPr txBox="1"/>
          <p:nvPr/>
        </p:nvSpPr>
        <p:spPr>
          <a:xfrm>
            <a:off x="1402092" y="1773473"/>
            <a:ext cx="8929694" cy="3970318"/>
          </a:xfrm>
          <a:prstGeom prst="rect">
            <a:avLst/>
          </a:prstGeom>
          <a:noFill/>
        </p:spPr>
        <p:txBody>
          <a:bodyPr wrap="square" rtlCol="0">
            <a:spAutoFit/>
          </a:bodyPr>
          <a:lstStyle/>
          <a:p>
            <a:r>
              <a:rPr lang="fr-BE" dirty="0" err="1"/>
              <a:t>contorsione</a:t>
            </a:r>
            <a:r>
              <a:rPr lang="fr-BE" dirty="0"/>
              <a:t>, </a:t>
            </a:r>
            <a:r>
              <a:rPr lang="fr-BE" dirty="0" err="1"/>
              <a:t>smorfia</a:t>
            </a:r>
            <a:r>
              <a:rPr lang="fr-BE" dirty="0"/>
              <a:t> </a:t>
            </a:r>
          </a:p>
          <a:p>
            <a:endParaRPr lang="fr-BE" dirty="0"/>
          </a:p>
          <a:p>
            <a:r>
              <a:rPr lang="fr-BE" dirty="0"/>
              <a:t>  Espressione</a:t>
            </a:r>
          </a:p>
          <a:p>
            <a:r>
              <a:rPr lang="fr-BE" dirty="0">
                <a:solidFill>
                  <a:schemeClr val="accent1"/>
                </a:solidFill>
              </a:rPr>
              <a:t>    (INDICE (</a:t>
            </a:r>
            <a:r>
              <a:rPr lang="fr-BE" dirty="0" err="1">
                <a:solidFill>
                  <a:schemeClr val="accent1"/>
                </a:solidFill>
              </a:rPr>
              <a:t>sintomo</a:t>
            </a:r>
            <a:r>
              <a:rPr lang="fr-BE" dirty="0">
                <a:solidFill>
                  <a:schemeClr val="accent1"/>
                </a:solidFill>
              </a:rPr>
              <a:t>) </a:t>
            </a:r>
            <a:r>
              <a:rPr lang="fr-BE" dirty="0" err="1">
                <a:solidFill>
                  <a:schemeClr val="accent1"/>
                </a:solidFill>
              </a:rPr>
              <a:t>natura</a:t>
            </a:r>
            <a:r>
              <a:rPr lang="fr-BE" dirty="0">
                <a:solidFill>
                  <a:schemeClr val="accent1"/>
                </a:solidFill>
              </a:rPr>
              <a:t>, </a:t>
            </a:r>
            <a:r>
              <a:rPr lang="fr-BE" dirty="0" err="1">
                <a:solidFill>
                  <a:schemeClr val="accent1"/>
                </a:solidFill>
              </a:rPr>
              <a:t>spontanea</a:t>
            </a:r>
            <a:r>
              <a:rPr lang="fr-BE" dirty="0">
                <a:solidFill>
                  <a:schemeClr val="accent1"/>
                </a:solidFill>
              </a:rPr>
              <a:t> / ICONA </a:t>
            </a:r>
            <a:r>
              <a:rPr lang="fr-BE" dirty="0" err="1">
                <a:solidFill>
                  <a:schemeClr val="accent1"/>
                </a:solidFill>
              </a:rPr>
              <a:t>cultura</a:t>
            </a:r>
            <a:r>
              <a:rPr lang="fr-BE" dirty="0">
                <a:solidFill>
                  <a:schemeClr val="accent1"/>
                </a:solidFill>
              </a:rPr>
              <a:t>, </a:t>
            </a:r>
            <a:r>
              <a:rPr lang="fr-BE" dirty="0" err="1">
                <a:solidFill>
                  <a:schemeClr val="accent1"/>
                </a:solidFill>
              </a:rPr>
              <a:t>codificata</a:t>
            </a:r>
            <a:r>
              <a:rPr lang="fr-BE" dirty="0">
                <a:solidFill>
                  <a:schemeClr val="accent1"/>
                </a:solidFill>
              </a:rPr>
              <a:t>)</a:t>
            </a:r>
          </a:p>
          <a:p>
            <a:r>
              <a:rPr lang="fr-BE" dirty="0"/>
              <a:t>         </a:t>
            </a:r>
          </a:p>
          <a:p>
            <a:r>
              <a:rPr lang="fr-BE" dirty="0"/>
              <a:t>         </a:t>
            </a:r>
            <a:r>
              <a:rPr lang="fr-BE" dirty="0" err="1"/>
              <a:t>mimica</a:t>
            </a:r>
            <a:r>
              <a:rPr lang="fr-BE" dirty="0"/>
              <a:t> </a:t>
            </a:r>
          </a:p>
          <a:p>
            <a:r>
              <a:rPr lang="fr-BE" dirty="0"/>
              <a:t>              aria     </a:t>
            </a:r>
          </a:p>
          <a:p>
            <a:r>
              <a:rPr lang="fr-BE" dirty="0"/>
              <a:t>             </a:t>
            </a:r>
          </a:p>
          <a:p>
            <a:r>
              <a:rPr lang="fr-BE" dirty="0"/>
              <a:t>                    </a:t>
            </a:r>
            <a:r>
              <a:rPr lang="fr-BE" dirty="0" err="1"/>
              <a:t>sorriso</a:t>
            </a:r>
            <a:r>
              <a:rPr lang="fr-BE" dirty="0"/>
              <a:t> </a:t>
            </a:r>
            <a:r>
              <a:rPr lang="fr-BE" dirty="0" err="1"/>
              <a:t>agli</a:t>
            </a:r>
            <a:r>
              <a:rPr lang="fr-BE" dirty="0"/>
              <a:t> </a:t>
            </a:r>
            <a:r>
              <a:rPr lang="fr-BE" dirty="0" err="1"/>
              <a:t>angeli</a:t>
            </a:r>
            <a:r>
              <a:rPr lang="fr-BE" dirty="0"/>
              <a:t>  </a:t>
            </a:r>
          </a:p>
          <a:p>
            <a:r>
              <a:rPr lang="fr-BE" dirty="0"/>
              <a:t>                             tic (</a:t>
            </a:r>
            <a:r>
              <a:rPr lang="fr-BE" dirty="0" err="1"/>
              <a:t>riflessi</a:t>
            </a:r>
            <a:r>
              <a:rPr lang="fr-BE" dirty="0"/>
              <a:t>)</a:t>
            </a:r>
          </a:p>
          <a:p>
            <a:endParaRPr lang="fr-BE" dirty="0"/>
          </a:p>
          <a:p>
            <a:r>
              <a:rPr lang="fr-BE" dirty="0"/>
              <a:t>                                                           </a:t>
            </a:r>
            <a:r>
              <a:rPr lang="fr-BE" dirty="0" err="1"/>
              <a:t>maschera</a:t>
            </a:r>
            <a:r>
              <a:rPr lang="fr-BE" dirty="0"/>
              <a:t> </a:t>
            </a:r>
            <a:r>
              <a:rPr lang="fr-BE" dirty="0">
                <a:solidFill>
                  <a:schemeClr val="accent1"/>
                </a:solidFill>
              </a:rPr>
              <a:t>(</a:t>
            </a:r>
            <a:r>
              <a:rPr lang="fr-BE" dirty="0" err="1">
                <a:solidFill>
                  <a:schemeClr val="accent1"/>
                </a:solidFill>
              </a:rPr>
              <a:t>facebook</a:t>
            </a:r>
            <a:r>
              <a:rPr lang="fr-BE" dirty="0">
                <a:solidFill>
                  <a:schemeClr val="accent1"/>
                </a:solidFill>
              </a:rPr>
              <a:t>, </a:t>
            </a:r>
            <a:r>
              <a:rPr lang="fr-BE" dirty="0" err="1">
                <a:solidFill>
                  <a:schemeClr val="accent1"/>
                </a:solidFill>
              </a:rPr>
              <a:t>simulacri</a:t>
            </a:r>
            <a:r>
              <a:rPr lang="fr-BE" dirty="0">
                <a:solidFill>
                  <a:schemeClr val="accent1"/>
                </a:solidFill>
              </a:rPr>
              <a:t>)</a:t>
            </a:r>
          </a:p>
          <a:p>
            <a:endParaRPr lang="fr-BE" dirty="0">
              <a:solidFill>
                <a:schemeClr val="accent1"/>
              </a:solidFill>
            </a:endParaRPr>
          </a:p>
          <a:p>
            <a:r>
              <a:rPr lang="fr-BE" dirty="0"/>
              <a:t>                                                                                   effigie   </a:t>
            </a:r>
            <a:r>
              <a:rPr lang="fr-BE" dirty="0">
                <a:solidFill>
                  <a:schemeClr val="accent1"/>
                </a:solidFill>
              </a:rPr>
              <a:t>ICONA    SIMBOLO</a:t>
            </a:r>
          </a:p>
        </p:txBody>
      </p:sp>
      <p:cxnSp>
        <p:nvCxnSpPr>
          <p:cNvPr id="4" name="Straight Arrow Connector 3">
            <a:extLst>
              <a:ext uri="{FF2B5EF4-FFF2-40B4-BE49-F238E27FC236}">
                <a16:creationId xmlns:a16="http://schemas.microsoft.com/office/drawing/2014/main" id="{5F52BC2D-59E1-4222-A103-0736EAB2F467}"/>
              </a:ext>
            </a:extLst>
          </p:cNvPr>
          <p:cNvCxnSpPr>
            <a:cxnSpLocks/>
          </p:cNvCxnSpPr>
          <p:nvPr/>
        </p:nvCxnSpPr>
        <p:spPr>
          <a:xfrm flipH="1" flipV="1">
            <a:off x="1218630" y="1725025"/>
            <a:ext cx="35019" cy="374176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271AC5C-4D75-414E-8F34-2C8080FBC009}"/>
              </a:ext>
            </a:extLst>
          </p:cNvPr>
          <p:cNvCxnSpPr>
            <a:cxnSpLocks/>
          </p:cNvCxnSpPr>
          <p:nvPr/>
        </p:nvCxnSpPr>
        <p:spPr>
          <a:xfrm>
            <a:off x="1185999" y="5412544"/>
            <a:ext cx="5330897" cy="509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FBF6CE40-C4F4-4DB3-9368-E6AAFD9A33A0}"/>
              </a:ext>
            </a:extLst>
          </p:cNvPr>
          <p:cNvSpPr txBox="1"/>
          <p:nvPr/>
        </p:nvSpPr>
        <p:spPr>
          <a:xfrm>
            <a:off x="80089" y="5616157"/>
            <a:ext cx="9309600" cy="369332"/>
          </a:xfrm>
          <a:prstGeom prst="rect">
            <a:avLst/>
          </a:prstGeom>
          <a:noFill/>
        </p:spPr>
        <p:txBody>
          <a:bodyPr wrap="none" rtlCol="0">
            <a:spAutoFit/>
          </a:bodyPr>
          <a:lstStyle/>
          <a:p>
            <a:r>
              <a:rPr lang="fr-BE" dirty="0"/>
              <a:t>Viso (</a:t>
            </a:r>
            <a:r>
              <a:rPr lang="fr-BE" dirty="0" err="1"/>
              <a:t>vita</a:t>
            </a:r>
            <a:r>
              <a:rPr lang="fr-BE" dirty="0"/>
              <a:t>)  </a:t>
            </a:r>
            <a:r>
              <a:rPr lang="fr-BE" dirty="0" err="1">
                <a:solidFill>
                  <a:schemeClr val="accent1"/>
                </a:solidFill>
              </a:rPr>
              <a:t>umano</a:t>
            </a:r>
            <a:r>
              <a:rPr lang="fr-BE" dirty="0">
                <a:solidFill>
                  <a:schemeClr val="accent1"/>
                </a:solidFill>
              </a:rPr>
              <a:t>    </a:t>
            </a:r>
            <a:r>
              <a:rPr lang="fr-BE" dirty="0"/>
              <a:t>e s s e n z i a l i z z a z i o n e     </a:t>
            </a:r>
            <a:r>
              <a:rPr lang="fr-BE" dirty="0">
                <a:solidFill>
                  <a:schemeClr val="accent1"/>
                </a:solidFill>
              </a:rPr>
              <a:t>divino </a:t>
            </a:r>
            <a:r>
              <a:rPr lang="fr-BE" dirty="0"/>
              <a:t>«</a:t>
            </a:r>
            <a:r>
              <a:rPr lang="fr-BE" dirty="0">
                <a:solidFill>
                  <a:schemeClr val="accent1"/>
                </a:solidFill>
              </a:rPr>
              <a:t> </a:t>
            </a:r>
            <a:r>
              <a:rPr lang="fr-BE" dirty="0"/>
              <a:t>facies </a:t>
            </a:r>
            <a:r>
              <a:rPr lang="fr-BE" dirty="0" err="1"/>
              <a:t>ippocratica</a:t>
            </a:r>
            <a:r>
              <a:rPr lang="fr-BE" dirty="0"/>
              <a:t>» </a:t>
            </a:r>
            <a:r>
              <a:rPr lang="fr-BE" dirty="0" err="1"/>
              <a:t>moribondo</a:t>
            </a:r>
            <a:r>
              <a:rPr lang="fr-BE" dirty="0"/>
              <a:t> (morte)</a:t>
            </a:r>
          </a:p>
        </p:txBody>
      </p:sp>
      <p:sp>
        <p:nvSpPr>
          <p:cNvPr id="9" name="TextBox 8">
            <a:extLst>
              <a:ext uri="{FF2B5EF4-FFF2-40B4-BE49-F238E27FC236}">
                <a16:creationId xmlns:a16="http://schemas.microsoft.com/office/drawing/2014/main" id="{C8C6ED4A-DB65-4901-9405-67ADDB0288B7}"/>
              </a:ext>
            </a:extLst>
          </p:cNvPr>
          <p:cNvSpPr txBox="1"/>
          <p:nvPr/>
        </p:nvSpPr>
        <p:spPr>
          <a:xfrm>
            <a:off x="80089" y="1382696"/>
            <a:ext cx="1508005" cy="5078313"/>
          </a:xfrm>
          <a:prstGeom prst="rect">
            <a:avLst/>
          </a:prstGeom>
          <a:noFill/>
        </p:spPr>
        <p:txBody>
          <a:bodyPr wrap="square" rtlCol="0">
            <a:spAutoFit/>
          </a:bodyPr>
          <a:lstStyle/>
          <a:p>
            <a:r>
              <a:rPr lang="fr-BE" i="1" dirty="0" err="1"/>
              <a:t>Vultus</a:t>
            </a:r>
            <a:r>
              <a:rPr lang="fr-BE" i="1" dirty="0"/>
              <a:t> &lt; </a:t>
            </a:r>
            <a:r>
              <a:rPr lang="fr-BE" i="1" dirty="0" err="1"/>
              <a:t>velle</a:t>
            </a:r>
            <a:endParaRPr lang="fr-BE" i="1" dirty="0"/>
          </a:p>
          <a:p>
            <a:r>
              <a:rPr lang="fr-BE" dirty="0" err="1"/>
              <a:t>malleabile</a:t>
            </a:r>
            <a:endParaRPr lang="fr-BE" dirty="0"/>
          </a:p>
          <a:p>
            <a:endParaRPr lang="fr-BE" dirty="0"/>
          </a:p>
          <a:p>
            <a:endParaRPr lang="fr-BE" dirty="0"/>
          </a:p>
          <a:p>
            <a:endParaRPr lang="fr-BE" dirty="0"/>
          </a:p>
          <a:p>
            <a:endParaRPr lang="fr-BE" dirty="0"/>
          </a:p>
          <a:p>
            <a:endParaRPr lang="fr-BE" dirty="0"/>
          </a:p>
          <a:p>
            <a:endParaRPr lang="fr-BE" dirty="0"/>
          </a:p>
          <a:p>
            <a:endParaRPr lang="fr-BE" dirty="0"/>
          </a:p>
          <a:p>
            <a:endParaRPr lang="fr-BE" dirty="0"/>
          </a:p>
          <a:p>
            <a:endParaRPr lang="fr-BE" dirty="0"/>
          </a:p>
          <a:p>
            <a:endParaRPr lang="fr-BE" dirty="0"/>
          </a:p>
          <a:p>
            <a:r>
              <a:rPr lang="fr-BE" dirty="0"/>
              <a:t>   </a:t>
            </a:r>
          </a:p>
          <a:p>
            <a:r>
              <a:rPr lang="fr-BE" dirty="0"/>
              <a:t>     </a:t>
            </a:r>
          </a:p>
          <a:p>
            <a:r>
              <a:rPr lang="fr-BE" dirty="0"/>
              <a:t>         </a:t>
            </a:r>
            <a:r>
              <a:rPr lang="fr-BE" dirty="0" err="1"/>
              <a:t>fisso</a:t>
            </a:r>
            <a:r>
              <a:rPr lang="fr-BE" dirty="0"/>
              <a:t> </a:t>
            </a:r>
          </a:p>
          <a:p>
            <a:endParaRPr lang="fr-BE" dirty="0"/>
          </a:p>
          <a:p>
            <a:endParaRPr lang="fr-BE" dirty="0"/>
          </a:p>
          <a:p>
            <a:endParaRPr lang="fr-BE" dirty="0"/>
          </a:p>
        </p:txBody>
      </p:sp>
      <p:pic>
        <p:nvPicPr>
          <p:cNvPr id="8" name="Picture 7">
            <a:extLst>
              <a:ext uri="{FF2B5EF4-FFF2-40B4-BE49-F238E27FC236}">
                <a16:creationId xmlns:a16="http://schemas.microsoft.com/office/drawing/2014/main" id="{19948A70-339D-4A1E-A436-80D53BE45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8769" y="4890260"/>
            <a:ext cx="863017" cy="1251375"/>
          </a:xfrm>
          <a:prstGeom prst="rect">
            <a:avLst/>
          </a:prstGeom>
        </p:spPr>
      </p:pic>
      <p:pic>
        <p:nvPicPr>
          <p:cNvPr id="20" name="Picture 19">
            <a:extLst>
              <a:ext uri="{FF2B5EF4-FFF2-40B4-BE49-F238E27FC236}">
                <a16:creationId xmlns:a16="http://schemas.microsoft.com/office/drawing/2014/main" id="{A3CD91AA-10F6-4BCF-98F3-266A3D832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939" y="169624"/>
            <a:ext cx="2605941" cy="1859537"/>
          </a:xfrm>
          <a:prstGeom prst="rect">
            <a:avLst/>
          </a:prstGeom>
        </p:spPr>
      </p:pic>
      <p:cxnSp>
        <p:nvCxnSpPr>
          <p:cNvPr id="15" name="Straight Arrow Connector 14">
            <a:extLst>
              <a:ext uri="{FF2B5EF4-FFF2-40B4-BE49-F238E27FC236}">
                <a16:creationId xmlns:a16="http://schemas.microsoft.com/office/drawing/2014/main" id="{3D2BE74B-18F0-4AFE-9400-6BF4C56397CE}"/>
              </a:ext>
            </a:extLst>
          </p:cNvPr>
          <p:cNvCxnSpPr>
            <a:cxnSpLocks/>
          </p:cNvCxnSpPr>
          <p:nvPr/>
        </p:nvCxnSpPr>
        <p:spPr>
          <a:xfrm flipV="1">
            <a:off x="1253649" y="2118028"/>
            <a:ext cx="4752868" cy="32945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C86D27AA-69C7-4CBF-9FAF-0E993A3B169A}"/>
              </a:ext>
            </a:extLst>
          </p:cNvPr>
          <p:cNvSpPr/>
          <p:nvPr/>
        </p:nvSpPr>
        <p:spPr>
          <a:xfrm>
            <a:off x="729066" y="2313813"/>
            <a:ext cx="476862" cy="2939080"/>
          </a:xfrm>
          <a:prstGeom prst="rect">
            <a:avLst/>
          </a:prstGeom>
        </p:spPr>
        <p:txBody>
          <a:bodyPr vert="wordArtVert" wrap="square">
            <a:spAutoFit/>
          </a:bodyPr>
          <a:lstStyle/>
          <a:p>
            <a:r>
              <a:rPr lang="fr-BE" sz="1600" b="1" dirty="0" err="1"/>
              <a:t>Cinetismo</a:t>
            </a:r>
            <a:endParaRPr lang="fr-BE" sz="1600" b="1" dirty="0"/>
          </a:p>
        </p:txBody>
      </p:sp>
      <p:sp>
        <p:nvSpPr>
          <p:cNvPr id="24" name="Freeform: Shape 23">
            <a:extLst>
              <a:ext uri="{FF2B5EF4-FFF2-40B4-BE49-F238E27FC236}">
                <a16:creationId xmlns:a16="http://schemas.microsoft.com/office/drawing/2014/main" id="{4AC727A0-96FB-4FAD-B354-5EB4BA75046A}"/>
              </a:ext>
            </a:extLst>
          </p:cNvPr>
          <p:cNvSpPr/>
          <p:nvPr/>
        </p:nvSpPr>
        <p:spPr>
          <a:xfrm>
            <a:off x="1286280" y="2118028"/>
            <a:ext cx="4085438" cy="3196205"/>
          </a:xfrm>
          <a:custGeom>
            <a:avLst/>
            <a:gdLst>
              <a:gd name="connsiteX0" fmla="*/ 0 w 4085438"/>
              <a:gd name="connsiteY0" fmla="*/ 0 h 3196205"/>
              <a:gd name="connsiteX1" fmla="*/ 1031845 w 4085438"/>
              <a:gd name="connsiteY1" fmla="*/ 2080469 h 3196205"/>
              <a:gd name="connsiteX2" fmla="*/ 4085438 w 4085438"/>
              <a:gd name="connsiteY2" fmla="*/ 3196205 h 3196205"/>
              <a:gd name="connsiteX3" fmla="*/ 4085438 w 4085438"/>
              <a:gd name="connsiteY3" fmla="*/ 3196205 h 3196205"/>
              <a:gd name="connsiteX4" fmla="*/ 4085438 w 4085438"/>
              <a:gd name="connsiteY4" fmla="*/ 3196205 h 319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438" h="3196205">
                <a:moveTo>
                  <a:pt x="0" y="0"/>
                </a:moveTo>
                <a:cubicBezTo>
                  <a:pt x="175469" y="773884"/>
                  <a:pt x="350939" y="1547768"/>
                  <a:pt x="1031845" y="2080469"/>
                </a:cubicBezTo>
                <a:cubicBezTo>
                  <a:pt x="1712751" y="2613170"/>
                  <a:pt x="4085438" y="3196205"/>
                  <a:pt x="4085438" y="3196205"/>
                </a:cubicBezTo>
                <a:lnTo>
                  <a:pt x="4085438" y="3196205"/>
                </a:lnTo>
                <a:lnTo>
                  <a:pt x="4085438" y="319620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a:extLst>
              <a:ext uri="{FF2B5EF4-FFF2-40B4-BE49-F238E27FC236}">
                <a16:creationId xmlns:a16="http://schemas.microsoft.com/office/drawing/2014/main" id="{FDFB0A04-70A4-4712-8564-F4890B9CE536}"/>
              </a:ext>
            </a:extLst>
          </p:cNvPr>
          <p:cNvSpPr/>
          <p:nvPr/>
        </p:nvSpPr>
        <p:spPr>
          <a:xfrm>
            <a:off x="729066" y="252790"/>
            <a:ext cx="4085029" cy="461665"/>
          </a:xfrm>
          <a:prstGeom prst="rect">
            <a:avLst/>
          </a:prstGeom>
        </p:spPr>
        <p:txBody>
          <a:bodyPr wrap="none">
            <a:spAutoFit/>
          </a:bodyPr>
          <a:lstStyle/>
          <a:p>
            <a:r>
              <a:rPr lang="fr-BE" sz="2400" b="1" dirty="0"/>
              <a:t>5. Lo </a:t>
            </a:r>
            <a:r>
              <a:rPr lang="fr-BE" sz="2400" b="1" dirty="0" err="1"/>
              <a:t>schema</a:t>
            </a:r>
            <a:r>
              <a:rPr lang="fr-BE" sz="2400" b="1" dirty="0"/>
              <a:t> </a:t>
            </a:r>
            <a:r>
              <a:rPr lang="fr-BE" sz="2400" b="1" dirty="0" err="1"/>
              <a:t>tensivo</a:t>
            </a:r>
            <a:r>
              <a:rPr lang="fr-BE" sz="2400" b="1" dirty="0"/>
              <a:t> </a:t>
            </a:r>
            <a:r>
              <a:rPr lang="fr-BE" sz="2400" b="1" dirty="0" err="1"/>
              <a:t>del</a:t>
            </a:r>
            <a:r>
              <a:rPr lang="fr-BE" sz="2400" b="1" dirty="0"/>
              <a:t> </a:t>
            </a:r>
            <a:r>
              <a:rPr lang="fr-BE" sz="2400" b="1" dirty="0" err="1"/>
              <a:t>volto</a:t>
            </a:r>
            <a:r>
              <a:rPr lang="fr-BE" sz="2400" b="1" dirty="0"/>
              <a:t> </a:t>
            </a:r>
          </a:p>
        </p:txBody>
      </p:sp>
    </p:spTree>
    <p:extLst>
      <p:ext uri="{BB962C8B-B14F-4D97-AF65-F5344CB8AC3E}">
        <p14:creationId xmlns:p14="http://schemas.microsoft.com/office/powerpoint/2010/main" val="4015472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dailymail.co.uk/i/pix/2016/11/02/18/39FE8E8B00000578-0-image-a-1_1478111758419.jpg">
            <a:extLst>
              <a:ext uri="{FF2B5EF4-FFF2-40B4-BE49-F238E27FC236}">
                <a16:creationId xmlns:a16="http://schemas.microsoft.com/office/drawing/2014/main" id="{5457B674-AE87-4780-B6C1-D6C24038F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12" y="3670399"/>
            <a:ext cx="3786203" cy="21319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talos exoskeleton 2015&quot;">
            <a:extLst>
              <a:ext uri="{FF2B5EF4-FFF2-40B4-BE49-F238E27FC236}">
                <a16:creationId xmlns:a16="http://schemas.microsoft.com/office/drawing/2014/main" id="{BBC4090C-3F00-4DCA-A012-F7A17579684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50112" y="828091"/>
            <a:ext cx="3315347" cy="22105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591DBE6-7B4A-4E27-B7F8-707647667C67}"/>
              </a:ext>
            </a:extLst>
          </p:cNvPr>
          <p:cNvSpPr/>
          <p:nvPr/>
        </p:nvSpPr>
        <p:spPr>
          <a:xfrm>
            <a:off x="456109" y="6066305"/>
            <a:ext cx="6096000" cy="338554"/>
          </a:xfrm>
          <a:prstGeom prst="rect">
            <a:avLst/>
          </a:prstGeom>
        </p:spPr>
        <p:txBody>
          <a:bodyPr>
            <a:spAutoFit/>
          </a:bodyPr>
          <a:lstStyle/>
          <a:p>
            <a:r>
              <a:rPr lang="fr-BE" sz="1600" dirty="0" err="1">
                <a:solidFill>
                  <a:srgbClr val="333333"/>
                </a:solidFill>
              </a:rPr>
              <a:t>Revision</a:t>
            </a:r>
            <a:r>
              <a:rPr lang="fr-BE" sz="1600" dirty="0">
                <a:solidFill>
                  <a:srgbClr val="333333"/>
                </a:solidFill>
              </a:rPr>
              <a:t> </a:t>
            </a:r>
            <a:r>
              <a:rPr lang="fr-BE" sz="1600" dirty="0" err="1">
                <a:solidFill>
                  <a:srgbClr val="333333"/>
                </a:solidFill>
              </a:rPr>
              <a:t>Militarys</a:t>
            </a:r>
            <a:r>
              <a:rPr lang="fr-BE" sz="1600" dirty="0">
                <a:solidFill>
                  <a:srgbClr val="333333"/>
                </a:solidFill>
              </a:rPr>
              <a:t> </a:t>
            </a:r>
            <a:r>
              <a:rPr lang="fr-BE" sz="1600" dirty="0" err="1">
                <a:solidFill>
                  <a:srgbClr val="333333"/>
                </a:solidFill>
              </a:rPr>
              <a:t>Exoskeleton</a:t>
            </a:r>
            <a:r>
              <a:rPr lang="fr-BE" sz="1600" dirty="0">
                <a:solidFill>
                  <a:srgbClr val="333333"/>
                </a:solidFill>
              </a:rPr>
              <a:t> </a:t>
            </a:r>
            <a:r>
              <a:rPr lang="fr-BE" sz="1600" dirty="0" err="1">
                <a:solidFill>
                  <a:srgbClr val="333333"/>
                </a:solidFill>
              </a:rPr>
              <a:t>Integral</a:t>
            </a:r>
            <a:r>
              <a:rPr lang="fr-BE" sz="1600" dirty="0">
                <a:solidFill>
                  <a:srgbClr val="333333"/>
                </a:solidFill>
              </a:rPr>
              <a:t> Armor And </a:t>
            </a:r>
            <a:r>
              <a:rPr lang="fr-BE" sz="1600" dirty="0" err="1">
                <a:solidFill>
                  <a:srgbClr val="333333"/>
                </a:solidFill>
              </a:rPr>
              <a:t>Helmet</a:t>
            </a:r>
            <a:endParaRPr lang="fr-BE" sz="1600" dirty="0"/>
          </a:p>
        </p:txBody>
      </p:sp>
      <p:pic>
        <p:nvPicPr>
          <p:cNvPr id="4" name="Picture 2" descr="Image associée">
            <a:extLst>
              <a:ext uri="{FF2B5EF4-FFF2-40B4-BE49-F238E27FC236}">
                <a16:creationId xmlns:a16="http://schemas.microsoft.com/office/drawing/2014/main" id="{908C393A-1431-47F2-BDC6-F33FF9D50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1647" y="3185254"/>
            <a:ext cx="4953277" cy="24185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âce à une simple photo, l'application NameTag, développer pour équiper Google Glass, permettrait de rassembler tous ses profils sur les réseaux sociaux et l'afficher en temps réel dans une réalité augmentée.">
            <a:extLst>
              <a:ext uri="{FF2B5EF4-FFF2-40B4-BE49-F238E27FC236}">
                <a16:creationId xmlns:a16="http://schemas.microsoft.com/office/drawing/2014/main" id="{26CB946B-1F7E-4A2E-A378-7E6C892EEF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1647" y="483052"/>
            <a:ext cx="4762009" cy="25556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8A18A98-C913-4254-A4FE-F46DE8A25747}"/>
              </a:ext>
            </a:extLst>
          </p:cNvPr>
          <p:cNvSpPr txBox="1"/>
          <p:nvPr/>
        </p:nvSpPr>
        <p:spPr>
          <a:xfrm>
            <a:off x="5872265" y="5604640"/>
            <a:ext cx="6544549" cy="923330"/>
          </a:xfrm>
          <a:prstGeom prst="rect">
            <a:avLst/>
          </a:prstGeom>
          <a:noFill/>
        </p:spPr>
        <p:txBody>
          <a:bodyPr wrap="none" rtlCol="0">
            <a:spAutoFit/>
          </a:bodyPr>
          <a:lstStyle/>
          <a:p>
            <a:r>
              <a:rPr lang="fr-BE" dirty="0" err="1"/>
              <a:t>Biometria</a:t>
            </a:r>
            <a:r>
              <a:rPr lang="fr-BE" dirty="0"/>
              <a:t>, </a:t>
            </a:r>
            <a:r>
              <a:rPr lang="fr-BE" dirty="0" err="1"/>
              <a:t>riconoscimento</a:t>
            </a:r>
            <a:r>
              <a:rPr lang="fr-BE" dirty="0"/>
              <a:t> </a:t>
            </a:r>
            <a:r>
              <a:rPr lang="fr-BE" dirty="0" err="1"/>
              <a:t>facciale</a:t>
            </a:r>
            <a:r>
              <a:rPr lang="fr-BE" dirty="0"/>
              <a:t> « </a:t>
            </a:r>
            <a:r>
              <a:rPr lang="fr-BE" dirty="0" err="1"/>
              <a:t>occhio</a:t>
            </a:r>
            <a:r>
              <a:rPr lang="fr-BE" dirty="0"/>
              <a:t> </a:t>
            </a:r>
            <a:r>
              <a:rPr lang="fr-BE" dirty="0" err="1"/>
              <a:t>del</a:t>
            </a:r>
            <a:r>
              <a:rPr lang="fr-BE" dirty="0"/>
              <a:t> </a:t>
            </a:r>
            <a:r>
              <a:rPr lang="fr-BE" dirty="0" err="1"/>
              <a:t>cielo</a:t>
            </a:r>
            <a:r>
              <a:rPr lang="fr-BE" dirty="0"/>
              <a:t> » (</a:t>
            </a:r>
            <a:r>
              <a:rPr lang="fr-BE" dirty="0" err="1"/>
              <a:t>Cina</a:t>
            </a:r>
            <a:r>
              <a:rPr lang="fr-BE" dirty="0"/>
              <a:t>)</a:t>
            </a:r>
          </a:p>
          <a:p>
            <a:r>
              <a:rPr lang="fr-BE" dirty="0"/>
              <a:t>- </a:t>
            </a:r>
            <a:r>
              <a:rPr lang="fr-BE" dirty="0" err="1"/>
              <a:t>identificante</a:t>
            </a:r>
            <a:r>
              <a:rPr lang="fr-BE" dirty="0"/>
              <a:t> : </a:t>
            </a:r>
            <a:r>
              <a:rPr lang="fr-BE" dirty="0" err="1"/>
              <a:t>verificare</a:t>
            </a:r>
            <a:r>
              <a:rPr lang="fr-BE" dirty="0"/>
              <a:t> chi è</a:t>
            </a:r>
          </a:p>
          <a:p>
            <a:r>
              <a:rPr lang="fr-BE" dirty="0"/>
              <a:t>- </a:t>
            </a:r>
            <a:r>
              <a:rPr lang="fr-BE" dirty="0" err="1"/>
              <a:t>autentificante</a:t>
            </a:r>
            <a:r>
              <a:rPr lang="fr-BE" dirty="0"/>
              <a:t> : </a:t>
            </a:r>
            <a:r>
              <a:rPr lang="fr-BE" dirty="0" err="1"/>
              <a:t>verificare</a:t>
            </a:r>
            <a:r>
              <a:rPr lang="fr-BE" dirty="0"/>
              <a:t> </a:t>
            </a:r>
            <a:r>
              <a:rPr lang="fr-BE" dirty="0" err="1"/>
              <a:t>che</a:t>
            </a:r>
            <a:r>
              <a:rPr lang="fr-BE" dirty="0"/>
              <a:t> </a:t>
            </a:r>
            <a:r>
              <a:rPr lang="fr-BE" dirty="0" err="1"/>
              <a:t>uno</a:t>
            </a:r>
            <a:r>
              <a:rPr lang="fr-BE" dirty="0"/>
              <a:t> </a:t>
            </a:r>
            <a:r>
              <a:rPr lang="fr-BE" dirty="0" err="1"/>
              <a:t>sia</a:t>
            </a:r>
            <a:r>
              <a:rPr lang="fr-BE" dirty="0"/>
              <a:t> </a:t>
            </a:r>
            <a:r>
              <a:rPr lang="fr-BE" dirty="0" err="1"/>
              <a:t>quello</a:t>
            </a:r>
            <a:r>
              <a:rPr lang="fr-BE" dirty="0"/>
              <a:t> </a:t>
            </a:r>
            <a:r>
              <a:rPr lang="fr-BE" dirty="0" err="1"/>
              <a:t>che</a:t>
            </a:r>
            <a:r>
              <a:rPr lang="fr-BE" dirty="0"/>
              <a:t> </a:t>
            </a:r>
            <a:r>
              <a:rPr lang="fr-BE" dirty="0" err="1"/>
              <a:t>pretende</a:t>
            </a:r>
            <a:r>
              <a:rPr lang="fr-BE" dirty="0"/>
              <a:t> </a:t>
            </a:r>
            <a:r>
              <a:rPr lang="fr-BE" dirty="0" err="1"/>
              <a:t>essere</a:t>
            </a:r>
            <a:endParaRPr lang="fr-BE" dirty="0"/>
          </a:p>
        </p:txBody>
      </p:sp>
      <p:sp>
        <p:nvSpPr>
          <p:cNvPr id="7" name="TextBox 6">
            <a:extLst>
              <a:ext uri="{FF2B5EF4-FFF2-40B4-BE49-F238E27FC236}">
                <a16:creationId xmlns:a16="http://schemas.microsoft.com/office/drawing/2014/main" id="{6B7A310D-38EA-439A-A819-598CC06F4787}"/>
              </a:ext>
            </a:extLst>
          </p:cNvPr>
          <p:cNvSpPr txBox="1"/>
          <p:nvPr/>
        </p:nvSpPr>
        <p:spPr>
          <a:xfrm>
            <a:off x="545284" y="182844"/>
            <a:ext cx="3071803" cy="738664"/>
          </a:xfrm>
          <a:prstGeom prst="rect">
            <a:avLst/>
          </a:prstGeom>
          <a:noFill/>
        </p:spPr>
        <p:txBody>
          <a:bodyPr wrap="none" rtlCol="0">
            <a:spAutoFit/>
          </a:bodyPr>
          <a:lstStyle/>
          <a:p>
            <a:r>
              <a:rPr lang="fr-BE" sz="2400" b="1" dirty="0"/>
              <a:t>4. </a:t>
            </a:r>
            <a:r>
              <a:rPr lang="fr-BE" sz="2400" b="1" dirty="0" err="1"/>
              <a:t>Esercizio</a:t>
            </a:r>
            <a:r>
              <a:rPr lang="fr-BE" sz="2400" b="1" dirty="0"/>
              <a:t> </a:t>
            </a:r>
            <a:r>
              <a:rPr lang="fr-BE" sz="2400" b="1" dirty="0" err="1"/>
              <a:t>interattivo</a:t>
            </a:r>
            <a:r>
              <a:rPr lang="fr-BE" sz="2400" b="1" dirty="0"/>
              <a:t> </a:t>
            </a:r>
          </a:p>
          <a:p>
            <a:r>
              <a:rPr lang="fr-BE" b="1" dirty="0"/>
              <a:t>- </a:t>
            </a:r>
            <a:r>
              <a:rPr lang="fr-BE" b="1" dirty="0" err="1"/>
              <a:t>Biopolitica</a:t>
            </a:r>
            <a:r>
              <a:rPr lang="fr-BE" dirty="0"/>
              <a:t> </a:t>
            </a:r>
          </a:p>
        </p:txBody>
      </p:sp>
    </p:spTree>
    <p:extLst>
      <p:ext uri="{BB962C8B-B14F-4D97-AF65-F5344CB8AC3E}">
        <p14:creationId xmlns:p14="http://schemas.microsoft.com/office/powerpoint/2010/main" val="1556726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ron mueck sculptur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1444" y="679725"/>
            <a:ext cx="6113489" cy="40769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imgur.com/08hHQGK.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19843" y="2906646"/>
            <a:ext cx="3745730" cy="23502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86C81D5-AFA8-4E74-A951-61B8B1E768A3}"/>
              </a:ext>
            </a:extLst>
          </p:cNvPr>
          <p:cNvSpPr txBox="1"/>
          <p:nvPr/>
        </p:nvSpPr>
        <p:spPr>
          <a:xfrm>
            <a:off x="4369466" y="4915822"/>
            <a:ext cx="3058722" cy="646331"/>
          </a:xfrm>
          <a:prstGeom prst="rect">
            <a:avLst/>
          </a:prstGeom>
          <a:noFill/>
        </p:spPr>
        <p:txBody>
          <a:bodyPr wrap="none" rtlCol="0">
            <a:spAutoFit/>
          </a:bodyPr>
          <a:lstStyle/>
          <a:p>
            <a:r>
              <a:rPr lang="fr-BE" dirty="0"/>
              <a:t>Ron </a:t>
            </a:r>
            <a:r>
              <a:rPr lang="fr-BE" dirty="0" err="1"/>
              <a:t>Mueck</a:t>
            </a:r>
            <a:r>
              <a:rPr lang="fr-BE" dirty="0"/>
              <a:t>, </a:t>
            </a:r>
            <a:r>
              <a:rPr lang="fr-BE" i="1" dirty="0"/>
              <a:t>Giant baby</a:t>
            </a:r>
            <a:r>
              <a:rPr lang="fr-BE" dirty="0"/>
              <a:t>, 2001, </a:t>
            </a:r>
          </a:p>
          <a:p>
            <a:r>
              <a:rPr lang="fr-BE" dirty="0"/>
              <a:t>silicone e </a:t>
            </a:r>
            <a:r>
              <a:rPr lang="fr-BE" dirty="0" err="1"/>
              <a:t>materie</a:t>
            </a:r>
            <a:r>
              <a:rPr lang="fr-BE" dirty="0"/>
              <a:t> varie</a:t>
            </a:r>
          </a:p>
        </p:txBody>
      </p:sp>
      <p:sp>
        <p:nvSpPr>
          <p:cNvPr id="3" name="Rectangle 2">
            <a:extLst>
              <a:ext uri="{FF2B5EF4-FFF2-40B4-BE49-F238E27FC236}">
                <a16:creationId xmlns:a16="http://schemas.microsoft.com/office/drawing/2014/main" id="{5B859049-0BDA-4B6F-8D11-C33E16BB9F60}"/>
              </a:ext>
            </a:extLst>
          </p:cNvPr>
          <p:cNvSpPr/>
          <p:nvPr/>
        </p:nvSpPr>
        <p:spPr>
          <a:xfrm>
            <a:off x="312492" y="5078798"/>
            <a:ext cx="2658164" cy="1200329"/>
          </a:xfrm>
          <a:prstGeom prst="rect">
            <a:avLst/>
          </a:prstGeom>
        </p:spPr>
        <p:txBody>
          <a:bodyPr wrap="none">
            <a:spAutoFit/>
          </a:bodyPr>
          <a:lstStyle/>
          <a:p>
            <a:endParaRPr lang="fr-BE" dirty="0"/>
          </a:p>
          <a:p>
            <a:r>
              <a:rPr lang="fr-BE" dirty="0"/>
              <a:t>Ron </a:t>
            </a:r>
            <a:r>
              <a:rPr lang="fr-BE" dirty="0" err="1"/>
              <a:t>Mueck</a:t>
            </a:r>
            <a:r>
              <a:rPr lang="fr-BE" dirty="0"/>
              <a:t>, </a:t>
            </a:r>
            <a:r>
              <a:rPr lang="fr-BE" i="1" dirty="0"/>
              <a:t>Mask II</a:t>
            </a:r>
            <a:r>
              <a:rPr lang="fr-BE" dirty="0"/>
              <a:t>, 2002</a:t>
            </a:r>
          </a:p>
          <a:p>
            <a:br>
              <a:rPr lang="fr-BE" dirty="0"/>
            </a:br>
            <a:r>
              <a:rPr lang="fr-BE" dirty="0"/>
              <a:t> </a:t>
            </a:r>
          </a:p>
        </p:txBody>
      </p:sp>
      <p:pic>
        <p:nvPicPr>
          <p:cNvPr id="2052" name="Picture 4" descr="Ron Mueck : Mask II, 2002. Matériaux divers. Ron Mueck /  Photo courtesy Anthony d'Offray, Londres. ">
            <a:extLst>
              <a:ext uri="{FF2B5EF4-FFF2-40B4-BE49-F238E27FC236}">
                <a16:creationId xmlns:a16="http://schemas.microsoft.com/office/drawing/2014/main" id="{2A890E3D-9B82-4E69-9ACE-1F1D51EA8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22" y="1002345"/>
            <a:ext cx="2647238" cy="13614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C2BDE1-CBCB-4AC8-B68A-F1F301757717}"/>
              </a:ext>
            </a:extLst>
          </p:cNvPr>
          <p:cNvSpPr txBox="1"/>
          <p:nvPr/>
        </p:nvSpPr>
        <p:spPr>
          <a:xfrm>
            <a:off x="659274" y="274815"/>
            <a:ext cx="3712170" cy="369332"/>
          </a:xfrm>
          <a:prstGeom prst="rect">
            <a:avLst/>
          </a:prstGeom>
          <a:noFill/>
        </p:spPr>
        <p:txBody>
          <a:bodyPr wrap="none" rtlCol="0">
            <a:spAutoFit/>
          </a:bodyPr>
          <a:lstStyle/>
          <a:p>
            <a:r>
              <a:rPr lang="fr-BE" b="1" dirty="0"/>
              <a:t>- </a:t>
            </a:r>
            <a:r>
              <a:rPr lang="fr-BE" b="1" dirty="0" err="1"/>
              <a:t>Estetica</a:t>
            </a:r>
            <a:r>
              <a:rPr lang="fr-BE" b="1" dirty="0"/>
              <a:t> / </a:t>
            </a:r>
            <a:r>
              <a:rPr lang="fr-BE" b="1" dirty="0" err="1"/>
              <a:t>imperativo</a:t>
            </a:r>
            <a:r>
              <a:rPr lang="fr-BE" b="1" dirty="0"/>
              <a:t> </a:t>
            </a:r>
            <a:r>
              <a:rPr lang="fr-BE" b="1" dirty="0" err="1"/>
              <a:t>etico</a:t>
            </a:r>
            <a:r>
              <a:rPr lang="fr-BE" b="1" dirty="0"/>
              <a:t> (Levinas)</a:t>
            </a:r>
          </a:p>
        </p:txBody>
      </p:sp>
      <p:pic>
        <p:nvPicPr>
          <p:cNvPr id="2050" name="Picture 2" descr="Résultat de recherche d'images pour &quot;chat gros plan&quot;">
            <a:extLst>
              <a:ext uri="{FF2B5EF4-FFF2-40B4-BE49-F238E27FC236}">
                <a16:creationId xmlns:a16="http://schemas.microsoft.com/office/drawing/2014/main" id="{721B2AC0-4ABD-4761-8344-D4797B1BD24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935697" y="4845182"/>
            <a:ext cx="2549236" cy="1433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289B189-D98A-44CF-A9BB-1F894EEEF32D}"/>
              </a:ext>
            </a:extLst>
          </p:cNvPr>
          <p:cNvSpPr txBox="1"/>
          <p:nvPr/>
        </p:nvSpPr>
        <p:spPr>
          <a:xfrm>
            <a:off x="6044334" y="6279127"/>
            <a:ext cx="4657044" cy="369332"/>
          </a:xfrm>
          <a:prstGeom prst="rect">
            <a:avLst/>
          </a:prstGeom>
          <a:noFill/>
        </p:spPr>
        <p:txBody>
          <a:bodyPr wrap="none" rtlCol="0">
            <a:spAutoFit/>
          </a:bodyPr>
          <a:lstStyle/>
          <a:p>
            <a:r>
              <a:rPr lang="fr-BE" dirty="0"/>
              <a:t>Jacques Derrida, </a:t>
            </a:r>
            <a:r>
              <a:rPr lang="fr-BE" i="1" dirty="0"/>
              <a:t>L’animal que donc je suis</a:t>
            </a:r>
            <a:r>
              <a:rPr lang="fr-BE" dirty="0"/>
              <a:t>, 2006</a:t>
            </a:r>
          </a:p>
        </p:txBody>
      </p:sp>
    </p:spTree>
    <p:extLst>
      <p:ext uri="{BB962C8B-B14F-4D97-AF65-F5344CB8AC3E}">
        <p14:creationId xmlns:p14="http://schemas.microsoft.com/office/powerpoint/2010/main" val="1869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ésultat de recherche d'images pour &quot;iran remove hijab&quot;">
            <a:extLst>
              <a:ext uri="{FF2B5EF4-FFF2-40B4-BE49-F238E27FC236}">
                <a16:creationId xmlns:a16="http://schemas.microsoft.com/office/drawing/2014/main" id="{73081391-3688-4BA8-AEF9-67E5211EE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61" t="9765" r="26593" b="9044"/>
          <a:stretch/>
        </p:blipFill>
        <p:spPr bwMode="auto">
          <a:xfrm>
            <a:off x="6499284" y="136749"/>
            <a:ext cx="2390864" cy="24079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2F789C5-5B95-422E-B428-0747B5E28078}"/>
              </a:ext>
            </a:extLst>
          </p:cNvPr>
          <p:cNvSpPr/>
          <p:nvPr/>
        </p:nvSpPr>
        <p:spPr>
          <a:xfrm>
            <a:off x="6048852" y="2654041"/>
            <a:ext cx="6096000" cy="646331"/>
          </a:xfrm>
          <a:prstGeom prst="rect">
            <a:avLst/>
          </a:prstGeom>
        </p:spPr>
        <p:txBody>
          <a:bodyPr>
            <a:spAutoFit/>
          </a:bodyPr>
          <a:lstStyle/>
          <a:p>
            <a:pPr fontAlgn="base"/>
            <a:r>
              <a:rPr lang="en-US" dirty="0">
                <a:solidFill>
                  <a:srgbClr val="141414"/>
                </a:solidFill>
              </a:rPr>
              <a:t>Woman branded "a hero" for removing hijab during anti-government protests in Iran, 30/12/17</a:t>
            </a:r>
            <a:endParaRPr lang="en-US" i="0" dirty="0">
              <a:solidFill>
                <a:srgbClr val="141414"/>
              </a:solidFill>
              <a:effectLst/>
            </a:endParaRPr>
          </a:p>
        </p:txBody>
      </p:sp>
      <p:pic>
        <p:nvPicPr>
          <p:cNvPr id="2052" name="Picture 4" descr="‎My Stealthy Freedom">
            <a:extLst>
              <a:ext uri="{FF2B5EF4-FFF2-40B4-BE49-F238E27FC236}">
                <a16:creationId xmlns:a16="http://schemas.microsoft.com/office/drawing/2014/main" id="{9EE5BB89-9B96-47CB-9F2D-D8822FFBB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377" y="3370143"/>
            <a:ext cx="3910831" cy="26817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ndatory-hijab-protest-veil-iran-masih-alinejad-stealthy-freedom-6">
            <a:extLst>
              <a:ext uri="{FF2B5EF4-FFF2-40B4-BE49-F238E27FC236}">
                <a16:creationId xmlns:a16="http://schemas.microsoft.com/office/drawing/2014/main" id="{C3766437-D061-4921-8990-BBB1AC836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91" y="264946"/>
            <a:ext cx="5259402" cy="30354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ésultat de recherche d'images pour &quot;burka niqab&quot;">
            <a:extLst>
              <a:ext uri="{FF2B5EF4-FFF2-40B4-BE49-F238E27FC236}">
                <a16:creationId xmlns:a16="http://schemas.microsoft.com/office/drawing/2014/main" id="{CA11474E-4C49-4D6A-B6A0-47C3636B670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58918" y="4127384"/>
            <a:ext cx="2471174" cy="1392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1C79E6-C6AA-40DD-BDC8-4993463B2C4B}"/>
              </a:ext>
            </a:extLst>
          </p:cNvPr>
          <p:cNvSpPr txBox="1"/>
          <p:nvPr/>
        </p:nvSpPr>
        <p:spPr>
          <a:xfrm>
            <a:off x="400391" y="78701"/>
            <a:ext cx="1189556" cy="369332"/>
          </a:xfrm>
          <a:prstGeom prst="rect">
            <a:avLst/>
          </a:prstGeom>
          <a:noFill/>
        </p:spPr>
        <p:txBody>
          <a:bodyPr wrap="none" rtlCol="0">
            <a:spAutoFit/>
          </a:bodyPr>
          <a:lstStyle/>
          <a:p>
            <a:r>
              <a:rPr lang="fr-BE" b="1" dirty="0"/>
              <a:t>- </a:t>
            </a:r>
            <a:r>
              <a:rPr lang="fr-BE" b="1" dirty="0" err="1"/>
              <a:t>Religione</a:t>
            </a:r>
            <a:endParaRPr lang="fr-BE" b="1" dirty="0"/>
          </a:p>
        </p:txBody>
      </p:sp>
      <p:pic>
        <p:nvPicPr>
          <p:cNvPr id="1026" name="Picture 2" descr="https://cdn.cronachemaceratesi.it/wp-content/uploads/2017/09/La-Sacra-Sindone.jpg">
            <a:extLst>
              <a:ext uri="{FF2B5EF4-FFF2-40B4-BE49-F238E27FC236}">
                <a16:creationId xmlns:a16="http://schemas.microsoft.com/office/drawing/2014/main" id="{99E614A7-A4E1-43FF-9492-B9C7687474B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788170" y="4196939"/>
            <a:ext cx="2318646" cy="18549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D7567F-3763-49AF-829A-83C43D948B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4864" y="4196939"/>
            <a:ext cx="1279253" cy="1854917"/>
          </a:xfrm>
          <a:prstGeom prst="rect">
            <a:avLst/>
          </a:prstGeom>
        </p:spPr>
      </p:pic>
    </p:spTree>
    <p:extLst>
      <p:ext uri="{BB962C8B-B14F-4D97-AF65-F5344CB8AC3E}">
        <p14:creationId xmlns:p14="http://schemas.microsoft.com/office/powerpoint/2010/main" val="3845666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0C53B1-90D1-4E0D-8D94-F6E6FF985BAD}"/>
              </a:ext>
            </a:extLst>
          </p:cNvPr>
          <p:cNvSpPr/>
          <p:nvPr/>
        </p:nvSpPr>
        <p:spPr>
          <a:xfrm>
            <a:off x="157451" y="302004"/>
            <a:ext cx="11679415" cy="6894195"/>
          </a:xfrm>
          <a:prstGeom prst="rect">
            <a:avLst/>
          </a:prstGeom>
        </p:spPr>
        <p:txBody>
          <a:bodyPr wrap="square">
            <a:spAutoFit/>
          </a:bodyPr>
          <a:lstStyle/>
          <a:p>
            <a:r>
              <a:rPr lang="fr-BE" dirty="0"/>
              <a:t>Jean-Jacques COURTINE, « Prélude. L’histoire du visage est-elle possible ? »  </a:t>
            </a:r>
          </a:p>
          <a:p>
            <a:r>
              <a:rPr lang="fr-BE" sz="1600" dirty="0"/>
              <a:t>Hans </a:t>
            </a:r>
            <a:r>
              <a:rPr lang="fr-BE" sz="1600" dirty="0" err="1"/>
              <a:t>Belting</a:t>
            </a:r>
            <a:r>
              <a:rPr lang="fr-BE" sz="1600" dirty="0"/>
              <a:t>, </a:t>
            </a:r>
            <a:r>
              <a:rPr lang="fr-BE" sz="1600" i="1" dirty="0"/>
              <a:t>Faces. Une histoire du visage</a:t>
            </a:r>
            <a:r>
              <a:rPr lang="fr-BE" sz="1600" dirty="0"/>
              <a:t>, Paris, Gallimard, 2017 (</a:t>
            </a:r>
            <a:r>
              <a:rPr lang="fr-BE" sz="1600" dirty="0" err="1"/>
              <a:t>troppo</a:t>
            </a:r>
            <a:r>
              <a:rPr lang="fr-BE" sz="1600" dirty="0"/>
              <a:t> </a:t>
            </a:r>
            <a:r>
              <a:rPr lang="fr-BE" sz="1600" dirty="0" err="1"/>
              <a:t>polarizzato</a:t>
            </a:r>
            <a:r>
              <a:rPr lang="fr-BE" sz="1600" dirty="0"/>
              <a:t> : </a:t>
            </a:r>
            <a:r>
              <a:rPr lang="fr-BE" sz="1600" dirty="0" err="1"/>
              <a:t>natura</a:t>
            </a:r>
            <a:r>
              <a:rPr lang="fr-BE" sz="1600" dirty="0"/>
              <a:t> volatile </a:t>
            </a:r>
            <a:r>
              <a:rPr lang="fr-BE" sz="1600" i="1" dirty="0"/>
              <a:t>vs</a:t>
            </a:r>
            <a:r>
              <a:rPr lang="fr-BE" sz="1600" dirty="0"/>
              <a:t> </a:t>
            </a:r>
            <a:r>
              <a:rPr lang="fr-BE" sz="1600" dirty="0" err="1"/>
              <a:t>maschere</a:t>
            </a:r>
            <a:r>
              <a:rPr lang="fr-BE" sz="1600" dirty="0"/>
              <a:t> </a:t>
            </a:r>
            <a:r>
              <a:rPr lang="fr-BE" sz="1600" dirty="0" err="1"/>
              <a:t>funebri</a:t>
            </a:r>
            <a:r>
              <a:rPr lang="fr-BE" sz="1600" dirty="0"/>
              <a:t>)  ;</a:t>
            </a:r>
          </a:p>
          <a:p>
            <a:r>
              <a:rPr lang="fr-BE" sz="1600" dirty="0"/>
              <a:t>Jean-Jacques Courtine &amp; Claudine Laroche, </a:t>
            </a:r>
            <a:r>
              <a:rPr lang="fr-BE" sz="1600" i="1" dirty="0"/>
              <a:t>Histoire du visage. Exprimer et taire ses émotions du 16</a:t>
            </a:r>
            <a:r>
              <a:rPr lang="fr-BE" sz="1600" i="1" baseline="30000" dirty="0"/>
              <a:t>e</a:t>
            </a:r>
            <a:r>
              <a:rPr lang="fr-BE" sz="1600" i="1" dirty="0"/>
              <a:t> au début du 19</a:t>
            </a:r>
            <a:r>
              <a:rPr lang="fr-BE" sz="1600" i="1" baseline="30000" dirty="0"/>
              <a:t>e</a:t>
            </a:r>
            <a:r>
              <a:rPr lang="fr-BE" sz="1600" i="1" dirty="0"/>
              <a:t> siècle</a:t>
            </a:r>
            <a:r>
              <a:rPr lang="fr-BE" sz="1600" dirty="0"/>
              <a:t>, 2007 (</a:t>
            </a:r>
            <a:r>
              <a:rPr lang="fr-BE" sz="1600" dirty="0" err="1"/>
              <a:t>archeologia</a:t>
            </a:r>
            <a:r>
              <a:rPr lang="fr-BE" sz="1600" dirty="0"/>
              <a:t>, Foucault) </a:t>
            </a:r>
          </a:p>
          <a:p>
            <a:r>
              <a:rPr lang="fr-BE" sz="1600" dirty="0"/>
              <a:t>+ « </a:t>
            </a:r>
            <a:r>
              <a:rPr lang="fr-BE" sz="1600" dirty="0" err="1"/>
              <a:t>sconvolgimento</a:t>
            </a:r>
            <a:r>
              <a:rPr lang="fr-BE" sz="1600" dirty="0"/>
              <a:t> </a:t>
            </a:r>
            <a:r>
              <a:rPr lang="fr-BE" sz="1600" dirty="0" err="1"/>
              <a:t>identitario</a:t>
            </a:r>
            <a:r>
              <a:rPr lang="fr-BE" sz="1600" dirty="0"/>
              <a:t> </a:t>
            </a:r>
            <a:r>
              <a:rPr lang="fr-BE" sz="1600" dirty="0" err="1"/>
              <a:t>estremo</a:t>
            </a:r>
            <a:r>
              <a:rPr lang="fr-BE" sz="1600" dirty="0"/>
              <a:t> </a:t>
            </a:r>
            <a:r>
              <a:rPr lang="fr-BE" sz="1600" dirty="0" err="1"/>
              <a:t>della</a:t>
            </a:r>
            <a:r>
              <a:rPr lang="fr-BE" sz="1600" dirty="0"/>
              <a:t> </a:t>
            </a:r>
            <a:r>
              <a:rPr lang="fr-BE" sz="1600" dirty="0" err="1"/>
              <a:t>defigurazione</a:t>
            </a:r>
            <a:r>
              <a:rPr lang="fr-BE" sz="1600" dirty="0"/>
              <a:t> totale et </a:t>
            </a:r>
            <a:r>
              <a:rPr lang="fr-BE" sz="1600" dirty="0" err="1"/>
              <a:t>del</a:t>
            </a:r>
            <a:r>
              <a:rPr lang="fr-BE" sz="1600" dirty="0"/>
              <a:t> </a:t>
            </a:r>
            <a:r>
              <a:rPr lang="fr-BE" sz="1600" dirty="0" err="1"/>
              <a:t>trapianto</a:t>
            </a:r>
            <a:r>
              <a:rPr lang="fr-BE" sz="1600" dirty="0"/>
              <a:t> </a:t>
            </a:r>
            <a:r>
              <a:rPr lang="fr-BE" sz="1600" dirty="0" err="1"/>
              <a:t>del</a:t>
            </a:r>
            <a:r>
              <a:rPr lang="fr-BE" sz="1600" dirty="0"/>
              <a:t> </a:t>
            </a:r>
            <a:r>
              <a:rPr lang="fr-BE" sz="1600" dirty="0" err="1"/>
              <a:t>viso</a:t>
            </a:r>
            <a:r>
              <a:rPr lang="fr-BE" sz="1600" dirty="0"/>
              <a:t> » (p. XV)</a:t>
            </a:r>
          </a:p>
          <a:p>
            <a:endParaRPr lang="fr-BE" b="1" dirty="0"/>
          </a:p>
          <a:p>
            <a:r>
              <a:rPr lang="fr-BE" b="1" dirty="0"/>
              <a:t>Cinéma </a:t>
            </a:r>
          </a:p>
          <a:p>
            <a:r>
              <a:rPr lang="fr-BE" dirty="0"/>
              <a:t>Laurent GUIDO, « Entre souplesse faciale et corps photogénique. Premiers débats français sur l’expressivité du visage au cinéma » </a:t>
            </a:r>
          </a:p>
          <a:p>
            <a:r>
              <a:rPr lang="fr-BE" dirty="0"/>
              <a:t>Valentine ROBERT, « Le visage au cinéma. Archéologie du gros plan »  </a:t>
            </a:r>
          </a:p>
          <a:p>
            <a:r>
              <a:rPr lang="fr-BE" dirty="0"/>
              <a:t>Diane ARNAUD, « </a:t>
            </a:r>
            <a:r>
              <a:rPr lang="fr-BE" dirty="0" err="1"/>
              <a:t>Cinéplasticité</a:t>
            </a:r>
            <a:r>
              <a:rPr lang="fr-BE" dirty="0"/>
              <a:t> du visage. L’art troublant du deux en un »</a:t>
            </a:r>
          </a:p>
          <a:p>
            <a:endParaRPr lang="fr-BE" b="1" dirty="0"/>
          </a:p>
          <a:p>
            <a:r>
              <a:rPr lang="fr-BE" b="1" dirty="0"/>
              <a:t>Arts </a:t>
            </a:r>
          </a:p>
          <a:p>
            <a:r>
              <a:rPr lang="fr-BE" dirty="0"/>
              <a:t>Nathalie ROELENS, « La hantise du visage chez Roland Barthes et Gilles Deleuze »</a:t>
            </a:r>
          </a:p>
          <a:p>
            <a:r>
              <a:rPr lang="fr-BE" dirty="0"/>
              <a:t>Lucienne PEIRY, « Le visage dans l’Art Brut. Autoportraits, identités retrouvées, identités refoulées »  </a:t>
            </a:r>
          </a:p>
          <a:p>
            <a:r>
              <a:rPr lang="fr-BE" dirty="0"/>
              <a:t>Franck WAILLE, « Le visage comme miroir expressif de l’âme. Approche symbolique et pédagogique de François Delsarte » </a:t>
            </a:r>
          </a:p>
          <a:p>
            <a:r>
              <a:rPr lang="fr-BE" dirty="0"/>
              <a:t>Olivier ROLLER, « Derrière le masque du pouvoir (Propos recueillis par Céline </a:t>
            </a:r>
            <a:r>
              <a:rPr lang="fr-BE" dirty="0" err="1"/>
              <a:t>Eidenbenz</a:t>
            </a:r>
            <a:r>
              <a:rPr lang="fr-BE" dirty="0"/>
              <a:t>) »</a:t>
            </a:r>
          </a:p>
          <a:p>
            <a:endParaRPr lang="fr-BE" b="1" dirty="0"/>
          </a:p>
          <a:p>
            <a:r>
              <a:rPr lang="fr-BE" b="1" dirty="0"/>
              <a:t>Lettres </a:t>
            </a:r>
          </a:p>
          <a:p>
            <a:r>
              <a:rPr lang="fr-BE" dirty="0"/>
              <a:t>Lavinia GALLI MILIĆ, « Au delà des traits. Les visages de La Guerre civile de Lucain » </a:t>
            </a:r>
          </a:p>
          <a:p>
            <a:r>
              <a:rPr lang="fr-BE" dirty="0"/>
              <a:t>Guillemette BOLENS, « ’Une prunelle énamourée dans un visage de glace’ Marcel Proust et la reconnaissance des visages » </a:t>
            </a:r>
          </a:p>
          <a:p>
            <a:r>
              <a:rPr lang="fr-BE" dirty="0"/>
              <a:t>Matthew CALARCO, « Le face-à-face au delà de l’anthropocentrisme » </a:t>
            </a:r>
          </a:p>
          <a:p>
            <a:r>
              <a:rPr lang="fr-BE" dirty="0"/>
              <a:t>Rachel FALCONER, « Face à l’Autre par la métaphore. Le Système périodique de Primo Levi » </a:t>
            </a:r>
          </a:p>
          <a:p>
            <a:endParaRPr lang="fr-BE" dirty="0"/>
          </a:p>
          <a:p>
            <a:endParaRPr lang="fr-BE" dirty="0"/>
          </a:p>
        </p:txBody>
      </p:sp>
    </p:spTree>
    <p:extLst>
      <p:ext uri="{BB962C8B-B14F-4D97-AF65-F5344CB8AC3E}">
        <p14:creationId xmlns:p14="http://schemas.microsoft.com/office/powerpoint/2010/main" val="1294561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B7848E-5FEE-47DB-B7E9-14078CC56C44}"/>
              </a:ext>
            </a:extLst>
          </p:cNvPr>
          <p:cNvSpPr/>
          <p:nvPr/>
        </p:nvSpPr>
        <p:spPr>
          <a:xfrm>
            <a:off x="284614" y="0"/>
            <a:ext cx="11560641" cy="5632311"/>
          </a:xfrm>
          <a:prstGeom prst="rect">
            <a:avLst/>
          </a:prstGeom>
        </p:spPr>
        <p:txBody>
          <a:bodyPr wrap="square">
            <a:spAutoFit/>
          </a:bodyPr>
          <a:lstStyle/>
          <a:p>
            <a:endParaRPr lang="fr-BE" dirty="0"/>
          </a:p>
          <a:p>
            <a:r>
              <a:rPr lang="fr-BE" b="1" dirty="0"/>
              <a:t>Identités </a:t>
            </a:r>
          </a:p>
          <a:p>
            <a:r>
              <a:rPr lang="fr-BE" dirty="0"/>
              <a:t>David LE BRETON, « Le visage à l’épreuve de l’identité « </a:t>
            </a:r>
          </a:p>
          <a:p>
            <a:r>
              <a:rPr lang="fr-BE" dirty="0"/>
              <a:t>Alexandre DUBUIS, « La défiguration. Miroir déformant pour autrui et pour soi »</a:t>
            </a:r>
          </a:p>
          <a:p>
            <a:r>
              <a:rPr lang="fr-BE" dirty="0"/>
              <a:t>Claude VOELIN, « Le visage, médiateur des rapports humains. Quelques approches psychologiques » </a:t>
            </a:r>
          </a:p>
          <a:p>
            <a:r>
              <a:rPr lang="fr-BE" dirty="0"/>
              <a:t>Jacques LANARÈS, « Visage trompeur ? Neuropsychologie et expressions faciales » </a:t>
            </a:r>
          </a:p>
          <a:p>
            <a:endParaRPr lang="fr-BE" b="1" dirty="0"/>
          </a:p>
          <a:p>
            <a:r>
              <a:rPr lang="fr-BE" b="1" dirty="0"/>
              <a:t>Caractères</a:t>
            </a:r>
          </a:p>
          <a:p>
            <a:r>
              <a:rPr lang="fr-BE" dirty="0"/>
              <a:t>Jérôme WILGAUX, « De quoi faut-il se défier ? Lectures physiognomoniques des visages dans l’Antiquité gréco-romaine » </a:t>
            </a:r>
          </a:p>
          <a:p>
            <a:r>
              <a:rPr lang="fr-BE" dirty="0"/>
              <a:t>Francesco PANESE, « Visages de la diversité humaine entre science, esthétique, morale et politique » </a:t>
            </a:r>
          </a:p>
          <a:p>
            <a:r>
              <a:rPr lang="fr-BE" dirty="0"/>
              <a:t>Damien DESSIMOZ &amp; Christophe CHAMPOD, « Évolution des techniques de reconnaissance des visages à des fins policières (19e–21e siècles) »</a:t>
            </a:r>
          </a:p>
          <a:p>
            <a:endParaRPr lang="fr-BE" b="1" dirty="0"/>
          </a:p>
          <a:p>
            <a:r>
              <a:rPr lang="fr-BE" b="1" dirty="0"/>
              <a:t>Cliniques </a:t>
            </a:r>
          </a:p>
          <a:p>
            <a:r>
              <a:rPr lang="fr-BE" dirty="0"/>
              <a:t>Brigitte MAIRE, « Voir la mort dans les traits du visage. Le « faciès hippocratique » chez Celse » </a:t>
            </a:r>
          </a:p>
          <a:p>
            <a:r>
              <a:rPr lang="fr-BE" dirty="0"/>
              <a:t>Patrick SCHOETTKER &amp; Jean-Philippe THIRAN, « Le visage dans le théâtre des opérations. Clés de lecture en anesthésie » </a:t>
            </a:r>
          </a:p>
          <a:p>
            <a:r>
              <a:rPr lang="fr-BE" dirty="0"/>
              <a:t>Pascal BYRDE, épithésiste et « passeur de visages » Propos recueillis par Salvatore </a:t>
            </a:r>
            <a:r>
              <a:rPr lang="fr-BE" dirty="0" err="1"/>
              <a:t>Bevilacqua</a:t>
            </a:r>
            <a:r>
              <a:rPr lang="fr-BE" dirty="0"/>
              <a:t> </a:t>
            </a:r>
          </a:p>
          <a:p>
            <a:endParaRPr lang="fr-BE" dirty="0"/>
          </a:p>
          <a:p>
            <a:r>
              <a:rPr lang="fr-BE" dirty="0"/>
              <a:t>Olivier Roller, « Figures du pouvoir » (</a:t>
            </a:r>
            <a:r>
              <a:rPr lang="fr-BE" dirty="0" err="1"/>
              <a:t>leporello</a:t>
            </a:r>
            <a:r>
              <a:rPr lang="fr-BE" dirty="0"/>
              <a:t>)</a:t>
            </a:r>
          </a:p>
          <a:p>
            <a:endParaRPr lang="fr-BE" dirty="0"/>
          </a:p>
        </p:txBody>
      </p:sp>
    </p:spTree>
    <p:extLst>
      <p:ext uri="{BB962C8B-B14F-4D97-AF65-F5344CB8AC3E}">
        <p14:creationId xmlns:p14="http://schemas.microsoft.com/office/powerpoint/2010/main" val="3790131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47E890-99AF-4639-8C4E-8DED1F5F5EEF}"/>
              </a:ext>
            </a:extLst>
          </p:cNvPr>
          <p:cNvSpPr/>
          <p:nvPr/>
        </p:nvSpPr>
        <p:spPr>
          <a:xfrm>
            <a:off x="427839" y="975519"/>
            <a:ext cx="10490717" cy="6019597"/>
          </a:xfrm>
          <a:prstGeom prst="rect">
            <a:avLst/>
          </a:prstGeom>
        </p:spPr>
        <p:txBody>
          <a:bodyPr wrap="square">
            <a:spAutoFit/>
          </a:bodyPr>
          <a:lstStyle/>
          <a:p>
            <a:pPr>
              <a:lnSpc>
                <a:spcPct val="107000"/>
              </a:lnSpc>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Gilles Deleuze &amp; Félix </a:t>
            </a:r>
            <a:r>
              <a:rPr lang="en-US" dirty="0" err="1">
                <a:latin typeface="Calibri" panose="020F0502020204030204" pitchFamily="34" charset="0"/>
                <a:ea typeface="Times New Roman" panose="02020603050405020304" pitchFamily="18" charset="0"/>
                <a:cs typeface="Times New Roman" panose="02020603050405020304" pitchFamily="18" charset="0"/>
              </a:rPr>
              <a:t>Guattari</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fr-FR" dirty="0"/>
              <a:t>« Année zéro – </a:t>
            </a:r>
            <a:r>
              <a:rPr lang="fr-FR" dirty="0" err="1"/>
              <a:t>visagéité</a:t>
            </a:r>
            <a:r>
              <a:rPr lang="fr-FR" dirty="0"/>
              <a:t> », </a:t>
            </a:r>
            <a:r>
              <a:rPr lang="fr-FR" i="1" dirty="0">
                <a:latin typeface="Calibri" panose="020F0502020204030204" pitchFamily="34" charset="0"/>
                <a:ea typeface="Times New Roman" panose="02020603050405020304" pitchFamily="18" charset="0"/>
                <a:cs typeface="Times New Roman" panose="02020603050405020304" pitchFamily="18" charset="0"/>
              </a:rPr>
              <a:t>Mille Plateaux, </a:t>
            </a:r>
            <a:r>
              <a:rPr lang="fr-FR" dirty="0">
                <a:latin typeface="Calibri" panose="020F0502020204030204" pitchFamily="34" charset="0"/>
                <a:ea typeface="Times New Roman" panose="02020603050405020304" pitchFamily="18" charset="0"/>
                <a:cs typeface="Times New Roman" panose="02020603050405020304" pitchFamily="18" charset="0"/>
              </a:rPr>
              <a:t>1</a:t>
            </a:r>
            <a:r>
              <a:rPr lang="en-US" dirty="0">
                <a:latin typeface="Calibri" panose="020F0502020204030204" pitchFamily="34" charset="0"/>
                <a:ea typeface="Times New Roman" panose="02020603050405020304" pitchFamily="18" charset="0"/>
                <a:cs typeface="Times New Roman" panose="02020603050405020304" pitchFamily="18" charset="0"/>
              </a:rPr>
              <a:t>980</a:t>
            </a:r>
          </a:p>
          <a:p>
            <a:pPr>
              <a:lnSpc>
                <a:spcPct val="107000"/>
              </a:lnSpc>
              <a:spcAft>
                <a:spcPts val="0"/>
              </a:spcAft>
            </a:pP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fr-FR" dirty="0">
                <a:latin typeface="Calibri" panose="020F0502020204030204" pitchFamily="34" charset="0"/>
                <a:ea typeface="Times New Roman" panose="02020603050405020304" pitchFamily="18" charset="0"/>
                <a:cs typeface="Times New Roman" panose="02020603050405020304" pitchFamily="18" charset="0"/>
              </a:rPr>
              <a:t> « </a:t>
            </a:r>
            <a:r>
              <a:rPr lang="fr-FR" dirty="0" err="1">
                <a:latin typeface="Calibri" panose="020F0502020204030204" pitchFamily="34" charset="0"/>
                <a:ea typeface="Times New Roman" panose="02020603050405020304" pitchFamily="18" charset="0"/>
                <a:cs typeface="Times New Roman" panose="02020603050405020304" pitchFamily="18" charset="0"/>
              </a:rPr>
              <a:t>macchina</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astratta</a:t>
            </a:r>
            <a:r>
              <a:rPr lang="fr-FR" dirty="0">
                <a:latin typeface="Calibri" panose="020F0502020204030204" pitchFamily="34" charset="0"/>
                <a:ea typeface="Times New Roman" panose="02020603050405020304" pitchFamily="18" charset="0"/>
                <a:cs typeface="Times New Roman" panose="02020603050405020304" pitchFamily="18" charset="0"/>
              </a:rPr>
              <a:t> di </a:t>
            </a:r>
            <a:r>
              <a:rPr lang="fr-FR" dirty="0" err="1">
                <a:latin typeface="Calibri" panose="020F0502020204030204" pitchFamily="34" charset="0"/>
                <a:ea typeface="Times New Roman" panose="02020603050405020304" pitchFamily="18" charset="0"/>
                <a:cs typeface="Times New Roman" panose="02020603050405020304" pitchFamily="18" charset="0"/>
              </a:rPr>
              <a:t>visageità</a:t>
            </a:r>
            <a:r>
              <a:rPr lang="fr-FR" dirty="0">
                <a:latin typeface="Calibri" panose="020F0502020204030204" pitchFamily="34" charset="0"/>
                <a:ea typeface="Times New Roman" panose="02020603050405020304" pitchFamily="18" charset="0"/>
                <a:cs typeface="Times New Roman" panose="02020603050405020304" pitchFamily="18" charset="0"/>
              </a:rPr>
              <a:t> » </a:t>
            </a:r>
            <a:r>
              <a:rPr lang="fr-FR" dirty="0" err="1">
                <a:latin typeface="Calibri" panose="020F0502020204030204" pitchFamily="34" charset="0"/>
                <a:ea typeface="Times New Roman" panose="02020603050405020304" pitchFamily="18" charset="0"/>
                <a:cs typeface="Times New Roman" panose="02020603050405020304" pitchFamily="18" charset="0"/>
              </a:rPr>
              <a:t>totalitaria</a:t>
            </a: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fr-FR" dirty="0" err="1">
                <a:latin typeface="Calibri" panose="020F0502020204030204" pitchFamily="34" charset="0"/>
                <a:ea typeface="Times New Roman" panose="02020603050405020304" pitchFamily="18" charset="0"/>
                <a:cs typeface="Times New Roman" panose="02020603050405020304" pitchFamily="18" charset="0"/>
              </a:rPr>
              <a:t>sistema</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b="1" dirty="0" err="1">
                <a:latin typeface="Calibri" panose="020F0502020204030204" pitchFamily="34" charset="0"/>
                <a:ea typeface="Times New Roman" panose="02020603050405020304" pitchFamily="18" charset="0"/>
                <a:cs typeface="Times New Roman" panose="02020603050405020304" pitchFamily="18" charset="0"/>
              </a:rPr>
              <a:t>muro</a:t>
            </a:r>
            <a:r>
              <a:rPr lang="fr-FR" b="1" dirty="0">
                <a:latin typeface="Calibri" panose="020F0502020204030204" pitchFamily="34" charset="0"/>
                <a:ea typeface="Times New Roman" panose="02020603050405020304" pitchFamily="18" charset="0"/>
                <a:cs typeface="Times New Roman" panose="02020603050405020304" pitchFamily="18" charset="0"/>
              </a:rPr>
              <a:t> </a:t>
            </a:r>
            <a:r>
              <a:rPr lang="fr-FR" b="1" dirty="0" err="1">
                <a:latin typeface="Calibri" panose="020F0502020204030204" pitchFamily="34" charset="0"/>
                <a:ea typeface="Times New Roman" panose="02020603050405020304" pitchFamily="18" charset="0"/>
                <a:cs typeface="Times New Roman" panose="02020603050405020304" pitchFamily="18" charset="0"/>
              </a:rPr>
              <a:t>bianco</a:t>
            </a:r>
            <a:r>
              <a:rPr lang="fr-FR" b="1" dirty="0">
                <a:latin typeface="Calibri" panose="020F0502020204030204" pitchFamily="34" charset="0"/>
                <a:ea typeface="Times New Roman" panose="02020603050405020304" pitchFamily="18" charset="0"/>
                <a:cs typeface="Times New Roman" panose="02020603050405020304" pitchFamily="18" charset="0"/>
              </a:rPr>
              <a:t> – </a:t>
            </a:r>
            <a:r>
              <a:rPr lang="fr-FR" b="1" dirty="0" err="1">
                <a:latin typeface="Calibri" panose="020F0502020204030204" pitchFamily="34" charset="0"/>
                <a:ea typeface="Times New Roman" panose="02020603050405020304" pitchFamily="18" charset="0"/>
                <a:cs typeface="Times New Roman" panose="02020603050405020304" pitchFamily="18" charset="0"/>
              </a:rPr>
              <a:t>buchi</a:t>
            </a:r>
            <a:r>
              <a:rPr lang="fr-FR" b="1" dirty="0">
                <a:latin typeface="Calibri" panose="020F0502020204030204" pitchFamily="34" charset="0"/>
                <a:ea typeface="Times New Roman" panose="02020603050405020304" pitchFamily="18" charset="0"/>
                <a:cs typeface="Times New Roman" panose="02020603050405020304" pitchFamily="18" charset="0"/>
              </a:rPr>
              <a:t> </a:t>
            </a:r>
            <a:r>
              <a:rPr lang="fr-FR" b="1" dirty="0" err="1">
                <a:latin typeface="Calibri" panose="020F0502020204030204" pitchFamily="34" charset="0"/>
                <a:ea typeface="Times New Roman" panose="02020603050405020304" pitchFamily="18" charset="0"/>
                <a:cs typeface="Times New Roman" panose="02020603050405020304" pitchFamily="18" charset="0"/>
              </a:rPr>
              <a:t>neri</a:t>
            </a:r>
            <a:r>
              <a:rPr lang="fr-FR" b="1" dirty="0">
                <a:latin typeface="Calibri" panose="020F0502020204030204" pitchFamily="34" charset="0"/>
                <a:ea typeface="Times New Roman" panose="02020603050405020304" pitchFamily="18" charset="0"/>
                <a:cs typeface="Times New Roman" panose="02020603050405020304" pitchFamily="18" charset="0"/>
              </a:rPr>
              <a:t> </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muro</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bianco</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della</a:t>
            </a:r>
            <a:r>
              <a:rPr lang="fr-FR" dirty="0">
                <a:latin typeface="Calibri" panose="020F0502020204030204" pitchFamily="34" charset="0"/>
                <a:ea typeface="Times New Roman" panose="02020603050405020304" pitchFamily="18" charset="0"/>
                <a:cs typeface="Times New Roman" panose="02020603050405020304" pitchFamily="18" charset="0"/>
              </a:rPr>
              <a:t> signifiance / </a:t>
            </a:r>
            <a:r>
              <a:rPr lang="fr-FR" dirty="0" err="1">
                <a:latin typeface="Calibri" panose="020F0502020204030204" pitchFamily="34" charset="0"/>
                <a:ea typeface="Times New Roman" panose="02020603050405020304" pitchFamily="18" charset="0"/>
                <a:cs typeface="Times New Roman" panose="02020603050405020304" pitchFamily="18" charset="0"/>
              </a:rPr>
              <a:t>buchi</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neri</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della</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soggettività</a:t>
            </a:r>
            <a:r>
              <a:rPr lang="fr-FR" dirty="0">
                <a:latin typeface="Calibri" panose="020F0502020204030204" pitchFamily="34" charset="0"/>
                <a:ea typeface="Times New Roman" panose="02020603050405020304" pitchFamily="18" charset="0"/>
                <a:cs typeface="Times New Roman" panose="02020603050405020304" pitchFamily="18" charset="0"/>
              </a:rPr>
              <a:t>, </a:t>
            </a:r>
          </a:p>
          <a:p>
            <a:pPr>
              <a:lnSpc>
                <a:spcPct val="107000"/>
              </a:lnSpc>
              <a:spcAft>
                <a:spcPts val="0"/>
              </a:spcAft>
            </a:pPr>
            <a:r>
              <a:rPr lang="fr-FR" dirty="0" err="1">
                <a:latin typeface="Calibri" panose="020F0502020204030204" pitchFamily="34" charset="0"/>
                <a:ea typeface="Times New Roman" panose="02020603050405020304" pitchFamily="18" charset="0"/>
                <a:cs typeface="Times New Roman" panose="02020603050405020304" pitchFamily="18" charset="0"/>
              </a:rPr>
              <a:t>calcato</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sul</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viso</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dell’uomo</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bianco</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del</a:t>
            </a:r>
            <a:r>
              <a:rPr lang="fr-FR" dirty="0">
                <a:latin typeface="Calibri" panose="020F0502020204030204" pitchFamily="34" charset="0"/>
                <a:ea typeface="Times New Roman" panose="02020603050405020304" pitchFamily="18" charset="0"/>
                <a:cs typeface="Times New Roman" panose="02020603050405020304" pitchFamily="18" charset="0"/>
              </a:rPr>
              <a:t> Cristo :  « Large visage aux joues blanches, visage de craie percé des yeux comme trou noir. Tête de clown, clown blanc, pierrot lunaire, ange de la mort, saint suaire (</a:t>
            </a:r>
            <a:r>
              <a:rPr lang="fr-FR" dirty="0" err="1">
                <a:latin typeface="Calibri" panose="020F0502020204030204" pitchFamily="34" charset="0"/>
                <a:ea typeface="Times New Roman" panose="02020603050405020304" pitchFamily="18" charset="0"/>
                <a:cs typeface="Times New Roman" panose="02020603050405020304" pitchFamily="18" charset="0"/>
              </a:rPr>
              <a:t>Sindone</a:t>
            </a:r>
            <a:r>
              <a:rPr lang="fr-FR" dirty="0">
                <a:latin typeface="Calibri" panose="020F0502020204030204" pitchFamily="34" charset="0"/>
                <a:ea typeface="Times New Roman" panose="02020603050405020304" pitchFamily="18" charset="0"/>
                <a:cs typeface="Times New Roman" panose="02020603050405020304" pitchFamily="18" charset="0"/>
              </a:rPr>
              <a:t>) »</a:t>
            </a:r>
          </a:p>
          <a:p>
            <a:pPr>
              <a:lnSpc>
                <a:spcPct val="107000"/>
              </a:lnSpc>
              <a:spcAft>
                <a:spcPts val="0"/>
              </a:spcAft>
            </a:pP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fr-FR" dirty="0">
                <a:latin typeface="Calibri" panose="020F0502020204030204" pitchFamily="34" charset="0"/>
                <a:ea typeface="Times New Roman" panose="02020603050405020304" pitchFamily="18" charset="0"/>
                <a:cs typeface="Times New Roman" panose="02020603050405020304" pitchFamily="18" charset="0"/>
              </a:rPr>
              <a:t>La </a:t>
            </a:r>
            <a:r>
              <a:rPr lang="fr-FR" dirty="0" err="1">
                <a:latin typeface="Calibri" panose="020F0502020204030204" pitchFamily="34" charset="0"/>
                <a:ea typeface="Times New Roman" panose="02020603050405020304" pitchFamily="18" charset="0"/>
                <a:cs typeface="Times New Roman" panose="02020603050405020304" pitchFamily="18" charset="0"/>
              </a:rPr>
              <a:t>macchina</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produce</a:t>
            </a:r>
            <a:r>
              <a:rPr lang="fr-FR" dirty="0">
                <a:latin typeface="Calibri" panose="020F0502020204030204" pitchFamily="34" charset="0"/>
                <a:ea typeface="Times New Roman" panose="02020603050405020304" pitchFamily="18" charset="0"/>
                <a:cs typeface="Times New Roman" panose="02020603050405020304" pitchFamily="18" charset="0"/>
              </a:rPr>
              <a:t> a sua </a:t>
            </a:r>
            <a:r>
              <a:rPr lang="fr-FR" dirty="0" err="1">
                <a:latin typeface="Calibri" panose="020F0502020204030204" pitchFamily="34" charset="0"/>
                <a:ea typeface="Times New Roman" panose="02020603050405020304" pitchFamily="18" charset="0"/>
                <a:cs typeface="Times New Roman" panose="02020603050405020304" pitchFamily="18" charset="0"/>
              </a:rPr>
              <a:t>vece</a:t>
            </a:r>
            <a:r>
              <a:rPr lang="fr-FR" dirty="0">
                <a:latin typeface="Calibri" panose="020F0502020204030204" pitchFamily="34" charset="0"/>
                <a:ea typeface="Times New Roman" panose="02020603050405020304" pitchFamily="18" charset="0"/>
                <a:cs typeface="Times New Roman" panose="02020603050405020304" pitchFamily="18" charset="0"/>
              </a:rPr>
              <a:t> delle </a:t>
            </a:r>
            <a:r>
              <a:rPr lang="fr-FR" dirty="0" err="1">
                <a:latin typeface="Calibri" panose="020F0502020204030204" pitchFamily="34" charset="0"/>
                <a:ea typeface="Times New Roman" panose="02020603050405020304" pitchFamily="18" charset="0"/>
                <a:cs typeface="Times New Roman" panose="02020603050405020304" pitchFamily="18" charset="0"/>
              </a:rPr>
              <a:t>visageificazioni</a:t>
            </a:r>
            <a:r>
              <a:rPr lang="fr-FR" dirty="0">
                <a:latin typeface="Calibri" panose="020F0502020204030204" pitchFamily="34" charset="0"/>
                <a:ea typeface="Times New Roman" panose="02020603050405020304" pitchFamily="18" charset="0"/>
                <a:cs typeface="Times New Roman" panose="02020603050405020304" pitchFamily="18" charset="0"/>
              </a:rPr>
              <a:t> in </a:t>
            </a:r>
            <a:r>
              <a:rPr lang="fr-FR" dirty="0" err="1">
                <a:latin typeface="Calibri" panose="020F0502020204030204" pitchFamily="34" charset="0"/>
                <a:ea typeface="Times New Roman" panose="02020603050405020304" pitchFamily="18" charset="0"/>
                <a:cs typeface="Times New Roman" panose="02020603050405020304" pitchFamily="18" charset="0"/>
              </a:rPr>
              <a:t>altre</a:t>
            </a:r>
            <a:r>
              <a:rPr lang="fr-FR" dirty="0">
                <a:latin typeface="Calibri" panose="020F0502020204030204" pitchFamily="34" charset="0"/>
                <a:ea typeface="Times New Roman" panose="02020603050405020304" pitchFamily="18" charset="0"/>
                <a:cs typeface="Times New Roman" panose="02020603050405020304" pitchFamily="18" charset="0"/>
              </a:rPr>
              <a:t> parti </a:t>
            </a:r>
            <a:r>
              <a:rPr lang="fr-FR" dirty="0" err="1">
                <a:latin typeface="Calibri" panose="020F0502020204030204" pitchFamily="34" charset="0"/>
                <a:ea typeface="Times New Roman" panose="02020603050405020304" pitchFamily="18" charset="0"/>
                <a:cs typeface="Times New Roman" panose="02020603050405020304" pitchFamily="18" charset="0"/>
              </a:rPr>
              <a:t>del</a:t>
            </a:r>
            <a:r>
              <a:rPr lang="fr-FR" dirty="0">
                <a:latin typeface="Calibri" panose="020F0502020204030204" pitchFamily="34" charset="0"/>
                <a:ea typeface="Times New Roman" panose="02020603050405020304" pitchFamily="18" charset="0"/>
                <a:cs typeface="Times New Roman" panose="02020603050405020304" pitchFamily="18" charset="0"/>
              </a:rPr>
              <a:t> corpo (</a:t>
            </a:r>
            <a:r>
              <a:rPr lang="fr-FR" dirty="0" err="1">
                <a:latin typeface="Calibri" panose="020F0502020204030204" pitchFamily="34" charset="0"/>
                <a:ea typeface="Times New Roman" panose="02020603050405020304" pitchFamily="18" charset="0"/>
                <a:cs typeface="Times New Roman" panose="02020603050405020304" pitchFamily="18" charset="0"/>
              </a:rPr>
              <a:t>erotomania</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feticismo</a:t>
            </a:r>
            <a:r>
              <a:rPr lang="fr-FR" dirty="0">
                <a:latin typeface="Calibri" panose="020F0502020204030204" pitchFamily="34" charset="0"/>
                <a:ea typeface="Times New Roman" panose="02020603050405020304" pitchFamily="18" charset="0"/>
                <a:cs typeface="Times New Roman" panose="02020603050405020304" pitchFamily="18" charset="0"/>
              </a:rPr>
              <a:t>, close-up </a:t>
            </a:r>
            <a:r>
              <a:rPr lang="fr-FR" dirty="0" err="1">
                <a:latin typeface="Calibri" panose="020F0502020204030204" pitchFamily="34" charset="0"/>
                <a:ea typeface="Times New Roman" panose="02020603050405020304" pitchFamily="18" charset="0"/>
                <a:cs typeface="Times New Roman" panose="02020603050405020304" pitchFamily="18" charset="0"/>
              </a:rPr>
              <a:t>cinematografico</a:t>
            </a:r>
            <a:r>
              <a:rPr lang="fr-FR" dirty="0">
                <a:latin typeface="Calibri" panose="020F0502020204030204" pitchFamily="34" charset="0"/>
                <a:ea typeface="Times New Roman" panose="02020603050405020304" pitchFamily="18" charset="0"/>
                <a:cs typeface="Times New Roman" panose="02020603050405020304" pitchFamily="18" charset="0"/>
              </a:rPr>
              <a:t> di </a:t>
            </a:r>
            <a:r>
              <a:rPr lang="fr-FR" dirty="0" err="1">
                <a:latin typeface="Calibri" panose="020F0502020204030204" pitchFamily="34" charset="0"/>
                <a:ea typeface="Times New Roman" panose="02020603050405020304" pitchFamily="18" charset="0"/>
                <a:cs typeface="Times New Roman" panose="02020603050405020304" pitchFamily="18" charset="0"/>
              </a:rPr>
              <a:t>oggetti</a:t>
            </a:r>
            <a:r>
              <a:rPr lang="fr-FR" dirty="0">
                <a:latin typeface="Calibri" panose="020F0502020204030204" pitchFamily="34" charset="0"/>
                <a:ea typeface="Times New Roman" panose="02020603050405020304" pitchFamily="18" charset="0"/>
                <a:cs typeface="Times New Roman" panose="02020603050405020304" pitchFamily="18" charset="0"/>
              </a:rPr>
              <a:t>). La </a:t>
            </a:r>
            <a:r>
              <a:rPr lang="fr-FR" dirty="0" err="1">
                <a:latin typeface="Calibri" panose="020F0502020204030204" pitchFamily="34" charset="0"/>
                <a:ea typeface="Times New Roman" panose="02020603050405020304" pitchFamily="18" charset="0"/>
                <a:cs typeface="Times New Roman" panose="02020603050405020304" pitchFamily="18" charset="0"/>
              </a:rPr>
              <a:t>macchina</a:t>
            </a:r>
            <a:r>
              <a:rPr lang="fr-FR" dirty="0">
                <a:latin typeface="Calibri" panose="020F0502020204030204" pitchFamily="34" charset="0"/>
                <a:ea typeface="Times New Roman" panose="02020603050405020304" pitchFamily="18" charset="0"/>
                <a:cs typeface="Times New Roman" panose="02020603050405020304" pitchFamily="18" charset="0"/>
              </a:rPr>
              <a:t> si </a:t>
            </a:r>
            <a:r>
              <a:rPr lang="fr-FR" dirty="0" err="1">
                <a:latin typeface="Calibri" panose="020F0502020204030204" pitchFamily="34" charset="0"/>
                <a:ea typeface="Times New Roman" panose="02020603050405020304" pitchFamily="18" charset="0"/>
                <a:cs typeface="Times New Roman" panose="02020603050405020304" pitchFamily="18" charset="0"/>
              </a:rPr>
              <a:t>attiva</a:t>
            </a:r>
            <a:r>
              <a:rPr lang="fr-FR" dirty="0">
                <a:latin typeface="Calibri" panose="020F0502020204030204" pitchFamily="34" charset="0"/>
                <a:ea typeface="Times New Roman" panose="02020603050405020304" pitchFamily="18" charset="0"/>
                <a:cs typeface="Times New Roman" panose="02020603050405020304" pitchFamily="18" charset="0"/>
              </a:rPr>
              <a:t> in </a:t>
            </a:r>
            <a:r>
              <a:rPr lang="fr-FR" dirty="0" err="1">
                <a:latin typeface="Calibri" panose="020F0502020204030204" pitchFamily="34" charset="0"/>
                <a:ea typeface="Times New Roman" panose="02020603050405020304" pitchFamily="18" charset="0"/>
                <a:cs typeface="Times New Roman" panose="02020603050405020304" pitchFamily="18" charset="0"/>
              </a:rPr>
              <a:t>contesti</a:t>
            </a:r>
            <a:r>
              <a:rPr lang="fr-FR" dirty="0">
                <a:latin typeface="Calibri" panose="020F0502020204030204" pitchFamily="34" charset="0"/>
                <a:ea typeface="Times New Roman" panose="02020603050405020304" pitchFamily="18" charset="0"/>
                <a:cs typeface="Times New Roman" panose="02020603050405020304" pitchFamily="18" charset="0"/>
              </a:rPr>
              <a:t> di </a:t>
            </a:r>
            <a:r>
              <a:rPr lang="fr-FR" dirty="0" err="1">
                <a:latin typeface="Calibri" panose="020F0502020204030204" pitchFamily="34" charset="0"/>
                <a:ea typeface="Times New Roman" panose="02020603050405020304" pitchFamily="18" charset="0"/>
                <a:cs typeface="Times New Roman" panose="02020603050405020304" pitchFamily="18" charset="0"/>
              </a:rPr>
              <a:t>potere</a:t>
            </a:r>
            <a:r>
              <a:rPr lang="fr-FR" dirty="0">
                <a:latin typeface="Calibri" panose="020F0502020204030204" pitchFamily="34" charset="0"/>
                <a:ea typeface="Times New Roman" panose="02020603050405020304" pitchFamily="18" charset="0"/>
                <a:cs typeface="Times New Roman" panose="02020603050405020304" pitchFamily="18" charset="0"/>
              </a:rPr>
              <a:t> : </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fr-FR" dirty="0">
                <a:latin typeface="Calibri" panose="020F0502020204030204" pitchFamily="34" charset="0"/>
                <a:ea typeface="Times New Roman" panose="02020603050405020304" pitchFamily="18" charset="0"/>
                <a:cs typeface="Times New Roman" panose="02020603050405020304" pitchFamily="18" charset="0"/>
              </a:rPr>
              <a:t>« Le pouvoir maternel qui passe par le visage au cours même de l’allaitement ; le pouvoir passionnel qui passe par le visage de l’aimé, même dans les attouchements ; le pouvoir politique qui passe par le visage du chef, banderoles, icônes et photos, même dans les actions de masse ; le pouvoir du cinéma qui passe par le visage de la star et le gros plan, le pouvoir de la télé. […] Ce n’est pas l’affaire d’idéologie, mais d’économie et d’organisation du pouvoir » (</a:t>
            </a:r>
            <a:r>
              <a:rPr lang="fr-FR" i="1" dirty="0">
                <a:latin typeface="Calibri" panose="020F0502020204030204" pitchFamily="34" charset="0"/>
                <a:ea typeface="Times New Roman" panose="02020603050405020304" pitchFamily="18" charset="0"/>
                <a:cs typeface="Times New Roman" panose="02020603050405020304" pitchFamily="18" charset="0"/>
              </a:rPr>
              <a:t>ibid</a:t>
            </a:r>
            <a:r>
              <a:rPr lang="fr-FR" dirty="0">
                <a:latin typeface="Calibri" panose="020F0502020204030204" pitchFamily="34" charset="0"/>
                <a:ea typeface="Times New Roman" panose="02020603050405020304" pitchFamily="18" charset="0"/>
                <a:cs typeface="Times New Roman" panose="02020603050405020304" pitchFamily="18" charset="0"/>
              </a:rPr>
              <a:t>., p. 215)</a:t>
            </a:r>
          </a:p>
          <a:p>
            <a:pPr>
              <a:lnSpc>
                <a:spcPct val="107000"/>
              </a:lnSpc>
            </a:pPr>
            <a:endParaRPr lang="it-IT"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pPr>
            <a:r>
              <a:rPr lang="it-IT" dirty="0">
                <a:latin typeface="Calibri" panose="020F0502020204030204" pitchFamily="34" charset="0"/>
                <a:ea typeface="Times New Roman" panose="02020603050405020304" pitchFamily="18" charset="0"/>
                <a:cs typeface="Times New Roman" panose="02020603050405020304" pitchFamily="18" charset="0"/>
              </a:rPr>
              <a:t>« Il razzismo procede per determinazione di scarti di devianza, in funzione del viso dell’Uomo bianco</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che</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pretende</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integrare</a:t>
            </a:r>
            <a:r>
              <a:rPr lang="fr-FR" dirty="0">
                <a:latin typeface="Calibri" panose="020F0502020204030204" pitchFamily="34" charset="0"/>
                <a:ea typeface="Times New Roman" panose="02020603050405020304" pitchFamily="18" charset="0"/>
                <a:cs typeface="Times New Roman" panose="02020603050405020304" pitchFamily="18" charset="0"/>
              </a:rPr>
              <a:t> in delle onde </a:t>
            </a:r>
            <a:r>
              <a:rPr lang="fr-FR" dirty="0" err="1">
                <a:latin typeface="Calibri" panose="020F0502020204030204" pitchFamily="34" charset="0"/>
                <a:ea typeface="Times New Roman" panose="02020603050405020304" pitchFamily="18" charset="0"/>
                <a:cs typeface="Times New Roman" panose="02020603050405020304" pitchFamily="18" charset="0"/>
              </a:rPr>
              <a:t>sempre</a:t>
            </a:r>
            <a:r>
              <a:rPr lang="fr-FR" dirty="0">
                <a:latin typeface="Calibri" panose="020F0502020204030204" pitchFamily="34" charset="0"/>
                <a:ea typeface="Times New Roman" panose="02020603050405020304" pitchFamily="18" charset="0"/>
                <a:cs typeface="Times New Roman" panose="02020603050405020304" pitchFamily="18" charset="0"/>
              </a:rPr>
              <a:t> più </a:t>
            </a:r>
            <a:r>
              <a:rPr lang="fr-FR" dirty="0" err="1">
                <a:latin typeface="Calibri" panose="020F0502020204030204" pitchFamily="34" charset="0"/>
                <a:ea typeface="Times New Roman" panose="02020603050405020304" pitchFamily="18" charset="0"/>
                <a:cs typeface="Times New Roman" panose="02020603050405020304" pitchFamily="18" charset="0"/>
              </a:rPr>
              <a:t>eccentriche</a:t>
            </a:r>
            <a:r>
              <a:rPr lang="fr-FR" dirty="0">
                <a:latin typeface="Calibri" panose="020F0502020204030204" pitchFamily="34" charset="0"/>
                <a:ea typeface="Times New Roman" panose="02020603050405020304" pitchFamily="18" charset="0"/>
                <a:cs typeface="Times New Roman" panose="02020603050405020304" pitchFamily="18" charset="0"/>
              </a:rPr>
              <a:t> e </a:t>
            </a:r>
            <a:r>
              <a:rPr lang="fr-FR" dirty="0" err="1">
                <a:latin typeface="Calibri" panose="020F0502020204030204" pitchFamily="34" charset="0"/>
                <a:ea typeface="Times New Roman" panose="02020603050405020304" pitchFamily="18" charset="0"/>
                <a:cs typeface="Times New Roman" panose="02020603050405020304" pitchFamily="18" charset="0"/>
              </a:rPr>
              <a:t>ritardate</a:t>
            </a:r>
            <a:r>
              <a:rPr lang="fr-FR" dirty="0">
                <a:latin typeface="Calibri" panose="020F0502020204030204" pitchFamily="34" charset="0"/>
                <a:ea typeface="Times New Roman" panose="02020603050405020304" pitchFamily="18" charset="0"/>
                <a:cs typeface="Times New Roman" panose="02020603050405020304" pitchFamily="18" charset="0"/>
              </a:rPr>
              <a:t> i </a:t>
            </a:r>
            <a:r>
              <a:rPr lang="fr-FR" dirty="0" err="1">
                <a:latin typeface="Calibri" panose="020F0502020204030204" pitchFamily="34" charset="0"/>
                <a:ea typeface="Times New Roman" panose="02020603050405020304" pitchFamily="18" charset="0"/>
                <a:cs typeface="Times New Roman" panose="02020603050405020304" pitchFamily="18" charset="0"/>
              </a:rPr>
              <a:t>tratti</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che</a:t>
            </a:r>
            <a:r>
              <a:rPr lang="fr-FR" dirty="0">
                <a:latin typeface="Calibri" panose="020F0502020204030204" pitchFamily="34" charset="0"/>
                <a:ea typeface="Times New Roman" panose="02020603050405020304" pitchFamily="18" charset="0"/>
                <a:cs typeface="Times New Roman" panose="02020603050405020304" pitchFamily="18" charset="0"/>
              </a:rPr>
              <a:t> non sono </a:t>
            </a:r>
            <a:r>
              <a:rPr lang="fr-FR" dirty="0" err="1">
                <a:latin typeface="Calibri" panose="020F0502020204030204" pitchFamily="34" charset="0"/>
                <a:ea typeface="Times New Roman" panose="02020603050405020304" pitchFamily="18" charset="0"/>
                <a:cs typeface="Times New Roman" panose="02020603050405020304" pitchFamily="18" charset="0"/>
              </a:rPr>
              <a:t>conformi</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sia</a:t>
            </a:r>
            <a:r>
              <a:rPr lang="fr-FR" dirty="0">
                <a:latin typeface="Calibri" panose="020F0502020204030204" pitchFamily="34" charset="0"/>
                <a:ea typeface="Times New Roman" panose="02020603050405020304" pitchFamily="18" charset="0"/>
                <a:cs typeface="Times New Roman" panose="02020603050405020304" pitchFamily="18" charset="0"/>
              </a:rPr>
              <a:t> per </a:t>
            </a:r>
            <a:r>
              <a:rPr lang="fr-FR" dirty="0" err="1">
                <a:latin typeface="Calibri" panose="020F0502020204030204" pitchFamily="34" charset="0"/>
                <a:ea typeface="Times New Roman" panose="02020603050405020304" pitchFamily="18" charset="0"/>
                <a:cs typeface="Times New Roman" panose="02020603050405020304" pitchFamily="18" charset="0"/>
              </a:rPr>
              <a:t>tolerarli</a:t>
            </a:r>
            <a:r>
              <a:rPr lang="fr-FR" dirty="0">
                <a:latin typeface="Calibri" panose="020F0502020204030204" pitchFamily="34" charset="0"/>
                <a:ea typeface="Times New Roman" panose="02020603050405020304" pitchFamily="18" charset="0"/>
                <a:cs typeface="Times New Roman" panose="02020603050405020304" pitchFamily="18" charset="0"/>
              </a:rPr>
              <a:t> a </a:t>
            </a:r>
            <a:r>
              <a:rPr lang="fr-FR" dirty="0" err="1">
                <a:latin typeface="Calibri" panose="020F0502020204030204" pitchFamily="34" charset="0"/>
                <a:ea typeface="Times New Roman" panose="02020603050405020304" pitchFamily="18" charset="0"/>
                <a:cs typeface="Times New Roman" panose="02020603050405020304" pitchFamily="18" charset="0"/>
              </a:rPr>
              <a:t>tal</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posto</a:t>
            </a:r>
            <a:r>
              <a:rPr lang="fr-FR" dirty="0">
                <a:latin typeface="Calibri" panose="020F0502020204030204" pitchFamily="34" charset="0"/>
                <a:ea typeface="Times New Roman" panose="02020603050405020304" pitchFamily="18" charset="0"/>
                <a:cs typeface="Times New Roman" panose="02020603050405020304" pitchFamily="18" charset="0"/>
              </a:rPr>
              <a:t> in </a:t>
            </a:r>
            <a:r>
              <a:rPr lang="fr-FR" dirty="0" err="1">
                <a:latin typeface="Calibri" panose="020F0502020204030204" pitchFamily="34" charset="0"/>
                <a:ea typeface="Times New Roman" panose="02020603050405020304" pitchFamily="18" charset="0"/>
                <a:cs typeface="Times New Roman" panose="02020603050405020304" pitchFamily="18" charset="0"/>
              </a:rPr>
              <a:t>tali</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condizioni</a:t>
            </a:r>
            <a:r>
              <a:rPr lang="fr-FR" dirty="0">
                <a:latin typeface="Calibri" panose="020F0502020204030204" pitchFamily="34" charset="0"/>
                <a:ea typeface="Times New Roman" panose="02020603050405020304" pitchFamily="18" charset="0"/>
                <a:cs typeface="Times New Roman" panose="02020603050405020304" pitchFamily="18" charset="0"/>
              </a:rPr>
              <a:t>, in tale ghetto, </a:t>
            </a:r>
            <a:r>
              <a:rPr lang="fr-FR" dirty="0" err="1">
                <a:latin typeface="Calibri" panose="020F0502020204030204" pitchFamily="34" charset="0"/>
                <a:ea typeface="Times New Roman" panose="02020603050405020304" pitchFamily="18" charset="0"/>
                <a:cs typeface="Times New Roman" panose="02020603050405020304" pitchFamily="18" charset="0"/>
              </a:rPr>
              <a:t>sia</a:t>
            </a:r>
            <a:r>
              <a:rPr lang="fr-FR" dirty="0">
                <a:latin typeface="Calibri" panose="020F0502020204030204" pitchFamily="34" charset="0"/>
                <a:ea typeface="Times New Roman" panose="02020603050405020304" pitchFamily="18" charset="0"/>
                <a:cs typeface="Times New Roman" panose="02020603050405020304" pitchFamily="18" charset="0"/>
              </a:rPr>
              <a:t> per </a:t>
            </a:r>
            <a:r>
              <a:rPr lang="fr-FR" dirty="0" err="1">
                <a:latin typeface="Calibri" panose="020F0502020204030204" pitchFamily="34" charset="0"/>
                <a:ea typeface="Times New Roman" panose="02020603050405020304" pitchFamily="18" charset="0"/>
                <a:cs typeface="Times New Roman" panose="02020603050405020304" pitchFamily="18" charset="0"/>
              </a:rPr>
              <a:t>cancellarli</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sul</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muro</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che</a:t>
            </a:r>
            <a:r>
              <a:rPr lang="fr-FR" dirty="0">
                <a:latin typeface="Calibri" panose="020F0502020204030204" pitchFamily="34" charset="0"/>
                <a:ea typeface="Times New Roman" panose="02020603050405020304" pitchFamily="18" charset="0"/>
                <a:cs typeface="Times New Roman" panose="02020603050405020304" pitchFamily="18" charset="0"/>
              </a:rPr>
              <a:t> non </a:t>
            </a:r>
            <a:r>
              <a:rPr lang="fr-FR" dirty="0" err="1">
                <a:latin typeface="Calibri" panose="020F0502020204030204" pitchFamily="34" charset="0"/>
                <a:ea typeface="Times New Roman" panose="02020603050405020304" pitchFamily="18" charset="0"/>
                <a:cs typeface="Times New Roman" panose="02020603050405020304" pitchFamily="18" charset="0"/>
              </a:rPr>
              <a:t>sopporta</a:t>
            </a:r>
            <a:r>
              <a:rPr lang="fr-FR" dirty="0">
                <a:latin typeface="Calibri" panose="020F0502020204030204" pitchFamily="34" charset="0"/>
                <a:ea typeface="Times New Roman" panose="02020603050405020304" pitchFamily="18" charset="0"/>
                <a:cs typeface="Times New Roman" panose="02020603050405020304" pitchFamily="18" charset="0"/>
              </a:rPr>
              <a:t> l’</a:t>
            </a:r>
            <a:r>
              <a:rPr lang="fr-FR" dirty="0" err="1">
                <a:latin typeface="Calibri" panose="020F0502020204030204" pitchFamily="34" charset="0"/>
                <a:ea typeface="Times New Roman" panose="02020603050405020304" pitchFamily="18" charset="0"/>
                <a:cs typeface="Times New Roman" panose="02020603050405020304" pitchFamily="18" charset="0"/>
              </a:rPr>
              <a:t>alterità</a:t>
            </a:r>
            <a:r>
              <a:rPr lang="fr-FR" dirty="0">
                <a:latin typeface="Calibri" panose="020F0502020204030204" pitchFamily="34" charset="0"/>
                <a:ea typeface="Times New Roman" panose="02020603050405020304" pitchFamily="18" charset="0"/>
                <a:cs typeface="Times New Roman" panose="02020603050405020304" pitchFamily="18" charset="0"/>
              </a:rPr>
              <a:t> (è un </a:t>
            </a:r>
            <a:r>
              <a:rPr lang="fr-FR" dirty="0" err="1">
                <a:latin typeface="Calibri" panose="020F0502020204030204" pitchFamily="34" charset="0"/>
                <a:ea typeface="Times New Roman" panose="02020603050405020304" pitchFamily="18" charset="0"/>
                <a:cs typeface="Times New Roman" panose="02020603050405020304" pitchFamily="18" charset="0"/>
              </a:rPr>
              <a:t>ebreo</a:t>
            </a:r>
            <a:r>
              <a:rPr lang="fr-FR" dirty="0">
                <a:latin typeface="Calibri" panose="020F0502020204030204" pitchFamily="34" charset="0"/>
                <a:ea typeface="Times New Roman" panose="02020603050405020304" pitchFamily="18" charset="0"/>
                <a:cs typeface="Times New Roman" panose="02020603050405020304" pitchFamily="18" charset="0"/>
              </a:rPr>
              <a:t>, è un arabo, è un negro, è un  </a:t>
            </a:r>
            <a:r>
              <a:rPr lang="fr-FR" dirty="0" err="1">
                <a:latin typeface="Calibri" panose="020F0502020204030204" pitchFamily="34" charset="0"/>
                <a:ea typeface="Times New Roman" panose="02020603050405020304" pitchFamily="18" charset="0"/>
                <a:cs typeface="Times New Roman" panose="02020603050405020304" pitchFamily="18" charset="0"/>
              </a:rPr>
              <a:t>matto</a:t>
            </a:r>
            <a:r>
              <a:rPr lang="fr-FR" dirty="0">
                <a:latin typeface="Calibri" panose="020F0502020204030204" pitchFamily="34" charset="0"/>
                <a:ea typeface="Times New Roman" panose="02020603050405020304" pitchFamily="18" charset="0"/>
                <a:cs typeface="Times New Roman" panose="02020603050405020304" pitchFamily="18" charset="0"/>
              </a:rPr>
              <a:t>…, etc.) » (p. 218)</a:t>
            </a:r>
            <a:endParaRPr lang="fr-B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fr-FR"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fr-BE"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8C04D0F-A0A5-4CA2-A60C-BB1C361A59C1}"/>
              </a:ext>
            </a:extLst>
          </p:cNvPr>
          <p:cNvSpPr txBox="1"/>
          <p:nvPr/>
        </p:nvSpPr>
        <p:spPr>
          <a:xfrm>
            <a:off x="545285" y="285225"/>
            <a:ext cx="2312941" cy="461665"/>
          </a:xfrm>
          <a:prstGeom prst="rect">
            <a:avLst/>
          </a:prstGeom>
          <a:noFill/>
        </p:spPr>
        <p:txBody>
          <a:bodyPr wrap="none" rtlCol="0">
            <a:spAutoFit/>
          </a:bodyPr>
          <a:lstStyle/>
          <a:p>
            <a:r>
              <a:rPr lang="fr-BE" sz="2400" b="1" dirty="0"/>
              <a:t>2. </a:t>
            </a:r>
            <a:r>
              <a:rPr lang="fr-BE" sz="2400" b="1" dirty="0" err="1"/>
              <a:t>Volto</a:t>
            </a:r>
            <a:r>
              <a:rPr lang="fr-BE" sz="2400" b="1" dirty="0"/>
              <a:t> e </a:t>
            </a:r>
            <a:r>
              <a:rPr lang="fr-BE" sz="2400" b="1" dirty="0" err="1"/>
              <a:t>potere</a:t>
            </a:r>
            <a:endParaRPr lang="fr-BE" sz="2400" b="1" dirty="0"/>
          </a:p>
        </p:txBody>
      </p:sp>
    </p:spTree>
    <p:extLst>
      <p:ext uri="{BB962C8B-B14F-4D97-AF65-F5344CB8AC3E}">
        <p14:creationId xmlns:p14="http://schemas.microsoft.com/office/powerpoint/2010/main" val="13465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504596-EAF5-416E-AC08-B9DD0FF5CE25}"/>
              </a:ext>
            </a:extLst>
          </p:cNvPr>
          <p:cNvSpPr/>
          <p:nvPr/>
        </p:nvSpPr>
        <p:spPr>
          <a:xfrm>
            <a:off x="365861" y="0"/>
            <a:ext cx="9377777" cy="2759602"/>
          </a:xfrm>
          <a:prstGeom prst="rect">
            <a:avLst/>
          </a:prstGeom>
        </p:spPr>
        <p:txBody>
          <a:bodyPr wrap="square">
            <a:spAutoFit/>
          </a:bodyPr>
          <a:lstStyle/>
          <a:p>
            <a:pPr>
              <a:lnSpc>
                <a:spcPct val="107000"/>
              </a:lnSpc>
              <a:spcAft>
                <a:spcPts val="0"/>
              </a:spcAft>
            </a:pPr>
            <a:r>
              <a:rPr lang="fr-FR" b="1" dirty="0">
                <a:latin typeface="Calibri" panose="020F0502020204030204" pitchFamily="34" charset="0"/>
                <a:ea typeface="Times New Roman" panose="02020603050405020304" pitchFamily="18" charset="0"/>
                <a:cs typeface="Times New Roman" panose="02020603050405020304" pitchFamily="18" charset="0"/>
              </a:rPr>
              <a:t>Testa </a:t>
            </a:r>
            <a:r>
              <a:rPr lang="fr-FR" b="1" i="1" dirty="0">
                <a:latin typeface="Calibri" panose="020F0502020204030204" pitchFamily="34" charset="0"/>
                <a:ea typeface="Times New Roman" panose="02020603050405020304" pitchFamily="18" charset="0"/>
                <a:cs typeface="Times New Roman" panose="02020603050405020304" pitchFamily="18" charset="0"/>
              </a:rPr>
              <a:t>vs</a:t>
            </a:r>
            <a:r>
              <a:rPr lang="fr-FR" b="1" dirty="0">
                <a:latin typeface="Calibri" panose="020F0502020204030204" pitchFamily="34" charset="0"/>
                <a:ea typeface="Times New Roman" panose="02020603050405020304" pitchFamily="18" charset="0"/>
                <a:cs typeface="Times New Roman" panose="02020603050405020304" pitchFamily="18" charset="0"/>
              </a:rPr>
              <a:t> </a:t>
            </a:r>
            <a:r>
              <a:rPr lang="fr-FR" b="1" dirty="0" err="1">
                <a:latin typeface="Calibri" panose="020F0502020204030204" pitchFamily="34" charset="0"/>
                <a:ea typeface="Times New Roman" panose="02020603050405020304" pitchFamily="18" charset="0"/>
                <a:cs typeface="Times New Roman" panose="02020603050405020304" pitchFamily="18" charset="0"/>
              </a:rPr>
              <a:t>volto</a:t>
            </a:r>
            <a:endParaRPr lang="fr-FR" b="1"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fr-FR" b="1"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fr-FR" dirty="0">
                <a:latin typeface="Calibri" panose="020F0502020204030204" pitchFamily="34" charset="0"/>
                <a:ea typeface="Times New Roman" panose="02020603050405020304" pitchFamily="18" charset="0"/>
                <a:cs typeface="Times New Roman" panose="02020603050405020304" pitchFamily="18" charset="0"/>
              </a:rPr>
              <a:t>La </a:t>
            </a:r>
            <a:r>
              <a:rPr lang="fr-FR" b="1" dirty="0">
                <a:latin typeface="Calibri" panose="020F0502020204030204" pitchFamily="34" charset="0"/>
                <a:ea typeface="Times New Roman" panose="02020603050405020304" pitchFamily="18" charset="0"/>
                <a:cs typeface="Times New Roman" panose="02020603050405020304" pitchFamily="18" charset="0"/>
              </a:rPr>
              <a:t>testa</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nelle</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società</a:t>
            </a:r>
            <a:r>
              <a:rPr lang="fr-FR" dirty="0">
                <a:latin typeface="Calibri" panose="020F0502020204030204" pitchFamily="34" charset="0"/>
                <a:ea typeface="Times New Roman" panose="02020603050405020304" pitchFamily="18" charset="0"/>
                <a:cs typeface="Times New Roman" panose="02020603050405020304" pitchFamily="18" charset="0"/>
              </a:rPr>
              <a:t> primitive non ha </a:t>
            </a:r>
            <a:r>
              <a:rPr lang="fr-FR" dirty="0" err="1">
                <a:latin typeface="Calibri" panose="020F0502020204030204" pitchFamily="34" charset="0"/>
                <a:ea typeface="Times New Roman" panose="02020603050405020304" pitchFamily="18" charset="0"/>
                <a:cs typeface="Times New Roman" panose="02020603050405020304" pitchFamily="18" charset="0"/>
              </a:rPr>
              <a:t>bisogno</a:t>
            </a:r>
            <a:r>
              <a:rPr lang="fr-FR" dirty="0">
                <a:latin typeface="Calibri" panose="020F0502020204030204" pitchFamily="34" charset="0"/>
                <a:ea typeface="Times New Roman" panose="02020603050405020304" pitchFamily="18" charset="0"/>
                <a:cs typeface="Times New Roman" panose="02020603050405020304" pitchFamily="18" charset="0"/>
              </a:rPr>
              <a:t> di un </a:t>
            </a:r>
            <a:r>
              <a:rPr lang="fr-FR" b="1" dirty="0" err="1">
                <a:latin typeface="Calibri" panose="020F0502020204030204" pitchFamily="34" charset="0"/>
                <a:ea typeface="Times New Roman" panose="02020603050405020304" pitchFamily="18" charset="0"/>
                <a:cs typeface="Times New Roman" panose="02020603050405020304" pitchFamily="18" charset="0"/>
              </a:rPr>
              <a:t>viso</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soggettivo</a:t>
            </a:r>
            <a:r>
              <a:rPr lang="fr-FR" dirty="0">
                <a:latin typeface="Calibri" panose="020F0502020204030204" pitchFamily="34" charset="0"/>
                <a:ea typeface="Times New Roman" panose="02020603050405020304" pitchFamily="18" charset="0"/>
                <a:cs typeface="Times New Roman" panose="02020603050405020304" pitchFamily="18" charset="0"/>
              </a:rPr>
              <a:t> o significante perché </a:t>
            </a:r>
            <a:r>
              <a:rPr lang="fr-FR" dirty="0" err="1">
                <a:latin typeface="Calibri" panose="020F0502020204030204" pitchFamily="34" charset="0"/>
                <a:ea typeface="Times New Roman" panose="02020603050405020304" pitchFamily="18" charset="0"/>
                <a:cs typeface="Times New Roman" panose="02020603050405020304" pitchFamily="18" charset="0"/>
              </a:rPr>
              <a:t>appartiene</a:t>
            </a:r>
            <a:r>
              <a:rPr lang="fr-FR" dirty="0">
                <a:latin typeface="Calibri" panose="020F0502020204030204" pitchFamily="34" charset="0"/>
                <a:ea typeface="Times New Roman" panose="02020603050405020304" pitchFamily="18" charset="0"/>
                <a:cs typeface="Times New Roman" panose="02020603050405020304" pitchFamily="18" charset="0"/>
              </a:rPr>
              <a:t> a un corpo </a:t>
            </a:r>
            <a:r>
              <a:rPr lang="fr-FR" dirty="0" err="1">
                <a:latin typeface="Calibri" panose="020F0502020204030204" pitchFamily="34" charset="0"/>
                <a:ea typeface="Times New Roman" panose="02020603050405020304" pitchFamily="18" charset="0"/>
                <a:cs typeface="Times New Roman" panose="02020603050405020304" pitchFamily="18" charset="0"/>
              </a:rPr>
              <a:t>investito</a:t>
            </a:r>
            <a:r>
              <a:rPr lang="fr-FR" dirty="0">
                <a:latin typeface="Calibri" panose="020F0502020204030204" pitchFamily="34" charset="0"/>
                <a:ea typeface="Times New Roman" panose="02020603050405020304" pitchFamily="18" charset="0"/>
                <a:cs typeface="Times New Roman" panose="02020603050405020304" pitchFamily="18" charset="0"/>
              </a:rPr>
              <a:t> di </a:t>
            </a:r>
            <a:r>
              <a:rPr lang="fr-FR" dirty="0" err="1">
                <a:latin typeface="Calibri" panose="020F0502020204030204" pitchFamily="34" charset="0"/>
                <a:ea typeface="Times New Roman" panose="02020603050405020304" pitchFamily="18" charset="0"/>
                <a:cs typeface="Times New Roman" panose="02020603050405020304" pitchFamily="18" charset="0"/>
              </a:rPr>
              <a:t>una</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semiotica</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polivoca</a:t>
            </a:r>
            <a:r>
              <a:rPr lang="fr-FR" dirty="0">
                <a:latin typeface="Calibri" panose="020F0502020204030204" pitchFamily="34" charset="0"/>
                <a:ea typeface="Times New Roman" panose="02020603050405020304" pitchFamily="18" charset="0"/>
                <a:cs typeface="Times New Roman" panose="02020603050405020304" pitchFamily="18" charset="0"/>
              </a:rPr>
              <a:t> : </a:t>
            </a:r>
            <a:r>
              <a:rPr lang="fr-FR" dirty="0" err="1">
                <a:latin typeface="Calibri" panose="020F0502020204030204" pitchFamily="34" charset="0"/>
                <a:ea typeface="Times New Roman" panose="02020603050405020304" pitchFamily="18" charset="0"/>
                <a:cs typeface="Times New Roman" panose="02020603050405020304" pitchFamily="18" charset="0"/>
              </a:rPr>
              <a:t>tatuaggi</a:t>
            </a:r>
            <a:r>
              <a:rPr lang="fr-FR" dirty="0">
                <a:latin typeface="Calibri" panose="020F0502020204030204" pitchFamily="34" charset="0"/>
                <a:ea typeface="Times New Roman" panose="02020603050405020304" pitchFamily="18" charset="0"/>
                <a:cs typeface="Times New Roman" panose="02020603050405020304" pitchFamily="18" charset="0"/>
              </a:rPr>
              <a:t> e </a:t>
            </a:r>
            <a:r>
              <a:rPr lang="fr-FR" dirty="0" err="1">
                <a:latin typeface="Calibri" panose="020F0502020204030204" pitchFamily="34" charset="0"/>
                <a:ea typeface="Times New Roman" panose="02020603050405020304" pitchFamily="18" charset="0"/>
                <a:cs typeface="Times New Roman" panose="02020603050405020304" pitchFamily="18" charset="0"/>
              </a:rPr>
              <a:t>pitture</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corporee</a:t>
            </a:r>
            <a:r>
              <a:rPr lang="fr-FR" dirty="0">
                <a:latin typeface="Calibri" panose="020F0502020204030204" pitchFamily="34" charset="0"/>
                <a:ea typeface="Times New Roman" panose="02020603050405020304" pitchFamily="18" charset="0"/>
                <a:cs typeface="Times New Roman" panose="02020603050405020304" pitchFamily="18" charset="0"/>
              </a:rPr>
              <a:t>.</a:t>
            </a:r>
          </a:p>
          <a:p>
            <a:pPr>
              <a:lnSpc>
                <a:spcPct val="107000"/>
              </a:lnSpc>
              <a:spcAft>
                <a:spcPts val="0"/>
              </a:spcAft>
            </a:pP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Appena</a:t>
            </a:r>
            <a:r>
              <a:rPr lang="fr-FR" dirty="0">
                <a:latin typeface="Calibri" panose="020F0502020204030204" pitchFamily="34" charset="0"/>
                <a:ea typeface="Times New Roman" panose="02020603050405020304" pitchFamily="18" charset="0"/>
                <a:cs typeface="Times New Roman" panose="02020603050405020304" pitchFamily="18" charset="0"/>
              </a:rPr>
              <a:t> la </a:t>
            </a:r>
            <a:r>
              <a:rPr lang="fr-FR" dirty="0" err="1">
                <a:latin typeface="Calibri" panose="020F0502020204030204" pitchFamily="34" charset="0"/>
                <a:ea typeface="Times New Roman" panose="02020603050405020304" pitchFamily="18" charset="0"/>
                <a:cs typeface="Times New Roman" panose="02020603050405020304" pitchFamily="18" charset="0"/>
              </a:rPr>
              <a:t>macchina</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sovracodifica</a:t>
            </a:r>
            <a:r>
              <a:rPr lang="fr-FR" dirty="0">
                <a:latin typeface="Calibri" panose="020F0502020204030204" pitchFamily="34" charset="0"/>
                <a:ea typeface="Times New Roman" panose="02020603050405020304" pitchFamily="18" charset="0"/>
                <a:cs typeface="Times New Roman" panose="02020603050405020304" pitchFamily="18" charset="0"/>
              </a:rPr>
              <a:t> la testa con un </a:t>
            </a:r>
            <a:r>
              <a:rPr lang="fr-FR" dirty="0" err="1">
                <a:latin typeface="Calibri" panose="020F0502020204030204" pitchFamily="34" charset="0"/>
                <a:ea typeface="Times New Roman" panose="02020603050405020304" pitchFamily="18" charset="0"/>
                <a:cs typeface="Times New Roman" panose="02020603050405020304" pitchFamily="18" charset="0"/>
              </a:rPr>
              <a:t>viso</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appena</a:t>
            </a:r>
            <a:r>
              <a:rPr lang="fr-FR" dirty="0">
                <a:latin typeface="Calibri" panose="020F0502020204030204" pitchFamily="34" charset="0"/>
                <a:ea typeface="Times New Roman" panose="02020603050405020304" pitchFamily="18" charset="0"/>
                <a:cs typeface="Times New Roman" panose="02020603050405020304" pitchFamily="18" charset="0"/>
              </a:rPr>
              <a:t> la </a:t>
            </a:r>
            <a:r>
              <a:rPr lang="fr-FR" dirty="0" err="1">
                <a:latin typeface="Calibri" panose="020F0502020204030204" pitchFamily="34" charset="0"/>
                <a:ea typeface="Times New Roman" panose="02020603050405020304" pitchFamily="18" charset="0"/>
                <a:cs typeface="Times New Roman" panose="02020603050405020304" pitchFamily="18" charset="0"/>
              </a:rPr>
              <a:t>innalza</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rispetto</a:t>
            </a:r>
            <a:r>
              <a:rPr lang="fr-FR" dirty="0">
                <a:latin typeface="Calibri" panose="020F0502020204030204" pitchFamily="34" charset="0"/>
                <a:ea typeface="Times New Roman" panose="02020603050405020304" pitchFamily="18" charset="0"/>
                <a:cs typeface="Times New Roman" panose="02020603050405020304" pitchFamily="18" charset="0"/>
              </a:rPr>
              <a:t> al corpo, </a:t>
            </a:r>
            <a:r>
              <a:rPr lang="fr-FR" dirty="0" err="1">
                <a:latin typeface="Calibri" panose="020F0502020204030204" pitchFamily="34" charset="0"/>
                <a:ea typeface="Times New Roman" panose="02020603050405020304" pitchFamily="18" charset="0"/>
                <a:cs typeface="Times New Roman" panose="02020603050405020304" pitchFamily="18" charset="0"/>
              </a:rPr>
              <a:t>diventa</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inumana</a:t>
            </a:r>
            <a:r>
              <a:rPr lang="fr-FR" dirty="0">
                <a:latin typeface="Calibri" panose="020F0502020204030204" pitchFamily="34" charset="0"/>
                <a:ea typeface="Times New Roman" panose="02020603050405020304" pitchFamily="18" charset="0"/>
                <a:cs typeface="Times New Roman" panose="02020603050405020304" pitchFamily="18" charset="0"/>
              </a:rPr>
              <a:t>, ordina delle </a:t>
            </a:r>
            <a:r>
              <a:rPr lang="fr-FR" dirty="0" err="1">
                <a:latin typeface="Calibri" panose="020F0502020204030204" pitchFamily="34" charset="0"/>
                <a:ea typeface="Times New Roman" panose="02020603050405020304" pitchFamily="18" charset="0"/>
                <a:cs typeface="Times New Roman" panose="02020603050405020304" pitchFamily="18" charset="0"/>
              </a:rPr>
              <a:t>normalità</a:t>
            </a:r>
            <a:r>
              <a:rPr lang="fr-FR" dirty="0">
                <a:latin typeface="Calibri" panose="020F0502020204030204" pitchFamily="34" charset="0"/>
                <a:ea typeface="Times New Roman" panose="02020603050405020304" pitchFamily="18" charset="0"/>
                <a:cs typeface="Times New Roman" panose="02020603050405020304" pitchFamily="18" charset="0"/>
              </a:rPr>
              <a:t> o </a:t>
            </a:r>
            <a:r>
              <a:rPr lang="fr-FR" dirty="0" err="1">
                <a:latin typeface="Calibri" panose="020F0502020204030204" pitchFamily="34" charset="0"/>
                <a:ea typeface="Times New Roman" panose="02020603050405020304" pitchFamily="18" charset="0"/>
                <a:cs typeface="Times New Roman" panose="02020603050405020304" pitchFamily="18" charset="0"/>
              </a:rPr>
              <a:t>individua</a:t>
            </a:r>
            <a:r>
              <a:rPr lang="fr-FR" dirty="0">
                <a:latin typeface="Calibri" panose="020F0502020204030204" pitchFamily="34" charset="0"/>
                <a:ea typeface="Times New Roman" panose="02020603050405020304" pitchFamily="18" charset="0"/>
                <a:cs typeface="Times New Roman" panose="02020603050405020304" pitchFamily="18" charset="0"/>
              </a:rPr>
              <a:t> delle </a:t>
            </a:r>
            <a:r>
              <a:rPr lang="fr-FR" dirty="0" err="1">
                <a:latin typeface="Calibri" panose="020F0502020204030204" pitchFamily="34" charset="0"/>
                <a:ea typeface="Times New Roman" panose="02020603050405020304" pitchFamily="18" charset="0"/>
                <a:cs typeface="Times New Roman" panose="02020603050405020304" pitchFamily="18" charset="0"/>
              </a:rPr>
              <a:t>devianze</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meglio</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respinge</a:t>
            </a:r>
            <a:r>
              <a:rPr lang="fr-FR" dirty="0">
                <a:latin typeface="Calibri" panose="020F0502020204030204" pitchFamily="34" charset="0"/>
                <a:ea typeface="Times New Roman" panose="02020603050405020304" pitchFamily="18" charset="0"/>
                <a:cs typeface="Times New Roman" panose="02020603050405020304" pitchFamily="18" charset="0"/>
              </a:rPr>
              <a:t> i </a:t>
            </a:r>
            <a:r>
              <a:rPr lang="fr-FR" dirty="0" err="1">
                <a:latin typeface="Calibri" panose="020F0502020204030204" pitchFamily="34" charset="0"/>
                <a:ea typeface="Times New Roman" panose="02020603050405020304" pitchFamily="18" charset="0"/>
                <a:cs typeface="Times New Roman" panose="02020603050405020304" pitchFamily="18" charset="0"/>
              </a:rPr>
              <a:t>visi</a:t>
            </a:r>
            <a:r>
              <a:rPr lang="fr-FR" dirty="0">
                <a:latin typeface="Calibri" panose="020F0502020204030204" pitchFamily="34" charset="0"/>
                <a:ea typeface="Times New Roman" panose="02020603050405020304" pitchFamily="18" charset="0"/>
                <a:cs typeface="Times New Roman" panose="02020603050405020304" pitchFamily="18" charset="0"/>
              </a:rPr>
              <a:t> non </a:t>
            </a:r>
            <a:r>
              <a:rPr lang="fr-FR" dirty="0" err="1">
                <a:latin typeface="Calibri" panose="020F0502020204030204" pitchFamily="34" charset="0"/>
                <a:ea typeface="Times New Roman" panose="02020603050405020304" pitchFamily="18" charset="0"/>
                <a:cs typeface="Times New Roman" panose="02020603050405020304" pitchFamily="18" charset="0"/>
              </a:rPr>
              <a:t>conformi</a:t>
            </a:r>
            <a:r>
              <a:rPr lang="fr-FR" dirty="0">
                <a:latin typeface="Calibri" panose="020F0502020204030204" pitchFamily="34" charset="0"/>
                <a:ea typeface="Times New Roman" panose="02020603050405020304" pitchFamily="18" charset="0"/>
                <a:cs typeface="Times New Roman" panose="02020603050405020304" pitchFamily="18" charset="0"/>
              </a:rPr>
              <a:t> o </a:t>
            </a:r>
            <a:r>
              <a:rPr lang="fr-FR" dirty="0" err="1">
                <a:latin typeface="Calibri" panose="020F0502020204030204" pitchFamily="34" charset="0"/>
                <a:ea typeface="Times New Roman" panose="02020603050405020304" pitchFamily="18" charset="0"/>
                <a:cs typeface="Times New Roman" panose="02020603050405020304" pitchFamily="18" charset="0"/>
              </a:rPr>
              <a:t>gli</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aspetti</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loschi</a:t>
            </a:r>
            <a:r>
              <a:rPr lang="fr-FR" dirty="0">
                <a:latin typeface="Calibri" panose="020F0502020204030204" pitchFamily="34" charset="0"/>
                <a:ea typeface="Times New Roman" panose="02020603050405020304" pitchFamily="18" charset="0"/>
                <a:cs typeface="Times New Roman" panose="02020603050405020304" pitchFamily="18" charset="0"/>
              </a:rPr>
              <a:t>. […] </a:t>
            </a:r>
            <a:r>
              <a:rPr lang="fr-FR" dirty="0" err="1">
                <a:latin typeface="Calibri" panose="020F0502020204030204" pitchFamily="34" charset="0"/>
                <a:ea typeface="Times New Roman" panose="02020603050405020304" pitchFamily="18" charset="0"/>
                <a:cs typeface="Times New Roman" panose="02020603050405020304" pitchFamily="18" charset="0"/>
              </a:rPr>
              <a:t>Dato</a:t>
            </a:r>
            <a:r>
              <a:rPr lang="fr-FR" dirty="0">
                <a:latin typeface="Calibri" panose="020F0502020204030204" pitchFamily="34" charset="0"/>
                <a:ea typeface="Times New Roman" panose="02020603050405020304" pitchFamily="18" charset="0"/>
                <a:cs typeface="Times New Roman" panose="02020603050405020304" pitchFamily="18" charset="0"/>
              </a:rPr>
              <a:t> un </a:t>
            </a:r>
            <a:r>
              <a:rPr lang="fr-FR" dirty="0" err="1">
                <a:latin typeface="Calibri" panose="020F0502020204030204" pitchFamily="34" charset="0"/>
                <a:ea typeface="Times New Roman" panose="02020603050405020304" pitchFamily="18" charset="0"/>
                <a:cs typeface="Times New Roman" panose="02020603050405020304" pitchFamily="18" charset="0"/>
              </a:rPr>
              <a:t>viso</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concreto</a:t>
            </a:r>
            <a:r>
              <a:rPr lang="fr-FR" dirty="0">
                <a:latin typeface="Calibri" panose="020F0502020204030204" pitchFamily="34" charset="0"/>
                <a:ea typeface="Times New Roman" panose="02020603050405020304" pitchFamily="18" charset="0"/>
                <a:cs typeface="Times New Roman" panose="02020603050405020304" pitchFamily="18" charset="0"/>
              </a:rPr>
              <a:t>, la </a:t>
            </a:r>
            <a:r>
              <a:rPr lang="fr-FR" dirty="0" err="1">
                <a:latin typeface="Calibri" panose="020F0502020204030204" pitchFamily="34" charset="0"/>
                <a:ea typeface="Times New Roman" panose="02020603050405020304" pitchFamily="18" charset="0"/>
                <a:cs typeface="Times New Roman" panose="02020603050405020304" pitchFamily="18" charset="0"/>
              </a:rPr>
              <a:t>macchina</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err="1">
                <a:latin typeface="Calibri" panose="020F0502020204030204" pitchFamily="34" charset="0"/>
                <a:ea typeface="Times New Roman" panose="02020603050405020304" pitchFamily="18" charset="0"/>
                <a:cs typeface="Times New Roman" panose="02020603050405020304" pitchFamily="18" charset="0"/>
              </a:rPr>
              <a:t>giudica</a:t>
            </a:r>
            <a:r>
              <a:rPr lang="fr-FR" dirty="0">
                <a:latin typeface="Calibri" panose="020F0502020204030204" pitchFamily="34" charset="0"/>
                <a:ea typeface="Times New Roman" panose="02020603050405020304" pitchFamily="18" charset="0"/>
                <a:cs typeface="Times New Roman" panose="02020603050405020304" pitchFamily="18" charset="0"/>
              </a:rPr>
              <a:t> se passa o </a:t>
            </a:r>
            <a:r>
              <a:rPr lang="fr-FR" dirty="0" err="1">
                <a:latin typeface="Calibri" panose="020F0502020204030204" pitchFamily="34" charset="0"/>
                <a:ea typeface="Times New Roman" panose="02020603050405020304" pitchFamily="18" charset="0"/>
                <a:cs typeface="Times New Roman" panose="02020603050405020304" pitchFamily="18" charset="0"/>
              </a:rPr>
              <a:t>meno</a:t>
            </a:r>
            <a:r>
              <a:rPr lang="fr-FR" dirty="0">
                <a:latin typeface="Calibri" panose="020F0502020204030204" pitchFamily="34" charset="0"/>
                <a:ea typeface="Times New Roman" panose="02020603050405020304" pitchFamily="18" charset="0"/>
                <a:cs typeface="Times New Roman" panose="02020603050405020304" pitchFamily="18" charset="0"/>
              </a:rPr>
              <a:t>, se va o non va. […] Tale  </a:t>
            </a:r>
            <a:r>
              <a:rPr lang="fr-FR" dirty="0" err="1">
                <a:latin typeface="Calibri" panose="020F0502020204030204" pitchFamily="34" charset="0"/>
                <a:ea typeface="Times New Roman" panose="02020603050405020304" pitchFamily="18" charset="0"/>
                <a:cs typeface="Times New Roman" panose="02020603050405020304" pitchFamily="18" charset="0"/>
              </a:rPr>
              <a:t>viso</a:t>
            </a:r>
            <a:r>
              <a:rPr lang="fr-FR" dirty="0">
                <a:latin typeface="Calibri" panose="020F0502020204030204" pitchFamily="34" charset="0"/>
                <a:ea typeface="Times New Roman" panose="02020603050405020304" pitchFamily="18" charset="0"/>
                <a:cs typeface="Times New Roman" panose="02020603050405020304" pitchFamily="18" charset="0"/>
              </a:rPr>
              <a:t> non è né </a:t>
            </a:r>
            <a:r>
              <a:rPr lang="fr-FR" dirty="0" err="1">
                <a:latin typeface="Calibri" panose="020F0502020204030204" pitchFamily="34" charset="0"/>
                <a:ea typeface="Times New Roman" panose="02020603050405020304" pitchFamily="18" charset="0"/>
                <a:cs typeface="Times New Roman" panose="02020603050405020304" pitchFamily="18" charset="0"/>
              </a:rPr>
              <a:t>quello</a:t>
            </a:r>
            <a:r>
              <a:rPr lang="fr-FR" dirty="0">
                <a:latin typeface="Calibri" panose="020F0502020204030204" pitchFamily="34" charset="0"/>
                <a:ea typeface="Times New Roman" panose="02020603050405020304" pitchFamily="18" charset="0"/>
                <a:cs typeface="Times New Roman" panose="02020603050405020304" pitchFamily="18" charset="0"/>
              </a:rPr>
              <a:t> di un </a:t>
            </a:r>
            <a:r>
              <a:rPr lang="fr-FR" dirty="0" err="1">
                <a:latin typeface="Calibri" panose="020F0502020204030204" pitchFamily="34" charset="0"/>
                <a:ea typeface="Times New Roman" panose="02020603050405020304" pitchFamily="18" charset="0"/>
                <a:cs typeface="Times New Roman" panose="02020603050405020304" pitchFamily="18" charset="0"/>
              </a:rPr>
              <a:t>uomo</a:t>
            </a:r>
            <a:r>
              <a:rPr lang="fr-FR" dirty="0">
                <a:latin typeface="Calibri" panose="020F0502020204030204" pitchFamily="34" charset="0"/>
                <a:ea typeface="Times New Roman" panose="02020603050405020304" pitchFamily="18" charset="0"/>
                <a:cs typeface="Times New Roman" panose="02020603050405020304" pitchFamily="18" charset="0"/>
              </a:rPr>
              <a:t> né </a:t>
            </a:r>
            <a:r>
              <a:rPr lang="fr-FR" dirty="0" err="1">
                <a:latin typeface="Calibri" panose="020F0502020204030204" pitchFamily="34" charset="0"/>
                <a:ea typeface="Times New Roman" panose="02020603050405020304" pitchFamily="18" charset="0"/>
                <a:cs typeface="Times New Roman" panose="02020603050405020304" pitchFamily="18" charset="0"/>
              </a:rPr>
              <a:t>quello</a:t>
            </a:r>
            <a:r>
              <a:rPr lang="fr-FR" dirty="0">
                <a:latin typeface="Calibri" panose="020F0502020204030204" pitchFamily="34" charset="0"/>
                <a:ea typeface="Times New Roman" panose="02020603050405020304" pitchFamily="18" charset="0"/>
                <a:cs typeface="Times New Roman" panose="02020603050405020304" pitchFamily="18" charset="0"/>
              </a:rPr>
              <a:t> di </a:t>
            </a:r>
            <a:r>
              <a:rPr lang="fr-FR" dirty="0" err="1">
                <a:latin typeface="Calibri" panose="020F0502020204030204" pitchFamily="34" charset="0"/>
                <a:ea typeface="Times New Roman" panose="02020603050405020304" pitchFamily="18" charset="0"/>
                <a:cs typeface="Times New Roman" panose="02020603050405020304" pitchFamily="18" charset="0"/>
              </a:rPr>
              <a:t>una</a:t>
            </a:r>
            <a:r>
              <a:rPr lang="fr-FR" dirty="0">
                <a:latin typeface="Calibri" panose="020F0502020204030204" pitchFamily="34" charset="0"/>
                <a:ea typeface="Times New Roman" panose="02020603050405020304" pitchFamily="18" charset="0"/>
                <a:cs typeface="Times New Roman" panose="02020603050405020304" pitchFamily="18" charset="0"/>
              </a:rPr>
              <a:t> donna. O </a:t>
            </a:r>
            <a:r>
              <a:rPr lang="fr-FR" dirty="0" err="1">
                <a:latin typeface="Calibri" panose="020F0502020204030204" pitchFamily="34" charset="0"/>
                <a:ea typeface="Times New Roman" panose="02020603050405020304" pitchFamily="18" charset="0"/>
                <a:cs typeface="Times New Roman" panose="02020603050405020304" pitchFamily="18" charset="0"/>
              </a:rPr>
              <a:t>ancora</a:t>
            </a:r>
            <a:r>
              <a:rPr lang="fr-FR" dirty="0">
                <a:latin typeface="Calibri" panose="020F0502020204030204" pitchFamily="34" charset="0"/>
                <a:ea typeface="Times New Roman" panose="02020603050405020304" pitchFamily="18" charset="0"/>
                <a:cs typeface="Times New Roman" panose="02020603050405020304" pitchFamily="18" charset="0"/>
              </a:rPr>
              <a:t> non è né </a:t>
            </a:r>
            <a:r>
              <a:rPr lang="fr-FR" dirty="0" err="1">
                <a:latin typeface="Calibri" panose="020F0502020204030204" pitchFamily="34" charset="0"/>
                <a:ea typeface="Times New Roman" panose="02020603050405020304" pitchFamily="18" charset="0"/>
                <a:cs typeface="Times New Roman" panose="02020603050405020304" pitchFamily="18" charset="0"/>
              </a:rPr>
              <a:t>povero</a:t>
            </a:r>
            <a:r>
              <a:rPr lang="fr-FR" dirty="0">
                <a:latin typeface="Calibri" panose="020F0502020204030204" pitchFamily="34" charset="0"/>
                <a:ea typeface="Times New Roman" panose="02020603050405020304" pitchFamily="18" charset="0"/>
                <a:cs typeface="Times New Roman" panose="02020603050405020304" pitchFamily="18" charset="0"/>
              </a:rPr>
              <a:t> né </a:t>
            </a:r>
            <a:r>
              <a:rPr lang="fr-FR" dirty="0" err="1">
                <a:latin typeface="Calibri" panose="020F0502020204030204" pitchFamily="34" charset="0"/>
                <a:ea typeface="Times New Roman" panose="02020603050405020304" pitchFamily="18" charset="0"/>
                <a:cs typeface="Times New Roman" panose="02020603050405020304" pitchFamily="18" charset="0"/>
              </a:rPr>
              <a:t>ricco</a:t>
            </a:r>
            <a:r>
              <a:rPr lang="fr-FR" dirty="0">
                <a:latin typeface="Calibri" panose="020F0502020204030204" pitchFamily="34" charset="0"/>
                <a:ea typeface="Times New Roman" panose="02020603050405020304" pitchFamily="18" charset="0"/>
                <a:cs typeface="Times New Roman" panose="02020603050405020304" pitchFamily="18" charset="0"/>
              </a:rPr>
              <a:t>. » (</a:t>
            </a:r>
            <a:r>
              <a:rPr lang="fr-FR" i="1" dirty="0">
                <a:latin typeface="Calibri" panose="020F0502020204030204" pitchFamily="34" charset="0"/>
                <a:ea typeface="Times New Roman" panose="02020603050405020304" pitchFamily="18" charset="0"/>
                <a:cs typeface="Times New Roman" panose="02020603050405020304" pitchFamily="18" charset="0"/>
              </a:rPr>
              <a:t>Ibid</a:t>
            </a:r>
            <a:r>
              <a:rPr lang="fr-FR" dirty="0">
                <a:latin typeface="Calibri" panose="020F0502020204030204" pitchFamily="34" charset="0"/>
                <a:ea typeface="Times New Roman" panose="02020603050405020304" pitchFamily="18" charset="0"/>
                <a:cs typeface="Times New Roman" panose="02020603050405020304" pitchFamily="18" charset="0"/>
              </a:rPr>
              <a:t>., p.</a:t>
            </a:r>
            <a:r>
              <a:rPr lang="it-IT" dirty="0">
                <a:latin typeface="Calibri" panose="020F0502020204030204" pitchFamily="34" charset="0"/>
                <a:ea typeface="Times New Roman" panose="02020603050405020304" pitchFamily="18" charset="0"/>
                <a:cs typeface="Times New Roman" panose="02020603050405020304" pitchFamily="18" charset="0"/>
              </a:rPr>
              <a:t>217).  </a:t>
            </a:r>
          </a:p>
        </p:txBody>
      </p:sp>
      <p:sp>
        <p:nvSpPr>
          <p:cNvPr id="3" name="AutoShape 2" descr="Image associée">
            <a:extLst>
              <a:ext uri="{FF2B5EF4-FFF2-40B4-BE49-F238E27FC236}">
                <a16:creationId xmlns:a16="http://schemas.microsoft.com/office/drawing/2014/main" id="{32CC0C0F-C312-42B9-B902-FD4617B290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4" name="AutoShape 4" descr="Image associée">
            <a:extLst>
              <a:ext uri="{FF2B5EF4-FFF2-40B4-BE49-F238E27FC236}">
                <a16:creationId xmlns:a16="http://schemas.microsoft.com/office/drawing/2014/main" id="{819E98F9-D8B9-47B0-ACD6-B63CD9252EA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6" name="Picture 5">
            <a:extLst>
              <a:ext uri="{FF2B5EF4-FFF2-40B4-BE49-F238E27FC236}">
                <a16:creationId xmlns:a16="http://schemas.microsoft.com/office/drawing/2014/main" id="{88F3198A-04EE-4ED2-A5D5-727D1085B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3638" y="264419"/>
            <a:ext cx="2032724" cy="3030983"/>
          </a:xfrm>
          <a:prstGeom prst="rect">
            <a:avLst/>
          </a:prstGeom>
        </p:spPr>
      </p:pic>
      <p:pic>
        <p:nvPicPr>
          <p:cNvPr id="1028" name="Picture 4" descr="Résultat de recherche d'images pour &quot;ikaria mitoraj&quot;">
            <a:extLst>
              <a:ext uri="{FF2B5EF4-FFF2-40B4-BE49-F238E27FC236}">
                <a16:creationId xmlns:a16="http://schemas.microsoft.com/office/drawing/2014/main" id="{582FB408-7651-4C3D-95E3-30432E0BB4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512" y="2628268"/>
            <a:ext cx="4216415" cy="31623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5655BC0-593F-4B6B-BA74-C41880E11EEB}"/>
              </a:ext>
            </a:extLst>
          </p:cNvPr>
          <p:cNvSpPr txBox="1"/>
          <p:nvPr/>
        </p:nvSpPr>
        <p:spPr>
          <a:xfrm>
            <a:off x="5928102" y="5813646"/>
            <a:ext cx="3922352" cy="646331"/>
          </a:xfrm>
          <a:prstGeom prst="rect">
            <a:avLst/>
          </a:prstGeom>
          <a:noFill/>
        </p:spPr>
        <p:txBody>
          <a:bodyPr wrap="square" rtlCol="0">
            <a:spAutoFit/>
          </a:bodyPr>
          <a:lstStyle/>
          <a:p>
            <a:r>
              <a:rPr lang="fr-BE" dirty="0"/>
              <a:t>Igor </a:t>
            </a:r>
            <a:r>
              <a:rPr lang="fr-BE" dirty="0" err="1"/>
              <a:t>Mitoraj</a:t>
            </a:r>
            <a:r>
              <a:rPr lang="fr-BE" dirty="0"/>
              <a:t>, </a:t>
            </a:r>
            <a:r>
              <a:rPr lang="fr-BE" i="1" dirty="0"/>
              <a:t>Ikaria,</a:t>
            </a:r>
            <a:r>
              <a:rPr lang="fr-BE" dirty="0"/>
              <a:t> 1987, 2000,</a:t>
            </a:r>
          </a:p>
          <a:p>
            <a:r>
              <a:rPr lang="fr-BE" dirty="0"/>
              <a:t>Paris, La Défense</a:t>
            </a:r>
          </a:p>
        </p:txBody>
      </p:sp>
      <p:sp>
        <p:nvSpPr>
          <p:cNvPr id="8" name="Rectangle 7">
            <a:extLst>
              <a:ext uri="{FF2B5EF4-FFF2-40B4-BE49-F238E27FC236}">
                <a16:creationId xmlns:a16="http://schemas.microsoft.com/office/drawing/2014/main" id="{2C73C459-287B-449F-ADCA-6CD400EB988D}"/>
              </a:ext>
            </a:extLst>
          </p:cNvPr>
          <p:cNvSpPr/>
          <p:nvPr/>
        </p:nvSpPr>
        <p:spPr>
          <a:xfrm>
            <a:off x="237455" y="5144248"/>
            <a:ext cx="6096000" cy="646331"/>
          </a:xfrm>
          <a:prstGeom prst="rect">
            <a:avLst/>
          </a:prstGeom>
        </p:spPr>
        <p:txBody>
          <a:bodyPr>
            <a:spAutoFit/>
          </a:bodyPr>
          <a:lstStyle/>
          <a:p>
            <a:r>
              <a:rPr lang="fr-BE" dirty="0"/>
              <a:t>Francis Bacon, </a:t>
            </a:r>
            <a:r>
              <a:rPr lang="fr-BE" i="1" dirty="0" err="1"/>
              <a:t>Tre</a:t>
            </a:r>
            <a:r>
              <a:rPr lang="fr-BE" i="1" dirty="0"/>
              <a:t> </a:t>
            </a:r>
            <a:r>
              <a:rPr lang="fr-BE" i="1" dirty="0" err="1"/>
              <a:t>studi</a:t>
            </a:r>
            <a:r>
              <a:rPr lang="fr-BE" i="1" dirty="0"/>
              <a:t> di figure al </a:t>
            </a:r>
            <a:r>
              <a:rPr lang="fr-BE" i="1" dirty="0" err="1"/>
              <a:t>piede</a:t>
            </a:r>
            <a:r>
              <a:rPr lang="fr-BE" i="1" dirty="0"/>
              <a:t> di </a:t>
            </a:r>
            <a:r>
              <a:rPr lang="fr-BE" i="1" dirty="0" err="1"/>
              <a:t>una</a:t>
            </a:r>
            <a:r>
              <a:rPr lang="fr-BE" i="1" dirty="0"/>
              <a:t> </a:t>
            </a:r>
          </a:p>
          <a:p>
            <a:r>
              <a:rPr lang="fr-BE" i="1" dirty="0" err="1"/>
              <a:t>crocifissione</a:t>
            </a:r>
            <a:r>
              <a:rPr lang="fr-BE" i="1" dirty="0"/>
              <a:t>, </a:t>
            </a:r>
            <a:r>
              <a:rPr lang="fr-BE" dirty="0" err="1"/>
              <a:t>trittico</a:t>
            </a:r>
            <a:r>
              <a:rPr lang="fr-BE" dirty="0"/>
              <a:t>, 1944</a:t>
            </a:r>
          </a:p>
        </p:txBody>
      </p:sp>
      <p:pic>
        <p:nvPicPr>
          <p:cNvPr id="9" name="Picture 6" descr="Résultat de recherche d'images">
            <a:extLst>
              <a:ext uri="{FF2B5EF4-FFF2-40B4-BE49-F238E27FC236}">
                <a16:creationId xmlns:a16="http://schemas.microsoft.com/office/drawing/2014/main" id="{D3E00B3E-D017-4E7D-A739-848034CF7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55" y="2898492"/>
            <a:ext cx="5016347" cy="210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152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AAA7D2-1112-4FBA-8972-38609BD0FA4F}"/>
              </a:ext>
            </a:extLst>
          </p:cNvPr>
          <p:cNvSpPr>
            <a:spLocks noChangeArrowheads="1"/>
          </p:cNvSpPr>
          <p:nvPr/>
        </p:nvSpPr>
        <p:spPr bwMode="auto">
          <a:xfrm>
            <a:off x="1319815" y="4563310"/>
            <a:ext cx="4725824"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2000" b="1" i="0" u="none" strike="noStrike" cap="none" normalizeH="0" baseline="0" dirty="0">
              <a:ln>
                <a:noFill/>
              </a:ln>
              <a:solidFill>
                <a:srgbClr val="222222"/>
              </a:solidFill>
              <a:effectLst/>
              <a:latin typeface="+mn-lt"/>
            </a:endParaRPr>
          </a:p>
        </p:txBody>
      </p:sp>
      <p:pic>
        <p:nvPicPr>
          <p:cNvPr id="1026" name="Picture 2" descr="Cocteau, Jean (1889-1963) Autoportrait sans visage (II). 1910">
            <a:extLst>
              <a:ext uri="{FF2B5EF4-FFF2-40B4-BE49-F238E27FC236}">
                <a16:creationId xmlns:a16="http://schemas.microsoft.com/office/drawing/2014/main" id="{704DE848-D3C3-4753-86EE-527D43696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2802" y="5367127"/>
            <a:ext cx="999026" cy="12974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56BCCE2-14B7-4FC8-AD4F-04BC057CB60F}"/>
              </a:ext>
            </a:extLst>
          </p:cNvPr>
          <p:cNvSpPr/>
          <p:nvPr/>
        </p:nvSpPr>
        <p:spPr>
          <a:xfrm>
            <a:off x="3321357" y="6079789"/>
            <a:ext cx="3639944" cy="584775"/>
          </a:xfrm>
          <a:prstGeom prst="rect">
            <a:avLst/>
          </a:prstGeom>
        </p:spPr>
        <p:txBody>
          <a:bodyPr wrap="square">
            <a:spAutoFit/>
          </a:bodyPr>
          <a:lstStyle/>
          <a:p>
            <a:r>
              <a:rPr lang="fr-BE" sz="1600" dirty="0">
                <a:solidFill>
                  <a:srgbClr val="333333"/>
                </a:solidFill>
              </a:rPr>
              <a:t>Cocteau, Jean (1889-1963), </a:t>
            </a:r>
          </a:p>
          <a:p>
            <a:r>
              <a:rPr lang="fr-BE" sz="1600" i="1" dirty="0">
                <a:solidFill>
                  <a:srgbClr val="333333"/>
                </a:solidFill>
              </a:rPr>
              <a:t>Autoportrait sans visage (II).</a:t>
            </a:r>
            <a:r>
              <a:rPr lang="fr-BE" sz="1600" dirty="0">
                <a:solidFill>
                  <a:srgbClr val="333333"/>
                </a:solidFill>
              </a:rPr>
              <a:t> 1910</a:t>
            </a:r>
            <a:endParaRPr lang="fr-BE" sz="1600" dirty="0"/>
          </a:p>
        </p:txBody>
      </p:sp>
      <p:sp>
        <p:nvSpPr>
          <p:cNvPr id="4" name="TextBox 3">
            <a:extLst>
              <a:ext uri="{FF2B5EF4-FFF2-40B4-BE49-F238E27FC236}">
                <a16:creationId xmlns:a16="http://schemas.microsoft.com/office/drawing/2014/main" id="{7F479A30-7064-41D8-B4B5-5AF1FCB7AA37}"/>
              </a:ext>
            </a:extLst>
          </p:cNvPr>
          <p:cNvSpPr txBox="1"/>
          <p:nvPr/>
        </p:nvSpPr>
        <p:spPr>
          <a:xfrm>
            <a:off x="360542" y="299372"/>
            <a:ext cx="6951865" cy="5755422"/>
          </a:xfrm>
          <a:prstGeom prst="rect">
            <a:avLst/>
          </a:prstGeom>
          <a:noFill/>
        </p:spPr>
        <p:txBody>
          <a:bodyPr wrap="square" rtlCol="0">
            <a:spAutoFit/>
          </a:bodyPr>
          <a:lstStyle/>
          <a:p>
            <a:r>
              <a:rPr lang="fr-BE" sz="1600" dirty="0"/>
              <a:t>« Di </a:t>
            </a:r>
            <a:r>
              <a:rPr lang="fr-BE" sz="1600" dirty="0" err="1"/>
              <a:t>uomini</a:t>
            </a:r>
            <a:r>
              <a:rPr lang="fr-BE" sz="1600" dirty="0"/>
              <a:t> ce n’è </a:t>
            </a:r>
            <a:r>
              <a:rPr lang="fr-BE" sz="1600" dirty="0" err="1"/>
              <a:t>una</a:t>
            </a:r>
            <a:r>
              <a:rPr lang="fr-BE" sz="1600" dirty="0"/>
              <a:t> </a:t>
            </a:r>
            <a:r>
              <a:rPr lang="fr-BE" sz="1600" dirty="0" err="1"/>
              <a:t>quantità</a:t>
            </a:r>
            <a:r>
              <a:rPr lang="fr-BE" sz="1600" dirty="0"/>
              <a:t> ma di </a:t>
            </a:r>
            <a:r>
              <a:rPr lang="fr-BE" sz="1600" dirty="0" err="1"/>
              <a:t>visi</a:t>
            </a:r>
            <a:r>
              <a:rPr lang="fr-BE" sz="1600" dirty="0"/>
              <a:t> </a:t>
            </a:r>
            <a:r>
              <a:rPr lang="fr-BE" sz="1600" dirty="0" err="1"/>
              <a:t>molti</a:t>
            </a:r>
            <a:r>
              <a:rPr lang="fr-BE" sz="1600" dirty="0"/>
              <a:t> di più, perché</a:t>
            </a:r>
          </a:p>
          <a:p>
            <a:r>
              <a:rPr lang="fr-BE" sz="1600" dirty="0" err="1"/>
              <a:t>ogni</a:t>
            </a:r>
            <a:r>
              <a:rPr lang="fr-BE" sz="1600" dirty="0"/>
              <a:t> </a:t>
            </a:r>
            <a:r>
              <a:rPr lang="fr-BE" sz="1600" dirty="0" err="1"/>
              <a:t>uomo</a:t>
            </a:r>
            <a:r>
              <a:rPr lang="fr-BE" sz="1600" dirty="0"/>
              <a:t> ne ha </a:t>
            </a:r>
            <a:r>
              <a:rPr lang="fr-BE" sz="1600" dirty="0" err="1"/>
              <a:t>parecchi</a:t>
            </a:r>
            <a:r>
              <a:rPr lang="fr-BE" sz="1600" dirty="0"/>
              <a:t>. Ci sono </a:t>
            </a:r>
            <a:r>
              <a:rPr lang="fr-BE" sz="1600" dirty="0" err="1"/>
              <a:t>persone</a:t>
            </a:r>
            <a:r>
              <a:rPr lang="fr-BE" sz="1600" dirty="0"/>
              <a:t> </a:t>
            </a:r>
            <a:r>
              <a:rPr lang="fr-BE" sz="1600" dirty="0" err="1"/>
              <a:t>che</a:t>
            </a:r>
            <a:r>
              <a:rPr lang="fr-BE" sz="1600" dirty="0"/>
              <a:t> </a:t>
            </a:r>
            <a:r>
              <a:rPr lang="fr-BE" sz="1600" dirty="0" err="1"/>
              <a:t>portano</a:t>
            </a:r>
            <a:r>
              <a:rPr lang="fr-BE" sz="1600" dirty="0"/>
              <a:t> un </a:t>
            </a:r>
            <a:r>
              <a:rPr lang="fr-BE" sz="1600" dirty="0" err="1"/>
              <a:t>viso</a:t>
            </a:r>
            <a:r>
              <a:rPr lang="fr-BE" sz="1600" dirty="0"/>
              <a:t> per </a:t>
            </a:r>
            <a:r>
              <a:rPr lang="fr-BE" sz="1600" dirty="0" err="1"/>
              <a:t>anni</a:t>
            </a:r>
            <a:r>
              <a:rPr lang="fr-BE" sz="1600" dirty="0"/>
              <a:t>,</a:t>
            </a:r>
          </a:p>
          <a:p>
            <a:r>
              <a:rPr lang="fr-BE" sz="1600" dirty="0"/>
              <a:t>è </a:t>
            </a:r>
            <a:r>
              <a:rPr lang="fr-BE" sz="1600" dirty="0" err="1"/>
              <a:t>naturale</a:t>
            </a:r>
            <a:r>
              <a:rPr lang="fr-BE" sz="1600" dirty="0"/>
              <a:t> </a:t>
            </a:r>
            <a:r>
              <a:rPr lang="fr-BE" sz="1600" dirty="0" err="1"/>
              <a:t>che</a:t>
            </a:r>
            <a:r>
              <a:rPr lang="fr-BE" sz="1600" dirty="0"/>
              <a:t> </a:t>
            </a:r>
            <a:r>
              <a:rPr lang="fr-BE" sz="1600" dirty="0" err="1"/>
              <a:t>lo</a:t>
            </a:r>
            <a:r>
              <a:rPr lang="fr-BE" sz="1600" dirty="0"/>
              <a:t> </a:t>
            </a:r>
            <a:r>
              <a:rPr lang="fr-BE" sz="1600" dirty="0" err="1"/>
              <a:t>logorino</a:t>
            </a:r>
            <a:r>
              <a:rPr lang="fr-BE" sz="1600" dirty="0"/>
              <a:t>, </a:t>
            </a:r>
            <a:r>
              <a:rPr lang="fr-BE" sz="1600" dirty="0" err="1"/>
              <a:t>diventa</a:t>
            </a:r>
            <a:r>
              <a:rPr lang="fr-BE" sz="1600" dirty="0"/>
              <a:t> </a:t>
            </a:r>
            <a:r>
              <a:rPr lang="fr-BE" sz="1600" dirty="0" err="1"/>
              <a:t>sporco</a:t>
            </a:r>
            <a:r>
              <a:rPr lang="fr-BE" sz="1600" dirty="0"/>
              <a:t>, </a:t>
            </a:r>
            <a:r>
              <a:rPr lang="fr-BE" sz="1600" dirty="0" err="1"/>
              <a:t>cede</a:t>
            </a:r>
            <a:r>
              <a:rPr lang="fr-BE" sz="1600" dirty="0"/>
              <a:t> </a:t>
            </a:r>
            <a:r>
              <a:rPr lang="fr-BE" sz="1600" dirty="0" err="1"/>
              <a:t>nelle</a:t>
            </a:r>
            <a:r>
              <a:rPr lang="fr-BE" sz="1600" dirty="0"/>
              <a:t> </a:t>
            </a:r>
            <a:r>
              <a:rPr lang="fr-BE" sz="1600" dirty="0" err="1"/>
              <a:t>pieghe</a:t>
            </a:r>
            <a:r>
              <a:rPr lang="fr-BE" sz="1600" dirty="0"/>
              <a:t>, si </a:t>
            </a:r>
            <a:r>
              <a:rPr lang="fr-BE" sz="1600" dirty="0" err="1"/>
              <a:t>sforma</a:t>
            </a:r>
            <a:r>
              <a:rPr lang="fr-BE" sz="1600" dirty="0"/>
              <a:t> </a:t>
            </a:r>
          </a:p>
          <a:p>
            <a:r>
              <a:rPr lang="fr-BE" sz="1600" dirty="0"/>
              <a:t>come un </a:t>
            </a:r>
            <a:r>
              <a:rPr lang="fr-BE" sz="1600" dirty="0" err="1"/>
              <a:t>guanto</a:t>
            </a:r>
            <a:r>
              <a:rPr lang="fr-BE" sz="1600" dirty="0"/>
              <a:t> </a:t>
            </a:r>
            <a:r>
              <a:rPr lang="fr-BE" sz="1600" dirty="0" err="1"/>
              <a:t>calzato</a:t>
            </a:r>
            <a:r>
              <a:rPr lang="fr-BE" sz="1600" dirty="0"/>
              <a:t> in </a:t>
            </a:r>
            <a:r>
              <a:rPr lang="fr-BE" sz="1600" dirty="0" err="1"/>
              <a:t>viaggio</a:t>
            </a:r>
            <a:r>
              <a:rPr lang="fr-BE" sz="1600" dirty="0"/>
              <a:t>. </a:t>
            </a:r>
            <a:r>
              <a:rPr lang="fr-BE" sz="1600" dirty="0" err="1"/>
              <a:t>Persone</a:t>
            </a:r>
            <a:r>
              <a:rPr lang="fr-BE" sz="1600" dirty="0"/>
              <a:t> </a:t>
            </a:r>
            <a:r>
              <a:rPr lang="fr-BE" sz="1600" dirty="0" err="1"/>
              <a:t>econome</a:t>
            </a:r>
            <a:r>
              <a:rPr lang="fr-BE" sz="1600" dirty="0"/>
              <a:t>, </a:t>
            </a:r>
            <a:r>
              <a:rPr lang="fr-BE" sz="1600" dirty="0" err="1"/>
              <a:t>semplici</a:t>
            </a:r>
            <a:r>
              <a:rPr lang="fr-BE" sz="1600" dirty="0"/>
              <a:t> ; non</a:t>
            </a:r>
          </a:p>
          <a:p>
            <a:r>
              <a:rPr lang="fr-BE" sz="1600" dirty="0" err="1"/>
              <a:t>lo</a:t>
            </a:r>
            <a:r>
              <a:rPr lang="fr-BE" sz="1600" dirty="0"/>
              <a:t> </a:t>
            </a:r>
            <a:r>
              <a:rPr lang="fr-BE" sz="1600" dirty="0" err="1"/>
              <a:t>cambiano</a:t>
            </a:r>
            <a:r>
              <a:rPr lang="fr-BE" sz="1600" dirty="0"/>
              <a:t>, non </a:t>
            </a:r>
            <a:r>
              <a:rPr lang="fr-BE" sz="1600" dirty="0" err="1"/>
              <a:t>lo</a:t>
            </a:r>
            <a:r>
              <a:rPr lang="fr-BE" sz="1600" dirty="0"/>
              <a:t> </a:t>
            </a:r>
            <a:r>
              <a:rPr lang="fr-BE" sz="1600" dirty="0" err="1"/>
              <a:t>fanno</a:t>
            </a:r>
            <a:r>
              <a:rPr lang="fr-BE" sz="1600" dirty="0"/>
              <a:t> </a:t>
            </a:r>
            <a:r>
              <a:rPr lang="fr-BE" sz="1600" dirty="0" err="1"/>
              <a:t>neppure</a:t>
            </a:r>
            <a:r>
              <a:rPr lang="fr-BE" sz="1600" dirty="0"/>
              <a:t> </a:t>
            </a:r>
            <a:r>
              <a:rPr lang="fr-BE" sz="1600" dirty="0" err="1"/>
              <a:t>pulire</a:t>
            </a:r>
            <a:r>
              <a:rPr lang="fr-BE" sz="1600" dirty="0"/>
              <a:t> […]. </a:t>
            </a:r>
            <a:r>
              <a:rPr lang="fr-BE" sz="1600" dirty="0" err="1"/>
              <a:t>Altre</a:t>
            </a:r>
            <a:r>
              <a:rPr lang="fr-BE" sz="1600" dirty="0"/>
              <a:t> </a:t>
            </a:r>
            <a:r>
              <a:rPr lang="fr-BE" sz="1600" dirty="0" err="1"/>
              <a:t>persone</a:t>
            </a:r>
            <a:r>
              <a:rPr lang="fr-BE" sz="1600" dirty="0"/>
              <a:t> </a:t>
            </a:r>
            <a:r>
              <a:rPr lang="fr-BE" sz="1600" dirty="0" err="1"/>
              <a:t>mettono</a:t>
            </a:r>
            <a:endParaRPr lang="fr-BE" sz="1600" dirty="0"/>
          </a:p>
          <a:p>
            <a:r>
              <a:rPr lang="fr-BE" sz="1600" dirty="0"/>
              <a:t>i </a:t>
            </a:r>
            <a:r>
              <a:rPr lang="fr-BE" sz="1600" dirty="0" err="1"/>
              <a:t>loro</a:t>
            </a:r>
            <a:r>
              <a:rPr lang="fr-BE" sz="1600" dirty="0"/>
              <a:t> </a:t>
            </a:r>
            <a:r>
              <a:rPr lang="fr-BE" sz="1600" dirty="0" err="1"/>
              <a:t>visi</a:t>
            </a:r>
            <a:r>
              <a:rPr lang="fr-BE" sz="1600" dirty="0"/>
              <a:t> con </a:t>
            </a:r>
            <a:r>
              <a:rPr lang="fr-BE" sz="1600" dirty="0" err="1"/>
              <a:t>una</a:t>
            </a:r>
            <a:r>
              <a:rPr lang="fr-BE" sz="1600" dirty="0"/>
              <a:t> </a:t>
            </a:r>
            <a:r>
              <a:rPr lang="fr-BE" sz="1600" dirty="0" err="1"/>
              <a:t>rapidità</a:t>
            </a:r>
            <a:r>
              <a:rPr lang="fr-BE" sz="1600" dirty="0"/>
              <a:t> </a:t>
            </a:r>
            <a:r>
              <a:rPr lang="fr-BE" sz="1600" dirty="0" err="1"/>
              <a:t>eccezionale</a:t>
            </a:r>
            <a:r>
              <a:rPr lang="fr-BE" sz="1600" dirty="0"/>
              <a:t>, </a:t>
            </a:r>
            <a:r>
              <a:rPr lang="fr-BE" sz="1600" dirty="0" err="1"/>
              <a:t>uno</a:t>
            </a:r>
            <a:r>
              <a:rPr lang="fr-BE" sz="1600" dirty="0"/>
              <a:t> </a:t>
            </a:r>
            <a:r>
              <a:rPr lang="fr-BE" sz="1600" dirty="0" err="1"/>
              <a:t>dopo</a:t>
            </a:r>
            <a:r>
              <a:rPr lang="fr-BE" sz="1600" dirty="0"/>
              <a:t> l’</a:t>
            </a:r>
            <a:r>
              <a:rPr lang="fr-BE" sz="1600" dirty="0" err="1"/>
              <a:t>altro</a:t>
            </a:r>
            <a:r>
              <a:rPr lang="fr-BE" sz="1600" dirty="0"/>
              <a:t>, e li </a:t>
            </a:r>
            <a:r>
              <a:rPr lang="fr-BE" sz="1600" dirty="0" err="1"/>
              <a:t>consumano</a:t>
            </a:r>
            <a:r>
              <a:rPr lang="fr-BE" sz="1600" dirty="0"/>
              <a:t>.</a:t>
            </a:r>
          </a:p>
          <a:p>
            <a:r>
              <a:rPr lang="fr-BE" sz="1600" dirty="0" err="1"/>
              <a:t>Pensano</a:t>
            </a:r>
            <a:r>
              <a:rPr lang="fr-BE" sz="1600" dirty="0"/>
              <a:t> </a:t>
            </a:r>
            <a:r>
              <a:rPr lang="fr-BE" sz="1600" dirty="0" err="1"/>
              <a:t>sulle</a:t>
            </a:r>
            <a:r>
              <a:rPr lang="fr-BE" sz="1600" dirty="0"/>
              <a:t> prime di </a:t>
            </a:r>
            <a:r>
              <a:rPr lang="fr-BE" sz="1600" dirty="0" err="1"/>
              <a:t>averne</a:t>
            </a:r>
            <a:r>
              <a:rPr lang="fr-BE" sz="1600" dirty="0"/>
              <a:t> per sempre ma son sono </a:t>
            </a:r>
            <a:r>
              <a:rPr lang="fr-BE" sz="1600" dirty="0" err="1"/>
              <a:t>ancora</a:t>
            </a:r>
            <a:r>
              <a:rPr lang="fr-BE" sz="1600" dirty="0"/>
              <a:t> ai </a:t>
            </a:r>
            <a:r>
              <a:rPr lang="fr-BE" sz="1600" dirty="0" err="1"/>
              <a:t>quaranta</a:t>
            </a:r>
            <a:r>
              <a:rPr lang="fr-BE" sz="1600" dirty="0"/>
              <a:t> : </a:t>
            </a:r>
          </a:p>
          <a:p>
            <a:r>
              <a:rPr lang="fr-BE" sz="1600" dirty="0" err="1"/>
              <a:t>ecco</a:t>
            </a:r>
            <a:r>
              <a:rPr lang="fr-BE" sz="1600" dirty="0"/>
              <a:t> l’ultimo. </a:t>
            </a:r>
            <a:r>
              <a:rPr lang="it-IT" sz="1600" dirty="0"/>
              <a:t>Naturalmente ciò ha il suo lato tragico. Non sono abituati a risparmiare visi, dopo otto giorni l’ultimo è finito, ha buchi, in molto punti è sottile come carta, e a poco a poco affiora il sottofondo, il nonviso, e loro camminano con quello. Ma la donna, la donna: era sprofondata tutta in sé, in avanti, nelle sue mani. Era all’angolo di Notre-Dame-des-Champs. Appena l’ebbi vista, cominciai a camminare più piano. Quando i poveri pensano, non bisogna disturbarli. Può darsi che trovino. La strada era troppo vuota, il suo vuoto si annoiava e mi toglieva il passo sotto i piedi, risuonando con esso, là e qua, come con uno zoccolo. La donna si spaventò e si sollevò via da sé troppo presto, troppo rapida, e il viso le rimase tra le due mani.  Potei vederlo posato là dentro, la sua forma vuota. Mi costò uno sforzo indescrivibile fermarmi alle mani, non guardare quanto s’era strappato da esse. Inorridivo nel vedere un viso dall’interno, ma ben altro terrore avrei provato davanti alla testa nuda, piagata, senza viso.” (Rainer Maria Rilke,  </a:t>
            </a:r>
            <a:r>
              <a:rPr lang="it-IT" sz="1600" i="1" dirty="0"/>
              <a:t>I quaderni di Malte Laurids Brigge</a:t>
            </a:r>
            <a:r>
              <a:rPr lang="it-IT" sz="1600" dirty="0"/>
              <a:t>, 1910</a:t>
            </a:r>
            <a:r>
              <a:rPr lang="fr-BE" sz="1600" dirty="0"/>
              <a:t>, </a:t>
            </a:r>
            <a:r>
              <a:rPr lang="fr-FR" altLang="fr-FR" sz="1600" dirty="0">
                <a:solidFill>
                  <a:srgbClr val="222222"/>
                </a:solidFill>
              </a:rPr>
              <a:t>11/9, rue </a:t>
            </a:r>
            <a:r>
              <a:rPr lang="fr-FR" altLang="fr-FR" sz="1600" dirty="0" err="1">
                <a:solidFill>
                  <a:srgbClr val="222222"/>
                </a:solidFill>
              </a:rPr>
              <a:t>TouilIer</a:t>
            </a:r>
            <a:r>
              <a:rPr lang="fr-FR" altLang="fr-FR" sz="1600" dirty="0">
                <a:solidFill>
                  <a:srgbClr val="222222"/>
                </a:solidFill>
              </a:rPr>
              <a:t>)</a:t>
            </a:r>
          </a:p>
          <a:p>
            <a:endParaRPr lang="fr-BE" sz="1600" dirty="0"/>
          </a:p>
          <a:p>
            <a:endParaRPr lang="fr-BE" sz="1600" dirty="0"/>
          </a:p>
        </p:txBody>
      </p:sp>
      <p:pic>
        <p:nvPicPr>
          <p:cNvPr id="7" name="Picture 4" descr="Résultat de recherche d'images pour &quot;barthes portrait&quot;">
            <a:extLst>
              <a:ext uri="{FF2B5EF4-FFF2-40B4-BE49-F238E27FC236}">
                <a16:creationId xmlns:a16="http://schemas.microsoft.com/office/drawing/2014/main" id="{B8718525-AA4A-4156-9C78-8F8B751B4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2823" y="638993"/>
            <a:ext cx="1976040" cy="19760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B17EBF-F423-469B-97DC-2B32F58AF2A6}"/>
              </a:ext>
            </a:extLst>
          </p:cNvPr>
          <p:cNvSpPr txBox="1"/>
          <p:nvPr/>
        </p:nvSpPr>
        <p:spPr>
          <a:xfrm>
            <a:off x="360542" y="32004"/>
            <a:ext cx="4698659" cy="369332"/>
          </a:xfrm>
          <a:prstGeom prst="rect">
            <a:avLst/>
          </a:prstGeom>
          <a:noFill/>
        </p:spPr>
        <p:txBody>
          <a:bodyPr wrap="none" rtlCol="0">
            <a:spAutoFit/>
          </a:bodyPr>
          <a:lstStyle/>
          <a:p>
            <a:r>
              <a:rPr lang="fr-BE" b="1" dirty="0"/>
              <a:t>« </a:t>
            </a:r>
            <a:r>
              <a:rPr lang="fr-BE" b="1" dirty="0" err="1"/>
              <a:t>Uno</a:t>
            </a:r>
            <a:r>
              <a:rPr lang="fr-BE" b="1" dirty="0"/>
              <a:t>, </a:t>
            </a:r>
            <a:r>
              <a:rPr lang="fr-BE" b="1" dirty="0" err="1"/>
              <a:t>nessuno</a:t>
            </a:r>
            <a:r>
              <a:rPr lang="fr-BE" b="1" dirty="0"/>
              <a:t>, </a:t>
            </a:r>
            <a:r>
              <a:rPr lang="fr-BE" b="1" dirty="0" err="1"/>
              <a:t>centomila</a:t>
            </a:r>
            <a:r>
              <a:rPr lang="fr-BE" b="1" dirty="0"/>
              <a:t> » (</a:t>
            </a:r>
            <a:r>
              <a:rPr lang="fr-BE" b="1" dirty="0" err="1"/>
              <a:t>inflazione</a:t>
            </a:r>
            <a:r>
              <a:rPr lang="fr-BE" b="1" dirty="0"/>
              <a:t> faciale)</a:t>
            </a:r>
          </a:p>
        </p:txBody>
      </p:sp>
      <p:pic>
        <p:nvPicPr>
          <p:cNvPr id="6" name="Picture 2" desc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304050" y="4717198"/>
            <a:ext cx="1141691" cy="14497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chaplin visage&quot;"/>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25422" y="3594220"/>
            <a:ext cx="1143431" cy="8575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ésultat de recherche d'images pour &quot;garbo barthes&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1664" y="3205450"/>
            <a:ext cx="1644978" cy="20147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ésultat de recherche d'images pour &quot;mèche brando peplum&quot;"/>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15384" b="36551"/>
          <a:stretch/>
        </p:blipFill>
        <p:spPr bwMode="auto">
          <a:xfrm>
            <a:off x="10207676" y="5256371"/>
            <a:ext cx="1512953" cy="14456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evahober.com/wp-content/uploads/2013/05/Totem-Sylvain_Rebecca-Bournigault_Aquarelle-sur-papier_2018.jpg">
            <a:extLst>
              <a:ext uri="{FF2B5EF4-FFF2-40B4-BE49-F238E27FC236}">
                <a16:creationId xmlns:a16="http://schemas.microsoft.com/office/drawing/2014/main" id="{43E7F6BC-C056-4293-B576-6C6A8832B8D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8211751" y="216670"/>
            <a:ext cx="1172566" cy="17407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FF8411-10EF-4957-935E-CE02649D0456}"/>
              </a:ext>
            </a:extLst>
          </p:cNvPr>
          <p:cNvSpPr txBox="1"/>
          <p:nvPr/>
        </p:nvSpPr>
        <p:spPr>
          <a:xfrm>
            <a:off x="7923514" y="1937924"/>
            <a:ext cx="1940468" cy="1354217"/>
          </a:xfrm>
          <a:prstGeom prst="rect">
            <a:avLst/>
          </a:prstGeom>
          <a:noFill/>
        </p:spPr>
        <p:txBody>
          <a:bodyPr wrap="none" rtlCol="0">
            <a:spAutoFit/>
          </a:bodyPr>
          <a:lstStyle/>
          <a:p>
            <a:r>
              <a:rPr lang="fr-BE" sz="1600" dirty="0"/>
              <a:t>Rébecca </a:t>
            </a:r>
            <a:r>
              <a:rPr lang="fr-BE" sz="1600" dirty="0" err="1"/>
              <a:t>Bournigault</a:t>
            </a:r>
            <a:r>
              <a:rPr lang="fr-BE" sz="1600" dirty="0"/>
              <a:t>,</a:t>
            </a:r>
          </a:p>
          <a:p>
            <a:r>
              <a:rPr lang="fr-BE" sz="1600" i="1" dirty="0"/>
              <a:t>Totem Sylvain</a:t>
            </a:r>
            <a:r>
              <a:rPr lang="fr-BE" sz="1600" dirty="0"/>
              <a:t>, 2018</a:t>
            </a:r>
            <a:br>
              <a:rPr lang="fr-BE" sz="1600" dirty="0"/>
            </a:br>
            <a:r>
              <a:rPr lang="fr-BE" sz="1600" dirty="0" err="1"/>
              <a:t>acquarello</a:t>
            </a:r>
            <a:r>
              <a:rPr lang="fr-BE" sz="1600" dirty="0"/>
              <a:t> su carta</a:t>
            </a:r>
            <a:br>
              <a:rPr lang="fr-BE" sz="1600" dirty="0"/>
            </a:br>
            <a:r>
              <a:rPr lang="fr-BE" sz="1600" dirty="0"/>
              <a:t>73 x 107 cm</a:t>
            </a:r>
          </a:p>
          <a:p>
            <a:endParaRPr lang="fr-BE" dirty="0"/>
          </a:p>
        </p:txBody>
      </p:sp>
      <p:sp>
        <p:nvSpPr>
          <p:cNvPr id="10" name="TextBox 9">
            <a:extLst>
              <a:ext uri="{FF2B5EF4-FFF2-40B4-BE49-F238E27FC236}">
                <a16:creationId xmlns:a16="http://schemas.microsoft.com/office/drawing/2014/main" id="{0D4BF90E-7F82-4B0C-833C-1051D7FD3258}"/>
              </a:ext>
            </a:extLst>
          </p:cNvPr>
          <p:cNvSpPr txBox="1"/>
          <p:nvPr/>
        </p:nvSpPr>
        <p:spPr>
          <a:xfrm>
            <a:off x="9863982" y="2799977"/>
            <a:ext cx="2406043" cy="369332"/>
          </a:xfrm>
          <a:prstGeom prst="rect">
            <a:avLst/>
          </a:prstGeom>
          <a:noFill/>
        </p:spPr>
        <p:txBody>
          <a:bodyPr wrap="none" rtlCol="0">
            <a:spAutoFit/>
          </a:bodyPr>
          <a:lstStyle/>
          <a:p>
            <a:r>
              <a:rPr lang="fr-BE" dirty="0"/>
              <a:t>aria, « </a:t>
            </a:r>
            <a:r>
              <a:rPr lang="fr-BE" dirty="0" err="1"/>
              <a:t>temperamento</a:t>
            </a:r>
            <a:r>
              <a:rPr lang="fr-BE" dirty="0"/>
              <a:t> »</a:t>
            </a:r>
          </a:p>
        </p:txBody>
      </p:sp>
      <p:pic>
        <p:nvPicPr>
          <p:cNvPr id="11" name="Picture 4" descr="Résultat de recherche d'images pour &quot;art brut visages&quot;">
            <a:extLst>
              <a:ext uri="{FF2B5EF4-FFF2-40B4-BE49-F238E27FC236}">
                <a16:creationId xmlns:a16="http://schemas.microsoft.com/office/drawing/2014/main" id="{F125483A-0C95-4277-906A-A968E7CA2D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6424" y="299372"/>
            <a:ext cx="1245520" cy="15537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79C3A3A-1FAF-4BCF-B85F-C0283E010C91}"/>
              </a:ext>
            </a:extLst>
          </p:cNvPr>
          <p:cNvSpPr txBox="1"/>
          <p:nvPr/>
        </p:nvSpPr>
        <p:spPr>
          <a:xfrm>
            <a:off x="6749999" y="1788711"/>
            <a:ext cx="1194238" cy="369332"/>
          </a:xfrm>
          <a:prstGeom prst="rect">
            <a:avLst/>
          </a:prstGeom>
          <a:noFill/>
        </p:spPr>
        <p:txBody>
          <a:bodyPr wrap="none" rtlCol="0">
            <a:spAutoFit/>
          </a:bodyPr>
          <a:lstStyle/>
          <a:p>
            <a:r>
              <a:rPr lang="fr-BE" dirty="0" err="1"/>
              <a:t>Madge</a:t>
            </a:r>
            <a:r>
              <a:rPr lang="fr-BE" dirty="0"/>
              <a:t> Gill</a:t>
            </a:r>
          </a:p>
        </p:txBody>
      </p:sp>
    </p:spTree>
    <p:extLst>
      <p:ext uri="{BB962C8B-B14F-4D97-AF65-F5344CB8AC3E}">
        <p14:creationId xmlns:p14="http://schemas.microsoft.com/office/powerpoint/2010/main" val="4215004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Louis_XIV_of_France.jpg">
            <a:hlinkClick r:id="rId2" tooltip="Image:Louis_XIV_of_France.jpg"/>
          </p:cNvPr>
          <p:cNvPicPr>
            <a:picLocks noChangeAspect="1" noChangeArrowheads="1"/>
          </p:cNvPicPr>
          <p:nvPr/>
        </p:nvPicPr>
        <p:blipFill>
          <a:blip r:embed="rId3" cstate="print"/>
          <a:srcRect/>
          <a:stretch>
            <a:fillRect/>
          </a:stretch>
        </p:blipFill>
        <p:spPr bwMode="auto">
          <a:xfrm>
            <a:off x="406168" y="830013"/>
            <a:ext cx="3725483" cy="5294329"/>
          </a:xfrm>
          <a:prstGeom prst="rect">
            <a:avLst/>
          </a:prstGeom>
          <a:noFill/>
          <a:ln w="9525">
            <a:noFill/>
            <a:miter lim="800000"/>
            <a:headEnd/>
            <a:tailEnd/>
          </a:ln>
        </p:spPr>
      </p:pic>
      <p:sp>
        <p:nvSpPr>
          <p:cNvPr id="7171" name="Text Box 3"/>
          <p:cNvSpPr txBox="1">
            <a:spLocks noChangeArrowheads="1"/>
          </p:cNvSpPr>
          <p:nvPr/>
        </p:nvSpPr>
        <p:spPr bwMode="auto">
          <a:xfrm>
            <a:off x="4595601" y="382570"/>
            <a:ext cx="6865396" cy="3170099"/>
          </a:xfrm>
          <a:prstGeom prst="rect">
            <a:avLst/>
          </a:prstGeom>
          <a:noFill/>
          <a:ln w="9525">
            <a:noFill/>
            <a:miter lim="800000"/>
            <a:headEnd/>
            <a:tailEnd/>
          </a:ln>
        </p:spPr>
        <p:txBody>
          <a:bodyPr wrap="square">
            <a:spAutoFit/>
          </a:bodyPr>
          <a:lstStyle/>
          <a:p>
            <a:endParaRPr lang="fr-BE" sz="2000" dirty="0">
              <a:latin typeface="Calibri" pitchFamily="34" charset="0"/>
            </a:endParaRPr>
          </a:p>
          <a:p>
            <a:r>
              <a:rPr lang="fr-BE" sz="2000" b="1" dirty="0">
                <a:latin typeface="Calibri" pitchFamily="34" charset="0"/>
              </a:rPr>
              <a:t>I due </a:t>
            </a:r>
            <a:r>
              <a:rPr lang="fr-BE" sz="2000" b="1" dirty="0" err="1">
                <a:latin typeface="Calibri" pitchFamily="34" charset="0"/>
              </a:rPr>
              <a:t>corpi</a:t>
            </a:r>
            <a:r>
              <a:rPr lang="fr-BE" sz="2000" b="1" dirty="0">
                <a:latin typeface="Calibri" pitchFamily="34" charset="0"/>
              </a:rPr>
              <a:t> </a:t>
            </a:r>
            <a:r>
              <a:rPr lang="fr-BE" sz="2000" b="1" dirty="0" err="1">
                <a:latin typeface="Calibri" pitchFamily="34" charset="0"/>
              </a:rPr>
              <a:t>del</a:t>
            </a:r>
            <a:r>
              <a:rPr lang="fr-BE" sz="2000" b="1" dirty="0">
                <a:latin typeface="Calibri" pitchFamily="34" charset="0"/>
              </a:rPr>
              <a:t> re :</a:t>
            </a:r>
          </a:p>
          <a:p>
            <a:r>
              <a:rPr lang="fr-BE" sz="2000" b="1" dirty="0">
                <a:latin typeface="Calibri" pitchFamily="34" charset="0"/>
              </a:rPr>
              <a:t>– </a:t>
            </a:r>
            <a:r>
              <a:rPr lang="fr-BE" sz="2000" b="1" dirty="0" err="1">
                <a:latin typeface="Calibri" pitchFamily="34" charset="0"/>
              </a:rPr>
              <a:t>glorioso</a:t>
            </a:r>
            <a:r>
              <a:rPr lang="fr-BE" sz="2000" b="1" dirty="0">
                <a:latin typeface="Calibri" pitchFamily="34" charset="0"/>
              </a:rPr>
              <a:t>, </a:t>
            </a:r>
            <a:r>
              <a:rPr lang="fr-BE" sz="2000" b="1" dirty="0" err="1">
                <a:latin typeface="Calibri" pitchFamily="34" charset="0"/>
              </a:rPr>
              <a:t>incorruttibile</a:t>
            </a:r>
            <a:r>
              <a:rPr lang="fr-BE" sz="2000" b="1" dirty="0">
                <a:latin typeface="Calibri" pitchFamily="34" charset="0"/>
              </a:rPr>
              <a:t> (divino)  </a:t>
            </a:r>
          </a:p>
          <a:p>
            <a:r>
              <a:rPr lang="fr-BE" sz="2000" b="1" dirty="0">
                <a:latin typeface="Calibri" pitchFamily="34" charset="0"/>
              </a:rPr>
              <a:t>– </a:t>
            </a:r>
            <a:r>
              <a:rPr lang="fr-BE" sz="2000" b="1" dirty="0" err="1">
                <a:latin typeface="Calibri" pitchFamily="34" charset="0"/>
              </a:rPr>
              <a:t>mortale</a:t>
            </a:r>
            <a:r>
              <a:rPr lang="fr-BE" sz="2000" b="1" dirty="0">
                <a:latin typeface="Calibri" pitchFamily="34" charset="0"/>
              </a:rPr>
              <a:t>, </a:t>
            </a:r>
            <a:r>
              <a:rPr lang="fr-BE" sz="2000" b="1" dirty="0" err="1">
                <a:latin typeface="Calibri" pitchFamily="34" charset="0"/>
              </a:rPr>
              <a:t>corruttibile</a:t>
            </a:r>
            <a:r>
              <a:rPr lang="fr-BE" sz="2000" b="1" dirty="0">
                <a:latin typeface="Calibri" pitchFamily="34" charset="0"/>
              </a:rPr>
              <a:t> (</a:t>
            </a:r>
            <a:r>
              <a:rPr lang="fr-BE" sz="2000" b="1" i="1" dirty="0" err="1">
                <a:latin typeface="Calibri" pitchFamily="34" charset="0"/>
              </a:rPr>
              <a:t>saccus</a:t>
            </a:r>
            <a:r>
              <a:rPr lang="fr-BE" sz="2000" b="1" i="1" dirty="0">
                <a:latin typeface="Calibri" pitchFamily="34" charset="0"/>
              </a:rPr>
              <a:t> </a:t>
            </a:r>
            <a:r>
              <a:rPr lang="fr-BE" sz="2000" b="1" i="1" dirty="0" err="1">
                <a:latin typeface="Calibri" pitchFamily="34" charset="0"/>
              </a:rPr>
              <a:t>merdae</a:t>
            </a:r>
            <a:r>
              <a:rPr lang="fr-BE" sz="2000" b="1" dirty="0">
                <a:latin typeface="Calibri" pitchFamily="34" charset="0"/>
              </a:rPr>
              <a:t>)</a:t>
            </a:r>
          </a:p>
          <a:p>
            <a:r>
              <a:rPr lang="fr-BE" sz="2000" dirty="0">
                <a:latin typeface="Calibri" pitchFamily="34" charset="0"/>
              </a:rPr>
              <a:t>Cf. </a:t>
            </a:r>
            <a:r>
              <a:rPr lang="fr-BE" sz="2000" dirty="0" err="1">
                <a:latin typeface="Calibri" pitchFamily="34" charset="0"/>
              </a:rPr>
              <a:t>doppio</a:t>
            </a:r>
            <a:r>
              <a:rPr lang="fr-BE" sz="2000" dirty="0">
                <a:latin typeface="Calibri" pitchFamily="34" charset="0"/>
              </a:rPr>
              <a:t> </a:t>
            </a:r>
            <a:r>
              <a:rPr lang="fr-BE" sz="2000" dirty="0" err="1">
                <a:latin typeface="Calibri" pitchFamily="34" charset="0"/>
              </a:rPr>
              <a:t>volto</a:t>
            </a:r>
            <a:r>
              <a:rPr lang="fr-BE" sz="2000" dirty="0">
                <a:latin typeface="Calibri" pitchFamily="34" charset="0"/>
              </a:rPr>
              <a:t> </a:t>
            </a:r>
            <a:r>
              <a:rPr lang="fr-BE" sz="2000" dirty="0" err="1">
                <a:latin typeface="Calibri" pitchFamily="34" charset="0"/>
              </a:rPr>
              <a:t>dell’icona</a:t>
            </a:r>
            <a:r>
              <a:rPr lang="fr-BE" sz="2000" dirty="0">
                <a:latin typeface="Calibri" pitchFamily="34" charset="0"/>
              </a:rPr>
              <a:t> come </a:t>
            </a:r>
            <a:r>
              <a:rPr lang="fr-BE" sz="2000" dirty="0" err="1">
                <a:latin typeface="Calibri" pitchFamily="34" charset="0"/>
              </a:rPr>
              <a:t>materia</a:t>
            </a:r>
            <a:r>
              <a:rPr lang="fr-BE" sz="2000" dirty="0">
                <a:latin typeface="Calibri" pitchFamily="34" charset="0"/>
              </a:rPr>
              <a:t> e </a:t>
            </a:r>
            <a:r>
              <a:rPr lang="fr-BE" sz="2000" dirty="0" err="1">
                <a:latin typeface="Calibri" pitchFamily="34" charset="0"/>
              </a:rPr>
              <a:t>presenza</a:t>
            </a:r>
            <a:r>
              <a:rPr lang="fr-BE" sz="2000" dirty="0">
                <a:latin typeface="Calibri" pitchFamily="34" charset="0"/>
              </a:rPr>
              <a:t> </a:t>
            </a:r>
            <a:r>
              <a:rPr lang="fr-BE" sz="2000" dirty="0" err="1">
                <a:latin typeface="Calibri" pitchFamily="34" charset="0"/>
              </a:rPr>
              <a:t>divina</a:t>
            </a:r>
            <a:r>
              <a:rPr lang="fr-BE" sz="2000" dirty="0">
                <a:latin typeface="Calibri" pitchFamily="34" charset="0"/>
              </a:rPr>
              <a:t> : </a:t>
            </a:r>
            <a:r>
              <a:rPr lang="fr-BE" sz="2000" dirty="0" err="1">
                <a:latin typeface="Calibri" pitchFamily="34" charset="0"/>
              </a:rPr>
              <a:t>presenza</a:t>
            </a:r>
            <a:r>
              <a:rPr lang="fr-BE" sz="2000" dirty="0">
                <a:latin typeface="Calibri" pitchFamily="34" charset="0"/>
              </a:rPr>
              <a:t> </a:t>
            </a:r>
            <a:r>
              <a:rPr lang="fr-BE" sz="2000" dirty="0" err="1">
                <a:latin typeface="Calibri" pitchFamily="34" charset="0"/>
              </a:rPr>
              <a:t>dell’archetipo</a:t>
            </a:r>
            <a:r>
              <a:rPr lang="fr-BE" sz="2000" dirty="0">
                <a:latin typeface="Calibri" pitchFamily="34" charset="0"/>
              </a:rPr>
              <a:t> </a:t>
            </a:r>
            <a:r>
              <a:rPr lang="fr-BE" sz="2000" dirty="0" err="1">
                <a:latin typeface="Calibri" pitchFamily="34" charset="0"/>
              </a:rPr>
              <a:t>nell’immagine</a:t>
            </a:r>
            <a:r>
              <a:rPr lang="fr-BE" sz="2000" dirty="0">
                <a:latin typeface="Calibri" pitchFamily="34" charset="0"/>
              </a:rPr>
              <a:t>)</a:t>
            </a:r>
          </a:p>
          <a:p>
            <a:endParaRPr lang="fr-BE" sz="2000" dirty="0">
              <a:latin typeface="Calibri" pitchFamily="34" charset="0"/>
            </a:endParaRPr>
          </a:p>
          <a:p>
            <a:pPr>
              <a:buFontTx/>
              <a:buChar char="-"/>
            </a:pPr>
            <a:endParaRPr lang="fr-BE" sz="2000" dirty="0">
              <a:latin typeface="Calibri" pitchFamily="34" charset="0"/>
            </a:endParaRPr>
          </a:p>
          <a:p>
            <a:pPr>
              <a:buFontTx/>
              <a:buChar char="-"/>
            </a:pPr>
            <a:endParaRPr lang="fr-BE" sz="2000" dirty="0">
              <a:latin typeface="Calibri" pitchFamily="34" charset="0"/>
            </a:endParaRPr>
          </a:p>
          <a:p>
            <a:endParaRPr lang="fr-FR" sz="2000" dirty="0">
              <a:latin typeface="Calibri" pitchFamily="34" charset="0"/>
            </a:endParaRPr>
          </a:p>
        </p:txBody>
      </p:sp>
      <p:sp>
        <p:nvSpPr>
          <p:cNvPr id="2" name="TextBox 1">
            <a:extLst>
              <a:ext uri="{FF2B5EF4-FFF2-40B4-BE49-F238E27FC236}">
                <a16:creationId xmlns:a16="http://schemas.microsoft.com/office/drawing/2014/main" id="{9631C3E6-4235-4E52-9EBA-56F246218B42}"/>
              </a:ext>
            </a:extLst>
          </p:cNvPr>
          <p:cNvSpPr txBox="1"/>
          <p:nvPr/>
        </p:nvSpPr>
        <p:spPr>
          <a:xfrm>
            <a:off x="290949" y="93087"/>
            <a:ext cx="4504438" cy="461665"/>
          </a:xfrm>
          <a:prstGeom prst="rect">
            <a:avLst/>
          </a:prstGeom>
          <a:noFill/>
        </p:spPr>
        <p:txBody>
          <a:bodyPr wrap="none" rtlCol="0">
            <a:spAutoFit/>
          </a:bodyPr>
          <a:lstStyle/>
          <a:p>
            <a:r>
              <a:rPr lang="fr-BE" sz="2400" b="1" dirty="0"/>
              <a:t>3. La « </a:t>
            </a:r>
            <a:r>
              <a:rPr lang="fr-BE" sz="2400" b="1" dirty="0" err="1"/>
              <a:t>fabbricazione</a:t>
            </a:r>
            <a:r>
              <a:rPr lang="fr-BE" sz="2400" b="1" dirty="0"/>
              <a:t> » di Luigi XIV</a:t>
            </a:r>
          </a:p>
        </p:txBody>
      </p:sp>
      <p:sp>
        <p:nvSpPr>
          <p:cNvPr id="3" name="TextBox 2">
            <a:extLst>
              <a:ext uri="{FF2B5EF4-FFF2-40B4-BE49-F238E27FC236}">
                <a16:creationId xmlns:a16="http://schemas.microsoft.com/office/drawing/2014/main" id="{09A0B8A2-0698-466C-8E1D-EBEBECFF7E58}"/>
              </a:ext>
            </a:extLst>
          </p:cNvPr>
          <p:cNvSpPr txBox="1"/>
          <p:nvPr/>
        </p:nvSpPr>
        <p:spPr>
          <a:xfrm>
            <a:off x="6375255" y="5980387"/>
            <a:ext cx="4550541" cy="646331"/>
          </a:xfrm>
          <a:prstGeom prst="rect">
            <a:avLst/>
          </a:prstGeom>
          <a:noFill/>
        </p:spPr>
        <p:txBody>
          <a:bodyPr wrap="none" rtlCol="0">
            <a:spAutoFit/>
          </a:bodyPr>
          <a:lstStyle/>
          <a:p>
            <a:r>
              <a:rPr lang="fr-BE" dirty="0"/>
              <a:t>Peter Burke, </a:t>
            </a:r>
            <a:r>
              <a:rPr lang="fr-BE" i="1" dirty="0"/>
              <a:t>The fabrication of Louis XIV</a:t>
            </a:r>
            <a:r>
              <a:rPr lang="fr-BE" dirty="0"/>
              <a:t>, 1992</a:t>
            </a:r>
          </a:p>
          <a:p>
            <a:r>
              <a:rPr lang="fr-BE" dirty="0"/>
              <a:t>(</a:t>
            </a:r>
            <a:r>
              <a:rPr lang="fr-BE" i="1" dirty="0"/>
              <a:t>Louis XIV. Les stratégies de la gloire</a:t>
            </a:r>
            <a:r>
              <a:rPr lang="fr-BE" dirty="0"/>
              <a:t>, 1995)</a:t>
            </a:r>
          </a:p>
        </p:txBody>
      </p:sp>
      <p:pic>
        <p:nvPicPr>
          <p:cNvPr id="6" name="Picture 5" descr="visage-Louis-XIV-Rigaud.jpg">
            <a:extLst>
              <a:ext uri="{FF2B5EF4-FFF2-40B4-BE49-F238E27FC236}">
                <a16:creationId xmlns:a16="http://schemas.microsoft.com/office/drawing/2014/main" id="{20104655-C690-4E76-AB02-D8DC086AE0A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747666" y="3305636"/>
            <a:ext cx="2156189" cy="2282073"/>
          </a:xfrm>
          <a:prstGeom prst="rect">
            <a:avLst/>
          </a:prstGeom>
          <a:noFill/>
          <a:ln>
            <a:noFill/>
          </a:ln>
        </p:spPr>
      </p:pic>
      <p:pic>
        <p:nvPicPr>
          <p:cNvPr id="3074" name="Picture 2" descr="http://upload.wikimedia.org/wikipedia/commons/5/52/Jesus-Christ-from-Hagia-Sophia.jpg">
            <a:extLst>
              <a:ext uri="{FF2B5EF4-FFF2-40B4-BE49-F238E27FC236}">
                <a16:creationId xmlns:a16="http://schemas.microsoft.com/office/drawing/2014/main" id="{05BCF76F-C8A0-4690-AD88-6396855A75C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684790" y="1967619"/>
            <a:ext cx="1116741" cy="12793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associée">
            <a:extLst>
              <a:ext uri="{FF2B5EF4-FFF2-40B4-BE49-F238E27FC236}">
                <a16:creationId xmlns:a16="http://schemas.microsoft.com/office/drawing/2014/main" id="{B323F0E3-7594-40CD-8205-FAD641530F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2062" y="3597919"/>
            <a:ext cx="3033734" cy="20276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6DD5E2-A984-4E88-B7C5-98F00F0D3FC5}"/>
              </a:ext>
            </a:extLst>
          </p:cNvPr>
          <p:cNvSpPr txBox="1"/>
          <p:nvPr/>
        </p:nvSpPr>
        <p:spPr>
          <a:xfrm>
            <a:off x="7499758" y="276837"/>
            <a:ext cx="4511491" cy="646331"/>
          </a:xfrm>
          <a:prstGeom prst="rect">
            <a:avLst/>
          </a:prstGeom>
          <a:noFill/>
        </p:spPr>
        <p:txBody>
          <a:bodyPr wrap="none" rtlCol="0">
            <a:spAutoFit/>
          </a:bodyPr>
          <a:lstStyle/>
          <a:p>
            <a:r>
              <a:rPr lang="fr-BE" dirty="0"/>
              <a:t>« On dirait que le roi n’est roi qu’en peinture »</a:t>
            </a:r>
          </a:p>
          <a:p>
            <a:r>
              <a:rPr lang="fr-BE" dirty="0"/>
              <a:t>(Furetière, 1690)</a:t>
            </a:r>
          </a:p>
        </p:txBody>
      </p:sp>
      <p:sp>
        <p:nvSpPr>
          <p:cNvPr id="5" name="Rectangle 4">
            <a:extLst>
              <a:ext uri="{FF2B5EF4-FFF2-40B4-BE49-F238E27FC236}">
                <a16:creationId xmlns:a16="http://schemas.microsoft.com/office/drawing/2014/main" id="{2D0630F0-4FF7-434F-9F0A-A749E6CA65C6}"/>
              </a:ext>
            </a:extLst>
          </p:cNvPr>
          <p:cNvSpPr/>
          <p:nvPr/>
        </p:nvSpPr>
        <p:spPr>
          <a:xfrm>
            <a:off x="161465" y="6124342"/>
            <a:ext cx="6365170" cy="646331"/>
          </a:xfrm>
          <a:prstGeom prst="rect">
            <a:avLst/>
          </a:prstGeom>
        </p:spPr>
        <p:txBody>
          <a:bodyPr wrap="square">
            <a:spAutoFit/>
          </a:bodyPr>
          <a:lstStyle/>
          <a:p>
            <a:r>
              <a:rPr lang="fr-BE" dirty="0">
                <a:latin typeface="Calibri" pitchFamily="34" charset="0"/>
              </a:rPr>
              <a:t>Hyacinthe Rigaud, </a:t>
            </a:r>
            <a:r>
              <a:rPr lang="fr-BE" i="1" dirty="0">
                <a:latin typeface="Calibri" pitchFamily="34" charset="0"/>
              </a:rPr>
              <a:t>Louis XIV en costume de sacre</a:t>
            </a:r>
            <a:r>
              <a:rPr lang="fr-BE" dirty="0">
                <a:latin typeface="Calibri" pitchFamily="34" charset="0"/>
              </a:rPr>
              <a:t>, 1701, </a:t>
            </a:r>
          </a:p>
          <a:p>
            <a:r>
              <a:rPr lang="fr-BE" dirty="0">
                <a:latin typeface="Calibri" pitchFamily="34" charset="0"/>
              </a:rPr>
              <a:t>192 x 277 cm, Versailles, Louvre (63 </a:t>
            </a:r>
            <a:r>
              <a:rPr lang="fr-BE" dirty="0" err="1">
                <a:latin typeface="Calibri" pitchFamily="34" charset="0"/>
              </a:rPr>
              <a:t>anni</a:t>
            </a:r>
            <a:r>
              <a:rPr lang="fr-BE" dirty="0">
                <a:latin typeface="Calibri" pitchFamily="34" charset="0"/>
              </a:rPr>
              <a:t>)</a:t>
            </a:r>
          </a:p>
        </p:txBody>
      </p:sp>
    </p:spTree>
    <p:extLst>
      <p:ext uri="{BB962C8B-B14F-4D97-AF65-F5344CB8AC3E}">
        <p14:creationId xmlns:p14="http://schemas.microsoft.com/office/powerpoint/2010/main" val="2471411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6080125" y="1"/>
            <a:ext cx="184150" cy="396875"/>
          </a:xfrm>
          <a:prstGeom prst="rect">
            <a:avLst/>
          </a:prstGeom>
          <a:noFill/>
          <a:ln w="9525">
            <a:noFill/>
            <a:miter lim="800000"/>
            <a:headEnd/>
            <a:tailEnd/>
          </a:ln>
        </p:spPr>
        <p:txBody>
          <a:bodyPr wrap="none">
            <a:spAutoFit/>
          </a:bodyPr>
          <a:lstStyle/>
          <a:p>
            <a:endParaRPr lang="nl-NL" sz="2000"/>
          </a:p>
        </p:txBody>
      </p:sp>
      <p:pic>
        <p:nvPicPr>
          <p:cNvPr id="2055" name="Picture 7" descr="C:\Documents and Settings\Nathalie\Mes documents\Mes images\schoon\m505204_03nt6419_p.jpg"/>
          <p:cNvPicPr>
            <a:picLocks noChangeAspect="1" noChangeArrowheads="1"/>
          </p:cNvPicPr>
          <p:nvPr/>
        </p:nvPicPr>
        <p:blipFill>
          <a:blip r:embed="rId2" cstate="print"/>
          <a:srcRect/>
          <a:stretch>
            <a:fillRect/>
          </a:stretch>
        </p:blipFill>
        <p:spPr bwMode="auto">
          <a:xfrm>
            <a:off x="9170225" y="3787688"/>
            <a:ext cx="2608905" cy="2608905"/>
          </a:xfrm>
          <a:prstGeom prst="rect">
            <a:avLst/>
          </a:prstGeom>
          <a:noFill/>
          <a:ln w="9525">
            <a:noFill/>
            <a:miter lim="800000"/>
            <a:headEnd/>
            <a:tailEnd/>
          </a:ln>
        </p:spPr>
      </p:pic>
      <p:sp>
        <p:nvSpPr>
          <p:cNvPr id="2" name="TextBox 1"/>
          <p:cNvSpPr txBox="1"/>
          <p:nvPr/>
        </p:nvSpPr>
        <p:spPr>
          <a:xfrm>
            <a:off x="6344387" y="6411324"/>
            <a:ext cx="5651675" cy="369332"/>
          </a:xfrm>
          <a:prstGeom prst="rect">
            <a:avLst/>
          </a:prstGeom>
          <a:noFill/>
        </p:spPr>
        <p:txBody>
          <a:bodyPr wrap="none" rtlCol="0">
            <a:spAutoFit/>
          </a:bodyPr>
          <a:lstStyle/>
          <a:p>
            <a:r>
              <a:rPr lang="fr-FR" i="1" dirty="0"/>
              <a:t>Ballet royal de la nuit </a:t>
            </a:r>
            <a:r>
              <a:rPr lang="fr-FR" dirty="0"/>
              <a:t>(</a:t>
            </a:r>
            <a:r>
              <a:rPr lang="fr-FR" dirty="0" err="1"/>
              <a:t>Bensérade</a:t>
            </a:r>
            <a:r>
              <a:rPr lang="fr-FR" dirty="0"/>
              <a:t>), </a:t>
            </a:r>
            <a:r>
              <a:rPr lang="fr-FR" dirty="0" err="1"/>
              <a:t>febbraio</a:t>
            </a:r>
            <a:r>
              <a:rPr lang="fr-FR" dirty="0"/>
              <a:t> 1753 (15 </a:t>
            </a:r>
            <a:r>
              <a:rPr lang="fr-FR" dirty="0" err="1"/>
              <a:t>anni</a:t>
            </a:r>
            <a:r>
              <a:rPr lang="fr-FR" dirty="0"/>
              <a:t>)</a:t>
            </a:r>
            <a:endParaRPr lang="en-US" dirty="0"/>
          </a:p>
        </p:txBody>
      </p:sp>
      <p:pic>
        <p:nvPicPr>
          <p:cNvPr id="1028" name="Picture 4" descr="Résultat de recherche d'images pour &quot;ballet de la nuit louis xiv&quo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274028" y="3814915"/>
            <a:ext cx="1708931" cy="26320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5/5f/Louis_XIV_of_France.jpg">
            <a:extLst>
              <a:ext uri="{FF2B5EF4-FFF2-40B4-BE49-F238E27FC236}">
                <a16:creationId xmlns:a16="http://schemas.microsoft.com/office/drawing/2014/main" id="{B3043AF7-55CF-4E3C-8948-FA2920C2445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95682" y="303967"/>
            <a:ext cx="4099666" cy="582584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C9156493-FC1F-464C-BFB6-21C8C2657464}"/>
              </a:ext>
            </a:extLst>
          </p:cNvPr>
          <p:cNvCxnSpPr>
            <a:cxnSpLocks/>
          </p:cNvCxnSpPr>
          <p:nvPr/>
        </p:nvCxnSpPr>
        <p:spPr>
          <a:xfrm>
            <a:off x="2778207" y="4608576"/>
            <a:ext cx="5350286" cy="135767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70502E2D-4CC5-4114-B9A5-16380DAE48D9}"/>
              </a:ext>
            </a:extLst>
          </p:cNvPr>
          <p:cNvSpPr/>
          <p:nvPr/>
        </p:nvSpPr>
        <p:spPr>
          <a:xfrm>
            <a:off x="4782614" y="3550026"/>
            <a:ext cx="6096000" cy="1323439"/>
          </a:xfrm>
          <a:prstGeom prst="rect">
            <a:avLst/>
          </a:prstGeom>
        </p:spPr>
        <p:txBody>
          <a:bodyPr>
            <a:spAutoFit/>
          </a:bodyPr>
          <a:lstStyle/>
          <a:p>
            <a:r>
              <a:rPr lang="fr-BE" sz="1600" dirty="0">
                <a:solidFill>
                  <a:srgbClr val="0F0F0F"/>
                </a:solidFill>
              </a:rPr>
              <a:t>Hyacinthe Rigaud et atelier,</a:t>
            </a:r>
          </a:p>
          <a:p>
            <a:r>
              <a:rPr lang="fr-BE" sz="1600" i="1" dirty="0">
                <a:solidFill>
                  <a:srgbClr val="0F0F0F"/>
                </a:solidFill>
              </a:rPr>
              <a:t>Portrait de Louis XIV</a:t>
            </a:r>
            <a:r>
              <a:rPr lang="fr-BE" sz="1600" dirty="0">
                <a:solidFill>
                  <a:srgbClr val="0F0F0F"/>
                </a:solidFill>
              </a:rPr>
              <a:t> (1701).</a:t>
            </a:r>
          </a:p>
          <a:p>
            <a:r>
              <a:rPr lang="fr-BE" sz="1600" dirty="0">
                <a:solidFill>
                  <a:srgbClr val="0F0F0F"/>
                </a:solidFill>
              </a:rPr>
              <a:t>Madrid, musée du Prado</a:t>
            </a:r>
          </a:p>
          <a:p>
            <a:br>
              <a:rPr lang="fr-BE" sz="1600" dirty="0"/>
            </a:br>
            <a:endParaRPr lang="fr-BE" sz="1600" dirty="0"/>
          </a:p>
        </p:txBody>
      </p:sp>
      <p:pic>
        <p:nvPicPr>
          <p:cNvPr id="7" name="Picture 4" descr="1701---Louis-XIV-arme--Prado-P02343-.jpg">
            <a:extLst>
              <a:ext uri="{FF2B5EF4-FFF2-40B4-BE49-F238E27FC236}">
                <a16:creationId xmlns:a16="http://schemas.microsoft.com/office/drawing/2014/main" id="{F0CBE852-502C-4FDC-8078-58FD3F7190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6601" y="101472"/>
            <a:ext cx="2227427" cy="347511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8398C389-4F3C-4C28-886E-DCCCFCBB1D56}"/>
              </a:ext>
            </a:extLst>
          </p:cNvPr>
          <p:cNvCxnSpPr>
            <a:cxnSpLocks/>
          </p:cNvCxnSpPr>
          <p:nvPr/>
        </p:nvCxnSpPr>
        <p:spPr>
          <a:xfrm flipV="1">
            <a:off x="2624328" y="769689"/>
            <a:ext cx="3319272" cy="106202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2" name="Picture 2" descr="Résultat de recherche d'images pour &quot;botero louis xiv&quot;">
            <a:extLst>
              <a:ext uri="{FF2B5EF4-FFF2-40B4-BE49-F238E27FC236}">
                <a16:creationId xmlns:a16="http://schemas.microsoft.com/office/drawing/2014/main" id="{A13FC732-5704-4CEE-9297-D91F15B068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9151" y="126512"/>
            <a:ext cx="1954042" cy="283615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1D9A19D-270C-45B8-B8A9-9ACDCA04D1F1}"/>
              </a:ext>
            </a:extLst>
          </p:cNvPr>
          <p:cNvSpPr/>
          <p:nvPr/>
        </p:nvSpPr>
        <p:spPr>
          <a:xfrm>
            <a:off x="8861635" y="2924501"/>
            <a:ext cx="6096000" cy="584775"/>
          </a:xfrm>
          <a:prstGeom prst="rect">
            <a:avLst/>
          </a:prstGeom>
        </p:spPr>
        <p:txBody>
          <a:bodyPr>
            <a:spAutoFit/>
          </a:bodyPr>
          <a:lstStyle/>
          <a:p>
            <a:r>
              <a:rPr lang="fr-BE" sz="1600" dirty="0">
                <a:latin typeface="Calibri" pitchFamily="34" charset="0"/>
              </a:rPr>
              <a:t>Fernando Botero, </a:t>
            </a:r>
            <a:r>
              <a:rPr lang="fr-BE" sz="1600" i="1" dirty="0">
                <a:latin typeface="Calibri" pitchFamily="34" charset="0"/>
              </a:rPr>
              <a:t>Autoportrait </a:t>
            </a:r>
          </a:p>
          <a:p>
            <a:r>
              <a:rPr lang="fr-BE" sz="1600" i="1" dirty="0">
                <a:latin typeface="Calibri" pitchFamily="34" charset="0"/>
              </a:rPr>
              <a:t>avec Louis XIV</a:t>
            </a:r>
            <a:r>
              <a:rPr lang="fr-BE" sz="1600" dirty="0">
                <a:latin typeface="Calibri" pitchFamily="34" charset="0"/>
              </a:rPr>
              <a:t>, 1973</a:t>
            </a:r>
            <a:endParaRPr lang="fr-FR" sz="1600" dirty="0">
              <a:latin typeface="Calibri" pitchFamily="34" charset="0"/>
            </a:endParaRPr>
          </a:p>
        </p:txBody>
      </p:sp>
      <p:pic>
        <p:nvPicPr>
          <p:cNvPr id="17" name="Picture 16" descr="1701---Louis-XIV-par-Nattier--Phoenix-Art-museum-.jpg">
            <a:extLst>
              <a:ext uri="{FF2B5EF4-FFF2-40B4-BE49-F238E27FC236}">
                <a16:creationId xmlns:a16="http://schemas.microsoft.com/office/drawing/2014/main" id="{27C24B28-2119-4248-B124-8219889842E7}"/>
              </a:ext>
            </a:extLst>
          </p:cNvPr>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538015" y="128680"/>
            <a:ext cx="1323620" cy="1703036"/>
          </a:xfrm>
          <a:prstGeom prst="rect">
            <a:avLst/>
          </a:prstGeom>
          <a:noFill/>
          <a:ln>
            <a:noFill/>
          </a:ln>
        </p:spPr>
      </p:pic>
      <p:sp>
        <p:nvSpPr>
          <p:cNvPr id="3" name="Rectangle 2">
            <a:extLst>
              <a:ext uri="{FF2B5EF4-FFF2-40B4-BE49-F238E27FC236}">
                <a16:creationId xmlns:a16="http://schemas.microsoft.com/office/drawing/2014/main" id="{AC7FA77F-FB52-4CD9-B15A-54FBDBEDA25F}"/>
              </a:ext>
            </a:extLst>
          </p:cNvPr>
          <p:cNvSpPr/>
          <p:nvPr/>
        </p:nvSpPr>
        <p:spPr>
          <a:xfrm>
            <a:off x="7274028" y="1917134"/>
            <a:ext cx="6096000" cy="523220"/>
          </a:xfrm>
          <a:prstGeom prst="rect">
            <a:avLst/>
          </a:prstGeom>
        </p:spPr>
        <p:txBody>
          <a:bodyPr>
            <a:spAutoFit/>
          </a:bodyPr>
          <a:lstStyle/>
          <a:p>
            <a:pPr>
              <a:spcAft>
                <a:spcPts val="0"/>
              </a:spcAft>
            </a:pPr>
            <a:r>
              <a:rPr lang="fr-BE" sz="1400" dirty="0">
                <a:solidFill>
                  <a:srgbClr val="0F0F0F"/>
                </a:solidFill>
                <a:ea typeface="Times New Roman" panose="02020603050405020304" pitchFamily="18" charset="0"/>
              </a:rPr>
              <a:t>Jean-Marc Nattier,</a:t>
            </a:r>
          </a:p>
          <a:p>
            <a:pPr>
              <a:spcAft>
                <a:spcPts val="0"/>
              </a:spcAft>
            </a:pPr>
            <a:r>
              <a:rPr lang="fr-BE" sz="1400" dirty="0">
                <a:solidFill>
                  <a:srgbClr val="0F0F0F"/>
                </a:solidFill>
                <a:ea typeface="Times New Roman" panose="02020603050405020304" pitchFamily="18" charset="0"/>
              </a:rPr>
              <a:t>Phoenix Art </a:t>
            </a:r>
            <a:r>
              <a:rPr lang="fr-BE" sz="1400" dirty="0" err="1">
                <a:solidFill>
                  <a:srgbClr val="0F0F0F"/>
                </a:solidFill>
                <a:ea typeface="Times New Roman" panose="02020603050405020304" pitchFamily="18" charset="0"/>
              </a:rPr>
              <a:t>museum</a:t>
            </a:r>
            <a:endParaRPr lang="fr-BE" sz="1400" dirty="0">
              <a:effectLst/>
              <a:ea typeface="Times New Roman" panose="02020603050405020304" pitchFamily="18" charset="0"/>
            </a:endParaRPr>
          </a:p>
        </p:txBody>
      </p:sp>
      <p:sp>
        <p:nvSpPr>
          <p:cNvPr id="11" name="TextBox 10"/>
          <p:cNvSpPr txBox="1"/>
          <p:nvPr/>
        </p:nvSpPr>
        <p:spPr>
          <a:xfrm>
            <a:off x="495682" y="6211927"/>
            <a:ext cx="1802801" cy="369332"/>
          </a:xfrm>
          <a:prstGeom prst="rect">
            <a:avLst/>
          </a:prstGeom>
          <a:noFill/>
        </p:spPr>
        <p:txBody>
          <a:bodyPr wrap="none" rtlCol="0">
            <a:spAutoFit/>
          </a:bodyPr>
          <a:lstStyle/>
          <a:p>
            <a:r>
              <a:rPr lang="fr-FR" dirty="0" err="1"/>
              <a:t>ritratto</a:t>
            </a:r>
            <a:r>
              <a:rPr lang="fr-FR" dirty="0"/>
              <a:t> </a:t>
            </a:r>
            <a:r>
              <a:rPr lang="fr-FR" dirty="0" err="1"/>
              <a:t>sincretico</a:t>
            </a:r>
            <a:endParaRPr lang="en-US" dirty="0"/>
          </a:p>
        </p:txBody>
      </p:sp>
      <p:cxnSp>
        <p:nvCxnSpPr>
          <p:cNvPr id="5" name="Straight Connector 4">
            <a:extLst>
              <a:ext uri="{FF2B5EF4-FFF2-40B4-BE49-F238E27FC236}">
                <a16:creationId xmlns:a16="http://schemas.microsoft.com/office/drawing/2014/main" id="{A3A7607C-DE98-485C-BC9F-F05D36DEF2FF}"/>
              </a:ext>
            </a:extLst>
          </p:cNvPr>
          <p:cNvCxnSpPr>
            <a:cxnSpLocks/>
          </p:cNvCxnSpPr>
          <p:nvPr/>
        </p:nvCxnSpPr>
        <p:spPr>
          <a:xfrm flipH="1">
            <a:off x="1988379" y="1294689"/>
            <a:ext cx="944310" cy="0"/>
          </a:xfrm>
          <a:prstGeom prst="line">
            <a:avLst/>
          </a:prstGeom>
          <a:ln w="19050">
            <a:solidFill>
              <a:srgbClr val="FFFF00"/>
            </a:solidFill>
          </a:ln>
        </p:spPr>
        <p:style>
          <a:lnRef idx="1">
            <a:schemeClr val="accent4"/>
          </a:lnRef>
          <a:fillRef idx="0">
            <a:schemeClr val="accent4"/>
          </a:fillRef>
          <a:effectRef idx="0">
            <a:schemeClr val="accent4"/>
          </a:effectRef>
          <a:fontRef idx="minor">
            <a:schemeClr val="tx1"/>
          </a:fontRef>
        </p:style>
      </p:cxnSp>
      <p:cxnSp>
        <p:nvCxnSpPr>
          <p:cNvPr id="18" name="Straight Connector 17">
            <a:extLst>
              <a:ext uri="{FF2B5EF4-FFF2-40B4-BE49-F238E27FC236}">
                <a16:creationId xmlns:a16="http://schemas.microsoft.com/office/drawing/2014/main" id="{6B7524DB-24EE-4E95-8135-738396DB4EBE}"/>
              </a:ext>
            </a:extLst>
          </p:cNvPr>
          <p:cNvCxnSpPr/>
          <p:nvPr/>
        </p:nvCxnSpPr>
        <p:spPr>
          <a:xfrm>
            <a:off x="1988379" y="1294689"/>
            <a:ext cx="0" cy="982766"/>
          </a:xfrm>
          <a:prstGeom prst="line">
            <a:avLst/>
          </a:prstGeom>
          <a:ln w="19050">
            <a:solidFill>
              <a:srgbClr val="FFFF00"/>
            </a:solidFill>
          </a:ln>
        </p:spPr>
        <p:style>
          <a:lnRef idx="1">
            <a:schemeClr val="accent4"/>
          </a:lnRef>
          <a:fillRef idx="0">
            <a:schemeClr val="accent4"/>
          </a:fillRef>
          <a:effectRef idx="0">
            <a:schemeClr val="accent4"/>
          </a:effectRef>
          <a:fontRef idx="minor">
            <a:schemeClr val="tx1"/>
          </a:fontRef>
        </p:style>
      </p:cxnSp>
      <p:cxnSp>
        <p:nvCxnSpPr>
          <p:cNvPr id="19" name="Straight Connector 18">
            <a:extLst>
              <a:ext uri="{FF2B5EF4-FFF2-40B4-BE49-F238E27FC236}">
                <a16:creationId xmlns:a16="http://schemas.microsoft.com/office/drawing/2014/main" id="{8D46271E-1B1F-422A-B169-46850D2D39CE}"/>
              </a:ext>
            </a:extLst>
          </p:cNvPr>
          <p:cNvCxnSpPr/>
          <p:nvPr/>
        </p:nvCxnSpPr>
        <p:spPr>
          <a:xfrm>
            <a:off x="2959750" y="1294689"/>
            <a:ext cx="0" cy="982766"/>
          </a:xfrm>
          <a:prstGeom prst="line">
            <a:avLst/>
          </a:prstGeom>
          <a:ln w="19050">
            <a:solidFill>
              <a:srgbClr val="FFFF00"/>
            </a:solidFill>
          </a:ln>
        </p:spPr>
        <p:style>
          <a:lnRef idx="1">
            <a:schemeClr val="accent4"/>
          </a:lnRef>
          <a:fillRef idx="0">
            <a:schemeClr val="accent4"/>
          </a:fillRef>
          <a:effectRef idx="0">
            <a:schemeClr val="accent4"/>
          </a:effectRef>
          <a:fontRef idx="minor">
            <a:schemeClr val="tx1"/>
          </a:fontRef>
        </p:style>
      </p:cxnSp>
      <p:cxnSp>
        <p:nvCxnSpPr>
          <p:cNvPr id="20" name="Straight Connector 19">
            <a:extLst>
              <a:ext uri="{FF2B5EF4-FFF2-40B4-BE49-F238E27FC236}">
                <a16:creationId xmlns:a16="http://schemas.microsoft.com/office/drawing/2014/main" id="{E02D67D3-ED71-4EAD-8DF9-5BFA08AA6CB3}"/>
              </a:ext>
            </a:extLst>
          </p:cNvPr>
          <p:cNvCxnSpPr>
            <a:cxnSpLocks/>
          </p:cNvCxnSpPr>
          <p:nvPr/>
        </p:nvCxnSpPr>
        <p:spPr>
          <a:xfrm flipH="1">
            <a:off x="1988379" y="2277455"/>
            <a:ext cx="944310" cy="0"/>
          </a:xfrm>
          <a:prstGeom prst="line">
            <a:avLst/>
          </a:prstGeom>
          <a:ln w="19050">
            <a:solidFill>
              <a:srgbClr val="FFFF0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55758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1066</Words>
  <Application>Microsoft Office PowerPoint</Application>
  <PresentationFormat>Widescreen</PresentationFormat>
  <Paragraphs>279</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Calibri Light</vt:lpstr>
      <vt:lpstr>Helvetica Neue</vt:lpstr>
      <vt:lpstr>HelveticaNeue-Light</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181</cp:revision>
  <dcterms:created xsi:type="dcterms:W3CDTF">2018-01-09T17:05:12Z</dcterms:created>
  <dcterms:modified xsi:type="dcterms:W3CDTF">2018-03-06T18:03:44Z</dcterms:modified>
</cp:coreProperties>
</file>