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3" r:id="rId2"/>
    <p:sldId id="304" r:id="rId3"/>
    <p:sldId id="313" r:id="rId4"/>
    <p:sldId id="355" r:id="rId5"/>
    <p:sldId id="326" r:id="rId6"/>
    <p:sldId id="315" r:id="rId7"/>
    <p:sldId id="318" r:id="rId8"/>
    <p:sldId id="322" r:id="rId9"/>
    <p:sldId id="328" r:id="rId10"/>
    <p:sldId id="342" r:id="rId11"/>
    <p:sldId id="343" r:id="rId12"/>
    <p:sldId id="349" r:id="rId13"/>
    <p:sldId id="324" r:id="rId14"/>
    <p:sldId id="359" r:id="rId15"/>
    <p:sldId id="360" r:id="rId16"/>
    <p:sldId id="325" r:id="rId17"/>
    <p:sldId id="344" r:id="rId18"/>
    <p:sldId id="361" r:id="rId19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JI" initials="D" lastIdx="2" clrIdx="0"/>
  <p:cmAuthor id="1" name="Karen Hemming" initials="kh" lastIdx="1" clrIdx="1"/>
  <p:cmAuthor id="2" name="Paul Schlütter" initials="PS" lastIdx="1" clrIdx="2"/>
  <p:cmAuthor id="3" name="dettmer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59"/>
    <a:srgbClr val="3399FF"/>
    <a:srgbClr val="F19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0" autoAdjust="0"/>
    <p:restoredTop sz="77070" autoAdjust="0"/>
  </p:normalViewPr>
  <p:slideViewPr>
    <p:cSldViewPr snapToGrid="0">
      <p:cViewPr>
        <p:scale>
          <a:sx n="108" d="100"/>
          <a:sy n="108" d="100"/>
        </p:scale>
        <p:origin x="672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282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Abbildungen_mobilty_diagramme_EARANOD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Abbildungen_mobilty_diagramme_EARANOD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ettmer\Desktop\Aufgaben%20Karen\Macro%20Data_DENOLU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Abbildungen_mobilty_diagramme_EARANO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Abbildungen_mobilty_diagramme_EARANOD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Abbildungen_mobilty_diagramme_EARANOD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ProgramData\CTERA\CTERA%20Agent\CloudDrive\myfiles\WP2%20EARA%20Quant%20Geo%20Article\clear\Macro%20Data_DENOL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Yout</a:t>
            </a:r>
            <a:r>
              <a:rPr lang="de-DE" baseline="0"/>
              <a:t>h migration total number</a:t>
            </a:r>
            <a:endParaRPr lang="de-D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'Abbildung 1-Total'!$C$1:$L$1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1-Total'!$C$4:$M$4</c:f>
              <c:numCache>
                <c:formatCode>General</c:formatCode>
                <c:ptCount val="10"/>
                <c:pt idx="0">
                  <c:v>142148.0</c:v>
                </c:pt>
                <c:pt idx="1">
                  <c:v>142875.0</c:v>
                </c:pt>
                <c:pt idx="2">
                  <c:v>140056.0</c:v>
                </c:pt>
                <c:pt idx="3">
                  <c:v>147752.0</c:v>
                </c:pt>
                <c:pt idx="4">
                  <c:v>143953.0</c:v>
                </c:pt>
                <c:pt idx="6">
                  <c:v>166272.0</c:v>
                </c:pt>
                <c:pt idx="7">
                  <c:v>216921.0</c:v>
                </c:pt>
                <c:pt idx="8">
                  <c:v>256116.0</c:v>
                </c:pt>
                <c:pt idx="9">
                  <c:v>285041.0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85-444B-A5D6-B546DBB7CC23}"/>
            </c:ext>
          </c:extLst>
        </c:ser>
        <c:ser>
          <c:idx val="2"/>
          <c:order val="1"/>
          <c:tx>
            <c:v>Luxembourg</c:v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'Abbildung 1-Total'!$C$1:$L$1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1-Total'!$C$10:$M$10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85-444B-A5D6-B546DBB7CC23}"/>
            </c:ext>
          </c:extLst>
        </c:ser>
        <c:ser>
          <c:idx val="3"/>
          <c:order val="2"/>
          <c:tx>
            <c:v>Norway</c:v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'Abbildung 1-Total'!$C$1:$L$1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1-Total'!$C$7:$M$7</c:f>
              <c:numCache>
                <c:formatCode>General</c:formatCode>
                <c:ptCount val="10"/>
                <c:pt idx="0">
                  <c:v>6256.0</c:v>
                </c:pt>
                <c:pt idx="1">
                  <c:v>7188.0</c:v>
                </c:pt>
                <c:pt idx="2">
                  <c:v>9747.0</c:v>
                </c:pt>
                <c:pt idx="3">
                  <c:v>14391.0</c:v>
                </c:pt>
                <c:pt idx="4">
                  <c:v>16144.0</c:v>
                </c:pt>
                <c:pt idx="5">
                  <c:v>14982.0</c:v>
                </c:pt>
                <c:pt idx="6">
                  <c:v>20502.0</c:v>
                </c:pt>
                <c:pt idx="7">
                  <c:v>21109.0</c:v>
                </c:pt>
                <c:pt idx="8">
                  <c:v>18507.0</c:v>
                </c:pt>
                <c:pt idx="9">
                  <c:v>17451.0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685-444B-A5D6-B546DBB7CC23}"/>
            </c:ext>
          </c:extLst>
        </c:ser>
        <c:ser>
          <c:idx val="1"/>
          <c:order val="3"/>
          <c:tx>
            <c:v>Luxemburg</c:v>
          </c:tx>
          <c:cat>
            <c:numRef>
              <c:f>'Abbildung 1-Total'!$C$1:$L$1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1-Total'!$C$13:$L$13</c:f>
              <c:numCache>
                <c:formatCode>###0</c:formatCode>
                <c:ptCount val="10"/>
                <c:pt idx="0">
                  <c:v>21845.0</c:v>
                </c:pt>
                <c:pt idx="1">
                  <c:v>24693.0</c:v>
                </c:pt>
                <c:pt idx="2">
                  <c:v>29658.0</c:v>
                </c:pt>
                <c:pt idx="3">
                  <c:v>40021.0</c:v>
                </c:pt>
                <c:pt idx="4">
                  <c:v>43835.0</c:v>
                </c:pt>
                <c:pt idx="5">
                  <c:v>39984.0</c:v>
                </c:pt>
                <c:pt idx="6">
                  <c:v>51663.0</c:v>
                </c:pt>
                <c:pt idx="7">
                  <c:v>55282.0</c:v>
                </c:pt>
                <c:pt idx="8">
                  <c:v>50359.0</c:v>
                </c:pt>
                <c:pt idx="9">
                  <c:v>47698.0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685-444B-A5D6-B546DBB7C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413904"/>
        <c:axId val="617659696"/>
      </c:lineChart>
      <c:catAx>
        <c:axId val="61841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7659696"/>
        <c:crosses val="autoZero"/>
        <c:auto val="1"/>
        <c:lblAlgn val="ctr"/>
        <c:lblOffset val="100"/>
        <c:noMultiLvlLbl val="0"/>
      </c:catAx>
      <c:valAx>
        <c:axId val="61765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841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At-risk-of-poverty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644423944239"/>
          <c:y val="0.19205318986569"/>
          <c:w val="0.563266437352407"/>
          <c:h val="0.647420253357754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</c:spPr>
          </c:marker>
          <c:cat>
            <c:numRef>
              <c:f>Diagramme1!$C$79:$C$88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Diagramme1!$E$107:$E$116</c:f>
              <c:numCache>
                <c:formatCode>0.0</c:formatCode>
                <c:ptCount val="10"/>
                <c:pt idx="1">
                  <c:v>12.2</c:v>
                </c:pt>
                <c:pt idx="2">
                  <c:v>12.5</c:v>
                </c:pt>
                <c:pt idx="3">
                  <c:v>15.2</c:v>
                </c:pt>
                <c:pt idx="4">
                  <c:v>15.2</c:v>
                </c:pt>
                <c:pt idx="5">
                  <c:v>15.5</c:v>
                </c:pt>
                <c:pt idx="6">
                  <c:v>15.6</c:v>
                </c:pt>
                <c:pt idx="7">
                  <c:v>15.8</c:v>
                </c:pt>
                <c:pt idx="8">
                  <c:v>16.1</c:v>
                </c:pt>
                <c:pt idx="9">
                  <c:v>16.1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67-4EA1-9452-34FB214538CA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ln>
                <a:solidFill>
                  <a:srgbClr val="FFCC00"/>
                </a:solidFill>
              </a:ln>
            </c:spPr>
          </c:marker>
          <c:cat>
            <c:numRef>
              <c:f>Diagramme1!$C$79:$C$88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Diagramme1!$F$107:$F$116</c:f>
              <c:numCache>
                <c:formatCode>0.0</c:formatCode>
                <c:ptCount val="10"/>
                <c:pt idx="0">
                  <c:v>10.8</c:v>
                </c:pt>
                <c:pt idx="1">
                  <c:v>11.4</c:v>
                </c:pt>
                <c:pt idx="2">
                  <c:v>12.3</c:v>
                </c:pt>
                <c:pt idx="3">
                  <c:v>11.9</c:v>
                </c:pt>
                <c:pt idx="4">
                  <c:v>11.4</c:v>
                </c:pt>
                <c:pt idx="5">
                  <c:v>11.7</c:v>
                </c:pt>
                <c:pt idx="6">
                  <c:v>11.2</c:v>
                </c:pt>
                <c:pt idx="7">
                  <c:v>10.5</c:v>
                </c:pt>
                <c:pt idx="8">
                  <c:v>10.0</c:v>
                </c:pt>
                <c:pt idx="9">
                  <c:v>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67-4EA1-9452-34FB214538CA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Diagramme1!$G$107:$G$116</c:f>
              <c:numCache>
                <c:formatCode>0.0</c:formatCode>
                <c:ptCount val="10"/>
                <c:pt idx="0">
                  <c:v>12.7</c:v>
                </c:pt>
                <c:pt idx="1">
                  <c:v>13.7</c:v>
                </c:pt>
                <c:pt idx="2">
                  <c:v>14.1</c:v>
                </c:pt>
                <c:pt idx="3">
                  <c:v>13.5</c:v>
                </c:pt>
                <c:pt idx="4">
                  <c:v>13.4</c:v>
                </c:pt>
                <c:pt idx="5">
                  <c:v>14.9</c:v>
                </c:pt>
                <c:pt idx="6">
                  <c:v>14.5</c:v>
                </c:pt>
                <c:pt idx="7">
                  <c:v>13.6</c:v>
                </c:pt>
                <c:pt idx="8">
                  <c:v>15.1</c:v>
                </c:pt>
                <c:pt idx="9">
                  <c:v>15.9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67-4EA1-9452-34FB2145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500112"/>
        <c:axId val="595502160"/>
      </c:lineChart>
      <c:catAx>
        <c:axId val="59550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502160"/>
        <c:crosses val="autoZero"/>
        <c:auto val="1"/>
        <c:lblAlgn val="ctr"/>
        <c:lblOffset val="100"/>
        <c:noMultiLvlLbl val="0"/>
      </c:catAx>
      <c:valAx>
        <c:axId val="595502160"/>
        <c:scaling>
          <c:orientation val="minMax"/>
          <c:min val="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population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59550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768622924845"/>
          <c:y val="0.48149877899878"/>
          <c:w val="0.235231377075155"/>
          <c:h val="0.34911537085085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dirty="0"/>
              <a:t>Ratio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youth</a:t>
            </a:r>
            <a:r>
              <a:rPr lang="de-DE" sz="1800" dirty="0"/>
              <a:t> </a:t>
            </a:r>
            <a:r>
              <a:rPr lang="de-DE" sz="1800" dirty="0" err="1" smtClean="0"/>
              <a:t>migration</a:t>
            </a:r>
            <a:endParaRPr lang="de-DE" sz="1800" dirty="0" smtClean="0"/>
          </a:p>
          <a:p>
            <a:pPr>
              <a:defRPr sz="1800"/>
            </a:pPr>
            <a:endParaRPr lang="de-DE" sz="1800" dirty="0"/>
          </a:p>
        </c:rich>
      </c:tx>
      <c:layout>
        <c:manualLayout>
          <c:xMode val="edge"/>
          <c:yMode val="edge"/>
          <c:x val="0.23253526334957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617781049617"/>
          <c:y val="0.131016700582879"/>
          <c:w val="0.570621532538175"/>
          <c:h val="0.560834397982875"/>
        </c:manualLayout>
      </c:layout>
      <c:lineChart>
        <c:grouping val="standard"/>
        <c:varyColors val="0"/>
        <c:ser>
          <c:idx val="0"/>
          <c:order val="0"/>
          <c:tx>
            <c:strRef>
              <c:f>'Abbildung 2-Ratio'!$A$3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2-Ratio'!$B$3:$K$3</c:f>
              <c:numCache>
                <c:formatCode>0</c:formatCode>
                <c:ptCount val="10"/>
                <c:pt idx="0">
                  <c:v>1.113</c:v>
                </c:pt>
                <c:pt idx="1">
                  <c:v>1.104</c:v>
                </c:pt>
                <c:pt idx="2">
                  <c:v>1.076</c:v>
                </c:pt>
                <c:pt idx="3">
                  <c:v>1.145</c:v>
                </c:pt>
                <c:pt idx="4">
                  <c:v>1.128</c:v>
                </c:pt>
                <c:pt idx="6">
                  <c:v>1.309</c:v>
                </c:pt>
                <c:pt idx="7">
                  <c:v>1.677</c:v>
                </c:pt>
                <c:pt idx="8">
                  <c:v>1.956</c:v>
                </c:pt>
                <c:pt idx="9">
                  <c:v>2.163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D4-42C8-AE23-DF728C2B5484}"/>
            </c:ext>
          </c:extLst>
        </c:ser>
        <c:ser>
          <c:idx val="2"/>
          <c:order val="1"/>
          <c:tx>
            <c:strRef>
              <c:f>'Abbildung 2-Ratio'!$A$5</c:f>
              <c:strCache>
                <c:ptCount val="1"/>
                <c:pt idx="0">
                  <c:v>Luxembourg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2-Ratio'!$B$5:$K$5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D4-42C8-AE23-DF728C2B5484}"/>
            </c:ext>
          </c:extLst>
        </c:ser>
        <c:ser>
          <c:idx val="3"/>
          <c:order val="2"/>
          <c:tx>
            <c:strRef>
              <c:f>'Abbildung 2-Ratio'!$A$6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2-Ratio'!$B$6:$K$6</c:f>
              <c:numCache>
                <c:formatCode>0</c:formatCode>
                <c:ptCount val="10"/>
                <c:pt idx="0">
                  <c:v>0.905</c:v>
                </c:pt>
                <c:pt idx="1">
                  <c:v>1.009</c:v>
                </c:pt>
                <c:pt idx="2">
                  <c:v>1.299</c:v>
                </c:pt>
                <c:pt idx="3">
                  <c:v>1.795</c:v>
                </c:pt>
                <c:pt idx="4">
                  <c:v>1.939</c:v>
                </c:pt>
                <c:pt idx="5">
                  <c:v>1.786</c:v>
                </c:pt>
                <c:pt idx="6">
                  <c:v>2.337</c:v>
                </c:pt>
                <c:pt idx="7">
                  <c:v>2.434</c:v>
                </c:pt>
                <c:pt idx="8">
                  <c:v>2.111</c:v>
                </c:pt>
                <c:pt idx="9">
                  <c:v>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D4-42C8-AE23-DF728C2B5484}"/>
            </c:ext>
          </c:extLst>
        </c:ser>
        <c:ser>
          <c:idx val="1"/>
          <c:order val="3"/>
          <c:tx>
            <c:v>Luxemburg</c:v>
          </c:tx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2-Ratio'!$B$8:$K$8</c:f>
              <c:numCache>
                <c:formatCode>0</c:formatCode>
                <c:ptCount val="10"/>
                <c:pt idx="0">
                  <c:v>4.739</c:v>
                </c:pt>
                <c:pt idx="1">
                  <c:v>5.26</c:v>
                </c:pt>
                <c:pt idx="2">
                  <c:v>5.016</c:v>
                </c:pt>
                <c:pt idx="3">
                  <c:v>5.63</c:v>
                </c:pt>
                <c:pt idx="4">
                  <c:v>5.723999999999997</c:v>
                </c:pt>
                <c:pt idx="5">
                  <c:v>4.676</c:v>
                </c:pt>
                <c:pt idx="6">
                  <c:v>4.957</c:v>
                </c:pt>
                <c:pt idx="7">
                  <c:v>5.666999999999994</c:v>
                </c:pt>
                <c:pt idx="8">
                  <c:v>5.599</c:v>
                </c:pt>
                <c:pt idx="9">
                  <c:v>5.212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D4-42C8-AE23-DF728C2B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364880"/>
        <c:axId val="618472656"/>
      </c:lineChart>
      <c:catAx>
        <c:axId val="61636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8472656"/>
        <c:crosses val="autoZero"/>
        <c:auto val="1"/>
        <c:lblAlgn val="ctr"/>
        <c:lblOffset val="100"/>
        <c:noMultiLvlLbl val="0"/>
      </c:catAx>
      <c:valAx>
        <c:axId val="618472656"/>
        <c:scaling>
          <c:orientation val="minMax"/>
          <c:max val="1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63648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78505982857661"/>
          <c:y val="0.412373897417105"/>
          <c:w val="0.221494017142338"/>
          <c:h val="0.35972374829853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  <a:alpha val="46000"/>
      </a:schemeClr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Human Development Index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460229602296"/>
          <c:y val="0.203901480463981"/>
          <c:w val="0.570805914309144"/>
          <c:h val="0.587476724664224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Diagramme1!$C$118:$C$126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Diagramme1!$E$118:$E$126</c:f>
              <c:numCache>
                <c:formatCode>0.000</c:formatCode>
                <c:ptCount val="9"/>
                <c:pt idx="0">
                  <c:v>0.851</c:v>
                </c:pt>
                <c:pt idx="1">
                  <c:v>0.857</c:v>
                </c:pt>
                <c:pt idx="2">
                  <c:v>0.861</c:v>
                </c:pt>
                <c:pt idx="3">
                  <c:v>0.868</c:v>
                </c:pt>
                <c:pt idx="4">
                  <c:v>0.87</c:v>
                </c:pt>
                <c:pt idx="5">
                  <c:v>0.877</c:v>
                </c:pt>
                <c:pt idx="6">
                  <c:v>0.879</c:v>
                </c:pt>
                <c:pt idx="7">
                  <c:v>0.88</c:v>
                </c:pt>
                <c:pt idx="8">
                  <c:v>0.881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9D-4273-8EAD-D9A4D438B992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FFCC00"/>
                </a:solidFill>
              </a:ln>
            </c:spPr>
          </c:marker>
          <c:cat>
            <c:numRef>
              <c:f>Diagramme1!$C$118:$C$126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Diagramme1!$F$118:$F$126</c:f>
              <c:numCache>
                <c:formatCode>0.000</c:formatCode>
                <c:ptCount val="9"/>
                <c:pt idx="0">
                  <c:v>0.806</c:v>
                </c:pt>
                <c:pt idx="1">
                  <c:v>0.814</c:v>
                </c:pt>
                <c:pt idx="2">
                  <c:v>0.82</c:v>
                </c:pt>
                <c:pt idx="3">
                  <c:v>0.827</c:v>
                </c:pt>
                <c:pt idx="4">
                  <c:v>0.833</c:v>
                </c:pt>
                <c:pt idx="5">
                  <c:v>0.829</c:v>
                </c:pt>
                <c:pt idx="6">
                  <c:v>0.828</c:v>
                </c:pt>
                <c:pt idx="7">
                  <c:v>0.831</c:v>
                </c:pt>
                <c:pt idx="8">
                  <c:v>0.834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9D-4273-8EAD-D9A4D438B992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Diagramme1!$G$118:$G$126</c:f>
              <c:numCache>
                <c:formatCode>0.000</c:formatCode>
                <c:ptCount val="9"/>
                <c:pt idx="0">
                  <c:v>0.828</c:v>
                </c:pt>
                <c:pt idx="1">
                  <c:v>0.832</c:v>
                </c:pt>
                <c:pt idx="2">
                  <c:v>0.838</c:v>
                </c:pt>
                <c:pt idx="3">
                  <c:v>0.844</c:v>
                </c:pt>
                <c:pt idx="4">
                  <c:v>0.852</c:v>
                </c:pt>
                <c:pt idx="5">
                  <c:v>0.848</c:v>
                </c:pt>
                <c:pt idx="6">
                  <c:v>0.85</c:v>
                </c:pt>
                <c:pt idx="7">
                  <c:v>0.848</c:v>
                </c:pt>
                <c:pt idx="8">
                  <c:v>0.845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E9D-4273-8EAD-D9A4D438B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55136"/>
        <c:axId val="595456768"/>
      </c:lineChart>
      <c:catAx>
        <c:axId val="5954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456768"/>
        <c:crosses val="autoZero"/>
        <c:auto val="1"/>
        <c:lblAlgn val="ctr"/>
        <c:lblOffset val="100"/>
        <c:noMultiLvlLbl val="0"/>
      </c:catAx>
      <c:valAx>
        <c:axId val="595456768"/>
        <c:scaling>
          <c:orientation val="minMax"/>
          <c:min val="0.8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59545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Annual percentage of urban population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Diagramme1!$C$127:$C$136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Diagramme1!$E$127:$E$136</c:f>
              <c:numCache>
                <c:formatCode>0.000</c:formatCode>
                <c:ptCount val="10"/>
                <c:pt idx="0">
                  <c:v>73.289</c:v>
                </c:pt>
                <c:pt idx="1">
                  <c:v>73.35499999999998</c:v>
                </c:pt>
                <c:pt idx="2">
                  <c:v>73.494</c:v>
                </c:pt>
                <c:pt idx="3">
                  <c:v>73.695</c:v>
                </c:pt>
                <c:pt idx="4">
                  <c:v>73.895</c:v>
                </c:pt>
                <c:pt idx="5">
                  <c:v>74.093</c:v>
                </c:pt>
                <c:pt idx="6">
                  <c:v>74.291</c:v>
                </c:pt>
                <c:pt idx="7">
                  <c:v>74.488</c:v>
                </c:pt>
                <c:pt idx="8">
                  <c:v>74.68799999999998</c:v>
                </c:pt>
                <c:pt idx="9">
                  <c:v>74.89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CB-4FCB-BE57-DF2D278E36C7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ln>
                <a:solidFill>
                  <a:srgbClr val="FFCC00"/>
                </a:solidFill>
              </a:ln>
            </c:spPr>
          </c:marker>
          <c:cat>
            <c:numRef>
              <c:f>Diagramme1!$C$127:$C$136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Diagramme1!$F$127:$F$136</c:f>
              <c:numCache>
                <c:formatCode>0.000</c:formatCode>
                <c:ptCount val="10"/>
                <c:pt idx="0">
                  <c:v>77.275</c:v>
                </c:pt>
                <c:pt idx="1">
                  <c:v>77.49</c:v>
                </c:pt>
                <c:pt idx="2">
                  <c:v>77.88899999999998</c:v>
                </c:pt>
                <c:pt idx="3">
                  <c:v>78.234</c:v>
                </c:pt>
                <c:pt idx="4">
                  <c:v>78.52599999999998</c:v>
                </c:pt>
                <c:pt idx="5">
                  <c:v>78.81500000000001</c:v>
                </c:pt>
                <c:pt idx="6">
                  <c:v>79.10199999999998</c:v>
                </c:pt>
                <c:pt idx="7">
                  <c:v>79.385</c:v>
                </c:pt>
                <c:pt idx="8">
                  <c:v>79.665</c:v>
                </c:pt>
                <c:pt idx="9">
                  <c:v>79.939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CB-4FCB-BE57-DF2D278E36C7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Diagramme1!$G$127:$G$136</c:f>
              <c:numCache>
                <c:formatCode>0.000</c:formatCode>
                <c:ptCount val="10"/>
                <c:pt idx="0">
                  <c:v>86.17699999999998</c:v>
                </c:pt>
                <c:pt idx="1">
                  <c:v>86.59800000000001</c:v>
                </c:pt>
                <c:pt idx="2">
                  <c:v>87.009</c:v>
                </c:pt>
                <c:pt idx="3">
                  <c:v>87.409</c:v>
                </c:pt>
                <c:pt idx="4">
                  <c:v>87.8</c:v>
                </c:pt>
                <c:pt idx="5">
                  <c:v>88.17799999999998</c:v>
                </c:pt>
                <c:pt idx="6">
                  <c:v>88.547</c:v>
                </c:pt>
                <c:pt idx="7">
                  <c:v>88.906</c:v>
                </c:pt>
                <c:pt idx="8">
                  <c:v>89.247</c:v>
                </c:pt>
                <c:pt idx="9">
                  <c:v>89.56800000000001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3CB-4FCB-BE57-DF2D278E3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10096"/>
        <c:axId val="595406976"/>
      </c:lineChart>
      <c:valAx>
        <c:axId val="595406976"/>
        <c:scaling>
          <c:orientation val="minMax"/>
          <c:min val="7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population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95410096"/>
        <c:crosses val="autoZero"/>
        <c:crossBetween val="between"/>
      </c:valAx>
      <c:catAx>
        <c:axId val="59541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40697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Germany 2013</a:t>
            </a:r>
          </a:p>
        </c:rich>
      </c:tx>
      <c:layout>
        <c:manualLayout>
          <c:xMode val="edge"/>
          <c:yMode val="edge"/>
          <c:x val="0.345888665325288"/>
          <c:y val="0.0"/>
        </c:manualLayout>
      </c:layout>
      <c:overlay val="1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Diagramme2_LU!$N$3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rgbClr val="E7E200"/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Diagramme2_LU!$O$3:$Y$3</c:f>
              <c:numCache>
                <c:formatCode>###0</c:formatCode>
                <c:ptCount val="11"/>
                <c:pt idx="0">
                  <c:v>322.0</c:v>
                </c:pt>
                <c:pt idx="1">
                  <c:v>353.0</c:v>
                </c:pt>
                <c:pt idx="2">
                  <c:v>305.0</c:v>
                </c:pt>
                <c:pt idx="3">
                  <c:v>351.0</c:v>
                </c:pt>
                <c:pt idx="4">
                  <c:v>322.0</c:v>
                </c:pt>
                <c:pt idx="5">
                  <c:v>314.0</c:v>
                </c:pt>
                <c:pt idx="6">
                  <c:v>336.0</c:v>
                </c:pt>
                <c:pt idx="7">
                  <c:v>366.0</c:v>
                </c:pt>
                <c:pt idx="8">
                  <c:v>377.0</c:v>
                </c:pt>
                <c:pt idx="9">
                  <c:v>370.0</c:v>
                </c:pt>
                <c:pt idx="10">
                  <c:v>404.0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1-42CA-9789-25D6F7B10005}"/>
            </c:ext>
          </c:extLst>
        </c:ser>
        <c:ser>
          <c:idx val="1"/>
          <c:order val="1"/>
          <c:tx>
            <c:strRef>
              <c:f>Diagramme2_LU!$N$4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Diagramme2_LU!$O$4:$Y$4</c:f>
              <c:numCache>
                <c:formatCode>###0</c:formatCode>
                <c:ptCount val="11"/>
                <c:pt idx="0">
                  <c:v>879.0</c:v>
                </c:pt>
                <c:pt idx="1">
                  <c:v>993.0</c:v>
                </c:pt>
                <c:pt idx="2">
                  <c:v>1155.0</c:v>
                </c:pt>
                <c:pt idx="3">
                  <c:v>1312.0</c:v>
                </c:pt>
                <c:pt idx="4">
                  <c:v>1495.0</c:v>
                </c:pt>
                <c:pt idx="5">
                  <c:v>1191.0</c:v>
                </c:pt>
                <c:pt idx="6">
                  <c:v>1275.0</c:v>
                </c:pt>
                <c:pt idx="7">
                  <c:v>1444.0</c:v>
                </c:pt>
                <c:pt idx="8">
                  <c:v>1439.0</c:v>
                </c:pt>
                <c:pt idx="9">
                  <c:v>1349.0</c:v>
                </c:pt>
                <c:pt idx="10">
                  <c:v>1549.0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1-42CA-9789-25D6F7B10005}"/>
            </c:ext>
          </c:extLst>
        </c:ser>
        <c:ser>
          <c:idx val="2"/>
          <c:order val="2"/>
          <c:tx>
            <c:strRef>
              <c:f>Diagramme2_LU!$N$5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Diagramme2_LU!$O$5:$Y$5</c:f>
              <c:numCache>
                <c:formatCode>###0</c:formatCode>
                <c:ptCount val="11"/>
                <c:pt idx="0">
                  <c:v>204.0</c:v>
                </c:pt>
                <c:pt idx="1">
                  <c:v>227.0</c:v>
                </c:pt>
                <c:pt idx="2">
                  <c:v>236.0</c:v>
                </c:pt>
                <c:pt idx="3">
                  <c:v>297.0</c:v>
                </c:pt>
                <c:pt idx="4">
                  <c:v>280.0</c:v>
                </c:pt>
                <c:pt idx="5">
                  <c:v>256.0</c:v>
                </c:pt>
                <c:pt idx="6">
                  <c:v>314.0</c:v>
                </c:pt>
                <c:pt idx="7">
                  <c:v>279.0</c:v>
                </c:pt>
                <c:pt idx="8">
                  <c:v>291.0</c:v>
                </c:pt>
                <c:pt idx="9">
                  <c:v>318.0</c:v>
                </c:pt>
                <c:pt idx="10">
                  <c:v>298.0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E1-42CA-9789-25D6F7B10005}"/>
            </c:ext>
          </c:extLst>
        </c:ser>
        <c:ser>
          <c:idx val="3"/>
          <c:order val="3"/>
          <c:tx>
            <c:strRef>
              <c:f>Diagramme2_LU!$N$6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Diagramme2_LU!$O$6:$Y$6</c:f>
              <c:numCache>
                <c:formatCode>###0</c:formatCode>
                <c:ptCount val="11"/>
                <c:pt idx="0">
                  <c:v>154.0</c:v>
                </c:pt>
                <c:pt idx="1">
                  <c:v>188.0</c:v>
                </c:pt>
                <c:pt idx="2">
                  <c:v>212.0</c:v>
                </c:pt>
                <c:pt idx="3">
                  <c:v>225.0</c:v>
                </c:pt>
                <c:pt idx="4">
                  <c:v>247.0</c:v>
                </c:pt>
                <c:pt idx="5">
                  <c:v>202.0</c:v>
                </c:pt>
                <c:pt idx="6">
                  <c:v>273.0</c:v>
                </c:pt>
                <c:pt idx="7">
                  <c:v>322.0</c:v>
                </c:pt>
                <c:pt idx="8">
                  <c:v>426.0</c:v>
                </c:pt>
                <c:pt idx="9">
                  <c:v>442.0</c:v>
                </c:pt>
                <c:pt idx="10">
                  <c:v>599.0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E1-42CA-9789-25D6F7B10005}"/>
            </c:ext>
          </c:extLst>
        </c:ser>
        <c:ser>
          <c:idx val="4"/>
          <c:order val="4"/>
          <c:tx>
            <c:strRef>
              <c:f>Diagramme2_LU!$N$7</c:f>
              <c:strCache>
                <c:ptCount val="1"/>
                <c:pt idx="0">
                  <c:v>Portugal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Diagramme2_LU!$O$7:$Y$7</c:f>
              <c:numCache>
                <c:formatCode>###0</c:formatCode>
                <c:ptCount val="11"/>
                <c:pt idx="0">
                  <c:v>1458.0</c:v>
                </c:pt>
                <c:pt idx="1">
                  <c:v>1424.0</c:v>
                </c:pt>
                <c:pt idx="2">
                  <c:v>1346.0</c:v>
                </c:pt>
                <c:pt idx="3">
                  <c:v>1556.0</c:v>
                </c:pt>
                <c:pt idx="4">
                  <c:v>1514.0</c:v>
                </c:pt>
                <c:pt idx="5">
                  <c:v>1237.0</c:v>
                </c:pt>
                <c:pt idx="6">
                  <c:v>1216.0</c:v>
                </c:pt>
                <c:pt idx="7">
                  <c:v>1515.0</c:v>
                </c:pt>
                <c:pt idx="8">
                  <c:v>1683.0</c:v>
                </c:pt>
                <c:pt idx="9">
                  <c:v>1421.0</c:v>
                </c:pt>
                <c:pt idx="10">
                  <c:v>1216.0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E1-42CA-9789-25D6F7B10005}"/>
            </c:ext>
          </c:extLst>
        </c:ser>
        <c:ser>
          <c:idx val="5"/>
          <c:order val="5"/>
          <c:tx>
            <c:strRef>
              <c:f>Diagramme2_LU!$N$8</c:f>
              <c:strCache>
                <c:ptCount val="1"/>
                <c:pt idx="0">
                  <c:v>other EU/EFTA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Diagramme2_LU!$O$1:$Y$1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Diagramme2_LU!$O$8:$Y$8</c:f>
              <c:numCache>
                <c:formatCode>###0</c:formatCode>
                <c:ptCount val="11"/>
                <c:pt idx="0">
                  <c:v>768.0</c:v>
                </c:pt>
                <c:pt idx="1">
                  <c:v>1098.0</c:v>
                </c:pt>
                <c:pt idx="2">
                  <c:v>969.0</c:v>
                </c:pt>
                <c:pt idx="3">
                  <c:v>952.0</c:v>
                </c:pt>
                <c:pt idx="4">
                  <c:v>1040.0</c:v>
                </c:pt>
                <c:pt idx="5">
                  <c:v>795.0</c:v>
                </c:pt>
                <c:pt idx="6">
                  <c:v>908.0</c:v>
                </c:pt>
                <c:pt idx="7">
                  <c:v>1197.0</c:v>
                </c:pt>
                <c:pt idx="8">
                  <c:v>1105.0</c:v>
                </c:pt>
                <c:pt idx="9">
                  <c:v>1118.0</c:v>
                </c:pt>
                <c:pt idx="10">
                  <c:v>1486.0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E1-42CA-9789-25D6F7B10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91997808"/>
        <c:axId val="618333664"/>
      </c:barChart>
      <c:catAx>
        <c:axId val="59199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333664"/>
        <c:crosses val="autoZero"/>
        <c:auto val="1"/>
        <c:lblAlgn val="ctr"/>
        <c:lblOffset val="100"/>
        <c:noMultiLvlLbl val="0"/>
      </c:catAx>
      <c:valAx>
        <c:axId val="618333664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59199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dirty="0"/>
              <a:t>Ratio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youth</a:t>
            </a:r>
            <a:r>
              <a:rPr lang="de-DE" sz="1800" dirty="0"/>
              <a:t> </a:t>
            </a:r>
            <a:r>
              <a:rPr lang="de-DE" sz="1800" dirty="0" err="1" smtClean="0"/>
              <a:t>migration</a:t>
            </a:r>
            <a:endParaRPr lang="de-DE" sz="1800" dirty="0" smtClean="0"/>
          </a:p>
          <a:p>
            <a:pPr>
              <a:defRPr sz="1800"/>
            </a:pPr>
            <a:endParaRPr lang="de-DE" sz="1800" dirty="0"/>
          </a:p>
        </c:rich>
      </c:tx>
      <c:layout>
        <c:manualLayout>
          <c:xMode val="edge"/>
          <c:yMode val="edge"/>
          <c:x val="0.23253526334957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93227698389553"/>
          <c:y val="0.131016760159882"/>
          <c:w val="0.697948692102213"/>
          <c:h val="0.706285364636169"/>
        </c:manualLayout>
      </c:layout>
      <c:lineChart>
        <c:grouping val="standard"/>
        <c:varyColors val="0"/>
        <c:ser>
          <c:idx val="0"/>
          <c:order val="0"/>
          <c:tx>
            <c:strRef>
              <c:f>'Abbildung 2-Ratio'!$A$3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2-Ratio'!$B$3:$K$3</c:f>
              <c:numCache>
                <c:formatCode>0</c:formatCode>
                <c:ptCount val="10"/>
                <c:pt idx="0">
                  <c:v>1.113</c:v>
                </c:pt>
                <c:pt idx="1">
                  <c:v>1.104</c:v>
                </c:pt>
                <c:pt idx="2">
                  <c:v>1.076</c:v>
                </c:pt>
                <c:pt idx="3">
                  <c:v>1.145</c:v>
                </c:pt>
                <c:pt idx="4">
                  <c:v>1.128</c:v>
                </c:pt>
                <c:pt idx="6">
                  <c:v>1.309</c:v>
                </c:pt>
                <c:pt idx="7">
                  <c:v>1.677</c:v>
                </c:pt>
                <c:pt idx="8">
                  <c:v>1.956</c:v>
                </c:pt>
                <c:pt idx="9">
                  <c:v>2.163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DE-42CF-812B-F6C5DB9823EF}"/>
            </c:ext>
          </c:extLst>
        </c:ser>
        <c:ser>
          <c:idx val="2"/>
          <c:order val="1"/>
          <c:tx>
            <c:strRef>
              <c:f>'Abbildung 2-Ratio'!$A$5</c:f>
              <c:strCache>
                <c:ptCount val="1"/>
                <c:pt idx="0">
                  <c:v>Luxembourg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2-Ratio'!$B$5:$K$5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DE-42CF-812B-F6C5DB9823EF}"/>
            </c:ext>
          </c:extLst>
        </c:ser>
        <c:ser>
          <c:idx val="3"/>
          <c:order val="2"/>
          <c:tx>
            <c:strRef>
              <c:f>'Abbildung 2-Ratio'!$A$6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2-Ratio'!$B$6:$K$6</c:f>
              <c:numCache>
                <c:formatCode>0</c:formatCode>
                <c:ptCount val="10"/>
                <c:pt idx="0">
                  <c:v>0.905</c:v>
                </c:pt>
                <c:pt idx="1">
                  <c:v>1.009</c:v>
                </c:pt>
                <c:pt idx="2">
                  <c:v>1.299</c:v>
                </c:pt>
                <c:pt idx="3">
                  <c:v>1.795</c:v>
                </c:pt>
                <c:pt idx="4">
                  <c:v>1.939</c:v>
                </c:pt>
                <c:pt idx="5">
                  <c:v>1.786</c:v>
                </c:pt>
                <c:pt idx="6">
                  <c:v>2.337</c:v>
                </c:pt>
                <c:pt idx="7">
                  <c:v>2.434</c:v>
                </c:pt>
                <c:pt idx="8">
                  <c:v>2.111</c:v>
                </c:pt>
                <c:pt idx="9">
                  <c:v>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DE-42CF-812B-F6C5DB9823EF}"/>
            </c:ext>
          </c:extLst>
        </c:ser>
        <c:ser>
          <c:idx val="1"/>
          <c:order val="3"/>
          <c:tx>
            <c:v>Luxemburg</c:v>
          </c:tx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2-Ratio'!$B$8:$K$8</c:f>
              <c:numCache>
                <c:formatCode>0</c:formatCode>
                <c:ptCount val="10"/>
                <c:pt idx="0">
                  <c:v>4.739</c:v>
                </c:pt>
                <c:pt idx="1">
                  <c:v>5.26</c:v>
                </c:pt>
                <c:pt idx="2">
                  <c:v>5.016</c:v>
                </c:pt>
                <c:pt idx="3">
                  <c:v>5.63</c:v>
                </c:pt>
                <c:pt idx="4">
                  <c:v>5.723999999999997</c:v>
                </c:pt>
                <c:pt idx="5">
                  <c:v>4.676</c:v>
                </c:pt>
                <c:pt idx="6">
                  <c:v>4.957</c:v>
                </c:pt>
                <c:pt idx="7">
                  <c:v>5.666999999999994</c:v>
                </c:pt>
                <c:pt idx="8">
                  <c:v>5.599</c:v>
                </c:pt>
                <c:pt idx="9">
                  <c:v>5.212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DE-42CF-812B-F6C5DB982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277312"/>
        <c:axId val="620279600"/>
      </c:lineChart>
      <c:catAx>
        <c:axId val="6202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0279600"/>
        <c:crosses val="autoZero"/>
        <c:auto val="1"/>
        <c:lblAlgn val="ctr"/>
        <c:lblOffset val="100"/>
        <c:noMultiLvlLbl val="0"/>
      </c:catAx>
      <c:valAx>
        <c:axId val="620279600"/>
        <c:scaling>
          <c:orientation val="minMax"/>
          <c:max val="1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027731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05887543957315"/>
          <c:y val="0.407710631263117"/>
          <c:w val="0.194112456042685"/>
          <c:h val="0.35972374829853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  <a:alpha val="0"/>
      </a:schemeClr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Youth unemployment rate</a:t>
            </a:r>
          </a:p>
        </c:rich>
      </c:tx>
      <c:layout>
        <c:manualLayout>
          <c:xMode val="edge"/>
          <c:yMode val="edge"/>
          <c:x val="0.110272034390453"/>
          <c:y val="0.0034243274512677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5670979791142"/>
          <c:y val="0.19002383807736"/>
          <c:w val="0.549122928342915"/>
          <c:h val="0.592876954602311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Diagramme1!$C$4:$C$13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Diagramme1!$E$4:$E$13</c:f>
              <c:numCache>
                <c:formatCode>0.00</c:formatCode>
                <c:ptCount val="10"/>
                <c:pt idx="0">
                  <c:v>12.6</c:v>
                </c:pt>
                <c:pt idx="1">
                  <c:v>15.19</c:v>
                </c:pt>
                <c:pt idx="2">
                  <c:v>13.55</c:v>
                </c:pt>
                <c:pt idx="3">
                  <c:v>11.68</c:v>
                </c:pt>
                <c:pt idx="4">
                  <c:v>10.37</c:v>
                </c:pt>
                <c:pt idx="5">
                  <c:v>10.99</c:v>
                </c:pt>
                <c:pt idx="6">
                  <c:v>9.69</c:v>
                </c:pt>
                <c:pt idx="7">
                  <c:v>8.47</c:v>
                </c:pt>
                <c:pt idx="8">
                  <c:v>8.02</c:v>
                </c:pt>
                <c:pt idx="9">
                  <c:v>7.84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7F-4AC4-8765-C2D645FB9A02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FFCC00"/>
                </a:solidFill>
              </a:ln>
            </c:spPr>
          </c:marker>
          <c:cat>
            <c:numRef>
              <c:f>Diagramme1!$C$4:$C$13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Diagramme1!$F$4:$F$13</c:f>
              <c:numCache>
                <c:formatCode>0.00</c:formatCode>
                <c:ptCount val="10"/>
                <c:pt idx="0">
                  <c:v>11.69</c:v>
                </c:pt>
                <c:pt idx="1">
                  <c:v>12.03</c:v>
                </c:pt>
                <c:pt idx="2">
                  <c:v>8.64</c:v>
                </c:pt>
                <c:pt idx="3">
                  <c:v>7.29</c:v>
                </c:pt>
                <c:pt idx="4">
                  <c:v>7.54</c:v>
                </c:pt>
                <c:pt idx="5">
                  <c:v>9.15</c:v>
                </c:pt>
                <c:pt idx="6">
                  <c:v>9.32</c:v>
                </c:pt>
                <c:pt idx="7">
                  <c:v>8.630000000000001</c:v>
                </c:pt>
                <c:pt idx="8">
                  <c:v>8.620000000000001</c:v>
                </c:pt>
                <c:pt idx="9">
                  <c:v>9.19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7F-4AC4-8765-C2D645FB9A02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Diagramme1!$G$4:$G$13</c:f>
              <c:numCache>
                <c:formatCode>0.00</c:formatCode>
                <c:ptCount val="10"/>
                <c:pt idx="0">
                  <c:v>19.91</c:v>
                </c:pt>
                <c:pt idx="1">
                  <c:v>13.69</c:v>
                </c:pt>
                <c:pt idx="2">
                  <c:v>16.18</c:v>
                </c:pt>
                <c:pt idx="3">
                  <c:v>15.19</c:v>
                </c:pt>
                <c:pt idx="4">
                  <c:v>17.87</c:v>
                </c:pt>
                <c:pt idx="5">
                  <c:v>17.16</c:v>
                </c:pt>
                <c:pt idx="6">
                  <c:v>14.23</c:v>
                </c:pt>
                <c:pt idx="7">
                  <c:v>16.79</c:v>
                </c:pt>
                <c:pt idx="8">
                  <c:v>18.76</c:v>
                </c:pt>
                <c:pt idx="9">
                  <c:v>15.52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7F-4AC4-8765-C2D645FB9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835984"/>
        <c:axId val="617837344"/>
      </c:lineChart>
      <c:catAx>
        <c:axId val="61783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837344"/>
        <c:crosses val="autoZero"/>
        <c:auto val="1"/>
        <c:lblAlgn val="ctr"/>
        <c:lblOffset val="100"/>
        <c:noMultiLvlLbl val="0"/>
      </c:catAx>
      <c:valAx>
        <c:axId val="61783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%of youth labour force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61783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e-DE" sz="1800" b="1" i="0" baseline="0"/>
              <a:t>Youth NEET rate</a:t>
            </a:r>
            <a:endParaRPr lang="de-DE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489525103157"/>
          <c:y val="0.154717062605628"/>
          <c:w val="0.606719087489601"/>
          <c:h val="0.723154351802426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Diagramme1!$C$15:$C$23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Diagramme1!$E$15:$E$23</c:f>
              <c:numCache>
                <c:formatCode>0.00</c:formatCode>
                <c:ptCount val="9"/>
                <c:pt idx="0">
                  <c:v>14.7</c:v>
                </c:pt>
                <c:pt idx="1">
                  <c:v>13.6</c:v>
                </c:pt>
                <c:pt idx="2">
                  <c:v>12.57</c:v>
                </c:pt>
                <c:pt idx="3">
                  <c:v>11.64</c:v>
                </c:pt>
                <c:pt idx="4">
                  <c:v>11.63</c:v>
                </c:pt>
                <c:pt idx="5">
                  <c:v>11.97</c:v>
                </c:pt>
                <c:pt idx="6">
                  <c:v>10.99</c:v>
                </c:pt>
                <c:pt idx="7">
                  <c:v>9.94</c:v>
                </c:pt>
                <c:pt idx="8">
                  <c:v>9.68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39-43E3-9331-BBA6CA2037B3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FFCC00"/>
                </a:solidFill>
              </a:ln>
            </c:spPr>
          </c:marker>
          <c:cat>
            <c:numRef>
              <c:f>Diagramme1!$C$15:$C$23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Diagramme1!$F$15:$F$23</c:f>
              <c:numCache>
                <c:formatCode>0.00</c:formatCode>
                <c:ptCount val="9"/>
                <c:pt idx="0">
                  <c:v>8.05</c:v>
                </c:pt>
                <c:pt idx="1">
                  <c:v>7.89</c:v>
                </c:pt>
                <c:pt idx="2">
                  <c:v>7.51</c:v>
                </c:pt>
                <c:pt idx="3">
                  <c:v>6.67</c:v>
                </c:pt>
                <c:pt idx="4">
                  <c:v>7.98</c:v>
                </c:pt>
                <c:pt idx="5">
                  <c:v>8.44</c:v>
                </c:pt>
                <c:pt idx="6">
                  <c:v>8.45</c:v>
                </c:pt>
                <c:pt idx="7">
                  <c:v>8.39</c:v>
                </c:pt>
                <c:pt idx="8">
                  <c:v>9.08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39-43E3-9331-BBA6CA2037B3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Diagramme1!$G$15:$G$23</c:f>
              <c:numCache>
                <c:formatCode>0.00</c:formatCode>
                <c:ptCount val="9"/>
                <c:pt idx="0">
                  <c:v>7.33</c:v>
                </c:pt>
                <c:pt idx="1">
                  <c:v>8.56</c:v>
                </c:pt>
                <c:pt idx="2">
                  <c:v>8.94</c:v>
                </c:pt>
                <c:pt idx="3">
                  <c:v>8.47</c:v>
                </c:pt>
                <c:pt idx="4">
                  <c:v>7.93</c:v>
                </c:pt>
                <c:pt idx="5">
                  <c:v>7.14</c:v>
                </c:pt>
                <c:pt idx="6">
                  <c:v>7.23</c:v>
                </c:pt>
                <c:pt idx="7">
                  <c:v>8.17</c:v>
                </c:pt>
                <c:pt idx="8">
                  <c:v>6.06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139-43E3-9331-BBA6CA203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605872"/>
        <c:axId val="545276272"/>
      </c:lineChart>
      <c:catAx>
        <c:axId val="61360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5276272"/>
        <c:crosses val="autoZero"/>
        <c:auto val="1"/>
        <c:lblAlgn val="ctr"/>
        <c:lblOffset val="100"/>
        <c:noMultiLvlLbl val="0"/>
      </c:catAx>
      <c:valAx>
        <c:axId val="54527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%in the same age group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613605872"/>
        <c:crosses val="autoZero"/>
        <c:crossBetween val="between"/>
        <c:majorUnit val="2.0"/>
      </c:valAx>
    </c:plotArea>
    <c:legend>
      <c:legendPos val="r"/>
      <c:layout>
        <c:manualLayout>
          <c:xMode val="edge"/>
          <c:yMode val="edge"/>
          <c:x val="0.775596158474467"/>
          <c:y val="0.298392987728205"/>
          <c:w val="0.221325855499027"/>
          <c:h val="0.4355249947922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wage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0490465471047"/>
          <c:y val="0.214067502270314"/>
          <c:w val="0.638489936053296"/>
          <c:h val="0.635571962759463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Diagramme1!$C$35:$C$44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Diagramme1!$E$35:$E$44</c:f>
              <c:numCache>
                <c:formatCode>0</c:formatCode>
                <c:ptCount val="10"/>
                <c:pt idx="0">
                  <c:v>41224.0</c:v>
                </c:pt>
                <c:pt idx="1">
                  <c:v>41121.0</c:v>
                </c:pt>
                <c:pt idx="2">
                  <c:v>41145.0</c:v>
                </c:pt>
                <c:pt idx="3">
                  <c:v>41079.0</c:v>
                </c:pt>
                <c:pt idx="4">
                  <c:v>41352.0</c:v>
                </c:pt>
                <c:pt idx="5">
                  <c:v>41518.0</c:v>
                </c:pt>
                <c:pt idx="6">
                  <c:v>41643.0</c:v>
                </c:pt>
                <c:pt idx="7">
                  <c:v>42415.0</c:v>
                </c:pt>
                <c:pt idx="8">
                  <c:v>42893.0</c:v>
                </c:pt>
                <c:pt idx="9">
                  <c:v>43326.0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80-4BAA-9F34-C3FDD6320E72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FFCC00"/>
                </a:solidFill>
              </a:ln>
            </c:spPr>
          </c:marker>
          <c:cat>
            <c:numRef>
              <c:f>Diagramme1!$C$35:$C$44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Diagramme1!$F$35:$F$44</c:f>
              <c:numCache>
                <c:formatCode>0</c:formatCode>
                <c:ptCount val="10"/>
                <c:pt idx="0">
                  <c:v>41014.0</c:v>
                </c:pt>
                <c:pt idx="1">
                  <c:v>42156.0</c:v>
                </c:pt>
                <c:pt idx="2">
                  <c:v>43808.0</c:v>
                </c:pt>
                <c:pt idx="3">
                  <c:v>45691.0</c:v>
                </c:pt>
                <c:pt idx="4">
                  <c:v>46775.0</c:v>
                </c:pt>
                <c:pt idx="5">
                  <c:v>47251.0</c:v>
                </c:pt>
                <c:pt idx="6">
                  <c:v>47833.0</c:v>
                </c:pt>
                <c:pt idx="7">
                  <c:v>49465.0</c:v>
                </c:pt>
                <c:pt idx="8">
                  <c:v>50801.0</c:v>
                </c:pt>
                <c:pt idx="9">
                  <c:v>51446.0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80-4BAA-9F34-C3FDD6320E72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Diagramme1!$G$35:$G$44</c:f>
              <c:numCache>
                <c:formatCode>0</c:formatCode>
                <c:ptCount val="10"/>
                <c:pt idx="0">
                  <c:v>55171.0</c:v>
                </c:pt>
                <c:pt idx="1">
                  <c:v>55404.0</c:v>
                </c:pt>
                <c:pt idx="2">
                  <c:v>56096.0</c:v>
                </c:pt>
                <c:pt idx="3">
                  <c:v>57691.0</c:v>
                </c:pt>
                <c:pt idx="4">
                  <c:v>57661.0</c:v>
                </c:pt>
                <c:pt idx="5">
                  <c:v>58508.0</c:v>
                </c:pt>
                <c:pt idx="6">
                  <c:v>59188.0</c:v>
                </c:pt>
                <c:pt idx="7">
                  <c:v>58738.0</c:v>
                </c:pt>
                <c:pt idx="8">
                  <c:v>58330.0</c:v>
                </c:pt>
                <c:pt idx="9">
                  <c:v>60214.0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80-4BAA-9F34-C3FDD6320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362720"/>
        <c:axId val="594316112"/>
      </c:lineChart>
      <c:catAx>
        <c:axId val="5943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4316112"/>
        <c:crosses val="autoZero"/>
        <c:auto val="1"/>
        <c:lblAlgn val="ctr"/>
        <c:lblOffset val="100"/>
        <c:noMultiLvlLbl val="0"/>
      </c:catAx>
      <c:valAx>
        <c:axId val="594316112"/>
        <c:scaling>
          <c:orientation val="minMax"/>
          <c:min val="35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 Dollers</a:t>
                </a:r>
              </a:p>
            </c:rich>
          </c:tx>
          <c:layout>
            <c:manualLayout>
              <c:xMode val="edge"/>
              <c:yMode val="edge"/>
              <c:x val="0.0162720377203772"/>
              <c:y val="0.39888125763125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59436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dirty="0"/>
              <a:t>Ratio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youth</a:t>
            </a:r>
            <a:r>
              <a:rPr lang="de-DE" sz="1800" dirty="0"/>
              <a:t> </a:t>
            </a:r>
            <a:r>
              <a:rPr lang="de-DE" sz="1800" dirty="0" err="1" smtClean="0"/>
              <a:t>migration</a:t>
            </a:r>
            <a:endParaRPr lang="de-DE" sz="1800" dirty="0" smtClean="0"/>
          </a:p>
          <a:p>
            <a:pPr>
              <a:defRPr sz="1800"/>
            </a:pPr>
            <a:endParaRPr lang="de-DE" sz="1800" dirty="0"/>
          </a:p>
        </c:rich>
      </c:tx>
      <c:layout>
        <c:manualLayout>
          <c:xMode val="edge"/>
          <c:yMode val="edge"/>
          <c:x val="0.23253526334957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617781049617"/>
          <c:y val="0.131016700582879"/>
          <c:w val="0.570621532538175"/>
          <c:h val="0.560834397982875"/>
        </c:manualLayout>
      </c:layout>
      <c:lineChart>
        <c:grouping val="standard"/>
        <c:varyColors val="0"/>
        <c:ser>
          <c:idx val="0"/>
          <c:order val="0"/>
          <c:tx>
            <c:strRef>
              <c:f>'Abbildung 2-Ratio'!$A$3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2-Ratio'!$B$3:$K$3</c:f>
              <c:numCache>
                <c:formatCode>0</c:formatCode>
                <c:ptCount val="10"/>
                <c:pt idx="0">
                  <c:v>1.113</c:v>
                </c:pt>
                <c:pt idx="1">
                  <c:v>1.104</c:v>
                </c:pt>
                <c:pt idx="2">
                  <c:v>1.076</c:v>
                </c:pt>
                <c:pt idx="3">
                  <c:v>1.145</c:v>
                </c:pt>
                <c:pt idx="4">
                  <c:v>1.128</c:v>
                </c:pt>
                <c:pt idx="6">
                  <c:v>1.309</c:v>
                </c:pt>
                <c:pt idx="7">
                  <c:v>1.677</c:v>
                </c:pt>
                <c:pt idx="8">
                  <c:v>1.956</c:v>
                </c:pt>
                <c:pt idx="9">
                  <c:v>2.163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86-4138-9BD5-44A75AFAD137}"/>
            </c:ext>
          </c:extLst>
        </c:ser>
        <c:ser>
          <c:idx val="2"/>
          <c:order val="1"/>
          <c:tx>
            <c:strRef>
              <c:f>'Abbildung 2-Ratio'!$A$5</c:f>
              <c:strCache>
                <c:ptCount val="1"/>
                <c:pt idx="0">
                  <c:v>Luxembourg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2-Ratio'!$B$5:$K$5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86-4138-9BD5-44A75AFAD137}"/>
            </c:ext>
          </c:extLst>
        </c:ser>
        <c:ser>
          <c:idx val="3"/>
          <c:order val="2"/>
          <c:tx>
            <c:strRef>
              <c:f>'Abbildung 2-Ratio'!$A$6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2-Ratio'!$B$6:$K$6</c:f>
              <c:numCache>
                <c:formatCode>0</c:formatCode>
                <c:ptCount val="10"/>
                <c:pt idx="0">
                  <c:v>0.905</c:v>
                </c:pt>
                <c:pt idx="1">
                  <c:v>1.009</c:v>
                </c:pt>
                <c:pt idx="2">
                  <c:v>1.299</c:v>
                </c:pt>
                <c:pt idx="3">
                  <c:v>1.795</c:v>
                </c:pt>
                <c:pt idx="4">
                  <c:v>1.939</c:v>
                </c:pt>
                <c:pt idx="5">
                  <c:v>1.786</c:v>
                </c:pt>
                <c:pt idx="6">
                  <c:v>2.337</c:v>
                </c:pt>
                <c:pt idx="7">
                  <c:v>2.434</c:v>
                </c:pt>
                <c:pt idx="8">
                  <c:v>2.111</c:v>
                </c:pt>
                <c:pt idx="9">
                  <c:v>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86-4138-9BD5-44A75AFAD137}"/>
            </c:ext>
          </c:extLst>
        </c:ser>
        <c:ser>
          <c:idx val="1"/>
          <c:order val="3"/>
          <c:tx>
            <c:v>Luxemburg</c:v>
          </c:tx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2-Ratio'!$B$8:$K$8</c:f>
              <c:numCache>
                <c:formatCode>0</c:formatCode>
                <c:ptCount val="10"/>
                <c:pt idx="0">
                  <c:v>4.739</c:v>
                </c:pt>
                <c:pt idx="1">
                  <c:v>5.26</c:v>
                </c:pt>
                <c:pt idx="2">
                  <c:v>5.016</c:v>
                </c:pt>
                <c:pt idx="3">
                  <c:v>5.63</c:v>
                </c:pt>
                <c:pt idx="4">
                  <c:v>5.723999999999997</c:v>
                </c:pt>
                <c:pt idx="5">
                  <c:v>4.676</c:v>
                </c:pt>
                <c:pt idx="6">
                  <c:v>4.957</c:v>
                </c:pt>
                <c:pt idx="7">
                  <c:v>5.666999999999994</c:v>
                </c:pt>
                <c:pt idx="8">
                  <c:v>5.599</c:v>
                </c:pt>
                <c:pt idx="9">
                  <c:v>5.212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86-4138-9BD5-44A75AFAD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336736"/>
        <c:axId val="613422880"/>
      </c:lineChart>
      <c:catAx>
        <c:axId val="5453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13422880"/>
        <c:crosses val="autoZero"/>
        <c:auto val="1"/>
        <c:lblAlgn val="ctr"/>
        <c:lblOffset val="100"/>
        <c:noMultiLvlLbl val="0"/>
      </c:catAx>
      <c:valAx>
        <c:axId val="613422880"/>
        <c:scaling>
          <c:orientation val="minMax"/>
          <c:max val="1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53367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78505982857661"/>
          <c:y val="0.412373897417105"/>
          <c:w val="0.221494017142338"/>
          <c:h val="0.35972374829853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  <a:alpha val="46000"/>
      </a:schemeClr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de-DE" sz="1800" dirty="0"/>
              <a:t>Ratio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youth</a:t>
            </a:r>
            <a:r>
              <a:rPr lang="de-DE" sz="1800" dirty="0"/>
              <a:t> </a:t>
            </a:r>
            <a:r>
              <a:rPr lang="de-DE" sz="1800" dirty="0" err="1" smtClean="0"/>
              <a:t>migration</a:t>
            </a:r>
            <a:endParaRPr lang="de-DE" sz="1800" dirty="0" smtClean="0"/>
          </a:p>
          <a:p>
            <a:pPr>
              <a:defRPr sz="1800"/>
            </a:pPr>
            <a:endParaRPr lang="de-DE" sz="1800" dirty="0"/>
          </a:p>
        </c:rich>
      </c:tx>
      <c:layout>
        <c:manualLayout>
          <c:xMode val="edge"/>
          <c:yMode val="edge"/>
          <c:x val="0.23253526334957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617781049617"/>
          <c:y val="0.131016700582879"/>
          <c:w val="0.570621532538175"/>
          <c:h val="0.560834397982875"/>
        </c:manualLayout>
      </c:layout>
      <c:lineChart>
        <c:grouping val="standard"/>
        <c:varyColors val="0"/>
        <c:ser>
          <c:idx val="0"/>
          <c:order val="0"/>
          <c:tx>
            <c:strRef>
              <c:f>'Abbildung 2-Ratio'!$A$3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2-Ratio'!$B$3:$K$3</c:f>
              <c:numCache>
                <c:formatCode>0</c:formatCode>
                <c:ptCount val="10"/>
                <c:pt idx="0">
                  <c:v>1.113</c:v>
                </c:pt>
                <c:pt idx="1">
                  <c:v>1.104</c:v>
                </c:pt>
                <c:pt idx="2">
                  <c:v>1.076</c:v>
                </c:pt>
                <c:pt idx="3">
                  <c:v>1.145</c:v>
                </c:pt>
                <c:pt idx="4">
                  <c:v>1.128</c:v>
                </c:pt>
                <c:pt idx="6">
                  <c:v>1.309</c:v>
                </c:pt>
                <c:pt idx="7">
                  <c:v>1.677</c:v>
                </c:pt>
                <c:pt idx="8">
                  <c:v>1.956</c:v>
                </c:pt>
                <c:pt idx="9">
                  <c:v>2.163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0C-4467-94DB-3C8420523296}"/>
            </c:ext>
          </c:extLst>
        </c:ser>
        <c:ser>
          <c:idx val="2"/>
          <c:order val="1"/>
          <c:tx>
            <c:strRef>
              <c:f>'Abbildung 2-Ratio'!$A$5</c:f>
              <c:strCache>
                <c:ptCount val="1"/>
                <c:pt idx="0">
                  <c:v>Luxembourg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2-Ratio'!$B$5:$K$5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0C-4467-94DB-3C8420523296}"/>
            </c:ext>
          </c:extLst>
        </c:ser>
        <c:ser>
          <c:idx val="3"/>
          <c:order val="2"/>
          <c:tx>
            <c:strRef>
              <c:f>'Abbildung 2-Ratio'!$A$6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2-Ratio'!$B$6:$K$6</c:f>
              <c:numCache>
                <c:formatCode>0</c:formatCode>
                <c:ptCount val="10"/>
                <c:pt idx="0">
                  <c:v>0.905</c:v>
                </c:pt>
                <c:pt idx="1">
                  <c:v>1.009</c:v>
                </c:pt>
                <c:pt idx="2">
                  <c:v>1.299</c:v>
                </c:pt>
                <c:pt idx="3">
                  <c:v>1.795</c:v>
                </c:pt>
                <c:pt idx="4">
                  <c:v>1.939</c:v>
                </c:pt>
                <c:pt idx="5">
                  <c:v>1.786</c:v>
                </c:pt>
                <c:pt idx="6">
                  <c:v>2.337</c:v>
                </c:pt>
                <c:pt idx="7">
                  <c:v>2.434</c:v>
                </c:pt>
                <c:pt idx="8">
                  <c:v>2.111</c:v>
                </c:pt>
                <c:pt idx="9">
                  <c:v>1.96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0C-4467-94DB-3C8420523296}"/>
            </c:ext>
          </c:extLst>
        </c:ser>
        <c:ser>
          <c:idx val="1"/>
          <c:order val="3"/>
          <c:tx>
            <c:v>Luxemburg</c:v>
          </c:tx>
          <c:cat>
            <c:numRef>
              <c:f>'Abbildung 2-Ratio'!$B$2:$K$2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'Abbildung 2-Ratio'!$B$8:$K$8</c:f>
              <c:numCache>
                <c:formatCode>0</c:formatCode>
                <c:ptCount val="10"/>
                <c:pt idx="0">
                  <c:v>4.739</c:v>
                </c:pt>
                <c:pt idx="1">
                  <c:v>5.26</c:v>
                </c:pt>
                <c:pt idx="2">
                  <c:v>5.016</c:v>
                </c:pt>
                <c:pt idx="3">
                  <c:v>5.63</c:v>
                </c:pt>
                <c:pt idx="4">
                  <c:v>5.723999999999997</c:v>
                </c:pt>
                <c:pt idx="5">
                  <c:v>4.676</c:v>
                </c:pt>
                <c:pt idx="6">
                  <c:v>4.957</c:v>
                </c:pt>
                <c:pt idx="7">
                  <c:v>5.666999999999994</c:v>
                </c:pt>
                <c:pt idx="8">
                  <c:v>5.599</c:v>
                </c:pt>
                <c:pt idx="9">
                  <c:v>5.212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0C-4467-94DB-3C8420523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242000"/>
        <c:axId val="594246272"/>
      </c:lineChart>
      <c:catAx>
        <c:axId val="59424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246272"/>
        <c:crosses val="autoZero"/>
        <c:auto val="1"/>
        <c:lblAlgn val="ctr"/>
        <c:lblOffset val="100"/>
        <c:noMultiLvlLbl val="0"/>
      </c:catAx>
      <c:valAx>
        <c:axId val="594246272"/>
        <c:scaling>
          <c:orientation val="minMax"/>
          <c:max val="1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424200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78505982857661"/>
          <c:y val="0.412373897417105"/>
          <c:w val="0.221494017142338"/>
          <c:h val="0.35972374829853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  <a:alpha val="46000"/>
      </a:schemeClr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Expenditure on social protection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787834555724"/>
          <c:y val="0.19205318986569"/>
          <c:w val="0.529564650972239"/>
          <c:h val="0.647420253357754"/>
        </c:manualLayout>
      </c:layout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pPr>
              <a:solidFill>
                <a:srgbClr val="3399FF"/>
              </a:solidFill>
            </c:spPr>
          </c:marker>
          <c:cat>
            <c:numRef>
              <c:f>Diagramme1!$C$79:$C$88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Diagramme1!$E$79:$E$88</c:f>
              <c:numCache>
                <c:formatCode>0.00</c:formatCode>
                <c:ptCount val="10"/>
                <c:pt idx="0">
                  <c:v>7453.13</c:v>
                </c:pt>
                <c:pt idx="1">
                  <c:v>7825.53</c:v>
                </c:pt>
                <c:pt idx="2">
                  <c:v>7898.07</c:v>
                </c:pt>
                <c:pt idx="3">
                  <c:v>8091.06</c:v>
                </c:pt>
                <c:pt idx="4">
                  <c:v>8217.349999999989</c:v>
                </c:pt>
                <c:pt idx="5">
                  <c:v>8611.19</c:v>
                </c:pt>
                <c:pt idx="6">
                  <c:v>9167.98</c:v>
                </c:pt>
                <c:pt idx="7">
                  <c:v>9292.68</c:v>
                </c:pt>
                <c:pt idx="8">
                  <c:v>9777.03</c:v>
                </c:pt>
                <c:pt idx="9">
                  <c:v>9818.059999999985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51-422B-8EB8-E6061C8C8BD3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7"/>
            <c:spPr>
              <a:ln>
                <a:solidFill>
                  <a:srgbClr val="FFCC00"/>
                </a:solidFill>
              </a:ln>
            </c:spPr>
          </c:marker>
          <c:cat>
            <c:numRef>
              <c:f>Diagramme1!$C$79:$C$88</c:f>
              <c:numCache>
                <c:formatCode>General</c:formatCode>
                <c:ptCount val="10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</c:numCache>
            </c:numRef>
          </c:cat>
          <c:val>
            <c:numRef>
              <c:f>Diagramme1!$F$79:$F$88</c:f>
              <c:numCache>
                <c:formatCode>0.00</c:formatCode>
                <c:ptCount val="10"/>
                <c:pt idx="0">
                  <c:v>8554.33</c:v>
                </c:pt>
                <c:pt idx="1">
                  <c:v>8590.19</c:v>
                </c:pt>
                <c:pt idx="2">
                  <c:v>8964.68</c:v>
                </c:pt>
                <c:pt idx="3">
                  <c:v>9576.42</c:v>
                </c:pt>
                <c:pt idx="4">
                  <c:v>9857.6</c:v>
                </c:pt>
                <c:pt idx="5">
                  <c:v>10129.62</c:v>
                </c:pt>
                <c:pt idx="6">
                  <c:v>10537.64</c:v>
                </c:pt>
                <c:pt idx="7">
                  <c:v>10890.46</c:v>
                </c:pt>
                <c:pt idx="8">
                  <c:v>11356.99</c:v>
                </c:pt>
                <c:pt idx="9">
                  <c:v>11554.33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51-422B-8EB8-E6061C8C8BD3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Diagramme1!$G$79:$G$88</c:f>
              <c:numCache>
                <c:formatCode>0.00</c:formatCode>
                <c:ptCount val="10"/>
                <c:pt idx="0">
                  <c:v>11839.56</c:v>
                </c:pt>
                <c:pt idx="1">
                  <c:v>11501.46</c:v>
                </c:pt>
                <c:pt idx="2">
                  <c:v>12173.74</c:v>
                </c:pt>
                <c:pt idx="3">
                  <c:v>12168.12</c:v>
                </c:pt>
                <c:pt idx="4">
                  <c:v>12871.69</c:v>
                </c:pt>
                <c:pt idx="5">
                  <c:v>13081.44</c:v>
                </c:pt>
                <c:pt idx="6">
                  <c:v>13158.94</c:v>
                </c:pt>
                <c:pt idx="7">
                  <c:v>13479.02</c:v>
                </c:pt>
                <c:pt idx="8">
                  <c:v>14120.35</c:v>
                </c:pt>
                <c:pt idx="9">
                  <c:v>14465.78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851-422B-8EB8-E6061C8C8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52448"/>
        <c:axId val="595566864"/>
      </c:lineChart>
      <c:catAx>
        <c:axId val="5903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566864"/>
        <c:crosses val="autoZero"/>
        <c:auto val="1"/>
        <c:lblAlgn val="ctr"/>
        <c:lblOffset val="100"/>
        <c:noMultiLvlLbl val="0"/>
      </c:catAx>
      <c:valAx>
        <c:axId val="595566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PPS per inhabitant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59035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91434112312"/>
          <c:y val="0.471394502821386"/>
          <c:w val="0.240608326584997"/>
          <c:h val="0.3790781813444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GINI-index</a:t>
            </a:r>
          </a:p>
        </c:rich>
      </c:tx>
      <c:layout>
        <c:manualLayout>
          <c:xMode val="edge"/>
          <c:yMode val="edge"/>
          <c:x val="0.252086391221392"/>
          <c:y val="0.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Germany</c:v>
          </c:tx>
          <c:spPr>
            <a:ln>
              <a:solidFill>
                <a:srgbClr val="3399FF"/>
              </a:solidFill>
            </a:ln>
          </c:spPr>
          <c:marker>
            <c:symbol val="diamond"/>
            <c:size val="5"/>
            <c:spPr>
              <a:solidFill>
                <a:srgbClr val="3399FF"/>
              </a:solidFill>
              <a:ln>
                <a:solidFill>
                  <a:srgbClr val="3399FF"/>
                </a:solidFill>
              </a:ln>
            </c:spPr>
          </c:marker>
          <c:cat>
            <c:numRef>
              <c:f>Diagramme1!$C$89:$C$97</c:f>
              <c:numCache>
                <c:formatCode>General</c:formatCode>
                <c:ptCount val="9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</c:numCache>
            </c:numRef>
          </c:cat>
          <c:val>
            <c:numRef>
              <c:f>Diagramme1!$E$89:$E$97</c:f>
              <c:numCache>
                <c:formatCode>General</c:formatCode>
                <c:ptCount val="9"/>
                <c:pt idx="3" formatCode="0.00">
                  <c:v>32.78</c:v>
                </c:pt>
                <c:pt idx="4" formatCode="0.00">
                  <c:v>32.4</c:v>
                </c:pt>
                <c:pt idx="5" formatCode="0.00">
                  <c:v>31.29</c:v>
                </c:pt>
                <c:pt idx="6" formatCode="0.00">
                  <c:v>31.51</c:v>
                </c:pt>
                <c:pt idx="7" formatCode="0.00">
                  <c:v>31.14</c:v>
                </c:pt>
                <c:pt idx="8" formatCode="0.00">
                  <c:v>30.13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34-4841-B435-0061D1D4126A}"/>
            </c:ext>
          </c:extLst>
        </c:ser>
        <c:ser>
          <c:idx val="1"/>
          <c:order val="1"/>
          <c:tx>
            <c:v>Norway</c:v>
          </c:tx>
          <c:spPr>
            <a:ln>
              <a:solidFill>
                <a:srgbClr val="FFCC00"/>
              </a:solidFill>
            </a:ln>
          </c:spPr>
          <c:marker>
            <c:symbol val="x"/>
            <c:size val="5"/>
            <c:spPr>
              <a:ln>
                <a:solidFill>
                  <a:srgbClr val="FFCC00"/>
                </a:solidFill>
              </a:ln>
            </c:spPr>
          </c:marker>
          <c:val>
            <c:numRef>
              <c:f>Diagramme1!$F$89:$F$97</c:f>
              <c:numCache>
                <c:formatCode>0.00</c:formatCode>
                <c:ptCount val="9"/>
                <c:pt idx="0">
                  <c:v>31.72</c:v>
                </c:pt>
                <c:pt idx="1">
                  <c:v>32.27</c:v>
                </c:pt>
                <c:pt idx="2">
                  <c:v>27.29</c:v>
                </c:pt>
                <c:pt idx="3">
                  <c:v>28.07</c:v>
                </c:pt>
                <c:pt idx="4">
                  <c:v>27.14</c:v>
                </c:pt>
                <c:pt idx="5">
                  <c:v>26.39</c:v>
                </c:pt>
                <c:pt idx="6">
                  <c:v>25.86</c:v>
                </c:pt>
                <c:pt idx="7">
                  <c:v>25.54</c:v>
                </c:pt>
                <c:pt idx="8">
                  <c:v>25.9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34-4841-B435-0061D1D4126A}"/>
            </c:ext>
          </c:extLst>
        </c:ser>
        <c:ser>
          <c:idx val="2"/>
          <c:order val="2"/>
          <c:tx>
            <c:v>Luxembourg</c:v>
          </c:tx>
          <c:spPr>
            <a:ln>
              <a:solidFill>
                <a:srgbClr val="BFBFBF"/>
              </a:solidFill>
            </a:ln>
          </c:spPr>
          <c:marker>
            <c:spPr>
              <a:solidFill>
                <a:srgbClr val="BFBFBF"/>
              </a:solidFill>
              <a:ln>
                <a:solidFill>
                  <a:srgbClr val="BFBFBF"/>
                </a:solidFill>
              </a:ln>
            </c:spPr>
          </c:marker>
          <c:val>
            <c:numRef>
              <c:f>Diagramme1!$G$89:$G$97</c:f>
              <c:numCache>
                <c:formatCode>0.00</c:formatCode>
                <c:ptCount val="9"/>
                <c:pt idx="0">
                  <c:v>30.25</c:v>
                </c:pt>
                <c:pt idx="1">
                  <c:v>31.11</c:v>
                </c:pt>
                <c:pt idx="2">
                  <c:v>30.96</c:v>
                </c:pt>
                <c:pt idx="3">
                  <c:v>31.28</c:v>
                </c:pt>
                <c:pt idx="4">
                  <c:v>32.61</c:v>
                </c:pt>
                <c:pt idx="5">
                  <c:v>31.53</c:v>
                </c:pt>
                <c:pt idx="6">
                  <c:v>30.9</c:v>
                </c:pt>
                <c:pt idx="7">
                  <c:v>32.42</c:v>
                </c:pt>
                <c:pt idx="8">
                  <c:v>34.79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34-4841-B435-0061D1D41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551968"/>
        <c:axId val="595554016"/>
      </c:lineChart>
      <c:catAx>
        <c:axId val="59555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554016"/>
        <c:crosses val="autoZero"/>
        <c:auto val="1"/>
        <c:lblAlgn val="ctr"/>
        <c:lblOffset val="100"/>
        <c:noMultiLvlLbl val="0"/>
      </c:catAx>
      <c:valAx>
        <c:axId val="595554016"/>
        <c:scaling>
          <c:orientation val="minMax"/>
          <c:min val="2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551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7857-7F22-45C9-A38F-5B4C7E0E4766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E9E4-560F-4BB8-8942-5160D723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4F28-AC0D-4732-AD96-40BD5D82E46F}" type="datetimeFigureOut">
              <a:rPr lang="de-DE" smtClean="0"/>
              <a:pPr/>
              <a:t>27.10.17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20392-944C-4F37-A562-32539491033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46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97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724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7B00-B06B-4C46-962B-3797A07676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4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20392-944C-4F37-A562-32539491033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363" y="1302974"/>
            <a:ext cx="7831718" cy="2523789"/>
          </a:xfrm>
        </p:spPr>
        <p:txBody>
          <a:bodyPr anchor="b"/>
          <a:lstStyle>
            <a:lvl1pPr algn="l">
              <a:defRPr sz="6000">
                <a:solidFill>
                  <a:srgbClr val="162559"/>
                </a:solidFill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363" y="3918838"/>
            <a:ext cx="78317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2F19-F8C2-48E5-9AC9-205371C9B99F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742153" y="5896220"/>
            <a:ext cx="1699723" cy="161810"/>
          </a:xfrm>
          <a:custGeom>
            <a:avLst/>
            <a:gdLst>
              <a:gd name="T0" fmla="*/ 401 w 410"/>
              <a:gd name="T1" fmla="*/ 9 h 39"/>
              <a:gd name="T2" fmla="*/ 394 w 410"/>
              <a:gd name="T3" fmla="*/ 21 h 39"/>
              <a:gd name="T4" fmla="*/ 392 w 410"/>
              <a:gd name="T5" fmla="*/ 28 h 39"/>
              <a:gd name="T6" fmla="*/ 381 w 410"/>
              <a:gd name="T7" fmla="*/ 17 h 39"/>
              <a:gd name="T8" fmla="*/ 384 w 410"/>
              <a:gd name="T9" fmla="*/ 28 h 39"/>
              <a:gd name="T10" fmla="*/ 385 w 410"/>
              <a:gd name="T11" fmla="*/ 20 h 39"/>
              <a:gd name="T12" fmla="*/ 370 w 410"/>
              <a:gd name="T13" fmla="*/ 27 h 39"/>
              <a:gd name="T14" fmla="*/ 362 w 410"/>
              <a:gd name="T15" fmla="*/ 26 h 39"/>
              <a:gd name="T16" fmla="*/ 347 w 410"/>
              <a:gd name="T17" fmla="*/ 29 h 39"/>
              <a:gd name="T18" fmla="*/ 350 w 410"/>
              <a:gd name="T19" fmla="*/ 27 h 39"/>
              <a:gd name="T20" fmla="*/ 346 w 410"/>
              <a:gd name="T21" fmla="*/ 4 h 39"/>
              <a:gd name="T22" fmla="*/ 335 w 410"/>
              <a:gd name="T23" fmla="*/ 13 h 39"/>
              <a:gd name="T24" fmla="*/ 321 w 410"/>
              <a:gd name="T25" fmla="*/ 19 h 39"/>
              <a:gd name="T26" fmla="*/ 336 w 410"/>
              <a:gd name="T27" fmla="*/ 23 h 39"/>
              <a:gd name="T28" fmla="*/ 304 w 410"/>
              <a:gd name="T29" fmla="*/ 17 h 39"/>
              <a:gd name="T30" fmla="*/ 315 w 410"/>
              <a:gd name="T31" fmla="*/ 25 h 39"/>
              <a:gd name="T32" fmla="*/ 318 w 410"/>
              <a:gd name="T33" fmla="*/ 18 h 39"/>
              <a:gd name="T34" fmla="*/ 309 w 410"/>
              <a:gd name="T35" fmla="*/ 30 h 39"/>
              <a:gd name="T36" fmla="*/ 295 w 410"/>
              <a:gd name="T37" fmla="*/ 9 h 39"/>
              <a:gd name="T38" fmla="*/ 288 w 410"/>
              <a:gd name="T39" fmla="*/ 35 h 39"/>
              <a:gd name="T40" fmla="*/ 295 w 410"/>
              <a:gd name="T41" fmla="*/ 9 h 39"/>
              <a:gd name="T42" fmla="*/ 280 w 410"/>
              <a:gd name="T43" fmla="*/ 25 h 39"/>
              <a:gd name="T44" fmla="*/ 276 w 410"/>
              <a:gd name="T45" fmla="*/ 30 h 39"/>
              <a:gd name="T46" fmla="*/ 266 w 410"/>
              <a:gd name="T47" fmla="*/ 19 h 39"/>
              <a:gd name="T48" fmla="*/ 260 w 410"/>
              <a:gd name="T49" fmla="*/ 28 h 39"/>
              <a:gd name="T50" fmla="*/ 263 w 410"/>
              <a:gd name="T51" fmla="*/ 9 h 39"/>
              <a:gd name="T52" fmla="*/ 253 w 410"/>
              <a:gd name="T53" fmla="*/ 12 h 39"/>
              <a:gd name="T54" fmla="*/ 234 w 410"/>
              <a:gd name="T55" fmla="*/ 12 h 39"/>
              <a:gd name="T56" fmla="*/ 232 w 410"/>
              <a:gd name="T57" fmla="*/ 35 h 39"/>
              <a:gd name="T58" fmla="*/ 244 w 410"/>
              <a:gd name="T59" fmla="*/ 12 h 39"/>
              <a:gd name="T60" fmla="*/ 229 w 410"/>
              <a:gd name="T61" fmla="*/ 12 h 39"/>
              <a:gd name="T62" fmla="*/ 221 w 410"/>
              <a:gd name="T63" fmla="*/ 20 h 39"/>
              <a:gd name="T64" fmla="*/ 195 w 410"/>
              <a:gd name="T65" fmla="*/ 13 h 39"/>
              <a:gd name="T66" fmla="*/ 198 w 410"/>
              <a:gd name="T67" fmla="*/ 27 h 39"/>
              <a:gd name="T68" fmla="*/ 198 w 410"/>
              <a:gd name="T69" fmla="*/ 9 h 39"/>
              <a:gd name="T70" fmla="*/ 174 w 410"/>
              <a:gd name="T71" fmla="*/ 9 h 39"/>
              <a:gd name="T72" fmla="*/ 186 w 410"/>
              <a:gd name="T73" fmla="*/ 11 h 39"/>
              <a:gd name="T74" fmla="*/ 176 w 410"/>
              <a:gd name="T75" fmla="*/ 25 h 39"/>
              <a:gd name="T76" fmla="*/ 154 w 410"/>
              <a:gd name="T77" fmla="*/ 12 h 39"/>
              <a:gd name="T78" fmla="*/ 148 w 410"/>
              <a:gd name="T79" fmla="*/ 20 h 39"/>
              <a:gd name="T80" fmla="*/ 163 w 410"/>
              <a:gd name="T81" fmla="*/ 19 h 39"/>
              <a:gd name="T82" fmla="*/ 116 w 410"/>
              <a:gd name="T83" fmla="*/ 30 h 39"/>
              <a:gd name="T84" fmla="*/ 122 w 410"/>
              <a:gd name="T85" fmla="*/ 17 h 39"/>
              <a:gd name="T86" fmla="*/ 126 w 410"/>
              <a:gd name="T87" fmla="*/ 17 h 39"/>
              <a:gd name="T88" fmla="*/ 132 w 410"/>
              <a:gd name="T89" fmla="*/ 30 h 39"/>
              <a:gd name="T90" fmla="*/ 128 w 410"/>
              <a:gd name="T91" fmla="*/ 10 h 39"/>
              <a:gd name="T92" fmla="*/ 106 w 410"/>
              <a:gd name="T93" fmla="*/ 9 h 39"/>
              <a:gd name="T94" fmla="*/ 98 w 410"/>
              <a:gd name="T95" fmla="*/ 26 h 39"/>
              <a:gd name="T96" fmla="*/ 68 w 410"/>
              <a:gd name="T97" fmla="*/ 12 h 39"/>
              <a:gd name="T98" fmla="*/ 86 w 410"/>
              <a:gd name="T99" fmla="*/ 30 h 39"/>
              <a:gd name="T100" fmla="*/ 91 w 410"/>
              <a:gd name="T101" fmla="*/ 12 h 39"/>
              <a:gd name="T102" fmla="*/ 76 w 410"/>
              <a:gd name="T103" fmla="*/ 22 h 39"/>
              <a:gd name="T104" fmla="*/ 41 w 410"/>
              <a:gd name="T105" fmla="*/ 9 h 39"/>
              <a:gd name="T106" fmla="*/ 48 w 410"/>
              <a:gd name="T107" fmla="*/ 14 h 39"/>
              <a:gd name="T108" fmla="*/ 64 w 410"/>
              <a:gd name="T109" fmla="*/ 9 h 39"/>
              <a:gd name="T110" fmla="*/ 54 w 410"/>
              <a:gd name="T111" fmla="*/ 22 h 39"/>
              <a:gd name="T112" fmla="*/ 39 w 410"/>
              <a:gd name="T113" fmla="*/ 12 h 39"/>
              <a:gd name="T114" fmla="*/ 7 w 410"/>
              <a:gd name="T115" fmla="*/ 30 h 39"/>
              <a:gd name="T116" fmla="*/ 23 w 410"/>
              <a:gd name="T117" fmla="*/ 30 h 39"/>
              <a:gd name="T118" fmla="*/ 22 w 410"/>
              <a:gd name="T119" fmla="*/ 22 h 39"/>
              <a:gd name="T120" fmla="*/ 9 w 410"/>
              <a:gd name="T12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0" h="39">
                <a:moveTo>
                  <a:pt x="404" y="30"/>
                </a:moveTo>
                <a:cubicBezTo>
                  <a:pt x="410" y="30"/>
                  <a:pt x="410" y="30"/>
                  <a:pt x="410" y="30"/>
                </a:cubicBezTo>
                <a:cubicBezTo>
                  <a:pt x="410" y="28"/>
                  <a:pt x="410" y="28"/>
                  <a:pt x="410" y="28"/>
                </a:cubicBezTo>
                <a:cubicBezTo>
                  <a:pt x="407" y="27"/>
                  <a:pt x="407" y="27"/>
                  <a:pt x="407" y="27"/>
                </a:cubicBezTo>
                <a:cubicBezTo>
                  <a:pt x="407" y="9"/>
                  <a:pt x="407" y="9"/>
                  <a:pt x="407" y="9"/>
                </a:cubicBezTo>
                <a:cubicBezTo>
                  <a:pt x="404" y="9"/>
                  <a:pt x="404" y="9"/>
                  <a:pt x="404" y="9"/>
                </a:cubicBezTo>
                <a:cubicBezTo>
                  <a:pt x="401" y="9"/>
                  <a:pt x="401" y="9"/>
                  <a:pt x="401" y="9"/>
                </a:cubicBezTo>
                <a:cubicBezTo>
                  <a:pt x="401" y="11"/>
                  <a:pt x="401" y="11"/>
                  <a:pt x="401" y="11"/>
                </a:cubicBezTo>
                <a:cubicBezTo>
                  <a:pt x="404" y="12"/>
                  <a:pt x="404" y="12"/>
                  <a:pt x="404" y="12"/>
                </a:cubicBezTo>
                <a:cubicBezTo>
                  <a:pt x="404" y="24"/>
                  <a:pt x="404" y="24"/>
                  <a:pt x="404" y="24"/>
                </a:cubicBezTo>
                <a:cubicBezTo>
                  <a:pt x="403" y="25"/>
                  <a:pt x="403" y="26"/>
                  <a:pt x="402" y="26"/>
                </a:cubicBezTo>
                <a:cubicBezTo>
                  <a:pt x="401" y="27"/>
                  <a:pt x="400" y="27"/>
                  <a:pt x="398" y="27"/>
                </a:cubicBezTo>
                <a:cubicBezTo>
                  <a:pt x="397" y="27"/>
                  <a:pt x="396" y="27"/>
                  <a:pt x="395" y="26"/>
                </a:cubicBezTo>
                <a:cubicBezTo>
                  <a:pt x="394" y="25"/>
                  <a:pt x="394" y="24"/>
                  <a:pt x="394" y="21"/>
                </a:cubicBezTo>
                <a:cubicBezTo>
                  <a:pt x="394" y="9"/>
                  <a:pt x="394" y="9"/>
                  <a:pt x="394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88" y="9"/>
                  <a:pt x="388" y="9"/>
                  <a:pt x="388" y="9"/>
                </a:cubicBezTo>
                <a:cubicBezTo>
                  <a:pt x="388" y="11"/>
                  <a:pt x="388" y="11"/>
                  <a:pt x="388" y="11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90" y="24"/>
                  <a:pt x="391" y="27"/>
                  <a:pt x="392" y="28"/>
                </a:cubicBezTo>
                <a:cubicBezTo>
                  <a:pt x="393" y="30"/>
                  <a:pt x="395" y="30"/>
                  <a:pt x="398" y="30"/>
                </a:cubicBezTo>
                <a:cubicBezTo>
                  <a:pt x="399" y="30"/>
                  <a:pt x="400" y="30"/>
                  <a:pt x="401" y="30"/>
                </a:cubicBezTo>
                <a:cubicBezTo>
                  <a:pt x="402" y="29"/>
                  <a:pt x="403" y="28"/>
                  <a:pt x="404" y="27"/>
                </a:cubicBezTo>
                <a:lnTo>
                  <a:pt x="404" y="30"/>
                </a:lnTo>
                <a:close/>
                <a:moveTo>
                  <a:pt x="380" y="13"/>
                </a:moveTo>
                <a:cubicBezTo>
                  <a:pt x="381" y="14"/>
                  <a:pt x="381" y="15"/>
                  <a:pt x="381" y="17"/>
                </a:cubicBezTo>
                <a:cubicBezTo>
                  <a:pt x="381" y="17"/>
                  <a:pt x="381" y="17"/>
                  <a:pt x="381" y="17"/>
                </a:cubicBezTo>
                <a:cubicBezTo>
                  <a:pt x="371" y="17"/>
                  <a:pt x="371" y="17"/>
                  <a:pt x="371" y="17"/>
                </a:cubicBezTo>
                <a:cubicBezTo>
                  <a:pt x="371" y="17"/>
                  <a:pt x="371" y="17"/>
                  <a:pt x="371" y="17"/>
                </a:cubicBezTo>
                <a:cubicBezTo>
                  <a:pt x="371" y="16"/>
                  <a:pt x="372" y="14"/>
                  <a:pt x="373" y="13"/>
                </a:cubicBezTo>
                <a:cubicBezTo>
                  <a:pt x="374" y="12"/>
                  <a:pt x="375" y="12"/>
                  <a:pt x="376" y="12"/>
                </a:cubicBezTo>
                <a:cubicBezTo>
                  <a:pt x="378" y="12"/>
                  <a:pt x="379" y="12"/>
                  <a:pt x="380" y="13"/>
                </a:cubicBezTo>
                <a:moveTo>
                  <a:pt x="381" y="30"/>
                </a:moveTo>
                <a:cubicBezTo>
                  <a:pt x="383" y="29"/>
                  <a:pt x="384" y="29"/>
                  <a:pt x="384" y="28"/>
                </a:cubicBezTo>
                <a:cubicBezTo>
                  <a:pt x="383" y="25"/>
                  <a:pt x="383" y="25"/>
                  <a:pt x="383" y="25"/>
                </a:cubicBezTo>
                <a:cubicBezTo>
                  <a:pt x="382" y="26"/>
                  <a:pt x="381" y="27"/>
                  <a:pt x="380" y="27"/>
                </a:cubicBezTo>
                <a:cubicBezTo>
                  <a:pt x="379" y="27"/>
                  <a:pt x="378" y="27"/>
                  <a:pt x="377" y="27"/>
                </a:cubicBezTo>
                <a:cubicBezTo>
                  <a:pt x="375" y="27"/>
                  <a:pt x="374" y="27"/>
                  <a:pt x="373" y="25"/>
                </a:cubicBezTo>
                <a:cubicBezTo>
                  <a:pt x="372" y="24"/>
                  <a:pt x="371" y="22"/>
                  <a:pt x="371" y="20"/>
                </a:cubicBezTo>
                <a:cubicBezTo>
                  <a:pt x="371" y="20"/>
                  <a:pt x="371" y="20"/>
                  <a:pt x="371" y="20"/>
                </a:cubicBezTo>
                <a:cubicBezTo>
                  <a:pt x="385" y="20"/>
                  <a:pt x="385" y="20"/>
                  <a:pt x="385" y="20"/>
                </a:cubicBezTo>
                <a:cubicBezTo>
                  <a:pt x="385" y="18"/>
                  <a:pt x="385" y="18"/>
                  <a:pt x="385" y="18"/>
                </a:cubicBezTo>
                <a:cubicBezTo>
                  <a:pt x="385" y="15"/>
                  <a:pt x="384" y="13"/>
                  <a:pt x="383" y="11"/>
                </a:cubicBezTo>
                <a:cubicBezTo>
                  <a:pt x="381" y="9"/>
                  <a:pt x="379" y="9"/>
                  <a:pt x="376" y="9"/>
                </a:cubicBezTo>
                <a:cubicBezTo>
                  <a:pt x="374" y="9"/>
                  <a:pt x="372" y="10"/>
                  <a:pt x="370" y="12"/>
                </a:cubicBezTo>
                <a:cubicBezTo>
                  <a:pt x="368" y="14"/>
                  <a:pt x="367" y="16"/>
                  <a:pt x="367" y="19"/>
                </a:cubicBezTo>
                <a:cubicBezTo>
                  <a:pt x="367" y="20"/>
                  <a:pt x="367" y="20"/>
                  <a:pt x="367" y="20"/>
                </a:cubicBezTo>
                <a:cubicBezTo>
                  <a:pt x="367" y="23"/>
                  <a:pt x="368" y="26"/>
                  <a:pt x="370" y="27"/>
                </a:cubicBezTo>
                <a:cubicBezTo>
                  <a:pt x="372" y="29"/>
                  <a:pt x="374" y="30"/>
                  <a:pt x="377" y="30"/>
                </a:cubicBezTo>
                <a:cubicBezTo>
                  <a:pt x="379" y="30"/>
                  <a:pt x="380" y="30"/>
                  <a:pt x="381" y="30"/>
                </a:cubicBezTo>
                <a:moveTo>
                  <a:pt x="362" y="26"/>
                </a:moveTo>
                <a:cubicBezTo>
                  <a:pt x="359" y="26"/>
                  <a:pt x="359" y="26"/>
                  <a:pt x="359" y="26"/>
                </a:cubicBezTo>
                <a:cubicBezTo>
                  <a:pt x="359" y="30"/>
                  <a:pt x="359" y="30"/>
                  <a:pt x="359" y="30"/>
                </a:cubicBezTo>
                <a:cubicBezTo>
                  <a:pt x="362" y="30"/>
                  <a:pt x="362" y="30"/>
                  <a:pt x="362" y="30"/>
                </a:cubicBezTo>
                <a:lnTo>
                  <a:pt x="362" y="26"/>
                </a:lnTo>
                <a:close/>
                <a:moveTo>
                  <a:pt x="346" y="4"/>
                </a:moveTo>
                <a:cubicBezTo>
                  <a:pt x="346" y="9"/>
                  <a:pt x="346" y="9"/>
                  <a:pt x="346" y="9"/>
                </a:cubicBezTo>
                <a:cubicBezTo>
                  <a:pt x="342" y="9"/>
                  <a:pt x="342" y="9"/>
                  <a:pt x="342" y="9"/>
                </a:cubicBezTo>
                <a:cubicBezTo>
                  <a:pt x="342" y="12"/>
                  <a:pt x="342" y="12"/>
                  <a:pt x="342" y="12"/>
                </a:cubicBezTo>
                <a:cubicBezTo>
                  <a:pt x="346" y="12"/>
                  <a:pt x="346" y="12"/>
                  <a:pt x="346" y="12"/>
                </a:cubicBezTo>
                <a:cubicBezTo>
                  <a:pt x="346" y="25"/>
                  <a:pt x="346" y="25"/>
                  <a:pt x="346" y="25"/>
                </a:cubicBezTo>
                <a:cubicBezTo>
                  <a:pt x="346" y="27"/>
                  <a:pt x="346" y="28"/>
                  <a:pt x="347" y="29"/>
                </a:cubicBezTo>
                <a:cubicBezTo>
                  <a:pt x="348" y="30"/>
                  <a:pt x="349" y="30"/>
                  <a:pt x="351" y="30"/>
                </a:cubicBezTo>
                <a:cubicBezTo>
                  <a:pt x="352" y="30"/>
                  <a:pt x="352" y="30"/>
                  <a:pt x="353" y="30"/>
                </a:cubicBezTo>
                <a:cubicBezTo>
                  <a:pt x="354" y="30"/>
                  <a:pt x="354" y="30"/>
                  <a:pt x="355" y="30"/>
                </a:cubicBezTo>
                <a:cubicBezTo>
                  <a:pt x="354" y="27"/>
                  <a:pt x="354" y="27"/>
                  <a:pt x="354" y="27"/>
                </a:cubicBezTo>
                <a:cubicBezTo>
                  <a:pt x="354" y="27"/>
                  <a:pt x="353" y="27"/>
                  <a:pt x="353" y="27"/>
                </a:cubicBezTo>
                <a:cubicBezTo>
                  <a:pt x="353" y="27"/>
                  <a:pt x="352" y="27"/>
                  <a:pt x="352" y="27"/>
                </a:cubicBezTo>
                <a:cubicBezTo>
                  <a:pt x="351" y="27"/>
                  <a:pt x="351" y="27"/>
                  <a:pt x="350" y="27"/>
                </a:cubicBezTo>
                <a:cubicBezTo>
                  <a:pt x="350" y="26"/>
                  <a:pt x="350" y="26"/>
                  <a:pt x="350" y="25"/>
                </a:cubicBezTo>
                <a:cubicBezTo>
                  <a:pt x="350" y="12"/>
                  <a:pt x="350" y="12"/>
                  <a:pt x="350" y="12"/>
                </a:cubicBezTo>
                <a:cubicBezTo>
                  <a:pt x="354" y="12"/>
                  <a:pt x="354" y="12"/>
                  <a:pt x="354" y="12"/>
                </a:cubicBezTo>
                <a:cubicBezTo>
                  <a:pt x="354" y="9"/>
                  <a:pt x="354" y="9"/>
                  <a:pt x="354" y="9"/>
                </a:cubicBezTo>
                <a:cubicBezTo>
                  <a:pt x="350" y="9"/>
                  <a:pt x="350" y="9"/>
                  <a:pt x="350" y="9"/>
                </a:cubicBezTo>
                <a:cubicBezTo>
                  <a:pt x="350" y="4"/>
                  <a:pt x="350" y="4"/>
                  <a:pt x="350" y="4"/>
                </a:cubicBezTo>
                <a:lnTo>
                  <a:pt x="346" y="4"/>
                </a:lnTo>
                <a:close/>
                <a:moveTo>
                  <a:pt x="326" y="25"/>
                </a:moveTo>
                <a:cubicBezTo>
                  <a:pt x="326" y="24"/>
                  <a:pt x="325" y="22"/>
                  <a:pt x="325" y="20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17"/>
                  <a:pt x="326" y="15"/>
                  <a:pt x="326" y="14"/>
                </a:cubicBezTo>
                <a:cubicBezTo>
                  <a:pt x="327" y="12"/>
                  <a:pt x="329" y="12"/>
                  <a:pt x="331" y="12"/>
                </a:cubicBezTo>
                <a:cubicBezTo>
                  <a:pt x="332" y="12"/>
                  <a:pt x="333" y="12"/>
                  <a:pt x="333" y="12"/>
                </a:cubicBezTo>
                <a:cubicBezTo>
                  <a:pt x="334" y="12"/>
                  <a:pt x="335" y="13"/>
                  <a:pt x="335" y="13"/>
                </a:cubicBezTo>
                <a:cubicBezTo>
                  <a:pt x="336" y="16"/>
                  <a:pt x="336" y="16"/>
                  <a:pt x="336" y="16"/>
                </a:cubicBezTo>
                <a:cubicBezTo>
                  <a:pt x="339" y="16"/>
                  <a:pt x="339" y="16"/>
                  <a:pt x="339" y="16"/>
                </a:cubicBezTo>
                <a:cubicBezTo>
                  <a:pt x="339" y="12"/>
                  <a:pt x="339" y="12"/>
                  <a:pt x="339" y="12"/>
                </a:cubicBezTo>
                <a:cubicBezTo>
                  <a:pt x="338" y="11"/>
                  <a:pt x="337" y="10"/>
                  <a:pt x="335" y="9"/>
                </a:cubicBezTo>
                <a:cubicBezTo>
                  <a:pt x="334" y="9"/>
                  <a:pt x="332" y="9"/>
                  <a:pt x="331" y="9"/>
                </a:cubicBezTo>
                <a:cubicBezTo>
                  <a:pt x="328" y="9"/>
                  <a:pt x="325" y="10"/>
                  <a:pt x="324" y="12"/>
                </a:cubicBezTo>
                <a:cubicBezTo>
                  <a:pt x="322" y="14"/>
                  <a:pt x="321" y="16"/>
                  <a:pt x="321" y="19"/>
                </a:cubicBezTo>
                <a:cubicBezTo>
                  <a:pt x="321" y="20"/>
                  <a:pt x="321" y="20"/>
                  <a:pt x="321" y="20"/>
                </a:cubicBezTo>
                <a:cubicBezTo>
                  <a:pt x="321" y="23"/>
                  <a:pt x="322" y="25"/>
                  <a:pt x="324" y="27"/>
                </a:cubicBezTo>
                <a:cubicBezTo>
                  <a:pt x="325" y="29"/>
                  <a:pt x="328" y="30"/>
                  <a:pt x="331" y="30"/>
                </a:cubicBezTo>
                <a:cubicBezTo>
                  <a:pt x="333" y="30"/>
                  <a:pt x="335" y="30"/>
                  <a:pt x="337" y="28"/>
                </a:cubicBezTo>
                <a:cubicBezTo>
                  <a:pt x="338" y="27"/>
                  <a:pt x="339" y="25"/>
                  <a:pt x="339" y="23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4"/>
                  <a:pt x="335" y="25"/>
                  <a:pt x="334" y="26"/>
                </a:cubicBezTo>
                <a:cubicBezTo>
                  <a:pt x="333" y="27"/>
                  <a:pt x="332" y="27"/>
                  <a:pt x="331" y="27"/>
                </a:cubicBezTo>
                <a:cubicBezTo>
                  <a:pt x="329" y="27"/>
                  <a:pt x="327" y="27"/>
                  <a:pt x="326" y="25"/>
                </a:cubicBezTo>
                <a:moveTo>
                  <a:pt x="312" y="13"/>
                </a:moveTo>
                <a:cubicBezTo>
                  <a:pt x="313" y="14"/>
                  <a:pt x="314" y="15"/>
                  <a:pt x="314" y="17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4" y="16"/>
                  <a:pt x="305" y="14"/>
                  <a:pt x="306" y="13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10" y="12"/>
                  <a:pt x="312" y="12"/>
                  <a:pt x="312" y="13"/>
                </a:cubicBezTo>
                <a:moveTo>
                  <a:pt x="314" y="30"/>
                </a:moveTo>
                <a:cubicBezTo>
                  <a:pt x="315" y="29"/>
                  <a:pt x="316" y="29"/>
                  <a:pt x="317" y="28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5" y="26"/>
                  <a:pt x="314" y="27"/>
                  <a:pt x="313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8" y="27"/>
                  <a:pt x="306" y="27"/>
                  <a:pt x="305" y="25"/>
                </a:cubicBezTo>
                <a:cubicBezTo>
                  <a:pt x="304" y="24"/>
                  <a:pt x="304" y="22"/>
                  <a:pt x="304" y="20"/>
                </a:cubicBezTo>
                <a:cubicBezTo>
                  <a:pt x="304" y="20"/>
                  <a:pt x="304" y="20"/>
                  <a:pt x="304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8" y="18"/>
                  <a:pt x="318" y="18"/>
                  <a:pt x="318" y="18"/>
                </a:cubicBezTo>
                <a:cubicBezTo>
                  <a:pt x="318" y="15"/>
                  <a:pt x="317" y="13"/>
                  <a:pt x="315" y="11"/>
                </a:cubicBezTo>
                <a:cubicBezTo>
                  <a:pt x="314" y="9"/>
                  <a:pt x="312" y="9"/>
                  <a:pt x="309" y="9"/>
                </a:cubicBezTo>
                <a:cubicBezTo>
                  <a:pt x="306" y="9"/>
                  <a:pt x="304" y="10"/>
                  <a:pt x="303" y="12"/>
                </a:cubicBezTo>
                <a:cubicBezTo>
                  <a:pt x="301" y="14"/>
                  <a:pt x="300" y="16"/>
                  <a:pt x="300" y="19"/>
                </a:cubicBezTo>
                <a:cubicBezTo>
                  <a:pt x="300" y="20"/>
                  <a:pt x="300" y="20"/>
                  <a:pt x="300" y="20"/>
                </a:cubicBezTo>
                <a:cubicBezTo>
                  <a:pt x="300" y="23"/>
                  <a:pt x="301" y="26"/>
                  <a:pt x="302" y="27"/>
                </a:cubicBezTo>
                <a:cubicBezTo>
                  <a:pt x="304" y="29"/>
                  <a:pt x="307" y="30"/>
                  <a:pt x="309" y="30"/>
                </a:cubicBezTo>
                <a:cubicBezTo>
                  <a:pt x="311" y="30"/>
                  <a:pt x="313" y="30"/>
                  <a:pt x="314" y="30"/>
                </a:cubicBezTo>
                <a:moveTo>
                  <a:pt x="295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91" y="3"/>
                  <a:pt x="291" y="3"/>
                  <a:pt x="291" y="3"/>
                </a:cubicBezTo>
                <a:cubicBezTo>
                  <a:pt x="295" y="3"/>
                  <a:pt x="295" y="3"/>
                  <a:pt x="295" y="3"/>
                </a:cubicBezTo>
                <a:lnTo>
                  <a:pt x="295" y="0"/>
                </a:lnTo>
                <a:close/>
                <a:moveTo>
                  <a:pt x="295" y="9"/>
                </a:moveTo>
                <a:cubicBezTo>
                  <a:pt x="288" y="9"/>
                  <a:pt x="288" y="9"/>
                  <a:pt x="288" y="9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91" y="34"/>
                  <a:pt x="291" y="35"/>
                </a:cubicBezTo>
                <a:cubicBezTo>
                  <a:pt x="290" y="35"/>
                  <a:pt x="289" y="35"/>
                  <a:pt x="289" y="35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8"/>
                  <a:pt x="287" y="38"/>
                  <a:pt x="287" y="38"/>
                </a:cubicBezTo>
                <a:cubicBezTo>
                  <a:pt x="287" y="38"/>
                  <a:pt x="287" y="38"/>
                  <a:pt x="288" y="38"/>
                </a:cubicBezTo>
                <a:cubicBezTo>
                  <a:pt x="288" y="39"/>
                  <a:pt x="288" y="39"/>
                  <a:pt x="289" y="39"/>
                </a:cubicBezTo>
                <a:cubicBezTo>
                  <a:pt x="291" y="39"/>
                  <a:pt x="292" y="38"/>
                  <a:pt x="294" y="37"/>
                </a:cubicBezTo>
                <a:cubicBezTo>
                  <a:pt x="295" y="36"/>
                  <a:pt x="295" y="34"/>
                  <a:pt x="295" y="32"/>
                </a:cubicBezTo>
                <a:lnTo>
                  <a:pt x="295" y="9"/>
                </a:lnTo>
                <a:close/>
                <a:moveTo>
                  <a:pt x="270" y="19"/>
                </a:moveTo>
                <a:cubicBezTo>
                  <a:pt x="270" y="17"/>
                  <a:pt x="271" y="15"/>
                  <a:pt x="271" y="14"/>
                </a:cubicBezTo>
                <a:cubicBezTo>
                  <a:pt x="272" y="12"/>
                  <a:pt x="274" y="12"/>
                  <a:pt x="276" y="12"/>
                </a:cubicBezTo>
                <a:cubicBezTo>
                  <a:pt x="278" y="12"/>
                  <a:pt x="279" y="12"/>
                  <a:pt x="280" y="14"/>
                </a:cubicBezTo>
                <a:cubicBezTo>
                  <a:pt x="281" y="15"/>
                  <a:pt x="281" y="17"/>
                  <a:pt x="281" y="19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22"/>
                  <a:pt x="281" y="24"/>
                  <a:pt x="280" y="25"/>
                </a:cubicBezTo>
                <a:cubicBezTo>
                  <a:pt x="279" y="27"/>
                  <a:pt x="278" y="27"/>
                  <a:pt x="276" y="27"/>
                </a:cubicBezTo>
                <a:cubicBezTo>
                  <a:pt x="274" y="27"/>
                  <a:pt x="272" y="27"/>
                  <a:pt x="271" y="25"/>
                </a:cubicBezTo>
                <a:cubicBezTo>
                  <a:pt x="271" y="24"/>
                  <a:pt x="270" y="22"/>
                  <a:pt x="270" y="20"/>
                </a:cubicBezTo>
                <a:lnTo>
                  <a:pt x="270" y="19"/>
                </a:lnTo>
                <a:close/>
                <a:moveTo>
                  <a:pt x="266" y="20"/>
                </a:moveTo>
                <a:cubicBezTo>
                  <a:pt x="266" y="23"/>
                  <a:pt x="267" y="25"/>
                  <a:pt x="269" y="27"/>
                </a:cubicBezTo>
                <a:cubicBezTo>
                  <a:pt x="270" y="29"/>
                  <a:pt x="273" y="30"/>
                  <a:pt x="276" y="30"/>
                </a:cubicBezTo>
                <a:cubicBezTo>
                  <a:pt x="279" y="30"/>
                  <a:pt x="281" y="29"/>
                  <a:pt x="283" y="27"/>
                </a:cubicBezTo>
                <a:cubicBezTo>
                  <a:pt x="284" y="25"/>
                  <a:pt x="285" y="23"/>
                  <a:pt x="285" y="20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5" y="16"/>
                  <a:pt x="284" y="14"/>
                  <a:pt x="283" y="12"/>
                </a:cubicBezTo>
                <a:cubicBezTo>
                  <a:pt x="281" y="10"/>
                  <a:pt x="279" y="9"/>
                  <a:pt x="276" y="9"/>
                </a:cubicBezTo>
                <a:cubicBezTo>
                  <a:pt x="273" y="9"/>
                  <a:pt x="270" y="10"/>
                  <a:pt x="269" y="12"/>
                </a:cubicBezTo>
                <a:cubicBezTo>
                  <a:pt x="267" y="14"/>
                  <a:pt x="266" y="16"/>
                  <a:pt x="266" y="19"/>
                </a:cubicBezTo>
                <a:lnTo>
                  <a:pt x="266" y="20"/>
                </a:lnTo>
                <a:close/>
                <a:moveTo>
                  <a:pt x="253" y="12"/>
                </a:moveTo>
                <a:cubicBezTo>
                  <a:pt x="253" y="27"/>
                  <a:pt x="253" y="27"/>
                  <a:pt x="253" y="27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60" y="30"/>
                  <a:pt x="260" y="30"/>
                  <a:pt x="260" y="30"/>
                </a:cubicBezTo>
                <a:cubicBezTo>
                  <a:pt x="260" y="28"/>
                  <a:pt x="260" y="28"/>
                  <a:pt x="260" y="28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7" y="15"/>
                  <a:pt x="257" y="15"/>
                  <a:pt x="257" y="15"/>
                </a:cubicBezTo>
                <a:cubicBezTo>
                  <a:pt x="257" y="14"/>
                  <a:pt x="258" y="13"/>
                  <a:pt x="259" y="13"/>
                </a:cubicBezTo>
                <a:cubicBezTo>
                  <a:pt x="259" y="12"/>
                  <a:pt x="260" y="12"/>
                  <a:pt x="261" y="12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4" y="9"/>
                  <a:pt x="264" y="9"/>
                  <a:pt x="264" y="9"/>
                </a:cubicBezTo>
                <a:cubicBezTo>
                  <a:pt x="264" y="9"/>
                  <a:pt x="264" y="9"/>
                  <a:pt x="263" y="9"/>
                </a:cubicBezTo>
                <a:cubicBezTo>
                  <a:pt x="263" y="9"/>
                  <a:pt x="263" y="9"/>
                  <a:pt x="262" y="9"/>
                </a:cubicBezTo>
                <a:cubicBezTo>
                  <a:pt x="261" y="9"/>
                  <a:pt x="260" y="9"/>
                  <a:pt x="259" y="9"/>
                </a:cubicBezTo>
                <a:cubicBezTo>
                  <a:pt x="258" y="10"/>
                  <a:pt x="258" y="11"/>
                  <a:pt x="257" y="12"/>
                </a:cubicBezTo>
                <a:cubicBezTo>
                  <a:pt x="257" y="9"/>
                  <a:pt x="257" y="9"/>
                  <a:pt x="257" y="9"/>
                </a:cubicBezTo>
                <a:cubicBezTo>
                  <a:pt x="250" y="9"/>
                  <a:pt x="250" y="9"/>
                  <a:pt x="250" y="9"/>
                </a:cubicBezTo>
                <a:cubicBezTo>
                  <a:pt x="250" y="11"/>
                  <a:pt x="250" y="11"/>
                  <a:pt x="250" y="11"/>
                </a:cubicBezTo>
                <a:lnTo>
                  <a:pt x="253" y="12"/>
                </a:lnTo>
                <a:close/>
                <a:moveTo>
                  <a:pt x="243" y="20"/>
                </a:moveTo>
                <a:cubicBezTo>
                  <a:pt x="243" y="22"/>
                  <a:pt x="242" y="24"/>
                  <a:pt x="241" y="25"/>
                </a:cubicBezTo>
                <a:cubicBezTo>
                  <a:pt x="240" y="27"/>
                  <a:pt x="239" y="27"/>
                  <a:pt x="237" y="27"/>
                </a:cubicBezTo>
                <a:cubicBezTo>
                  <a:pt x="236" y="27"/>
                  <a:pt x="235" y="27"/>
                  <a:pt x="234" y="27"/>
                </a:cubicBezTo>
                <a:cubicBezTo>
                  <a:pt x="234" y="26"/>
                  <a:pt x="233" y="26"/>
                  <a:pt x="232" y="25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33" y="14"/>
                  <a:pt x="234" y="13"/>
                  <a:pt x="234" y="12"/>
                </a:cubicBezTo>
                <a:cubicBezTo>
                  <a:pt x="235" y="12"/>
                  <a:pt x="236" y="12"/>
                  <a:pt x="237" y="12"/>
                </a:cubicBezTo>
                <a:cubicBezTo>
                  <a:pt x="239" y="12"/>
                  <a:pt x="240" y="12"/>
                  <a:pt x="241" y="14"/>
                </a:cubicBezTo>
                <a:cubicBezTo>
                  <a:pt x="242" y="15"/>
                  <a:pt x="243" y="17"/>
                  <a:pt x="243" y="20"/>
                </a:cubicBezTo>
                <a:close/>
                <a:moveTo>
                  <a:pt x="225" y="38"/>
                </a:moveTo>
                <a:cubicBezTo>
                  <a:pt x="236" y="38"/>
                  <a:pt x="236" y="38"/>
                  <a:pt x="236" y="38"/>
                </a:cubicBezTo>
                <a:cubicBezTo>
                  <a:pt x="236" y="36"/>
                  <a:pt x="236" y="36"/>
                  <a:pt x="236" y="36"/>
                </a:cubicBezTo>
                <a:cubicBezTo>
                  <a:pt x="232" y="35"/>
                  <a:pt x="232" y="35"/>
                  <a:pt x="232" y="35"/>
                </a:cubicBezTo>
                <a:cubicBezTo>
                  <a:pt x="232" y="28"/>
                  <a:pt x="232" y="28"/>
                  <a:pt x="232" y="28"/>
                </a:cubicBezTo>
                <a:cubicBezTo>
                  <a:pt x="233" y="29"/>
                  <a:pt x="234" y="29"/>
                  <a:pt x="235" y="30"/>
                </a:cubicBezTo>
                <a:cubicBezTo>
                  <a:pt x="236" y="30"/>
                  <a:pt x="237" y="30"/>
                  <a:pt x="238" y="30"/>
                </a:cubicBezTo>
                <a:cubicBezTo>
                  <a:pt x="241" y="30"/>
                  <a:pt x="243" y="30"/>
                  <a:pt x="244" y="28"/>
                </a:cubicBezTo>
                <a:cubicBezTo>
                  <a:pt x="246" y="26"/>
                  <a:pt x="247" y="23"/>
                  <a:pt x="247" y="20"/>
                </a:cubicBezTo>
                <a:cubicBezTo>
                  <a:pt x="247" y="20"/>
                  <a:pt x="247" y="20"/>
                  <a:pt x="247" y="20"/>
                </a:cubicBezTo>
                <a:cubicBezTo>
                  <a:pt x="247" y="16"/>
                  <a:pt x="246" y="14"/>
                  <a:pt x="244" y="12"/>
                </a:cubicBezTo>
                <a:cubicBezTo>
                  <a:pt x="243" y="10"/>
                  <a:pt x="241" y="9"/>
                  <a:pt x="238" y="9"/>
                </a:cubicBezTo>
                <a:cubicBezTo>
                  <a:pt x="237" y="9"/>
                  <a:pt x="236" y="9"/>
                  <a:pt x="235" y="9"/>
                </a:cubicBezTo>
                <a:cubicBezTo>
                  <a:pt x="234" y="10"/>
                  <a:pt x="233" y="11"/>
                  <a:pt x="232" y="11"/>
                </a:cubicBezTo>
                <a:cubicBezTo>
                  <a:pt x="232" y="9"/>
                  <a:pt x="232" y="9"/>
                  <a:pt x="232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29" y="35"/>
                  <a:pt x="229" y="35"/>
                  <a:pt x="229" y="35"/>
                </a:cubicBezTo>
                <a:cubicBezTo>
                  <a:pt x="225" y="36"/>
                  <a:pt x="225" y="36"/>
                  <a:pt x="225" y="36"/>
                </a:cubicBezTo>
                <a:lnTo>
                  <a:pt x="225" y="38"/>
                </a:lnTo>
                <a:close/>
                <a:moveTo>
                  <a:pt x="221" y="17"/>
                </a:moveTo>
                <a:cubicBezTo>
                  <a:pt x="212" y="17"/>
                  <a:pt x="212" y="17"/>
                  <a:pt x="212" y="17"/>
                </a:cubicBezTo>
                <a:cubicBezTo>
                  <a:pt x="212" y="20"/>
                  <a:pt x="212" y="20"/>
                  <a:pt x="212" y="20"/>
                </a:cubicBezTo>
                <a:cubicBezTo>
                  <a:pt x="221" y="20"/>
                  <a:pt x="221" y="20"/>
                  <a:pt x="221" y="20"/>
                </a:cubicBezTo>
                <a:lnTo>
                  <a:pt x="221" y="17"/>
                </a:lnTo>
                <a:close/>
                <a:moveTo>
                  <a:pt x="201" y="13"/>
                </a:moveTo>
                <a:cubicBezTo>
                  <a:pt x="202" y="14"/>
                  <a:pt x="203" y="15"/>
                  <a:pt x="203" y="17"/>
                </a:cubicBezTo>
                <a:cubicBezTo>
                  <a:pt x="203" y="17"/>
                  <a:pt x="203" y="17"/>
                  <a:pt x="203" y="17"/>
                </a:cubicBezTo>
                <a:cubicBezTo>
                  <a:pt x="193" y="17"/>
                  <a:pt x="193" y="17"/>
                  <a:pt x="193" y="17"/>
                </a:cubicBezTo>
                <a:cubicBezTo>
                  <a:pt x="193" y="17"/>
                  <a:pt x="193" y="17"/>
                  <a:pt x="193" y="17"/>
                </a:cubicBezTo>
                <a:cubicBezTo>
                  <a:pt x="193" y="16"/>
                  <a:pt x="194" y="14"/>
                  <a:pt x="195" y="13"/>
                </a:cubicBezTo>
                <a:cubicBezTo>
                  <a:pt x="195" y="12"/>
                  <a:pt x="197" y="12"/>
                  <a:pt x="198" y="12"/>
                </a:cubicBezTo>
                <a:cubicBezTo>
                  <a:pt x="199" y="12"/>
                  <a:pt x="201" y="12"/>
                  <a:pt x="201" y="13"/>
                </a:cubicBezTo>
                <a:moveTo>
                  <a:pt x="203" y="30"/>
                </a:moveTo>
                <a:cubicBezTo>
                  <a:pt x="204" y="29"/>
                  <a:pt x="205" y="29"/>
                  <a:pt x="206" y="28"/>
                </a:cubicBezTo>
                <a:cubicBezTo>
                  <a:pt x="204" y="25"/>
                  <a:pt x="204" y="25"/>
                  <a:pt x="204" y="25"/>
                </a:cubicBezTo>
                <a:cubicBezTo>
                  <a:pt x="204" y="26"/>
                  <a:pt x="203" y="27"/>
                  <a:pt x="202" y="27"/>
                </a:cubicBezTo>
                <a:cubicBezTo>
                  <a:pt x="201" y="27"/>
                  <a:pt x="200" y="27"/>
                  <a:pt x="198" y="27"/>
                </a:cubicBezTo>
                <a:cubicBezTo>
                  <a:pt x="197" y="27"/>
                  <a:pt x="195" y="27"/>
                  <a:pt x="194" y="25"/>
                </a:cubicBezTo>
                <a:cubicBezTo>
                  <a:pt x="193" y="24"/>
                  <a:pt x="193" y="22"/>
                  <a:pt x="193" y="20"/>
                </a:cubicBezTo>
                <a:cubicBezTo>
                  <a:pt x="193" y="20"/>
                  <a:pt x="193" y="20"/>
                  <a:pt x="193" y="20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206" y="18"/>
                  <a:pt x="206" y="18"/>
                  <a:pt x="206" y="18"/>
                </a:cubicBezTo>
                <a:cubicBezTo>
                  <a:pt x="206" y="15"/>
                  <a:pt x="206" y="13"/>
                  <a:pt x="204" y="11"/>
                </a:cubicBezTo>
                <a:cubicBezTo>
                  <a:pt x="203" y="9"/>
                  <a:pt x="201" y="9"/>
                  <a:pt x="198" y="9"/>
                </a:cubicBezTo>
                <a:cubicBezTo>
                  <a:pt x="195" y="9"/>
                  <a:pt x="193" y="10"/>
                  <a:pt x="191" y="12"/>
                </a:cubicBezTo>
                <a:cubicBezTo>
                  <a:pt x="190" y="14"/>
                  <a:pt x="189" y="16"/>
                  <a:pt x="189" y="19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23"/>
                  <a:pt x="190" y="26"/>
                  <a:pt x="191" y="27"/>
                </a:cubicBezTo>
                <a:cubicBezTo>
                  <a:pt x="193" y="29"/>
                  <a:pt x="195" y="30"/>
                  <a:pt x="198" y="30"/>
                </a:cubicBezTo>
                <a:cubicBezTo>
                  <a:pt x="200" y="30"/>
                  <a:pt x="202" y="30"/>
                  <a:pt x="203" y="30"/>
                </a:cubicBezTo>
                <a:moveTo>
                  <a:pt x="174" y="9"/>
                </a:moveTo>
                <a:cubicBezTo>
                  <a:pt x="166" y="9"/>
                  <a:pt x="166" y="9"/>
                  <a:pt x="166" y="9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8" y="30"/>
                  <a:pt x="178" y="30"/>
                  <a:pt x="178" y="3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9"/>
                  <a:pt x="186" y="9"/>
                  <a:pt x="186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11"/>
                  <a:pt x="178" y="11"/>
                  <a:pt x="178" y="11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1" y="12"/>
                  <a:pt x="171" y="12"/>
                  <a:pt x="171" y="12"/>
                </a:cubicBezTo>
                <a:cubicBezTo>
                  <a:pt x="174" y="11"/>
                  <a:pt x="174" y="11"/>
                  <a:pt x="174" y="11"/>
                </a:cubicBezTo>
                <a:lnTo>
                  <a:pt x="174" y="9"/>
                </a:lnTo>
                <a:close/>
                <a:moveTo>
                  <a:pt x="148" y="19"/>
                </a:moveTo>
                <a:cubicBezTo>
                  <a:pt x="148" y="17"/>
                  <a:pt x="149" y="15"/>
                  <a:pt x="150" y="14"/>
                </a:cubicBezTo>
                <a:cubicBezTo>
                  <a:pt x="151" y="12"/>
                  <a:pt x="152" y="12"/>
                  <a:pt x="154" y="12"/>
                </a:cubicBezTo>
                <a:cubicBezTo>
                  <a:pt x="156" y="12"/>
                  <a:pt x="157" y="12"/>
                  <a:pt x="158" y="14"/>
                </a:cubicBezTo>
                <a:cubicBezTo>
                  <a:pt x="159" y="15"/>
                  <a:pt x="160" y="17"/>
                  <a:pt x="160" y="19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22"/>
                  <a:pt x="159" y="24"/>
                  <a:pt x="158" y="25"/>
                </a:cubicBezTo>
                <a:cubicBezTo>
                  <a:pt x="157" y="27"/>
                  <a:pt x="156" y="27"/>
                  <a:pt x="154" y="27"/>
                </a:cubicBezTo>
                <a:cubicBezTo>
                  <a:pt x="152" y="27"/>
                  <a:pt x="151" y="27"/>
                  <a:pt x="150" y="25"/>
                </a:cubicBezTo>
                <a:cubicBezTo>
                  <a:pt x="149" y="24"/>
                  <a:pt x="148" y="22"/>
                  <a:pt x="148" y="20"/>
                </a:cubicBezTo>
                <a:lnTo>
                  <a:pt x="148" y="19"/>
                </a:lnTo>
                <a:close/>
                <a:moveTo>
                  <a:pt x="145" y="20"/>
                </a:moveTo>
                <a:cubicBezTo>
                  <a:pt x="145" y="23"/>
                  <a:pt x="145" y="25"/>
                  <a:pt x="147" y="27"/>
                </a:cubicBezTo>
                <a:cubicBezTo>
                  <a:pt x="149" y="29"/>
                  <a:pt x="151" y="30"/>
                  <a:pt x="154" y="30"/>
                </a:cubicBezTo>
                <a:cubicBezTo>
                  <a:pt x="157" y="30"/>
                  <a:pt x="159" y="29"/>
                  <a:pt x="161" y="27"/>
                </a:cubicBezTo>
                <a:cubicBezTo>
                  <a:pt x="163" y="25"/>
                  <a:pt x="163" y="23"/>
                  <a:pt x="163" y="20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16"/>
                  <a:pt x="163" y="14"/>
                  <a:pt x="161" y="12"/>
                </a:cubicBezTo>
                <a:cubicBezTo>
                  <a:pt x="159" y="10"/>
                  <a:pt x="157" y="9"/>
                  <a:pt x="154" y="9"/>
                </a:cubicBezTo>
                <a:cubicBezTo>
                  <a:pt x="151" y="9"/>
                  <a:pt x="149" y="10"/>
                  <a:pt x="147" y="12"/>
                </a:cubicBezTo>
                <a:cubicBezTo>
                  <a:pt x="145" y="14"/>
                  <a:pt x="145" y="16"/>
                  <a:pt x="145" y="19"/>
                </a:cubicBezTo>
                <a:lnTo>
                  <a:pt x="145" y="20"/>
                </a:lnTo>
                <a:close/>
                <a:moveTo>
                  <a:pt x="106" y="30"/>
                </a:moveTo>
                <a:cubicBezTo>
                  <a:pt x="116" y="30"/>
                  <a:pt x="116" y="30"/>
                  <a:pt x="116" y="30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4" y="14"/>
                  <a:pt x="114" y="13"/>
                  <a:pt x="115" y="12"/>
                </a:cubicBezTo>
                <a:cubicBezTo>
                  <a:pt x="116" y="12"/>
                  <a:pt x="117" y="12"/>
                  <a:pt x="118" y="12"/>
                </a:cubicBezTo>
                <a:cubicBezTo>
                  <a:pt x="119" y="12"/>
                  <a:pt x="120" y="12"/>
                  <a:pt x="121" y="13"/>
                </a:cubicBezTo>
                <a:cubicBezTo>
                  <a:pt x="122" y="14"/>
                  <a:pt x="122" y="15"/>
                  <a:pt x="122" y="1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6" y="15"/>
                  <a:pt x="127" y="14"/>
                  <a:pt x="127" y="13"/>
                </a:cubicBezTo>
                <a:cubicBezTo>
                  <a:pt x="128" y="12"/>
                  <a:pt x="129" y="12"/>
                  <a:pt x="131" y="12"/>
                </a:cubicBezTo>
                <a:cubicBezTo>
                  <a:pt x="132" y="12"/>
                  <a:pt x="133" y="12"/>
                  <a:pt x="134" y="13"/>
                </a:cubicBezTo>
                <a:cubicBezTo>
                  <a:pt x="135" y="14"/>
                  <a:pt x="135" y="15"/>
                  <a:pt x="135" y="17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39" y="14"/>
                  <a:pt x="138" y="12"/>
                  <a:pt x="137" y="11"/>
                </a:cubicBezTo>
                <a:cubicBezTo>
                  <a:pt x="136" y="9"/>
                  <a:pt x="134" y="9"/>
                  <a:pt x="132" y="9"/>
                </a:cubicBezTo>
                <a:cubicBezTo>
                  <a:pt x="130" y="9"/>
                  <a:pt x="129" y="9"/>
                  <a:pt x="128" y="10"/>
                </a:cubicBezTo>
                <a:cubicBezTo>
                  <a:pt x="127" y="10"/>
                  <a:pt x="126" y="11"/>
                  <a:pt x="125" y="12"/>
                </a:cubicBezTo>
                <a:cubicBezTo>
                  <a:pt x="125" y="11"/>
                  <a:pt x="124" y="10"/>
                  <a:pt x="123" y="9"/>
                </a:cubicBezTo>
                <a:cubicBezTo>
                  <a:pt x="122" y="9"/>
                  <a:pt x="121" y="9"/>
                  <a:pt x="119" y="9"/>
                </a:cubicBezTo>
                <a:cubicBezTo>
                  <a:pt x="118" y="9"/>
                  <a:pt x="117" y="9"/>
                  <a:pt x="116" y="9"/>
                </a:cubicBezTo>
                <a:cubicBezTo>
                  <a:pt x="115" y="10"/>
                  <a:pt x="114" y="11"/>
                  <a:pt x="113" y="12"/>
                </a:cubicBezTo>
                <a:cubicBezTo>
                  <a:pt x="113" y="9"/>
                  <a:pt x="113" y="9"/>
                  <a:pt x="113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6" y="28"/>
                  <a:pt x="106" y="28"/>
                  <a:pt x="106" y="28"/>
                </a:cubicBezTo>
                <a:lnTo>
                  <a:pt x="106" y="30"/>
                </a:lnTo>
                <a:close/>
                <a:moveTo>
                  <a:pt x="102" y="26"/>
                </a:moveTo>
                <a:cubicBezTo>
                  <a:pt x="98" y="26"/>
                  <a:pt x="98" y="26"/>
                  <a:pt x="98" y="26"/>
                </a:cubicBezTo>
                <a:cubicBezTo>
                  <a:pt x="98" y="30"/>
                  <a:pt x="98" y="30"/>
                  <a:pt x="98" y="30"/>
                </a:cubicBezTo>
                <a:cubicBezTo>
                  <a:pt x="102" y="30"/>
                  <a:pt x="102" y="30"/>
                  <a:pt x="102" y="30"/>
                </a:cubicBezTo>
                <a:lnTo>
                  <a:pt x="102" y="26"/>
                </a:lnTo>
                <a:close/>
                <a:moveTo>
                  <a:pt x="74" y="9"/>
                </a:moveTo>
                <a:cubicBezTo>
                  <a:pt x="66" y="9"/>
                  <a:pt x="66" y="9"/>
                  <a:pt x="66" y="9"/>
                </a:cubicBezTo>
                <a:cubicBezTo>
                  <a:pt x="66" y="11"/>
                  <a:pt x="66" y="11"/>
                  <a:pt x="66" y="11"/>
                </a:cubicBezTo>
                <a:cubicBezTo>
                  <a:pt x="68" y="12"/>
                  <a:pt x="68" y="12"/>
                  <a:pt x="68" y="12"/>
                </a:cubicBezTo>
                <a:cubicBezTo>
                  <a:pt x="73" y="30"/>
                  <a:pt x="73" y="30"/>
                  <a:pt x="73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80" y="17"/>
                  <a:pt x="80" y="17"/>
                  <a:pt x="80" y="17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82" y="17"/>
                  <a:pt x="82" y="17"/>
                  <a:pt x="82" y="17"/>
                </a:cubicBezTo>
                <a:cubicBezTo>
                  <a:pt x="86" y="30"/>
                  <a:pt x="86" y="30"/>
                  <a:pt x="86" y="30"/>
                </a:cubicBezTo>
                <a:cubicBezTo>
                  <a:pt x="89" y="30"/>
                  <a:pt x="89" y="30"/>
                  <a:pt x="89" y="30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9"/>
                  <a:pt x="97" y="9"/>
                  <a:pt x="97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11"/>
                  <a:pt x="89" y="11"/>
                  <a:pt x="89" y="11"/>
                </a:cubicBezTo>
                <a:cubicBezTo>
                  <a:pt x="91" y="12"/>
                  <a:pt x="91" y="12"/>
                  <a:pt x="91" y="1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2"/>
                  <a:pt x="87" y="22"/>
                  <a:pt x="87" y="22"/>
                </a:cubicBezTo>
                <a:cubicBezTo>
                  <a:pt x="83" y="9"/>
                  <a:pt x="83" y="9"/>
                  <a:pt x="83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76" y="22"/>
                  <a:pt x="76" y="22"/>
                  <a:pt x="76" y="22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2"/>
                  <a:pt x="75" y="22"/>
                  <a:pt x="75" y="2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1"/>
                  <a:pt x="74" y="11"/>
                  <a:pt x="74" y="11"/>
                </a:cubicBezTo>
                <a:lnTo>
                  <a:pt x="74" y="9"/>
                </a:lnTo>
                <a:close/>
                <a:moveTo>
                  <a:pt x="41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11"/>
                  <a:pt x="33" y="11"/>
                  <a:pt x="33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40" y="30"/>
                  <a:pt x="40" y="30"/>
                  <a:pt x="40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7"/>
                  <a:pt x="49" y="17"/>
                  <a:pt x="49" y="17"/>
                </a:cubicBezTo>
                <a:cubicBezTo>
                  <a:pt x="53" y="30"/>
                  <a:pt x="53" y="30"/>
                  <a:pt x="53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11"/>
                  <a:pt x="56" y="11"/>
                  <a:pt x="56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2"/>
                  <a:pt x="39" y="12"/>
                  <a:pt x="39" y="12"/>
                </a:cubicBezTo>
                <a:cubicBezTo>
                  <a:pt x="41" y="11"/>
                  <a:pt x="41" y="11"/>
                  <a:pt x="41" y="11"/>
                </a:cubicBezTo>
                <a:lnTo>
                  <a:pt x="41" y="9"/>
                </a:lnTo>
                <a:close/>
                <a:moveTo>
                  <a:pt x="8" y="9"/>
                </a:move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7" y="30"/>
                  <a:pt x="7" y="30"/>
                  <a:pt x="7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7"/>
                  <a:pt x="16" y="17"/>
                  <a:pt x="16" y="17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1" y="9"/>
                  <a:pt x="3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1"/>
                  <a:pt x="22" y="11"/>
                  <a:pt x="22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2"/>
                  <a:pt x="21" y="22"/>
                  <a:pt x="21" y="22"/>
                </a:cubicBez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2"/>
                  <a:pt x="8" y="22"/>
                  <a:pt x="8" y="22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1"/>
                  <a:pt x="8" y="11"/>
                  <a:pt x="8" y="11"/>
                </a:cubicBezTo>
                <a:lnTo>
                  <a:pt x="8" y="9"/>
                </a:lnTo>
                <a:close/>
              </a:path>
            </a:pathLst>
          </a:custGeom>
          <a:solidFill>
            <a:srgbClr val="F2940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7" y="708586"/>
            <a:ext cx="7451610" cy="169837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8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3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pic>
        <p:nvPicPr>
          <p:cNvPr id="24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9926"/>
            <a:ext cx="7694550" cy="13255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0425"/>
            <a:ext cx="7694550" cy="4013575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600B-C751-460E-B7F9-C98FA0768F8A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77114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76799"/>
            <a:ext cx="1664325" cy="5500163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76799"/>
            <a:ext cx="5800725" cy="5500163"/>
          </a:xfrm>
        </p:spPr>
        <p:txBody>
          <a:bodyPr vert="eaVert"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AA19-4B75-478D-A53D-F60F5F4F244C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91240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50" y="614034"/>
            <a:ext cx="7593750" cy="1076655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50" y="1825625"/>
            <a:ext cx="75937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2140-7E48-4BAA-ACC4-15043464AD1F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3419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62" y="1145157"/>
            <a:ext cx="7701225" cy="3296946"/>
          </a:xfrm>
        </p:spPr>
        <p:txBody>
          <a:bodyPr anchor="b"/>
          <a:lstStyle>
            <a:lvl1pPr>
              <a:defRPr sz="6000"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362" y="4564684"/>
            <a:ext cx="7701225" cy="1524967"/>
          </a:xfrm>
        </p:spPr>
        <p:txBody>
          <a:bodyPr/>
          <a:lstStyle>
            <a:lvl1pPr marL="0" indent="0">
              <a:buNone/>
              <a:defRPr sz="2400">
                <a:solidFill>
                  <a:srgbClr val="1625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B01B-C649-480C-8579-53D4F1ECE85C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9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172714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200"/>
            <a:ext cx="7550550" cy="1035489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724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750" y="1825625"/>
            <a:ext cx="3672450" cy="4351338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6761-EC58-4820-BF21-120A11933D6D}" type="datetime1">
              <a:rPr lang="de-DE" smtClean="0"/>
              <a:t>27.10.17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30586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68" y="789995"/>
            <a:ext cx="7533233" cy="1122086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968" y="1993407"/>
            <a:ext cx="367358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940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968" y="2851199"/>
            <a:ext cx="3673583" cy="3338464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0577" y="1993407"/>
            <a:ext cx="378062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940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577" y="2851199"/>
            <a:ext cx="3780624" cy="33384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>
                <a:solidFill>
                  <a:srgbClr val="162559"/>
                </a:solidFill>
              </a:defRPr>
            </a:lvl2pPr>
            <a:lvl3pPr>
              <a:defRPr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>
                <a:solidFill>
                  <a:srgbClr val="162559"/>
                </a:solidFill>
              </a:defRPr>
            </a:lvl4pPr>
            <a:lvl5pPr>
              <a:defRPr>
                <a:solidFill>
                  <a:srgbClr val="1625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B3E6-A483-4B66-B432-923897633D97}" type="datetime1">
              <a:rPr lang="de-DE" smtClean="0"/>
              <a:t>27.10.17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2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7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61807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8585"/>
            <a:ext cx="7886700" cy="1325563"/>
          </a:xfrm>
        </p:spPr>
        <p:txBody>
          <a:bodyPr/>
          <a:lstStyle>
            <a:lvl1pPr>
              <a:defRPr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57C1-F8E0-4240-87B1-5CD59EF6DA6C}" type="datetime1">
              <a:rPr lang="de-DE" smtClean="0"/>
              <a:t>27.10.17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8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9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8373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91D6-1D85-4DF4-A0C3-AFAE00EFDF19}" type="datetime1">
              <a:rPr lang="de-DE" smtClean="0"/>
              <a:t>27.10.17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7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4585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255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162559"/>
                </a:solidFill>
              </a:defRPr>
            </a:lvl1pPr>
            <a:lvl2pPr>
              <a:buClr>
                <a:srgbClr val="F1940C"/>
              </a:buClr>
              <a:defRPr sz="2800">
                <a:solidFill>
                  <a:srgbClr val="162559"/>
                </a:solidFill>
              </a:defRPr>
            </a:lvl2pPr>
            <a:lvl3pPr>
              <a:defRPr sz="2400">
                <a:solidFill>
                  <a:srgbClr val="162559"/>
                </a:solidFill>
              </a:defRPr>
            </a:lvl3pPr>
            <a:lvl4pPr>
              <a:buClr>
                <a:srgbClr val="F1940C"/>
              </a:buClr>
              <a:defRPr sz="2000">
                <a:solidFill>
                  <a:srgbClr val="162559"/>
                </a:solidFill>
              </a:defRPr>
            </a:lvl4pPr>
            <a:lvl5pPr>
              <a:defRPr sz="2000">
                <a:solidFill>
                  <a:srgbClr val="1625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25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AE1F-F503-4114-AF20-98F23EE0E325}" type="datetime1">
              <a:rPr lang="de-DE" smtClean="0"/>
              <a:t>27.10.17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21483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56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25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658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625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358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25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6D3-B7A8-4718-B986-5AA786CD01EB}" type="datetime1">
              <a:rPr lang="de-DE" smtClean="0"/>
              <a:t>27.10.17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2" descr="N:\Horizon_Projekte\MOVE_VB_UT_5040_Karl_UL\Proposal\4_Logo\Mov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0" y="52013"/>
            <a:ext cx="2599200" cy="10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 userDrawn="1"/>
        </p:nvGrpSpPr>
        <p:grpSpPr>
          <a:xfrm>
            <a:off x="-1174434" y="3707999"/>
            <a:ext cx="2223127" cy="2979959"/>
            <a:chOff x="-1959104" y="1323973"/>
            <a:chExt cx="3764385" cy="5045918"/>
          </a:xfrm>
        </p:grpSpPr>
        <p:sp>
          <p:nvSpPr>
            <p:cNvPr id="10" name="Bogen 3"/>
            <p:cNvSpPr/>
            <p:nvPr userDrawn="1"/>
          </p:nvSpPr>
          <p:spPr>
            <a:xfrm rot="2437978">
              <a:off x="-1959104" y="1884062"/>
              <a:ext cx="3764385" cy="4107686"/>
            </a:xfrm>
            <a:custGeom>
              <a:avLst/>
              <a:gdLst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2" fmla="*/ 4808855 w 9617709"/>
                <a:gd name="connsiteY2" fmla="*/ 5200378 h 10400755"/>
                <a:gd name="connsiteX3" fmla="*/ 4808854 w 9617709"/>
                <a:gd name="connsiteY3" fmla="*/ 0 h 10400755"/>
                <a:gd name="connsiteX0" fmla="*/ 4808854 w 9617709"/>
                <a:gd name="connsiteY0" fmla="*/ 0 h 10400755"/>
                <a:gd name="connsiteX1" fmla="*/ 9617709 w 9617709"/>
                <a:gd name="connsiteY1" fmla="*/ 5200378 h 10400755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8855 w 4808855"/>
                <a:gd name="connsiteY1" fmla="*/ 5292626 h 5292626"/>
                <a:gd name="connsiteX0" fmla="*/ 0 w 4808855"/>
                <a:gd name="connsiteY0" fmla="*/ 92248 h 5292626"/>
                <a:gd name="connsiteX1" fmla="*/ 4808855 w 4808855"/>
                <a:gd name="connsiteY1" fmla="*/ 5292626 h 5292626"/>
                <a:gd name="connsiteX2" fmla="*/ 1 w 4808855"/>
                <a:gd name="connsiteY2" fmla="*/ 5292626 h 5292626"/>
                <a:gd name="connsiteX3" fmla="*/ 0 w 4808855"/>
                <a:gd name="connsiteY3" fmla="*/ 92248 h 5292626"/>
                <a:gd name="connsiteX0" fmla="*/ 301539 w 4808855"/>
                <a:gd name="connsiteY0" fmla="*/ 0 h 5292626"/>
                <a:gd name="connsiteX1" fmla="*/ 4803088 w 4808855"/>
                <a:gd name="connsiteY1" fmla="*/ 5143952 h 5292626"/>
                <a:gd name="connsiteX0" fmla="*/ 0 w 4817239"/>
                <a:gd name="connsiteY0" fmla="*/ 92248 h 5292626"/>
                <a:gd name="connsiteX1" fmla="*/ 4808855 w 4817239"/>
                <a:gd name="connsiteY1" fmla="*/ 5292626 h 5292626"/>
                <a:gd name="connsiteX2" fmla="*/ 1 w 4817239"/>
                <a:gd name="connsiteY2" fmla="*/ 5292626 h 5292626"/>
                <a:gd name="connsiteX3" fmla="*/ 0 w 4817239"/>
                <a:gd name="connsiteY3" fmla="*/ 92248 h 5292626"/>
                <a:gd name="connsiteX0" fmla="*/ 301539 w 4817239"/>
                <a:gd name="connsiteY0" fmla="*/ 0 h 5292626"/>
                <a:gd name="connsiteX1" fmla="*/ 4817239 w 4817239"/>
                <a:gd name="connsiteY1" fmla="*/ 5131198 h 5292626"/>
                <a:gd name="connsiteX0" fmla="*/ 287387 w 4817238"/>
                <a:gd name="connsiteY0" fmla="*/ 12753 h 5292626"/>
                <a:gd name="connsiteX1" fmla="*/ 4808854 w 4817238"/>
                <a:gd name="connsiteY1" fmla="*/ 5292626 h 5292626"/>
                <a:gd name="connsiteX2" fmla="*/ 0 w 4817238"/>
                <a:gd name="connsiteY2" fmla="*/ 5292626 h 5292626"/>
                <a:gd name="connsiteX3" fmla="*/ 287387 w 4817238"/>
                <a:gd name="connsiteY3" fmla="*/ 12753 h 5292626"/>
                <a:gd name="connsiteX0" fmla="*/ 301538 w 4817238"/>
                <a:gd name="connsiteY0" fmla="*/ 0 h 5292626"/>
                <a:gd name="connsiteX1" fmla="*/ 4817238 w 4817238"/>
                <a:gd name="connsiteY1" fmla="*/ 5131198 h 5292626"/>
                <a:gd name="connsiteX0" fmla="*/ 287387 w 4808854"/>
                <a:gd name="connsiteY0" fmla="*/ 12753 h 5292626"/>
                <a:gd name="connsiteX1" fmla="*/ 4808854 w 4808854"/>
                <a:gd name="connsiteY1" fmla="*/ 5292626 h 5292626"/>
                <a:gd name="connsiteX2" fmla="*/ 0 w 4808854"/>
                <a:gd name="connsiteY2" fmla="*/ 5292626 h 5292626"/>
                <a:gd name="connsiteX3" fmla="*/ 287387 w 4808854"/>
                <a:gd name="connsiteY3" fmla="*/ 12753 h 5292626"/>
                <a:gd name="connsiteX0" fmla="*/ 301538 w 4808854"/>
                <a:gd name="connsiteY0" fmla="*/ 0 h 5292626"/>
                <a:gd name="connsiteX1" fmla="*/ 4771816 w 4808854"/>
                <a:gd name="connsiteY1" fmla="*/ 5195277 h 5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08854" h="5292626" stroke="0" extrusionOk="0">
                  <a:moveTo>
                    <a:pt x="287387" y="12753"/>
                  </a:moveTo>
                  <a:cubicBezTo>
                    <a:pt x="2943244" y="12753"/>
                    <a:pt x="4808854" y="2420537"/>
                    <a:pt x="4808854" y="5292626"/>
                  </a:cubicBezTo>
                  <a:lnTo>
                    <a:pt x="0" y="5292626"/>
                  </a:lnTo>
                  <a:cubicBezTo>
                    <a:pt x="0" y="3559167"/>
                    <a:pt x="287387" y="1746212"/>
                    <a:pt x="287387" y="12753"/>
                  </a:cubicBezTo>
                  <a:close/>
                </a:path>
                <a:path w="4808854" h="5292626" fill="none">
                  <a:moveTo>
                    <a:pt x="301538" y="0"/>
                  </a:moveTo>
                  <a:cubicBezTo>
                    <a:pt x="2957395" y="0"/>
                    <a:pt x="4771816" y="2323188"/>
                    <a:pt x="4771816" y="519527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57882" y="1323973"/>
              <a:ext cx="340853" cy="340853"/>
            </a:xfrm>
            <a:custGeom>
              <a:avLst/>
              <a:gdLst>
                <a:gd name="T0" fmla="*/ 128 w 184"/>
                <a:gd name="T1" fmla="*/ 165 h 185"/>
                <a:gd name="T2" fmla="*/ 19 w 184"/>
                <a:gd name="T3" fmla="*/ 128 h 185"/>
                <a:gd name="T4" fmla="*/ 56 w 184"/>
                <a:gd name="T5" fmla="*/ 20 h 185"/>
                <a:gd name="T6" fmla="*/ 165 w 184"/>
                <a:gd name="T7" fmla="*/ 57 h 185"/>
                <a:gd name="T8" fmla="*/ 128 w 184"/>
                <a:gd name="T9" fmla="*/ 16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5">
                  <a:moveTo>
                    <a:pt x="128" y="165"/>
                  </a:moveTo>
                  <a:cubicBezTo>
                    <a:pt x="88" y="185"/>
                    <a:pt x="39" y="168"/>
                    <a:pt x="19" y="128"/>
                  </a:cubicBezTo>
                  <a:cubicBezTo>
                    <a:pt x="0" y="88"/>
                    <a:pt x="16" y="39"/>
                    <a:pt x="56" y="20"/>
                  </a:cubicBezTo>
                  <a:cubicBezTo>
                    <a:pt x="96" y="0"/>
                    <a:pt x="145" y="17"/>
                    <a:pt x="165" y="57"/>
                  </a:cubicBezTo>
                  <a:cubicBezTo>
                    <a:pt x="184" y="97"/>
                    <a:pt x="168" y="145"/>
                    <a:pt x="128" y="16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605261" y="2107369"/>
              <a:ext cx="376783" cy="374736"/>
            </a:xfrm>
            <a:custGeom>
              <a:avLst/>
              <a:gdLst>
                <a:gd name="T0" fmla="*/ 65 w 182"/>
                <a:gd name="T1" fmla="*/ 168 h 182"/>
                <a:gd name="T2" fmla="*/ 15 w 182"/>
                <a:gd name="T3" fmla="*/ 65 h 182"/>
                <a:gd name="T4" fmla="*/ 117 w 182"/>
                <a:gd name="T5" fmla="*/ 15 h 182"/>
                <a:gd name="T6" fmla="*/ 168 w 182"/>
                <a:gd name="T7" fmla="*/ 117 h 182"/>
                <a:gd name="T8" fmla="*/ 65 w 182"/>
                <a:gd name="T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2">
                  <a:moveTo>
                    <a:pt x="65" y="168"/>
                  </a:moveTo>
                  <a:cubicBezTo>
                    <a:pt x="23" y="154"/>
                    <a:pt x="0" y="108"/>
                    <a:pt x="15" y="65"/>
                  </a:cubicBezTo>
                  <a:cubicBezTo>
                    <a:pt x="29" y="23"/>
                    <a:pt x="75" y="0"/>
                    <a:pt x="117" y="15"/>
                  </a:cubicBezTo>
                  <a:cubicBezTo>
                    <a:pt x="160" y="29"/>
                    <a:pt x="182" y="75"/>
                    <a:pt x="168" y="117"/>
                  </a:cubicBezTo>
                  <a:cubicBezTo>
                    <a:pt x="153" y="160"/>
                    <a:pt x="107" y="182"/>
                    <a:pt x="65" y="168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850642" y="3174514"/>
              <a:ext cx="549386" cy="546806"/>
            </a:xfrm>
            <a:custGeom>
              <a:avLst/>
              <a:gdLst>
                <a:gd name="T0" fmla="*/ 22 w 211"/>
                <a:gd name="T1" fmla="*/ 146 h 211"/>
                <a:gd name="T2" fmla="*/ 65 w 211"/>
                <a:gd name="T3" fmla="*/ 22 h 211"/>
                <a:gd name="T4" fmla="*/ 189 w 211"/>
                <a:gd name="T5" fmla="*/ 64 h 211"/>
                <a:gd name="T6" fmla="*/ 146 w 211"/>
                <a:gd name="T7" fmla="*/ 189 h 211"/>
                <a:gd name="T8" fmla="*/ 22 w 211"/>
                <a:gd name="T9" fmla="*/ 14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1">
                  <a:moveTo>
                    <a:pt x="22" y="146"/>
                  </a:moveTo>
                  <a:cubicBezTo>
                    <a:pt x="0" y="100"/>
                    <a:pt x="19" y="45"/>
                    <a:pt x="65" y="22"/>
                  </a:cubicBezTo>
                  <a:cubicBezTo>
                    <a:pt x="111" y="0"/>
                    <a:pt x="166" y="19"/>
                    <a:pt x="189" y="64"/>
                  </a:cubicBezTo>
                  <a:cubicBezTo>
                    <a:pt x="211" y="110"/>
                    <a:pt x="192" y="166"/>
                    <a:pt x="146" y="189"/>
                  </a:cubicBezTo>
                  <a:cubicBezTo>
                    <a:pt x="101" y="211"/>
                    <a:pt x="45" y="192"/>
                    <a:pt x="22" y="146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703699" y="4522883"/>
              <a:ext cx="594250" cy="594250"/>
            </a:xfrm>
            <a:custGeom>
              <a:avLst/>
              <a:gdLst>
                <a:gd name="T0" fmla="*/ 19 w 238"/>
                <a:gd name="T1" fmla="*/ 85 h 238"/>
                <a:gd name="T2" fmla="*/ 153 w 238"/>
                <a:gd name="T3" fmla="*/ 19 h 238"/>
                <a:gd name="T4" fmla="*/ 219 w 238"/>
                <a:gd name="T5" fmla="*/ 153 h 238"/>
                <a:gd name="T6" fmla="*/ 85 w 238"/>
                <a:gd name="T7" fmla="*/ 219 h 238"/>
                <a:gd name="T8" fmla="*/ 19 w 238"/>
                <a:gd name="T9" fmla="*/ 8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38">
                  <a:moveTo>
                    <a:pt x="19" y="85"/>
                  </a:moveTo>
                  <a:cubicBezTo>
                    <a:pt x="38" y="30"/>
                    <a:pt x="98" y="0"/>
                    <a:pt x="153" y="19"/>
                  </a:cubicBezTo>
                  <a:cubicBezTo>
                    <a:pt x="208" y="38"/>
                    <a:pt x="238" y="98"/>
                    <a:pt x="219" y="153"/>
                  </a:cubicBezTo>
                  <a:cubicBezTo>
                    <a:pt x="200" y="208"/>
                    <a:pt x="140" y="238"/>
                    <a:pt x="85" y="219"/>
                  </a:cubicBezTo>
                  <a:cubicBezTo>
                    <a:pt x="30" y="200"/>
                    <a:pt x="0" y="140"/>
                    <a:pt x="19" y="85"/>
                  </a:cubicBezTo>
                  <a:close/>
                </a:path>
              </a:pathLst>
            </a:cu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15" name="Oval 13"/>
            <p:cNvSpPr>
              <a:spLocks noChangeArrowheads="1"/>
            </p:cNvSpPr>
            <p:nvPr userDrawn="1"/>
          </p:nvSpPr>
          <p:spPr bwMode="auto">
            <a:xfrm>
              <a:off x="189521" y="5775316"/>
              <a:ext cx="597193" cy="594575"/>
            </a:xfrm>
            <a:prstGeom prst="ellipse">
              <a:avLst/>
            </a:prstGeom>
            <a:solidFill>
              <a:srgbClr val="F39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73228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90F9-833F-4B18-AEF2-2E65749FE9CD}" type="datetime1">
              <a:rPr lang="de-DE" smtClean="0"/>
              <a:t>27.10.17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Hemming, Skrobanek &amp; Dettmer: Youth mobility in Europe and its social, political and economic macro-drivers.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72C8-FA9B-496A-8105-5356EB5E347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1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daubler@uni.lu)" TargetMode="External"/><Relationship Id="rId4" Type="http://schemas.openxmlformats.org/officeDocument/2006/relationships/hyperlink" Target="mailto:emilia.kmiotek@uni.lu" TargetMode="External"/><Relationship Id="rId5" Type="http://schemas.openxmlformats.org/officeDocument/2006/relationships/hyperlink" Target="mailto:hemming@dji.de" TargetMode="External"/><Relationship Id="rId6" Type="http://schemas.openxmlformats.org/officeDocument/2006/relationships/hyperlink" Target="mailto:skrobanek@hisf.no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9363" y="1379175"/>
            <a:ext cx="7831718" cy="2792776"/>
          </a:xfrm>
        </p:spPr>
        <p:txBody>
          <a:bodyPr anchor="t">
            <a:normAutofit fontScale="90000"/>
          </a:bodyPr>
          <a:lstStyle/>
          <a:p>
            <a:r>
              <a:rPr lang="en-GB" sz="3200" b="1" dirty="0" smtClean="0"/>
              <a:t>Youth mobility in Europe and its social, political and economic macro-drivers.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en-GB" sz="2000" dirty="0" smtClean="0"/>
              <a:t>A case study of Germany, Norway, and Luxemburg from 2004-2013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nn-NO" sz="2000" dirty="0"/>
              <a:t>Markus </a:t>
            </a:r>
            <a:r>
              <a:rPr lang="nn-NO" sz="2000" dirty="0" err="1"/>
              <a:t>Däubler</a:t>
            </a:r>
            <a:r>
              <a:rPr lang="nn-NO" sz="2000" dirty="0"/>
              <a:t> (University </a:t>
            </a:r>
            <a:r>
              <a:rPr lang="nn-NO" sz="2000" dirty="0" err="1"/>
              <a:t>of</a:t>
            </a:r>
            <a:r>
              <a:rPr lang="nn-NO" sz="2000" dirty="0"/>
              <a:t> Luxembourg, Luxembourg</a:t>
            </a:r>
            <a:r>
              <a:rPr lang="nn-NO" sz="2000" dirty="0" smtClean="0"/>
              <a:t>)</a:t>
            </a:r>
            <a:br>
              <a:rPr lang="nn-NO" sz="2000" dirty="0" smtClean="0"/>
            </a:br>
            <a:r>
              <a:rPr lang="en-GB" sz="2000" dirty="0" smtClean="0"/>
              <a:t>Emilia </a:t>
            </a:r>
            <a:r>
              <a:rPr lang="en-GB" sz="2000" dirty="0" smtClean="0"/>
              <a:t>Kmiotek</a:t>
            </a:r>
            <a:r>
              <a:rPr lang="en-GB" sz="2000" dirty="0"/>
              <a:t>-</a:t>
            </a:r>
            <a:r>
              <a:rPr lang="en-GB" sz="2000" dirty="0" smtClean="0"/>
              <a:t>Meier (University of Luxembourg, Luxembourg)</a:t>
            </a:r>
            <a:br>
              <a:rPr lang="en-GB" sz="2000" dirty="0" smtClean="0"/>
            </a:br>
            <a:r>
              <a:rPr lang="en-GB" sz="2000" dirty="0" smtClean="0"/>
              <a:t>Karen Hemming (German Youth Institute,  Germany)</a:t>
            </a:r>
            <a:br>
              <a:rPr lang="en-GB" sz="2000" dirty="0" smtClean="0"/>
            </a:br>
            <a:r>
              <a:rPr lang="en-GB" sz="2000" dirty="0" smtClean="0"/>
              <a:t>Jan </a:t>
            </a:r>
            <a:r>
              <a:rPr lang="en-GB" sz="2000" dirty="0" err="1" smtClean="0"/>
              <a:t>Skrobanek</a:t>
            </a:r>
            <a:r>
              <a:rPr lang="en-GB" sz="2000" dirty="0" smtClean="0"/>
              <a:t> (</a:t>
            </a:r>
            <a:r>
              <a:rPr lang="nn-NO" sz="2000" dirty="0" smtClean="0"/>
              <a:t>Western </a:t>
            </a:r>
            <a:r>
              <a:rPr lang="nn-NO" sz="2000" dirty="0" err="1" smtClean="0"/>
              <a:t>Norway</a:t>
            </a:r>
            <a:r>
              <a:rPr lang="nn-NO" sz="2000" dirty="0" smtClean="0"/>
              <a:t> University </a:t>
            </a:r>
            <a:r>
              <a:rPr lang="nn-NO" sz="2000" dirty="0" err="1" smtClean="0"/>
              <a:t>of</a:t>
            </a:r>
            <a:r>
              <a:rPr lang="nn-NO" sz="2000" dirty="0" smtClean="0"/>
              <a:t> Applied Sciences, Norway)</a:t>
            </a:r>
            <a:br>
              <a:rPr lang="nn-NO" sz="2000" dirty="0" smtClean="0"/>
            </a:b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5263" y="4782657"/>
            <a:ext cx="7831717" cy="837093"/>
          </a:xfrm>
        </p:spPr>
        <p:txBody>
          <a:bodyPr anchor="ctr">
            <a:normAutofit/>
          </a:bodyPr>
          <a:lstStyle/>
          <a:p>
            <a:pPr algn="ctr"/>
            <a:r>
              <a:rPr lang="de-DE" sz="2000" dirty="0" smtClean="0"/>
              <a:t>EU </a:t>
            </a:r>
            <a:r>
              <a:rPr lang="de-DE" sz="2000" dirty="0" err="1" smtClean="0"/>
              <a:t>Geo</a:t>
            </a:r>
            <a:r>
              <a:rPr lang="de-DE" sz="2000" dirty="0" smtClean="0"/>
              <a:t> </a:t>
            </a:r>
            <a:r>
              <a:rPr lang="de-DE" sz="2000" dirty="0" err="1" smtClean="0"/>
              <a:t>Congress</a:t>
            </a:r>
            <a:r>
              <a:rPr lang="de-DE" sz="2000" dirty="0" smtClean="0"/>
              <a:t> 2017</a:t>
            </a:r>
            <a:br>
              <a:rPr lang="de-DE" sz="2000" dirty="0" smtClean="0"/>
            </a:br>
            <a:r>
              <a:rPr lang="de-DE" sz="2000" dirty="0" smtClean="0"/>
              <a:t>„</a:t>
            </a:r>
            <a:r>
              <a:rPr lang="en-US" dirty="0"/>
              <a:t>Association of Geographical Societies in Europe </a:t>
            </a:r>
            <a:r>
              <a:rPr lang="de-DE" sz="2000" dirty="0" smtClean="0"/>
              <a:t>“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875264" y="4007282"/>
            <a:ext cx="7831717" cy="185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>
              <a:solidFill>
                <a:srgbClr val="162559"/>
              </a:solidFill>
            </a:endParaRPr>
          </a:p>
          <a:p>
            <a:endParaRPr lang="de-DE" dirty="0" smtClean="0">
              <a:solidFill>
                <a:srgbClr val="162559"/>
              </a:solidFill>
            </a:endParaRPr>
          </a:p>
          <a:p>
            <a:endParaRPr lang="de-DE" dirty="0">
              <a:solidFill>
                <a:srgbClr val="162559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75264" y="6153072"/>
            <a:ext cx="783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 descr="EU Fla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0" y="6132891"/>
            <a:ext cx="773072" cy="4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494815" y="6078827"/>
            <a:ext cx="718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/>
              <a:t>MOVE has received funding from the European Union’s Horizon 2020 research and innovation </a:t>
            </a:r>
            <a:r>
              <a:rPr lang="en-GB" sz="1600" dirty="0" smtClean="0"/>
              <a:t>programme</a:t>
            </a:r>
            <a:r>
              <a:rPr lang="en-US" sz="1600" dirty="0" smtClean="0"/>
              <a:t> </a:t>
            </a:r>
            <a:r>
              <a:rPr lang="en-US" sz="1600" dirty="0"/>
              <a:t>under Grant Agreement No. 649263</a:t>
            </a:r>
            <a:endParaRPr lang="de-DE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2925" lvl="1" indent="-542925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.3		National macro indicators: Welfare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9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850954"/>
              </p:ext>
            </p:extLst>
          </p:nvPr>
        </p:nvGraphicFramePr>
        <p:xfrm>
          <a:off x="4969657" y="4291185"/>
          <a:ext cx="4174343" cy="27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6801"/>
              </p:ext>
            </p:extLst>
          </p:nvPr>
        </p:nvGraphicFramePr>
        <p:xfrm>
          <a:off x="530352" y="1551915"/>
          <a:ext cx="4178808" cy="25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45862"/>
              </p:ext>
            </p:extLst>
          </p:nvPr>
        </p:nvGraphicFramePr>
        <p:xfrm>
          <a:off x="4808913" y="1551915"/>
          <a:ext cx="3770985" cy="250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906921"/>
              </p:ext>
            </p:extLst>
          </p:nvPr>
        </p:nvGraphicFramePr>
        <p:xfrm>
          <a:off x="758250" y="4152280"/>
          <a:ext cx="3950910" cy="25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2925" lvl="1" indent="-542925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.4		Social macro indicators: </a:t>
            </a:r>
            <a:b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</a:b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	Living conditions &amp; demography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10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850954"/>
              </p:ext>
            </p:extLst>
          </p:nvPr>
        </p:nvGraphicFramePr>
        <p:xfrm>
          <a:off x="4969657" y="4291185"/>
          <a:ext cx="4174343" cy="27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602036"/>
              </p:ext>
            </p:extLst>
          </p:nvPr>
        </p:nvGraphicFramePr>
        <p:xfrm>
          <a:off x="383268" y="1718916"/>
          <a:ext cx="4317527" cy="250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876086"/>
              </p:ext>
            </p:extLst>
          </p:nvPr>
        </p:nvGraphicFramePr>
        <p:xfrm>
          <a:off x="4555125" y="1718916"/>
          <a:ext cx="4317527" cy="249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.5	Main </a:t>
            </a: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countries of origin for 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	migration 	to Germany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128587" y="1895700"/>
          <a:ext cx="473392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000" y="1618986"/>
            <a:ext cx="7200000" cy="480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5.5	Main </a:t>
            </a: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countries of origin for 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	migration 	to Norway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350" y="1690689"/>
            <a:ext cx="7200000" cy="48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5.5	Main </a:t>
            </a: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countries of origin for 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	migration 	to Luxemburg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72C8-FA9B-496A-8105-5356EB5E347F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6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33291"/>
              </p:ext>
            </p:extLst>
          </p:nvPr>
        </p:nvGraphicFramePr>
        <p:xfrm>
          <a:off x="1469160" y="1708026"/>
          <a:ext cx="7033156" cy="454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Image result for flag portug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46" y="4052559"/>
            <a:ext cx="588482" cy="376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bMpKrilwzfoWssxpJNGf9GWQRG165svgDWBErI6swjNbS-ZHvth9Bwr02INNm32oyD61rQ=s1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6550" y="4982010"/>
            <a:ext cx="328377" cy="196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ance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157" y="12676828"/>
            <a:ext cx="167370" cy="1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italy fla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italy flag"/>
          <p:cNvSpPr>
            <a:spLocks noChangeAspect="1" noChangeArrowheads="1"/>
          </p:cNvSpPr>
          <p:nvPr/>
        </p:nvSpPr>
        <p:spPr bwMode="auto">
          <a:xfrm>
            <a:off x="307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italy flag"/>
          <p:cNvSpPr>
            <a:spLocks noChangeAspect="1" noChangeArrowheads="1"/>
          </p:cNvSpPr>
          <p:nvPr/>
        </p:nvSpPr>
        <p:spPr bwMode="auto">
          <a:xfrm>
            <a:off x="612775" y="-13335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Flag of Italy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44" y="4760333"/>
            <a:ext cx="223049" cy="1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lag of Belg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0" y="5598819"/>
            <a:ext cx="305949" cy="2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823093" y="5715000"/>
            <a:ext cx="310507" cy="69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80328" y="5037169"/>
            <a:ext cx="177314" cy="43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80328" y="4240873"/>
            <a:ext cx="177314" cy="64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4928" y="4834634"/>
            <a:ext cx="202714" cy="74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Image result for france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97" y="5325231"/>
            <a:ext cx="370704" cy="2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9" idx="3"/>
          </p:cNvCxnSpPr>
          <p:nvPr/>
        </p:nvCxnSpPr>
        <p:spPr>
          <a:xfrm flipV="1">
            <a:off x="1714501" y="5410200"/>
            <a:ext cx="343141" cy="38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 Conclusions I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 countries are attractive receiving countries</a:t>
            </a:r>
          </a:p>
          <a:p>
            <a:r>
              <a:rPr lang="en-US" sz="3000" dirty="0" smtClean="0"/>
              <a:t>Youth mobility has risen</a:t>
            </a:r>
          </a:p>
          <a:p>
            <a:r>
              <a:rPr lang="en-US" sz="3000" dirty="0"/>
              <a:t>A</a:t>
            </a:r>
            <a:r>
              <a:rPr lang="en-US" sz="3000" dirty="0" smtClean="0"/>
              <a:t>ll show positive development regarding the economic, state, and societal indicators </a:t>
            </a:r>
          </a:p>
          <a:p>
            <a:pPr marL="457200" lvl="1" indent="0">
              <a:buNone/>
            </a:pP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attractive for young people from other European countries especially from the east</a:t>
            </a:r>
          </a:p>
          <a:p>
            <a:r>
              <a:rPr lang="en-GB" sz="3000" dirty="0" smtClean="0"/>
              <a:t>BUT: income inequality </a:t>
            </a:r>
            <a:endParaRPr lang="en-US" sz="3000" dirty="0" smtClean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328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 Conclusions II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countries strongly vary in respect of sending countries the young people come from</a:t>
            </a:r>
          </a:p>
          <a:p>
            <a:r>
              <a:rPr lang="en-GB" dirty="0" err="1" smtClean="0"/>
              <a:t>meso</a:t>
            </a:r>
            <a:r>
              <a:rPr lang="en-GB" dirty="0" smtClean="0"/>
              <a:t>- and micro-variables have to be taken into account while explaining cross boarder mobility of young people</a:t>
            </a:r>
          </a:p>
          <a:p>
            <a:r>
              <a:rPr lang="en-GB" dirty="0" smtClean="0"/>
              <a:t>Quality and availability of migration data is important</a:t>
            </a:r>
          </a:p>
          <a:p>
            <a:pPr lvl="1"/>
            <a:r>
              <a:rPr lang="en-GB" dirty="0" smtClean="0"/>
              <a:t>Other partner countries were not able to deliver comparable migration data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71544" y="2208461"/>
            <a:ext cx="68574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err="1" smtClean="0">
                <a:solidFill>
                  <a:schemeClr val="tx2">
                    <a:lumMod val="50000"/>
                  </a:schemeClr>
                </a:solidFill>
              </a:rPr>
              <a:t>Thank</a:t>
            </a:r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000" b="1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000" b="1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000" b="1" dirty="0" err="1" smtClean="0">
                <a:solidFill>
                  <a:schemeClr val="tx2">
                    <a:lumMod val="50000"/>
                  </a:schemeClr>
                </a:solidFill>
              </a:rPr>
              <a:t>your</a:t>
            </a:r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3000" b="1" dirty="0" err="1" smtClean="0">
                <a:solidFill>
                  <a:schemeClr val="tx2">
                    <a:lumMod val="50000"/>
                  </a:schemeClr>
                </a:solidFill>
              </a:rPr>
              <a:t>attention</a:t>
            </a:r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algn="ctr"/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Markus Däubler 	(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markus.daubler@uni.lu)</a:t>
            </a:r>
            <a:endParaRPr lang="de-DE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Emilia Kmiotek-Meier	(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emilia.kmiotek@uni.lu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de-DE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Karen 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Hemming 	(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hemming@dji.de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Jan Skrobanek 	(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skrobanek@hisf.no</a:t>
            </a:r>
            <a:r>
              <a:rPr lang="de-DE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e-DE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de-DE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de-DE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0" name="AutoShape 2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2" name="AutoShape 4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4" name="AutoShape 6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dirty="0" smtClean="0"/>
              <a:t>Hemming, Skrobanek, </a:t>
            </a:r>
            <a:r>
              <a:rPr lang="en-US" dirty="0" err="1" smtClean="0"/>
              <a:t>Dettmer</a:t>
            </a:r>
            <a:r>
              <a:rPr lang="en-US" dirty="0" smtClean="0"/>
              <a:t>, </a:t>
            </a:r>
            <a:r>
              <a:rPr lang="en-US" dirty="0" err="1" smtClean="0"/>
              <a:t>Däubler</a:t>
            </a:r>
            <a:r>
              <a:rPr lang="en-US" dirty="0" smtClean="0"/>
              <a:t>: Youth mobility in Europe and its social, political and economic macro-drivers. </a:t>
            </a:r>
            <a:endParaRPr lang="de-DE" dirty="0"/>
          </a:p>
        </p:txBody>
      </p:sp>
      <p:pic>
        <p:nvPicPr>
          <p:cNvPr id="9" name="Grafik 5" descr="EU Fla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5" y="6000771"/>
            <a:ext cx="773072" cy="4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6"/>
          <p:cNvSpPr/>
          <p:nvPr/>
        </p:nvSpPr>
        <p:spPr>
          <a:xfrm>
            <a:off x="1492250" y="5946707"/>
            <a:ext cx="7189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/>
              <a:t>MOVE has received funding from the European Union’s Horizon 2020 research and innovation </a:t>
            </a:r>
            <a:r>
              <a:rPr lang="en-GB" sz="1600" dirty="0" smtClean="0"/>
              <a:t>programme</a:t>
            </a:r>
            <a:r>
              <a:rPr lang="en-US" sz="1600" dirty="0" smtClean="0"/>
              <a:t> </a:t>
            </a:r>
            <a:r>
              <a:rPr lang="en-US" sz="1600" dirty="0"/>
              <a:t>under Grant Agreement No. 649263</a:t>
            </a:r>
            <a:endParaRPr lang="de-DE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2" name="AutoShape 4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4" name="AutoShape 6" descr="Photo of Karen Hemming"/>
          <p:cNvSpPr>
            <a:spLocks noChangeAspect="1" noChangeArrowheads="1"/>
          </p:cNvSpPr>
          <p:nvPr/>
        </p:nvSpPr>
        <p:spPr bwMode="auto">
          <a:xfrm>
            <a:off x="63500" y="-136525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" name="Bild 1" descr="MOVE_Flyer_Konferen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66" y="23516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485" y="629799"/>
            <a:ext cx="7593750" cy="1076655"/>
          </a:xfrm>
        </p:spPr>
        <p:txBody>
          <a:bodyPr>
            <a:normAutofit/>
          </a:bodyPr>
          <a:lstStyle/>
          <a:p>
            <a:r>
              <a:rPr lang="de-DE" sz="3200" dirty="0" err="1" smtClean="0"/>
              <a:t>Overview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250" y="1676346"/>
            <a:ext cx="7593750" cy="485577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Theoretical background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Methods and secondary macro sample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Results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/>
              <a:t>Conclusions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283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1. Introduction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250" y="1616074"/>
            <a:ext cx="8385750" cy="4537075"/>
          </a:xfrm>
        </p:spPr>
        <p:txBody>
          <a:bodyPr>
            <a:noAutofit/>
          </a:bodyPr>
          <a:lstStyle/>
          <a:p>
            <a:r>
              <a:rPr lang="en-GB" b="1" dirty="0" smtClean="0"/>
              <a:t>MOVE</a:t>
            </a:r>
            <a:r>
              <a:rPr lang="en-GB" dirty="0" smtClean="0"/>
              <a:t>: Mapping mobility – pathways, institutions and structural effects of youth mobility in Europe</a:t>
            </a:r>
          </a:p>
          <a:p>
            <a:r>
              <a:rPr lang="en-GB" dirty="0" smtClean="0"/>
              <a:t>Horizon 2020 program (2015-2018)</a:t>
            </a:r>
          </a:p>
          <a:p>
            <a:r>
              <a:rPr lang="en-GB" b="1" dirty="0" smtClean="0"/>
              <a:t>Goal:</a:t>
            </a:r>
          </a:p>
          <a:p>
            <a:pPr marL="0" indent="0">
              <a:buNone/>
            </a:pPr>
            <a:r>
              <a:rPr lang="en-GB" dirty="0" smtClean="0"/>
              <a:t>improvement and reduction of negative impacts of youth mobility in Europe</a:t>
            </a:r>
          </a:p>
          <a:p>
            <a:r>
              <a:rPr lang="en-US" b="1" dirty="0" smtClean="0"/>
              <a:t>Aim case study: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ole of macro level characteristics in shaping </a:t>
            </a:r>
          </a:p>
          <a:p>
            <a:pPr marL="0" indent="0">
              <a:buNone/>
            </a:pPr>
            <a:r>
              <a:rPr lang="en-US" dirty="0" smtClean="0"/>
              <a:t>youth mobility in Germany &amp; Luxemburg (EU), Norway (non-EU)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2. Theoretical background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Push and pull </a:t>
            </a:r>
            <a:r>
              <a:rPr lang="en-US" dirty="0" smtClean="0"/>
              <a:t>factors</a:t>
            </a:r>
            <a:r>
              <a:rPr lang="de-DE" dirty="0" smtClean="0"/>
              <a:t> (Lee, 1966 &amp; Massey et al.,  1993)</a:t>
            </a:r>
            <a:endParaRPr lang="en-US" dirty="0" smtClean="0"/>
          </a:p>
          <a:p>
            <a:r>
              <a:rPr lang="en-US" dirty="0" smtClean="0"/>
              <a:t>“Tadaro Migration Model” (Todaro, 1980)</a:t>
            </a:r>
          </a:p>
          <a:p>
            <a:r>
              <a:rPr lang="en-US" dirty="0" smtClean="0"/>
              <a:t>“Welfare magnet” hypothesis (Borjas ,1999)</a:t>
            </a:r>
          </a:p>
          <a:p>
            <a:r>
              <a:rPr lang="en-GB" dirty="0" smtClean="0"/>
              <a:t>“Global education” hypothesis (Haas, 2011)</a:t>
            </a:r>
          </a:p>
          <a:p>
            <a:pPr lvl="0"/>
            <a:r>
              <a:rPr lang="en-GB" dirty="0" smtClean="0"/>
              <a:t>“Demography differential” hypothesis (</a:t>
            </a:r>
            <a:r>
              <a:rPr lang="en-GB" dirty="0" err="1" smtClean="0"/>
              <a:t>Muenz</a:t>
            </a:r>
            <a:r>
              <a:rPr lang="en-GB" dirty="0" smtClean="0"/>
              <a:t> 2013)</a:t>
            </a:r>
          </a:p>
          <a:p>
            <a:pPr lvl="0"/>
            <a:r>
              <a:rPr lang="en-GB" dirty="0" smtClean="0"/>
              <a:t>Linkage to global labour market perspective (Wallerstein, 1974)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de-DE" sz="3200" dirty="0" smtClean="0"/>
              <a:t>2. 	</a:t>
            </a:r>
            <a:r>
              <a:rPr lang="de-DE" sz="3200" dirty="0" err="1" smtClean="0"/>
              <a:t>Causes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incoming</a:t>
            </a:r>
            <a:r>
              <a:rPr lang="de-DE" sz="3200" dirty="0" smtClean="0"/>
              <a:t> </a:t>
            </a:r>
            <a:r>
              <a:rPr lang="de-DE" sz="3200" dirty="0" err="1" smtClean="0"/>
              <a:t>youth</a:t>
            </a:r>
            <a:r>
              <a:rPr lang="de-DE" sz="3200" dirty="0" smtClean="0"/>
              <a:t> </a:t>
            </a:r>
            <a:r>
              <a:rPr lang="de-DE" sz="3200" dirty="0" err="1" smtClean="0"/>
              <a:t>mobility</a:t>
            </a:r>
            <a:r>
              <a:rPr lang="de-DE" sz="3200" dirty="0" smtClean="0"/>
              <a:t> – </a:t>
            </a:r>
            <a:r>
              <a:rPr lang="de-DE" sz="3200" dirty="0" err="1" smtClean="0"/>
              <a:t>heuristic</a:t>
            </a:r>
            <a:r>
              <a:rPr lang="de-DE" sz="3200" dirty="0" smtClean="0"/>
              <a:t> model</a:t>
            </a:r>
            <a:endParaRPr lang="de-DE" sz="3200" dirty="0"/>
          </a:p>
        </p:txBody>
      </p:sp>
      <p:pic>
        <p:nvPicPr>
          <p:cNvPr id="100" name="Grafik 9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88" y="1622681"/>
            <a:ext cx="6661319" cy="48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562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3 Key questions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</a:t>
            </a:r>
            <a:r>
              <a:rPr lang="en-US" b="1" dirty="0" smtClean="0"/>
              <a:t>youth migration </a:t>
            </a:r>
            <a:r>
              <a:rPr lang="en-US" dirty="0" smtClean="0"/>
              <a:t>to </a:t>
            </a:r>
            <a:r>
              <a:rPr lang="en-US" b="1" dirty="0" smtClean="0"/>
              <a:t>Germany, Norway, and Lux</a:t>
            </a:r>
            <a:r>
              <a:rPr lang="en-US" dirty="0" smtClean="0"/>
              <a:t>. develop between 2004 and 2013?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</a:t>
            </a:r>
            <a:r>
              <a:rPr lang="en-US" b="1" dirty="0" smtClean="0"/>
              <a:t>macro-predictors </a:t>
            </a:r>
            <a:r>
              <a:rPr lang="en-US" dirty="0" smtClean="0"/>
              <a:t>develop in the three countries over this period?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</a:t>
            </a:r>
            <a:r>
              <a:rPr lang="en-US" b="1" dirty="0" smtClean="0"/>
              <a:t>trends</a:t>
            </a:r>
            <a:r>
              <a:rPr lang="en-US" dirty="0" smtClean="0"/>
              <a:t> can be found with regards to the </a:t>
            </a:r>
            <a:r>
              <a:rPr lang="en-US" b="1" dirty="0" smtClean="0"/>
              <a:t>parallel development </a:t>
            </a:r>
            <a:r>
              <a:rPr lang="en-US" dirty="0" smtClean="0"/>
              <a:t>of </a:t>
            </a:r>
            <a:r>
              <a:rPr lang="en-US" b="1" dirty="0" smtClean="0"/>
              <a:t>youth migration </a:t>
            </a:r>
            <a:r>
              <a:rPr lang="en-US" dirty="0" smtClean="0"/>
              <a:t>and </a:t>
            </a:r>
            <a:r>
              <a:rPr lang="en-US" b="1" dirty="0" smtClean="0"/>
              <a:t>macro-predictors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are the </a:t>
            </a:r>
            <a:r>
              <a:rPr lang="en-US" b="1" dirty="0" smtClean="0"/>
              <a:t>main sending countries </a:t>
            </a:r>
            <a:r>
              <a:rPr lang="en-US" dirty="0" smtClean="0"/>
              <a:t>for youth mobility to Germany, Norway, and Lux.?</a:t>
            </a:r>
          </a:p>
          <a:p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 Methods and secondary macro sample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1600" y="1485656"/>
            <a:ext cx="7430400" cy="5646664"/>
          </a:xfrm>
        </p:spPr>
        <p:txBody>
          <a:bodyPr>
            <a:noAutofit/>
          </a:bodyPr>
          <a:lstStyle/>
          <a:p>
            <a:r>
              <a:rPr lang="en-GB" sz="2400" dirty="0"/>
              <a:t>Descriptive </a:t>
            </a:r>
            <a:r>
              <a:rPr lang="en-GB" sz="2400" dirty="0" smtClean="0"/>
              <a:t>analysis</a:t>
            </a:r>
          </a:p>
          <a:p>
            <a:r>
              <a:rPr lang="en-GB" sz="2400" dirty="0" smtClean="0"/>
              <a:t>Secondary macro data analysis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OECD</a:t>
            </a:r>
            <a:endParaRPr lang="en-US" sz="1800" dirty="0"/>
          </a:p>
          <a:p>
            <a:pPr lvl="1">
              <a:lnSpc>
                <a:spcPct val="70000"/>
              </a:lnSpc>
            </a:pPr>
            <a:r>
              <a:rPr lang="en-US" sz="1800" dirty="0" smtClean="0"/>
              <a:t>Eurostat 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United </a:t>
            </a:r>
            <a:r>
              <a:rPr lang="en-US" sz="1800" dirty="0"/>
              <a:t>Nations </a:t>
            </a:r>
            <a:r>
              <a:rPr lang="en-US" sz="1800" dirty="0" smtClean="0"/>
              <a:t>Development Program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World Bank</a:t>
            </a:r>
            <a:endParaRPr lang="en-GB" sz="2800" dirty="0" smtClean="0"/>
          </a:p>
          <a:p>
            <a:r>
              <a:rPr lang="en-GB" sz="2400" dirty="0" smtClean="0"/>
              <a:t>Aggregated macro data of NO, DE, and LU (2004-2013)</a:t>
            </a:r>
          </a:p>
          <a:p>
            <a:r>
              <a:rPr lang="en-GB" sz="2400" dirty="0" smtClean="0"/>
              <a:t>Data for youth aged 15-29</a:t>
            </a:r>
          </a:p>
          <a:p>
            <a:r>
              <a:rPr lang="en-US" sz="2400" dirty="0" smtClean="0"/>
              <a:t>Youth migration data: 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German Federal Statistics Office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Norwegian Federal Statistics Office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/>
              <a:t>National </a:t>
            </a:r>
            <a:r>
              <a:rPr lang="en-US" sz="1800" dirty="0"/>
              <a:t>Institute of Statistics and Economic Studies </a:t>
            </a:r>
            <a:endParaRPr lang="en-US" sz="1800" dirty="0" smtClean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1800" dirty="0" smtClean="0"/>
              <a:t>	of </a:t>
            </a:r>
            <a:r>
              <a:rPr lang="en-US" sz="1800" dirty="0"/>
              <a:t>the Grand Duchy of </a:t>
            </a:r>
            <a:r>
              <a:rPr lang="en-US" sz="1800" dirty="0" smtClean="0"/>
              <a:t>Luxembourg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de-DE" sz="240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78140" y="6424613"/>
            <a:ext cx="53721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47675" lvl="1" indent="-447675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.1	Mobility </a:t>
            </a: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indicators 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for NO, DE, LU: youth migration total numbers and ratio</a:t>
            </a:r>
            <a:endParaRPr lang="de-DE" sz="3200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9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132328"/>
              </p:ext>
            </p:extLst>
          </p:nvPr>
        </p:nvGraphicFramePr>
        <p:xfrm>
          <a:off x="377735" y="2112787"/>
          <a:ext cx="4000036" cy="28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29732"/>
              </p:ext>
            </p:extLst>
          </p:nvPr>
        </p:nvGraphicFramePr>
        <p:xfrm>
          <a:off x="4377771" y="2183956"/>
          <a:ext cx="4659634" cy="280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6103" y="6356351"/>
            <a:ext cx="7692887" cy="501649"/>
          </a:xfrm>
        </p:spPr>
        <p:txBody>
          <a:bodyPr/>
          <a:lstStyle/>
          <a:p>
            <a:r>
              <a:rPr lang="en-US" sz="1100" dirty="0" err="1" smtClean="0"/>
              <a:t>Kmiotek</a:t>
            </a:r>
            <a:r>
              <a:rPr lang="en-US" sz="1100" dirty="0" smtClean="0"/>
              <a:t>-Meier, Hemming, </a:t>
            </a:r>
            <a:r>
              <a:rPr lang="en-US" sz="1100" dirty="0" err="1" smtClean="0"/>
              <a:t>Skrobanek</a:t>
            </a:r>
            <a:r>
              <a:rPr lang="en-US" sz="1100" dirty="0" smtClean="0"/>
              <a:t>, </a:t>
            </a:r>
            <a:r>
              <a:rPr lang="en-US" sz="1100" dirty="0" err="1" smtClean="0"/>
              <a:t>Däubler</a:t>
            </a:r>
            <a:r>
              <a:rPr lang="en-US" sz="1100" dirty="0" smtClean="0"/>
              <a:t>: Youth mobility in Europe and its social, political and economic macro-drivers. 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47675" lvl="1" indent="-447675" algn="l" rtl="0">
              <a:lnSpc>
                <a:spcPct val="90000"/>
              </a:lnSpc>
              <a:spcBef>
                <a:spcPct val="0"/>
              </a:spcBef>
            </a:pPr>
            <a:r>
              <a:rPr lang="en-GB" sz="3200" kern="1200" dirty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.2	Economic macro indicators: </a:t>
            </a:r>
            <a:b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</a:br>
            <a:r>
              <a:rPr lang="en-GB" sz="3200" kern="1200" dirty="0" smtClean="0">
                <a:solidFill>
                  <a:srgbClr val="162559"/>
                </a:solidFill>
                <a:latin typeface="+mj-lt"/>
                <a:ea typeface="+mj-ea"/>
                <a:cs typeface="+mj-cs"/>
              </a:rPr>
              <a:t>	Labour Market</a:t>
            </a:r>
            <a:endParaRPr lang="de-DE" sz="3200" kern="1200" dirty="0">
              <a:solidFill>
                <a:srgbClr val="1625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fld id="{C4A372C8-FA9B-496A-8105-5356EB5E347F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877578"/>
              </p:ext>
            </p:extLst>
          </p:nvPr>
        </p:nvGraphicFramePr>
        <p:xfrm>
          <a:off x="758249" y="1712410"/>
          <a:ext cx="4139313" cy="257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1611"/>
              </p:ext>
            </p:extLst>
          </p:nvPr>
        </p:nvGraphicFramePr>
        <p:xfrm>
          <a:off x="4897562" y="1712410"/>
          <a:ext cx="4246438" cy="250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696178"/>
              </p:ext>
            </p:extLst>
          </p:nvPr>
        </p:nvGraphicFramePr>
        <p:xfrm>
          <a:off x="746490" y="4359447"/>
          <a:ext cx="4211408" cy="249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065183"/>
              </p:ext>
            </p:extLst>
          </p:nvPr>
        </p:nvGraphicFramePr>
        <p:xfrm>
          <a:off x="4969657" y="4291185"/>
          <a:ext cx="4174343" cy="27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752</Words>
  <Application>Microsoft Macintosh PowerPoint</Application>
  <PresentationFormat>On-screen Show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Arial</vt:lpstr>
      <vt:lpstr>Office Theme</vt:lpstr>
      <vt:lpstr>Youth mobility in Europe and its social, political and economic macro-drivers.  A case study of Germany, Norway, and Luxemburg from 2004-2013   Markus Däubler (University of Luxembourg, Luxembourg) Emilia Kmiotek-Meier (University of Luxembourg, Luxembourg) Karen Hemming (German Youth Institute,  Germany) Jan Skrobanek (Western Norway University of Applied Sciences, Norway) </vt:lpstr>
      <vt:lpstr>Overview</vt:lpstr>
      <vt:lpstr>1. Introduction</vt:lpstr>
      <vt:lpstr>2. Theoretical background</vt:lpstr>
      <vt:lpstr>2.  Causes of incoming youth mobility – heuristic model</vt:lpstr>
      <vt:lpstr>3 Key questions</vt:lpstr>
      <vt:lpstr>4. Methods and secondary macro sample</vt:lpstr>
      <vt:lpstr>5.1 Mobility indicators for NO, DE, LU: youth migration total numbers and ratio</vt:lpstr>
      <vt:lpstr>5.2 Economic macro indicators:   Labour Market</vt:lpstr>
      <vt:lpstr>5.3  National macro indicators: Welfare</vt:lpstr>
      <vt:lpstr>5.4  Social macro indicators:   Living conditions &amp; demography</vt:lpstr>
      <vt:lpstr>5.5 Main countries of origin for  migration  to Germany</vt:lpstr>
      <vt:lpstr>5.5 Main countries of origin for  migration  to Norway</vt:lpstr>
      <vt:lpstr>5.5 Main countries of origin for  migration  to Luxemburg</vt:lpstr>
      <vt:lpstr>6. Conclusions I</vt:lpstr>
      <vt:lpstr>6. Conclusions 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Weiler</dc:creator>
  <cp:lastModifiedBy>EKM</cp:lastModifiedBy>
  <cp:revision>377</cp:revision>
  <cp:lastPrinted>2017-07-11T13:06:43Z</cp:lastPrinted>
  <dcterms:created xsi:type="dcterms:W3CDTF">2015-06-26T09:41:23Z</dcterms:created>
  <dcterms:modified xsi:type="dcterms:W3CDTF">2017-10-27T14:08:44Z</dcterms:modified>
</cp:coreProperties>
</file>