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69" r:id="rId5"/>
    <p:sldId id="267" r:id="rId6"/>
    <p:sldId id="263" r:id="rId7"/>
    <p:sldId id="283" r:id="rId8"/>
    <p:sldId id="266" r:id="rId9"/>
    <p:sldId id="259" r:id="rId10"/>
    <p:sldId id="291" r:id="rId11"/>
    <p:sldId id="257" r:id="rId12"/>
    <p:sldId id="293" r:id="rId13"/>
    <p:sldId id="258" r:id="rId14"/>
    <p:sldId id="264" r:id="rId15"/>
    <p:sldId id="294" r:id="rId16"/>
    <p:sldId id="286" r:id="rId17"/>
    <p:sldId id="29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91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61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648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21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038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159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585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253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592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2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81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FFA8-E4D3-414F-9D6A-89C4C0C40ED6}" type="datetimeFigureOut">
              <a:rPr lang="fr-BE" smtClean="0"/>
              <a:t>11/09/2017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B92E-232A-47D7-919F-05BA1FEB789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71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he_Temptation_of_St_Anthony_(Bosch)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YI7fCQv5sIo?t=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0minutes.f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Inf._26,_Anonimo_fiorentino,_Il_naufragio_della_nave_di_Ulisse,_1390-1400_ca.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flickr.com/photos/44425842@N00/8441668593/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"The end of temptation : genealogy of a concept"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Nathalie </a:t>
            </a:r>
            <a:r>
              <a:rPr lang="fr-BE" dirty="0" err="1"/>
              <a:t>Roelens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187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 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16" y="1624852"/>
            <a:ext cx="3429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0356" y="6004993"/>
            <a:ext cx="7688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Matthias Grünewald, (c.</a:t>
            </a:r>
            <a:r>
              <a:rPr lang="fr-BE" dirty="0"/>
              <a:t>1512 – 1516)</a:t>
            </a:r>
          </a:p>
          <a:p>
            <a:endParaRPr lang="fr-B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8457" y="51829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	</a:t>
            </a:r>
          </a:p>
          <a:p>
            <a:endParaRPr lang="fr-BE" dirty="0"/>
          </a:p>
        </p:txBody>
      </p:sp>
      <p:pic>
        <p:nvPicPr>
          <p:cNvPr id="2050" name="Picture 2" descr="https://upload.wikimedia.org/wikipedia/commons/a/a5/Matthias_Gr%C3%BCnewald_-_The_Temptation_of_St_Anthony_-_WGA10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50" y="0"/>
            <a:ext cx="3715139" cy="653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236098" y="4432041"/>
            <a:ext cx="2649894" cy="13972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7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377" y="5790136"/>
            <a:ext cx="74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Hieronymus </a:t>
            </a:r>
            <a:r>
              <a:rPr lang="en-US" dirty="0" err="1">
                <a:latin typeface="Arial" panose="020B0604020202020204" pitchFamily="34" charset="0"/>
              </a:rPr>
              <a:t>Bosch,</a:t>
            </a:r>
            <a:r>
              <a:rPr lang="en-US" b="0" i="1" dirty="0" err="1">
                <a:effectLst/>
                <a:latin typeface="Arial" panose="020B0604020202020204" pitchFamily="34" charset="0"/>
              </a:rPr>
              <a:t>The</a:t>
            </a:r>
            <a:r>
              <a:rPr lang="en-US" b="0" i="1" dirty="0">
                <a:effectLst/>
                <a:latin typeface="Arial" panose="020B0604020202020204" pitchFamily="34" charset="0"/>
              </a:rPr>
              <a:t> Temptation of Saint Anthony</a:t>
            </a:r>
            <a:r>
              <a:rPr lang="en-US" dirty="0">
                <a:latin typeface="Arial" panose="020B0604020202020204" pitchFamily="34" charset="0"/>
              </a:rPr>
              <a:t> (c.</a:t>
            </a:r>
            <a:r>
              <a:rPr lang="en-US" b="0" i="0" dirty="0">
                <a:effectLst/>
                <a:latin typeface="Arial" panose="020B0604020202020204" pitchFamily="34" charset="0"/>
              </a:rPr>
              <a:t> 1501-1516</a:t>
            </a:r>
            <a:r>
              <a:rPr lang="en-US" dirty="0">
                <a:latin typeface="Arial" panose="020B0604020202020204" pitchFamily="34" charset="0"/>
              </a:rPr>
              <a:t>)</a:t>
            </a:r>
            <a:endParaRPr lang="fr-BE" dirty="0"/>
          </a:p>
        </p:txBody>
      </p:sp>
      <p:pic>
        <p:nvPicPr>
          <p:cNvPr id="2050" name="Picture 2" descr="Résultat de recherche d'images pour &quot;bosch tempt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9" y="1073979"/>
            <a:ext cx="7396065" cy="45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Temptation of St Anthony (Bosch)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45" y="1073979"/>
            <a:ext cx="2857500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244013" y="5262183"/>
            <a:ext cx="26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Bosch or </a:t>
            </a:r>
            <a:r>
              <a:rPr lang="fr-BE" dirty="0" err="1"/>
              <a:t>follower</a:t>
            </a:r>
            <a:r>
              <a:rPr lang="fr-BE" dirty="0"/>
              <a:t> (c. 1510)</a:t>
            </a:r>
          </a:p>
        </p:txBody>
      </p:sp>
    </p:spTree>
    <p:extLst>
      <p:ext uri="{BB962C8B-B14F-4D97-AF65-F5344CB8AC3E}">
        <p14:creationId xmlns:p14="http://schemas.microsoft.com/office/powerpoint/2010/main" val="335783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398" y="53395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Open Sans"/>
              </a:rPr>
              <a:t>Pieter Brueghel (c.1557)</a:t>
            </a:r>
          </a:p>
          <a:p>
            <a:endParaRPr lang="de-DE" dirty="0">
              <a:solidFill>
                <a:srgbClr val="000000"/>
              </a:solidFill>
              <a:latin typeface="Open Sans"/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rgbClr val="000000"/>
                </a:solidFill>
                <a:latin typeface="Open Sans"/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rgbClr val="000000"/>
                </a:solidFill>
                <a:latin typeface="Open Sans"/>
              </a:rPr>
              <a:t>Gustave Flaubert, </a:t>
            </a:r>
            <a:r>
              <a:rPr lang="de-DE" i="1" dirty="0">
                <a:solidFill>
                  <a:srgbClr val="000000"/>
                </a:solidFill>
                <a:latin typeface="Open Sans"/>
              </a:rPr>
              <a:t>La Tentation de Saint Antoine</a:t>
            </a:r>
            <a:r>
              <a:rPr lang="de-DE" dirty="0">
                <a:solidFill>
                  <a:srgbClr val="000000"/>
                </a:solidFill>
                <a:latin typeface="Open Sans"/>
              </a:rPr>
              <a:t>, 1874</a:t>
            </a:r>
          </a:p>
        </p:txBody>
      </p:sp>
      <p:sp>
        <p:nvSpPr>
          <p:cNvPr id="3" name="AutoShape 4" descr="bruegel_tentation_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30" name="Picture 6" descr="http://i-exc.ccm2.net/iex/1280/1243991545/775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57" y="1024569"/>
            <a:ext cx="6803081" cy="39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2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temptation of saint anthony rops&quo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9" y="294197"/>
            <a:ext cx="3981910" cy="546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8984" y="5934670"/>
            <a:ext cx="2719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Verdana" panose="020B0604030504040204" pitchFamily="34" charset="0"/>
              </a:rPr>
              <a:t>Felicien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</a:rPr>
              <a:t>Rops</a:t>
            </a:r>
            <a:r>
              <a:rPr lang="en-US" dirty="0">
                <a:latin typeface="Verdana" panose="020B0604030504040204" pitchFamily="34" charset="0"/>
              </a:rPr>
              <a:t> (1878)</a:t>
            </a:r>
          </a:p>
          <a:p>
            <a:pPr algn="just" fontAlgn="base"/>
            <a:endParaRPr lang="en-US" dirty="0">
              <a:latin typeface="Verdana" panose="020B0604030504040204" pitchFamily="34" charset="0"/>
            </a:endParaRPr>
          </a:p>
          <a:p>
            <a:pPr algn="just" fontAlgn="base"/>
            <a:endParaRPr lang="en-US" b="0" i="0" dirty="0">
              <a:solidFill>
                <a:srgbClr val="1A2127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4" descr="Résultat de recherche d'images pour &quot;rodin saint antoi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22" y="3409008"/>
            <a:ext cx="4073756" cy="27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22575" y="61740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  <a:latin typeface="Verdana" panose="020B0604030504040204" pitchFamily="34" charset="0"/>
              </a:rPr>
              <a:t>Auguste Rodin (</a:t>
            </a:r>
            <a:r>
              <a:rPr lang="fr-FR" altLang="fr-FR" dirty="0" err="1">
                <a:solidFill>
                  <a:srgbClr val="000000"/>
                </a:solidFill>
                <a:latin typeface="Verdana" panose="020B0604030504040204" pitchFamily="34" charset="0"/>
              </a:rPr>
              <a:t>before</a:t>
            </a:r>
            <a:r>
              <a:rPr lang="fr-FR" altLang="fr-FR" dirty="0">
                <a:solidFill>
                  <a:srgbClr val="000000"/>
                </a:solidFill>
                <a:latin typeface="Verdana" panose="020B0604030504040204" pitchFamily="34" charset="0"/>
              </a:rPr>
              <a:t> 1900) </a:t>
            </a:r>
            <a:endParaRPr lang="fr-FR" altLang="fr-FR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026" name="Picture 2" descr="http://idata.over-blog.com/3/29/22/46/Veronese_StAntoine_Caen400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22" y="294197"/>
            <a:ext cx="2021362" cy="27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56000" y="2687239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Paolo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Veronese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(1552)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ésultat de recherche d'images pour &quot;melies la tentation de saint antoine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9" y="1578460"/>
            <a:ext cx="5051401" cy="3783675"/>
          </a:xfrm>
          <a:prstGeom prst="rect">
            <a:avLst/>
          </a:prstGeom>
        </p:spPr>
      </p:pic>
      <p:pic>
        <p:nvPicPr>
          <p:cNvPr id="1030" name="Picture 6" descr="Résultat de recherche d'images pour &quot;melies la tentation de saint antoi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8460"/>
            <a:ext cx="5184710" cy="38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817" y="807531"/>
            <a:ext cx="510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Georges </a:t>
            </a:r>
            <a:r>
              <a:rPr lang="fr-BE" dirty="0" err="1"/>
              <a:t>Meliès</a:t>
            </a:r>
            <a:r>
              <a:rPr lang="fr-BE" dirty="0"/>
              <a:t>, </a:t>
            </a:r>
            <a:r>
              <a:rPr lang="fr-BE" i="1" dirty="0"/>
              <a:t>La tentation de saint Antoine</a:t>
            </a:r>
            <a:r>
              <a:rPr lang="fr-BE" dirty="0"/>
              <a:t> (1898)</a:t>
            </a:r>
          </a:p>
        </p:txBody>
      </p:sp>
      <p:sp>
        <p:nvSpPr>
          <p:cNvPr id="7" name="AutoShape 8" descr="Vidéo pour &quot;melies la tentation de saint antoine&quot;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502230" y="5471964"/>
            <a:ext cx="3377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hlinkClick r:id="rId4"/>
              </a:rPr>
              <a:t>https://youtu.be/YI7fCQv5sIo?t=6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303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45" y="253483"/>
            <a:ext cx="5877330" cy="32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associé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3" y="253483"/>
            <a:ext cx="3855264" cy="32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6181" y="35814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Max Ernst (1945)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8097" y="5981703"/>
            <a:ext cx="204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Paul Delvaux (1945)</a:t>
            </a:r>
          </a:p>
        </p:txBody>
      </p:sp>
      <p:sp>
        <p:nvSpPr>
          <p:cNvPr id="5" name="AutoShape 10" descr="Résultat de recherche d'images pour &quot;delvaux saint antoine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32" y="3915431"/>
            <a:ext cx="3446336" cy="2614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2082" y="3546099"/>
            <a:ext cx="216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Salvador Dal</a:t>
            </a:r>
            <a:r>
              <a:rPr lang="en-US" dirty="0"/>
              <a:t>í</a:t>
            </a:r>
            <a:r>
              <a:rPr lang="fr-BE" dirty="0"/>
              <a:t> (1946)  </a:t>
            </a:r>
          </a:p>
        </p:txBody>
      </p:sp>
    </p:spTree>
    <p:extLst>
      <p:ext uri="{BB962C8B-B14F-4D97-AF65-F5344CB8AC3E}">
        <p14:creationId xmlns:p14="http://schemas.microsoft.com/office/powerpoint/2010/main" val="371454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041" y="298502"/>
            <a:ext cx="9046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3. « </a:t>
            </a:r>
            <a:r>
              <a:rPr lang="fr-FR" sz="2400" b="1" dirty="0" err="1"/>
              <a:t>Remodalization</a:t>
            </a:r>
            <a:r>
              <a:rPr lang="fr-FR" sz="2400" b="1" dirty="0"/>
              <a:t> » of the world</a:t>
            </a:r>
          </a:p>
          <a:p>
            <a:endParaRPr lang="fr-FR" dirty="0"/>
          </a:p>
          <a:p>
            <a:r>
              <a:rPr lang="fr-FR" dirty="0"/>
              <a:t>The « </a:t>
            </a:r>
            <a:r>
              <a:rPr lang="fr-FR" dirty="0" err="1"/>
              <a:t>floating</a:t>
            </a:r>
            <a:r>
              <a:rPr lang="fr-FR" dirty="0"/>
              <a:t> </a:t>
            </a:r>
            <a:r>
              <a:rPr lang="fr-FR" dirty="0" err="1"/>
              <a:t>voters</a:t>
            </a:r>
            <a:r>
              <a:rPr lang="fr-FR" dirty="0"/>
              <a:t>  » of the French </a:t>
            </a:r>
            <a:r>
              <a:rPr lang="fr-FR" dirty="0" err="1"/>
              <a:t>campagn</a:t>
            </a:r>
            <a:r>
              <a:rPr lang="fr-FR" dirty="0"/>
              <a:t> (2017) are a </a:t>
            </a:r>
            <a:r>
              <a:rPr lang="fr-FR" dirty="0" err="1"/>
              <a:t>prey</a:t>
            </a:r>
            <a:r>
              <a:rPr lang="fr-FR" dirty="0"/>
              <a:t> and have to </a:t>
            </a:r>
            <a:r>
              <a:rPr lang="fr-FR" dirty="0" err="1"/>
              <a:t>be</a:t>
            </a:r>
            <a:r>
              <a:rPr lang="fr-FR" dirty="0"/>
              <a:t> « </a:t>
            </a:r>
            <a:r>
              <a:rPr lang="fr-FR" dirty="0" err="1"/>
              <a:t>converted</a:t>
            </a:r>
            <a:r>
              <a:rPr lang="fr-FR" dirty="0"/>
              <a:t> »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0450" y="1709943"/>
            <a:ext cx="78735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>
                <a:solidFill>
                  <a:schemeClr val="accent1">
                    <a:lumMod val="50000"/>
                  </a:schemeClr>
                </a:solidFill>
              </a:rPr>
              <a:t>Enquête électorale : les indécis détiennent la clé du scrutin présidentiel</a:t>
            </a:r>
            <a:endParaRPr lang="fr-BE" b="1" dirty="0"/>
          </a:p>
          <a:p>
            <a:r>
              <a:rPr lang="fr-CH" sz="1400" dirty="0">
                <a:solidFill>
                  <a:schemeClr val="accent1">
                    <a:lumMod val="50000"/>
                  </a:schemeClr>
                </a:solidFill>
              </a:rPr>
              <a:t>A cinq semaines du premier tour de la présidentielle, 66 % des électeurs seulement sont certains d’aller voter, selon la dernière vague d’enquête du </a:t>
            </a:r>
            <a:r>
              <a:rPr lang="fr-CH" sz="1400" dirty="0" err="1">
                <a:solidFill>
                  <a:schemeClr val="accent1">
                    <a:lumMod val="50000"/>
                  </a:schemeClr>
                </a:solidFill>
              </a:rPr>
              <a:t>Cevipof</a:t>
            </a:r>
            <a:r>
              <a:rPr lang="fr-CH" sz="1400" dirty="0">
                <a:solidFill>
                  <a:schemeClr val="accent1">
                    <a:lumMod val="50000"/>
                  </a:schemeClr>
                </a:solidFill>
              </a:rPr>
              <a:t> pour « Le Monde ».</a:t>
            </a:r>
          </a:p>
          <a:p>
            <a:r>
              <a:rPr lang="fr-CH" sz="1400" dirty="0">
                <a:solidFill>
                  <a:schemeClr val="accent1">
                    <a:lumMod val="50000"/>
                  </a:schemeClr>
                </a:solidFill>
              </a:rPr>
              <a:t>LE MONDE | 17.03.2017 à 11h23</a:t>
            </a:r>
          </a:p>
          <a:p>
            <a:endParaRPr lang="fr-CH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1400" b="1" dirty="0">
                <a:solidFill>
                  <a:schemeClr val="accent1">
                    <a:lumMod val="50000"/>
                  </a:schemeClr>
                </a:solidFill>
              </a:rPr>
              <a:t>Présidentielle: Les électeurs indécis peuvent-ils faire basculer l'élection?</a:t>
            </a:r>
            <a:r>
              <a:rPr lang="it-IT" sz="1400" dirty="0"/>
              <a:t> </a:t>
            </a:r>
            <a:endParaRPr lang="fr-FR" sz="1400" i="1" dirty="0">
              <a:solidFill>
                <a:schemeClr val="accent1"/>
              </a:solidFill>
            </a:endParaRPr>
          </a:p>
          <a:p>
            <a:r>
              <a:rPr lang="fr-CH" sz="1400" b="1" dirty="0">
                <a:solidFill>
                  <a:schemeClr val="accent1">
                    <a:lumMod val="50000"/>
                  </a:schemeClr>
                </a:solidFill>
              </a:rPr>
              <a:t>VOTE</a:t>
            </a:r>
            <a:r>
              <a:rPr lang="fr-CH" sz="1400" dirty="0">
                <a:solidFill>
                  <a:schemeClr val="accent1">
                    <a:lumMod val="50000"/>
                  </a:schemeClr>
                </a:solidFill>
              </a:rPr>
              <a:t> A trois semaines du premier tour de la présidentielle, deux électeurs sur cinq affirment que leur choix de candidat peut encore changer... </a:t>
            </a:r>
            <a:r>
              <a:rPr lang="fr-CH" sz="1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http://www.20minutes.fr</a:t>
            </a:r>
            <a:endParaRPr lang="fr-CH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CH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1400" b="1" dirty="0">
                <a:solidFill>
                  <a:schemeClr val="accent1">
                    <a:lumMod val="50000"/>
                  </a:schemeClr>
                </a:solidFill>
              </a:rPr>
              <a:t>Présidentielle : la chasse aux indécis est ouverte !</a:t>
            </a:r>
            <a:endParaRPr lang="fr-BE" sz="1400" dirty="0"/>
          </a:p>
          <a:p>
            <a:r>
              <a:rPr lang="fr-CH" sz="1400" dirty="0">
                <a:solidFill>
                  <a:schemeClr val="accent1">
                    <a:lumMod val="50000"/>
                  </a:schemeClr>
                </a:solidFill>
              </a:rPr>
              <a:t>Le Parisien 11 avril 2017</a:t>
            </a:r>
          </a:p>
          <a:p>
            <a:endParaRPr lang="fr-CH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dirty="0" err="1"/>
              <a:t>Agamben</a:t>
            </a:r>
            <a:r>
              <a:rPr lang="fr-CH" dirty="0"/>
              <a:t>, Bourdieu, Barthes, </a:t>
            </a:r>
            <a:r>
              <a:rPr lang="fr-CH"/>
              <a:t>Cixous</a:t>
            </a:r>
            <a:endParaRPr lang="fr-CH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450" y="5372819"/>
            <a:ext cx="946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468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622" y="5546634"/>
            <a:ext cx="8536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24242"/>
                </a:solidFill>
                <a:latin typeface="Roboto"/>
              </a:rPr>
              <a:t>Correggio, </a:t>
            </a:r>
            <a:r>
              <a:rPr lang="en-US" i="1" dirty="0">
                <a:solidFill>
                  <a:srgbClr val="424242"/>
                </a:solidFill>
                <a:latin typeface="Roboto"/>
              </a:rPr>
              <a:t>Virgin and Child with an Angel (Madonna del Latte) (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c. 1522–1525)</a:t>
            </a:r>
            <a:endParaRPr lang="en-US" b="1" i="0" dirty="0">
              <a:solidFill>
                <a:srgbClr val="212121"/>
              </a:solidFill>
              <a:effectLst/>
              <a:latin typeface="Roboto"/>
            </a:endParaRPr>
          </a:p>
        </p:txBody>
      </p:sp>
      <p:pic>
        <p:nvPicPr>
          <p:cNvPr id="1028" name="Picture 4" descr="Correggio-(antonio-allegri)-madonna-del-latte-36018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48" y="847341"/>
            <a:ext cx="3813830" cy="46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0695" y="27448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„Es stellt eine Mutter Gottes vor, das Kind in dem Augenblicke, da es zwischen der Mutter Brust und einigen Birnen, die ihm ein Engelchen darreicht,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</a:rPr>
              <a:t>zweifelhaft ist.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Also eine »Entwöhnung Christi«“ (Goethe „Neapel, zum 22. Marz“, </a:t>
            </a:r>
            <a:r>
              <a:rPr lang="de-DE" i="1" dirty="0">
                <a:solidFill>
                  <a:srgbClr val="000000"/>
                </a:solidFill>
                <a:latin typeface="arial" panose="020B0604020202020204" pitchFamily="34" charset="0"/>
              </a:rPr>
              <a:t>Italienische Reise,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1817) 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873054" y="318305"/>
            <a:ext cx="432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Conclusion : </a:t>
            </a:r>
            <a:r>
              <a:rPr lang="fr-FR" sz="2400" b="1" dirty="0" err="1"/>
              <a:t>Praise</a:t>
            </a:r>
            <a:r>
              <a:rPr lang="fr-FR" sz="2400" b="1" dirty="0"/>
              <a:t> of </a:t>
            </a:r>
            <a:r>
              <a:rPr lang="fr-FR" sz="2400" b="1" dirty="0" err="1"/>
              <a:t>hesitation</a:t>
            </a:r>
            <a:r>
              <a:rPr lang="fr-FR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471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67" y="-9210"/>
            <a:ext cx="75147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pPr lvl="0"/>
            <a:r>
              <a:rPr lang="en-GB" sz="2800" b="1" dirty="0"/>
              <a:t>1. The “modal tumult”</a:t>
            </a:r>
            <a:endParaRPr lang="fr-BE" sz="2800" dirty="0"/>
          </a:p>
          <a:p>
            <a:r>
              <a:rPr lang="en-GB" dirty="0"/>
              <a:t> </a:t>
            </a:r>
            <a:endParaRPr lang="fr-BE" dirty="0"/>
          </a:p>
          <a:p>
            <a:endParaRPr lang="fr-BE" sz="2400" b="1" dirty="0"/>
          </a:p>
          <a:p>
            <a:endParaRPr lang="fr-BE" sz="1400" b="1" dirty="0"/>
          </a:p>
          <a:p>
            <a:endParaRPr lang="fr-BE" sz="1600" dirty="0"/>
          </a:p>
        </p:txBody>
      </p:sp>
      <p:sp>
        <p:nvSpPr>
          <p:cNvPr id="3" name="Rectangle 2"/>
          <p:cNvSpPr/>
          <p:nvPr/>
        </p:nvSpPr>
        <p:spPr>
          <a:xfrm>
            <a:off x="5372860" y="3446245"/>
            <a:ext cx="6819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r>
              <a:rPr lang="fr-BE" dirty="0"/>
              <a:t>« amalgame entre les notions de vraisemblance et de bienséance, amalgame parfaitement représenté par l’ambigüité bien connue (</a:t>
            </a:r>
            <a:r>
              <a:rPr lang="fr-BE" i="1" dirty="0"/>
              <a:t>obligation</a:t>
            </a:r>
            <a:r>
              <a:rPr lang="fr-BE" dirty="0"/>
              <a:t> et </a:t>
            </a:r>
            <a:r>
              <a:rPr lang="fr-BE" i="1" dirty="0"/>
              <a:t>probabilité</a:t>
            </a:r>
            <a:r>
              <a:rPr lang="fr-BE" dirty="0"/>
              <a:t>) du verbe </a:t>
            </a:r>
            <a:r>
              <a:rPr lang="fr-BE" i="1" dirty="0"/>
              <a:t>devoir. »</a:t>
            </a:r>
          </a:p>
          <a:p>
            <a:r>
              <a:rPr lang="fr-BE" dirty="0"/>
              <a:t>« </a:t>
            </a:r>
            <a:r>
              <a:rPr lang="fr-BE" dirty="0">
                <a:solidFill>
                  <a:srgbClr val="FF0000"/>
                </a:solidFill>
              </a:rPr>
              <a:t>extravagance</a:t>
            </a:r>
            <a:r>
              <a:rPr lang="fr-BE" dirty="0"/>
              <a:t> »</a:t>
            </a:r>
          </a:p>
          <a:p>
            <a:r>
              <a:rPr lang="fr-BE" dirty="0"/>
              <a:t>« ces actions sont contraires aux bonnes mœurs et […] contraires à toute prévision raisonnable : </a:t>
            </a:r>
            <a:r>
              <a:rPr lang="fr-BE" dirty="0">
                <a:solidFill>
                  <a:srgbClr val="FF0000"/>
                </a:solidFill>
              </a:rPr>
              <a:t>infraction</a:t>
            </a:r>
            <a:r>
              <a:rPr lang="fr-BE" dirty="0"/>
              <a:t> et </a:t>
            </a:r>
            <a:r>
              <a:rPr lang="fr-BE" dirty="0">
                <a:solidFill>
                  <a:srgbClr val="FF0000"/>
                </a:solidFill>
              </a:rPr>
              <a:t>accident</a:t>
            </a:r>
            <a:r>
              <a:rPr lang="fr-BE" dirty="0"/>
              <a:t> »</a:t>
            </a:r>
          </a:p>
          <a:p>
            <a:endParaRPr lang="fr-BE" dirty="0"/>
          </a:p>
          <a:p>
            <a:r>
              <a:rPr lang="fr-BE" sz="1400" dirty="0"/>
              <a:t>Gérard Genette « Vraisemblance et motivation » (1969 )</a:t>
            </a:r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941" y="217853"/>
            <a:ext cx="18927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ésultat de recherche d'images pour &quot;le cid dilem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93" y="604869"/>
            <a:ext cx="2058036" cy="29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5367" y="1527126"/>
            <a:ext cx="4801314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prescription                    </a:t>
            </a: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interdiction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        devoir-faire                     devoir ne pas faire 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  </a:t>
            </a:r>
            <a:r>
              <a:rPr kumimoji="0" lang="fr-BE" altLang="fr-FR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x 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         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permissivité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</a:t>
            </a:r>
            <a:r>
              <a:rPr kumimoji="0" lang="fr-BE" altLang="fr-FR" sz="16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facultativité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 pas devoir ne pas faire           ne pas devoir faire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      nécessité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impossibilité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    devoir-être                      devoir ne pas être 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fr-BE" altLang="fr-FR" sz="4400" dirty="0">
                <a:latin typeface="Bradley Hand ITC" panose="03070402050302030203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x 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          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        possibilité                    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contingence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 pas devoir ne pas être</a:t>
            </a: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   </a:t>
            </a:r>
            <a:r>
              <a:rPr kumimoji="0" lang="fr-BE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 pas devoir être </a:t>
            </a:r>
            <a:endParaRPr kumimoji="0" lang="fr-BE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kumimoji="0" lang="fr-BE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822" y="6088639"/>
            <a:ext cx="609600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400" dirty="0" err="1"/>
              <a:t>Algirdas</a:t>
            </a:r>
            <a:r>
              <a:rPr lang="fr-BE" sz="1400" dirty="0"/>
              <a:t> Julien Greimas, « Pour une théorie des modalités » (1983)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5110" y="3530221"/>
            <a:ext cx="392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6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375" y="430872"/>
            <a:ext cx="8336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82828"/>
                </a:solidFill>
              </a:rPr>
              <a:t>Don Giovanni: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La ci darem la mano,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La mi dirai di sì: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Vedi, non è lontano,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Partiam, ben mio, da qui.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b="1" dirty="0">
                <a:solidFill>
                  <a:srgbClr val="282828"/>
                </a:solidFill>
              </a:rPr>
              <a:t>Zerlina: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Vorrei e non vorrei</a:t>
            </a:r>
            <a:r>
              <a:rPr lang="it-IT" dirty="0">
                <a:solidFill>
                  <a:srgbClr val="282828"/>
                </a:solidFill>
              </a:rPr>
              <a:t>,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Mi trema un poco il cor,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Felice</a:t>
            </a:r>
            <a:r>
              <a:rPr lang="it-IT" dirty="0"/>
              <a:t>, è ver, sarei</a:t>
            </a:r>
            <a:r>
              <a:rPr lang="it-IT" dirty="0">
                <a:solidFill>
                  <a:srgbClr val="282828"/>
                </a:solidFill>
              </a:rPr>
              <a:t>,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/>
              <a:t>Ma può </a:t>
            </a:r>
            <a:r>
              <a:rPr lang="it-IT" dirty="0">
                <a:solidFill>
                  <a:srgbClr val="282828"/>
                </a:solidFill>
              </a:rPr>
              <a:t>burlarmi ancor!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b="1" dirty="0">
                <a:solidFill>
                  <a:srgbClr val="282828"/>
                </a:solidFill>
              </a:rPr>
              <a:t>Don Giovanni: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Vieni, mio bel diletto!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b="1" dirty="0">
                <a:solidFill>
                  <a:srgbClr val="282828"/>
                </a:solidFill>
              </a:rPr>
              <a:t>Zerlina: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Mi fa pietà Masetto</a:t>
            </a:r>
            <a:r>
              <a:rPr lang="it-IT" dirty="0">
                <a:solidFill>
                  <a:srgbClr val="282828"/>
                </a:solidFill>
              </a:rPr>
              <a:t>.</a:t>
            </a:r>
            <a:br>
              <a:rPr lang="it-IT" dirty="0">
                <a:solidFill>
                  <a:srgbClr val="282828"/>
                </a:solidFill>
              </a:rPr>
            </a:br>
            <a:endParaRPr lang="it-IT" dirty="0">
              <a:solidFill>
                <a:srgbClr val="282828"/>
              </a:solidFill>
            </a:endParaRPr>
          </a:p>
          <a:p>
            <a:r>
              <a:rPr lang="it-IT" sz="1400" dirty="0"/>
              <a:t>Luigi Da Ponte / Amadeus Mozart, </a:t>
            </a:r>
            <a:r>
              <a:rPr lang="it-IT" sz="1400" i="1" dirty="0"/>
              <a:t>Don Giovanni, </a:t>
            </a:r>
            <a:r>
              <a:rPr lang="it-IT" sz="1400" dirty="0"/>
              <a:t>1787</a:t>
            </a:r>
            <a:endParaRPr lang="it-IT" sz="1400" b="1" cap="all" dirty="0">
              <a:solidFill>
                <a:srgbClr val="282828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042" y="419450"/>
            <a:ext cx="10326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dirty="0"/>
          </a:p>
          <a:p>
            <a:endParaRPr lang="fr-BE" b="1" dirty="0"/>
          </a:p>
        </p:txBody>
      </p:sp>
      <p:sp>
        <p:nvSpPr>
          <p:cNvPr id="7" name="Rectangle 6"/>
          <p:cNvSpPr/>
          <p:nvPr/>
        </p:nvSpPr>
        <p:spPr>
          <a:xfrm>
            <a:off x="4717926" y="54180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282828"/>
                </a:solidFill>
              </a:rPr>
              <a:t>Don Giovanni: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Io </a:t>
            </a:r>
            <a:r>
              <a:rPr lang="it-IT" dirty="0" err="1">
                <a:solidFill>
                  <a:srgbClr val="282828"/>
                </a:solidFill>
              </a:rPr>
              <a:t>cangierò</a:t>
            </a:r>
            <a:r>
              <a:rPr lang="it-IT" dirty="0">
                <a:solidFill>
                  <a:srgbClr val="282828"/>
                </a:solidFill>
              </a:rPr>
              <a:t> tua sorte.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b="1" dirty="0">
                <a:solidFill>
                  <a:srgbClr val="282828"/>
                </a:solidFill>
              </a:rPr>
              <a:t>Zerlina: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Presto... </a:t>
            </a:r>
            <a:r>
              <a:rPr lang="it-IT" dirty="0">
                <a:solidFill>
                  <a:srgbClr val="FF0000"/>
                </a:solidFill>
              </a:rPr>
              <a:t>non son più forte.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282828"/>
                </a:solidFill>
              </a:rPr>
              <a:t>Don Giovanni: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 err="1">
                <a:solidFill>
                  <a:srgbClr val="282828"/>
                </a:solidFill>
              </a:rPr>
              <a:t>Andiam</a:t>
            </a:r>
            <a:r>
              <a:rPr lang="it-IT" dirty="0">
                <a:solidFill>
                  <a:srgbClr val="282828"/>
                </a:solidFill>
              </a:rPr>
              <a:t>!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b="1" dirty="0">
                <a:solidFill>
                  <a:srgbClr val="282828"/>
                </a:solidFill>
              </a:rPr>
              <a:t>Zerlina: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 err="1">
                <a:solidFill>
                  <a:srgbClr val="282828"/>
                </a:solidFill>
              </a:rPr>
              <a:t>Andiam</a:t>
            </a:r>
            <a:r>
              <a:rPr lang="it-IT" dirty="0">
                <a:solidFill>
                  <a:srgbClr val="282828"/>
                </a:solidFill>
              </a:rPr>
              <a:t>!</a:t>
            </a:r>
            <a:r>
              <a:rPr lang="it-IT" b="1" dirty="0">
                <a:solidFill>
                  <a:srgbClr val="282828"/>
                </a:solidFill>
              </a:rPr>
              <a:t> </a:t>
            </a:r>
          </a:p>
          <a:p>
            <a:r>
              <a:rPr lang="it-IT" b="1" dirty="0">
                <a:solidFill>
                  <a:srgbClr val="282828"/>
                </a:solidFill>
              </a:rPr>
              <a:t>Duet: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Andiam, andiam, mio bene,</a:t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A ristorar </a:t>
            </a:r>
            <a:r>
              <a:rPr lang="it-IT" dirty="0">
                <a:solidFill>
                  <a:srgbClr val="FF0000"/>
                </a:solidFill>
              </a:rPr>
              <a:t>le pene</a:t>
            </a:r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r>
              <a:rPr lang="it-IT" dirty="0">
                <a:solidFill>
                  <a:srgbClr val="282828"/>
                </a:solidFill>
              </a:rPr>
              <a:t>D’un innocente amor.</a:t>
            </a:r>
            <a:endParaRPr lang="fr-BE" dirty="0"/>
          </a:p>
          <a:p>
            <a:r>
              <a:rPr lang="it-IT" dirty="0">
                <a:solidFill>
                  <a:srgbClr val="282828"/>
                </a:solidFill>
              </a:rPr>
              <a:t/>
            </a:r>
            <a:br>
              <a:rPr lang="it-IT" dirty="0">
                <a:solidFill>
                  <a:srgbClr val="282828"/>
                </a:solidFill>
              </a:rPr>
            </a:br>
            <a:endParaRPr lang="it-IT" b="1" cap="all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417" y="4299426"/>
            <a:ext cx="465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Lora"/>
              </a:rPr>
              <a:t>Francesco Hayez, </a:t>
            </a:r>
            <a:r>
              <a:rPr lang="it-IT" i="1" dirty="0">
                <a:latin typeface="Lora"/>
              </a:rPr>
              <a:t>Rinaldo e Armida</a:t>
            </a:r>
            <a:r>
              <a:rPr lang="it-IT" dirty="0">
                <a:latin typeface="Lora"/>
              </a:rPr>
              <a:t> (1813)</a:t>
            </a:r>
            <a:r>
              <a:rPr lang="it-IT" dirty="0"/>
              <a:t> </a:t>
            </a:r>
            <a:endParaRPr lang="fr-BE" dirty="0"/>
          </a:p>
        </p:txBody>
      </p:sp>
      <p:pic>
        <p:nvPicPr>
          <p:cNvPr id="4098" name="Picture 2" descr="Résultat de recherche d'images pour &quot;rinaldo e armida hayez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9" y="370642"/>
            <a:ext cx="5410760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er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24" y="370642"/>
            <a:ext cx="34766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8475" y="3114536"/>
            <a:ext cx="417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Alice Martinez-Richter, </a:t>
            </a:r>
            <a:r>
              <a:rPr lang="fr-BE" i="1" dirty="0"/>
              <a:t>Adam et Eve</a:t>
            </a:r>
            <a:r>
              <a:rPr lang="fr-BE" dirty="0"/>
              <a:t> (1949)</a:t>
            </a:r>
          </a:p>
        </p:txBody>
      </p:sp>
    </p:spTree>
    <p:extLst>
      <p:ext uri="{BB962C8B-B14F-4D97-AF65-F5344CB8AC3E}">
        <p14:creationId xmlns:p14="http://schemas.microsoft.com/office/powerpoint/2010/main" val="51489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035874" y="5970827"/>
            <a:ext cx="448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John Williams Waterhouse, </a:t>
            </a:r>
            <a:r>
              <a:rPr lang="fr-BE" i="1" dirty="0"/>
              <a:t>The </a:t>
            </a:r>
            <a:r>
              <a:rPr lang="fr-BE" i="1" dirty="0" err="1"/>
              <a:t>Sirens</a:t>
            </a:r>
            <a:r>
              <a:rPr lang="fr-BE" dirty="0"/>
              <a:t> (1900)</a:t>
            </a:r>
          </a:p>
        </p:txBody>
      </p:sp>
      <p:pic>
        <p:nvPicPr>
          <p:cNvPr id="1026" name="Picture 2" descr="Résultat de recherche d'images pour &quot;vase grec ulysse et les sirèn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2" y="2006856"/>
            <a:ext cx="4061235" cy="39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i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54" y="2444576"/>
            <a:ext cx="2131632" cy="33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0303" y="261988"/>
            <a:ext cx="302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Ulysses</a:t>
            </a:r>
            <a:r>
              <a:rPr lang="fr-BE" b="1" dirty="0"/>
              <a:t> </a:t>
            </a:r>
            <a:r>
              <a:rPr lang="fr-BE" b="1" dirty="0" err="1"/>
              <a:t>tempted</a:t>
            </a:r>
            <a:r>
              <a:rPr lang="fr-BE" b="1" dirty="0"/>
              <a:t> by the </a:t>
            </a:r>
            <a:r>
              <a:rPr lang="fr-BE" b="1" dirty="0" err="1"/>
              <a:t>sirens</a:t>
            </a:r>
            <a:endParaRPr lang="fr-BE" b="1" dirty="0"/>
          </a:p>
        </p:txBody>
      </p:sp>
      <p:sp>
        <p:nvSpPr>
          <p:cNvPr id="4" name="Rectangle 3"/>
          <p:cNvSpPr/>
          <p:nvPr/>
        </p:nvSpPr>
        <p:spPr>
          <a:xfrm>
            <a:off x="5035874" y="631320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 fontAlgn="base">
              <a:spcAft>
                <a:spcPts val="0"/>
              </a:spcAft>
            </a:pPr>
            <a:r>
              <a:rPr lang="en-GB" sz="1400" cap="all" dirty="0">
                <a:latin typeface="Arial" panose="020B0604020202020204" pitchFamily="34" charset="0"/>
                <a:ea typeface="Times New Roman" panose="02020603050405020304" pitchFamily="18" charset="0"/>
              </a:rPr>
              <a:t>AVOIDING THE SIREN TEMPTATION TRAP: A LESSON FROM HOMER 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by 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McLatchie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/>
              <a:t>CrossExamined.org  is a non-profit ministry started in 2006 that conducts dynamic </a:t>
            </a:r>
            <a:r>
              <a:rPr lang="en-US" sz="1400" i="1" dirty="0"/>
              <a:t>I Don’t Have Enough Faith to Be An Atheist </a:t>
            </a:r>
            <a:r>
              <a:rPr lang="en-US" sz="1400" dirty="0"/>
              <a:t>seminars on college campuses, churches, and high schools.)</a:t>
            </a:r>
          </a:p>
          <a:p>
            <a:endParaRPr lang="fr-BE" dirty="0"/>
          </a:p>
        </p:txBody>
      </p:sp>
      <p:pic>
        <p:nvPicPr>
          <p:cNvPr id="5" name="Picture 2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10" y="1697889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3543" y="3362967"/>
            <a:ext cx="431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Pirates of the </a:t>
            </a:r>
            <a:r>
              <a:rPr lang="fr-BE" dirty="0" err="1"/>
              <a:t>Carribean</a:t>
            </a:r>
            <a:r>
              <a:rPr lang="fr-BE" dirty="0"/>
              <a:t> 4 : </a:t>
            </a:r>
            <a:r>
              <a:rPr lang="fr-BE" dirty="0" err="1"/>
              <a:t>Mermaids</a:t>
            </a:r>
            <a:r>
              <a:rPr lang="fr-BE" dirty="0"/>
              <a:t> </a:t>
            </a:r>
            <a:r>
              <a:rPr lang="fr-BE" dirty="0" err="1"/>
              <a:t>attack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253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34" y="162435"/>
            <a:ext cx="105167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Ulysses</a:t>
            </a:r>
            <a:r>
              <a:rPr lang="fr-BE" b="1" dirty="0"/>
              <a:t> </a:t>
            </a:r>
            <a:r>
              <a:rPr lang="fr-BE" b="1" dirty="0" err="1"/>
              <a:t>tempted</a:t>
            </a:r>
            <a:r>
              <a:rPr lang="fr-BE" b="1" dirty="0"/>
              <a:t> by </a:t>
            </a:r>
            <a:r>
              <a:rPr lang="fr-BE" b="1" dirty="0" err="1"/>
              <a:t>knowledge</a:t>
            </a:r>
            <a:endParaRPr lang="fr-BE" b="1" dirty="0"/>
          </a:p>
          <a:p>
            <a:endParaRPr lang="fr-BE" sz="1600" b="1" dirty="0"/>
          </a:p>
          <a:p>
            <a:r>
              <a:rPr lang="fr-BE" sz="1600" dirty="0"/>
              <a:t>« The </a:t>
            </a:r>
            <a:r>
              <a:rPr lang="fr-BE" sz="1600" dirty="0" err="1"/>
              <a:t>diver</a:t>
            </a:r>
            <a:r>
              <a:rPr lang="fr-BE" sz="1600" dirty="0"/>
              <a:t> of Paestum </a:t>
            </a:r>
            <a:r>
              <a:rPr lang="fr-BE" sz="1600" dirty="0" err="1"/>
              <a:t>is</a:t>
            </a:r>
            <a:r>
              <a:rPr lang="fr-BE" sz="1600" dirty="0"/>
              <a:t> a </a:t>
            </a:r>
            <a:r>
              <a:rPr lang="fr-BE" sz="1600" dirty="0" err="1"/>
              <a:t>wonderful</a:t>
            </a:r>
            <a:r>
              <a:rPr lang="fr-BE" sz="1600" dirty="0"/>
              <a:t> incarnation of the </a:t>
            </a:r>
            <a:r>
              <a:rPr lang="fr-BE" sz="1600" i="1" dirty="0"/>
              <a:t>de-</a:t>
            </a:r>
            <a:r>
              <a:rPr lang="fr-BE" sz="1600" i="1" dirty="0" err="1"/>
              <a:t>siderium</a:t>
            </a:r>
            <a:r>
              <a:rPr lang="fr-BE" sz="1600" i="1" dirty="0"/>
              <a:t> </a:t>
            </a:r>
            <a:r>
              <a:rPr lang="fr-BE" sz="1600" dirty="0"/>
              <a:t>(</a:t>
            </a:r>
            <a:r>
              <a:rPr lang="en-US" sz="1600" dirty="0"/>
              <a:t>&lt; </a:t>
            </a:r>
            <a:r>
              <a:rPr lang="en-US" sz="1600" i="1" dirty="0" err="1"/>
              <a:t>sidus</a:t>
            </a:r>
            <a:r>
              <a:rPr lang="en-US" sz="1600" dirty="0"/>
              <a:t>, </a:t>
            </a:r>
            <a:r>
              <a:rPr lang="en-US" sz="1600" i="1" dirty="0" err="1"/>
              <a:t>sideris</a:t>
            </a:r>
            <a:r>
              <a:rPr lang="en-US" sz="1600" dirty="0"/>
              <a:t>, “star”)</a:t>
            </a:r>
            <a:r>
              <a:rPr lang="fr-BE" sz="1600" dirty="0"/>
              <a:t>, an </a:t>
            </a:r>
          </a:p>
          <a:p>
            <a:r>
              <a:rPr lang="fr-BE" sz="1600" dirty="0"/>
              <a:t>inextricable mixture of </a:t>
            </a:r>
            <a:r>
              <a:rPr lang="fr-BE" sz="1600" dirty="0" err="1"/>
              <a:t>desire</a:t>
            </a:r>
            <a:r>
              <a:rPr lang="fr-BE" sz="1600" dirty="0"/>
              <a:t> and </a:t>
            </a:r>
            <a:r>
              <a:rPr lang="fr-BE" sz="1600" dirty="0" err="1"/>
              <a:t>bemoaning</a:t>
            </a:r>
            <a:r>
              <a:rPr lang="fr-BE" sz="1600" dirty="0"/>
              <a:t> » (Bertrand Westphal, </a:t>
            </a:r>
            <a:r>
              <a:rPr lang="fr-BE" sz="1600" i="1" dirty="0"/>
              <a:t>Le monde plausible</a:t>
            </a:r>
            <a:r>
              <a:rPr lang="fr-BE" sz="1600" dirty="0"/>
              <a:t>, Paris, Minuit, 2011)</a:t>
            </a:r>
          </a:p>
          <a:p>
            <a:endParaRPr lang="en-US" dirty="0"/>
          </a:p>
          <a:p>
            <a:endParaRPr lang="fr-BE" sz="1600" dirty="0"/>
          </a:p>
          <a:p>
            <a:endParaRPr lang="fr-BE" sz="1600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2050" name="Picture 2" descr="Paestum : la tombe du plongeur au mus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1" y="2196299"/>
            <a:ext cx="4681910" cy="24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403" y="4892472"/>
            <a:ext cx="347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/>
              <a:t>The </a:t>
            </a:r>
            <a:r>
              <a:rPr lang="fr-BE" i="1" dirty="0" err="1"/>
              <a:t>diver</a:t>
            </a:r>
            <a:r>
              <a:rPr lang="fr-BE" dirty="0"/>
              <a:t>, </a:t>
            </a:r>
            <a:r>
              <a:rPr lang="fr-BE" dirty="0" err="1"/>
              <a:t>fresco</a:t>
            </a:r>
            <a:r>
              <a:rPr lang="fr-BE" dirty="0"/>
              <a:t>, Paestum, 480 </a:t>
            </a:r>
            <a:r>
              <a:rPr lang="fr-BE" dirty="0" err="1"/>
              <a:t>a.c</a:t>
            </a:r>
            <a:r>
              <a:rPr lang="fr-BE" dirty="0"/>
              <a:t>.</a:t>
            </a:r>
          </a:p>
        </p:txBody>
      </p:sp>
      <p:pic>
        <p:nvPicPr>
          <p:cNvPr id="6" name="Picture 2" descr="https://upload.wikimedia.org/wikipedia/commons/5/5a/Inf._26%2C_Anonimo_fiorentino%2C_Il_naufragio_della_nave_di_Ulisse%2C_1390-1400_ca.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33823" y="2144343"/>
            <a:ext cx="1906006" cy="28590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"/>
          <p:cNvSpPr/>
          <p:nvPr/>
        </p:nvSpPr>
        <p:spPr>
          <a:xfrm>
            <a:off x="5086132" y="214434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« 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Considerate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la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vostra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semenza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fatti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non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foste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a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viver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come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bruti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ma per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seguir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virtute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e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canoscenza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 ».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[…]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Tre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volte il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fé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girar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con tutte l’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acque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;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a la quarta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levar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la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poppa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suso</a:t>
            </a:r>
            <a:endParaRPr lang="fr-BE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e la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prora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ire in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giù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, com’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altrui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piacque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infin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che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‘l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mar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fu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sovra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noi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richiuso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. »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(Dante </a:t>
            </a:r>
            <a:r>
              <a:rPr lang="fr-BE" sz="1600" dirty="0" err="1">
                <a:solidFill>
                  <a:srgbClr val="000000"/>
                </a:solidFill>
                <a:cs typeface="Arial" panose="020B0604020202020204" pitchFamily="34" charset="0"/>
              </a:rPr>
              <a:t>Alighieri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fr-BE" sz="1600" i="1" dirty="0">
                <a:solidFill>
                  <a:srgbClr val="000000"/>
                </a:solidFill>
                <a:cs typeface="Arial" panose="020B0604020202020204" pitchFamily="34" charset="0"/>
              </a:rPr>
              <a:t>L’</a:t>
            </a:r>
            <a:r>
              <a:rPr lang="fr-BE" sz="1600" i="1" dirty="0" err="1">
                <a:solidFill>
                  <a:srgbClr val="000000"/>
                </a:solidFill>
                <a:cs typeface="Arial" panose="020B0604020202020204" pitchFamily="34" charset="0"/>
              </a:rPr>
              <a:t>inferno</a:t>
            </a:r>
            <a:r>
              <a:rPr lang="fr-BE" sz="1600" i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fr-BE" sz="1600" dirty="0">
                <a:solidFill>
                  <a:srgbClr val="000000"/>
                </a:solidFill>
                <a:cs typeface="Arial" panose="020B0604020202020204" pitchFamily="34" charset="0"/>
              </a:rPr>
              <a:t>Canto XXVI, 112-142</a:t>
            </a:r>
            <a:r>
              <a:rPr lang="fr-BE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948058" y="5161087"/>
            <a:ext cx="3077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Anonimo</a:t>
            </a:r>
            <a:r>
              <a:rPr lang="en-US" sz="1600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fiorentino</a:t>
            </a:r>
            <a:r>
              <a:rPr lang="en-US" sz="1600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, </a:t>
            </a:r>
            <a:r>
              <a:rPr lang="en-US" sz="1600" i="1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Il </a:t>
            </a:r>
            <a:r>
              <a:rPr lang="en-US" sz="1600" i="1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naufragio</a:t>
            </a:r>
            <a:r>
              <a:rPr lang="en-US" sz="1600" i="1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della</a:t>
            </a:r>
            <a:r>
              <a:rPr lang="en-US" sz="1600" i="1" dirty="0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 nave di </a:t>
            </a:r>
            <a:r>
              <a:rPr lang="en-US" sz="1600" i="1" dirty="0" err="1">
                <a:solidFill>
                  <a:srgbClr val="252525"/>
                </a:solidFill>
                <a:ea typeface="Calibri" pitchFamily="34"/>
                <a:cs typeface="Arial" panose="020B0604020202020204" pitchFamily="34" charset="0"/>
              </a:rPr>
              <a:t>Ulisse</a:t>
            </a:r>
            <a:r>
              <a:rPr lang="en-US" sz="1600" dirty="0">
                <a:solidFill>
                  <a:srgbClr val="000000"/>
                </a:solidFill>
                <a:ea typeface="Calibri" pitchFamily="34"/>
                <a:cs typeface="Arial" panose="020B0604020202020204" pitchFamily="34" charset="0"/>
              </a:rPr>
              <a:t> (1390-1400)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496" y="6121905"/>
            <a:ext cx="225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Pillars</a:t>
            </a:r>
            <a:r>
              <a:rPr lang="fr-FR" dirty="0"/>
              <a:t> of Hercules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94380" y="4677711"/>
            <a:ext cx="1064474" cy="155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92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482" y="588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  <a:p>
            <a:endParaRPr lang="fr-BE" dirty="0"/>
          </a:p>
        </p:txBody>
      </p:sp>
      <p:pic>
        <p:nvPicPr>
          <p:cNvPr id="3" name="Picture 2" descr="Résultat de recherche d'images pour &quot;bartleby the scrivene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2" y="1078558"/>
            <a:ext cx="3261044" cy="42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1780" y="935372"/>
            <a:ext cx="7521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Gilles Deleuze, « </a:t>
            </a:r>
            <a:r>
              <a:rPr lang="fr-BE" dirty="0" err="1"/>
              <a:t>Bartleby</a:t>
            </a:r>
            <a:r>
              <a:rPr lang="fr-BE" dirty="0"/>
              <a:t> ou la formule » (1989)</a:t>
            </a:r>
          </a:p>
          <a:p>
            <a:r>
              <a:rPr lang="fr-BE" dirty="0"/>
              <a:t>Giorgio </a:t>
            </a:r>
            <a:r>
              <a:rPr lang="fr-BE" dirty="0" err="1"/>
              <a:t>Agamben</a:t>
            </a:r>
            <a:r>
              <a:rPr lang="fr-BE" dirty="0"/>
              <a:t>, « </a:t>
            </a:r>
            <a:r>
              <a:rPr lang="fr-BE" dirty="0" err="1"/>
              <a:t>Bartleby</a:t>
            </a:r>
            <a:r>
              <a:rPr lang="fr-BE" dirty="0"/>
              <a:t>, o </a:t>
            </a:r>
            <a:r>
              <a:rPr lang="fr-BE" dirty="0" err="1"/>
              <a:t>della</a:t>
            </a:r>
            <a:r>
              <a:rPr lang="fr-BE" dirty="0"/>
              <a:t> </a:t>
            </a:r>
            <a:r>
              <a:rPr lang="fr-BE" dirty="0" err="1"/>
              <a:t>contingenza</a:t>
            </a:r>
            <a:r>
              <a:rPr lang="fr-BE" dirty="0"/>
              <a:t> » (1993)</a:t>
            </a:r>
          </a:p>
          <a:p>
            <a:r>
              <a:rPr lang="fr-BE" dirty="0"/>
              <a:t>Jacques Derrida, « Donner la mort », </a:t>
            </a:r>
            <a:r>
              <a:rPr lang="fr-BE" i="1" dirty="0"/>
              <a:t>Ethique du don </a:t>
            </a:r>
            <a:r>
              <a:rPr lang="fr-BE" dirty="0"/>
              <a:t>(1992)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969406" y="54694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1853</a:t>
            </a:r>
          </a:p>
        </p:txBody>
      </p:sp>
      <p:pic>
        <p:nvPicPr>
          <p:cNvPr id="8" name="Picture 2" descr="Michelangelo Caravaggio 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39" y="2570746"/>
            <a:ext cx="3495527" cy="2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03287" y="5397939"/>
            <a:ext cx="384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/>
              <a:t>Caravaggio</a:t>
            </a:r>
            <a:r>
              <a:rPr lang="fr-BE" dirty="0"/>
              <a:t>, </a:t>
            </a:r>
            <a:r>
              <a:rPr lang="fr-BE" i="1" dirty="0"/>
              <a:t>The Sacrifice of Isaac, 1603</a:t>
            </a:r>
            <a:endParaRPr lang="fr-BE" dirty="0"/>
          </a:p>
        </p:txBody>
      </p:sp>
      <p:pic>
        <p:nvPicPr>
          <p:cNvPr id="10" name="Picture 1029" descr="IphigeniaTimanth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0454" y="2251973"/>
            <a:ext cx="2999861" cy="304698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143216" y="53979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/>
              <a:t>Timanthes</a:t>
            </a:r>
            <a:r>
              <a:rPr lang="en-US" i="1" dirty="0"/>
              <a:t>, The sacrifice of Iphigenia, </a:t>
            </a:r>
          </a:p>
          <a:p>
            <a:r>
              <a:rPr lang="en-US" i="1" dirty="0"/>
              <a:t> </a:t>
            </a:r>
            <a:r>
              <a:rPr lang="en-US" dirty="0"/>
              <a:t>- 4</a:t>
            </a:r>
            <a:r>
              <a:rPr lang="en-US" baseline="30000" dirty="0"/>
              <a:t>th</a:t>
            </a:r>
            <a:r>
              <a:rPr lang="en-US" dirty="0"/>
              <a:t> C , copy Pompeii, 1</a:t>
            </a:r>
            <a:r>
              <a:rPr lang="en-US" baseline="30000" dirty="0"/>
              <a:t>th</a:t>
            </a:r>
            <a:r>
              <a:rPr lang="en-US" dirty="0"/>
              <a:t> C.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69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DdfeodD7Ht4/VqO8shXcHwI/AAAAAAAADQc/T3XOjgXSmOA/s1600/the-fall-and-the-expulsion-from-parad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15" y="803625"/>
            <a:ext cx="6657415" cy="50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24532" y="4437716"/>
            <a:ext cx="2846895" cy="820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71446" y="5984443"/>
            <a:ext cx="6929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000000"/>
                </a:solidFill>
              </a:rPr>
              <a:t>Les frères Limbourg, « La Chute et l’Expulsion du Paradis » (1416)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TextBox 2"/>
          <p:cNvSpPr txBox="1"/>
          <p:nvPr/>
        </p:nvSpPr>
        <p:spPr>
          <a:xfrm>
            <a:off x="470224" y="168762"/>
            <a:ext cx="3848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2. </a:t>
            </a:r>
            <a:r>
              <a:rPr lang="fr-BE" sz="2800" b="1" dirty="0" err="1"/>
              <a:t>Temptation</a:t>
            </a:r>
            <a:r>
              <a:rPr lang="fr-BE" sz="2800" b="1" dirty="0"/>
              <a:t> in the arts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0153317" y="4646123"/>
            <a:ext cx="1052748" cy="4033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0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9929" y="5013924"/>
            <a:ext cx="3025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Martin Schongauer, </a:t>
            </a:r>
            <a:r>
              <a:rPr lang="fr-FR" i="1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Temptation</a:t>
            </a:r>
            <a:r>
              <a:rPr lang="fr-FR" i="1" dirty="0">
                <a:ea typeface="Calibri" panose="020F0502020204030204" pitchFamily="34" charset="0"/>
                <a:cs typeface="Times New Roman" panose="02020603050405020304" pitchFamily="18" charset="0"/>
              </a:rPr>
              <a:t> of Saint Antony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 (c. 1470)</a:t>
            </a:r>
          </a:p>
        </p:txBody>
      </p:sp>
      <p:pic>
        <p:nvPicPr>
          <p:cNvPr id="3074" name="Picture 2" descr="https://upload.wikimedia.org/wikipedia/commons/thumb/1/16/The_Torment_of_Saint_Anthony_%28Michelangelo%29.jpg/800px-The_Torment_of_Saint_Anthony_%28Michelangelo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83" y="421130"/>
            <a:ext cx="3269699" cy="43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ngauer, Martin - St Antonius - hi 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29" y="590280"/>
            <a:ext cx="3190812" cy="42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8316" y="5924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4349" y="49233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Michelangelo, </a:t>
            </a:r>
            <a:r>
              <a:rPr lang="fr-BE" i="1" dirty="0"/>
              <a:t>The </a:t>
            </a:r>
            <a:r>
              <a:rPr lang="fr-BE" i="1" dirty="0" err="1"/>
              <a:t>Torment</a:t>
            </a:r>
            <a:r>
              <a:rPr lang="fr-BE" i="1" dirty="0"/>
              <a:t> of Saint Anthony</a:t>
            </a:r>
            <a:r>
              <a:rPr lang="fr-BE" dirty="0"/>
              <a:t>, </a:t>
            </a:r>
          </a:p>
          <a:p>
            <a:r>
              <a:rPr lang="fr-BE" dirty="0" err="1"/>
              <a:t>after</a:t>
            </a:r>
            <a:r>
              <a:rPr lang="fr-BE" dirty="0"/>
              <a:t> Schongauer (c.1487)</a:t>
            </a:r>
          </a:p>
        </p:txBody>
      </p:sp>
      <p:pic>
        <p:nvPicPr>
          <p:cNvPr id="1026" name="Picture 2" descr="http://l.yimg.com/g/images/spaceou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.yimg.com/g/images/spaceou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76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inos de Santiago. Chemins de Compostelle. Vision of St Anthony. Visiòn de san Antonio. La vision de saint Antoine. Eglise sainte Marie Madeleine, Vézelay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1" y="590280"/>
            <a:ext cx="2369516" cy="30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l.yimg.com/g/images/spaceout.gif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-3352800"/>
            <a:ext cx="481012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465" y="3918857"/>
            <a:ext cx="323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/>
              <a:t>Vision of Saint Anthony,</a:t>
            </a:r>
            <a:r>
              <a:rPr lang="fr-BE" dirty="0"/>
              <a:t> Vézelay </a:t>
            </a:r>
          </a:p>
          <a:p>
            <a:r>
              <a:rPr lang="fr-BE" dirty="0"/>
              <a:t>(1150)</a:t>
            </a:r>
          </a:p>
        </p:txBody>
      </p:sp>
    </p:spTree>
    <p:extLst>
      <p:ext uri="{BB962C8B-B14F-4D97-AF65-F5344CB8AC3E}">
        <p14:creationId xmlns:p14="http://schemas.microsoft.com/office/powerpoint/2010/main" val="184560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MS Mincho</vt:lpstr>
      <vt:lpstr>Arial</vt:lpstr>
      <vt:lpstr>Arial</vt:lpstr>
      <vt:lpstr>Bradley Hand ITC</vt:lpstr>
      <vt:lpstr>Calibri</vt:lpstr>
      <vt:lpstr>Calibri Light</vt:lpstr>
      <vt:lpstr>Cambria</vt:lpstr>
      <vt:lpstr>Lora</vt:lpstr>
      <vt:lpstr>Open Sans</vt:lpstr>
      <vt:lpstr>Roboto</vt:lpstr>
      <vt:lpstr>Times New Roman</vt:lpstr>
      <vt:lpstr>Verdana</vt:lpstr>
      <vt:lpstr>Wingdings</vt:lpstr>
      <vt:lpstr>Office Theme</vt:lpstr>
      <vt:lpstr>"The end of temptation : genealogy of a concept"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end of temptation : genealogy of a concept"</dc:title>
  <dc:creator>User</dc:creator>
  <cp:lastModifiedBy>Nathalie ROELENS</cp:lastModifiedBy>
  <cp:revision>83</cp:revision>
  <dcterms:created xsi:type="dcterms:W3CDTF">2017-07-30T16:56:05Z</dcterms:created>
  <dcterms:modified xsi:type="dcterms:W3CDTF">2017-09-11T12:02:20Z</dcterms:modified>
</cp:coreProperties>
</file>