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90" r:id="rId3"/>
    <p:sldId id="267" r:id="rId4"/>
    <p:sldId id="270" r:id="rId5"/>
    <p:sldId id="280" r:id="rId6"/>
    <p:sldId id="268" r:id="rId7"/>
    <p:sldId id="291" r:id="rId8"/>
    <p:sldId id="265" r:id="rId9"/>
    <p:sldId id="279" r:id="rId10"/>
    <p:sldId id="283" r:id="rId11"/>
    <p:sldId id="285" r:id="rId12"/>
    <p:sldId id="288" r:id="rId13"/>
    <p:sldId id="261" r:id="rId14"/>
    <p:sldId id="258" r:id="rId15"/>
    <p:sldId id="259" r:id="rId16"/>
    <p:sldId id="260" r:id="rId17"/>
    <p:sldId id="293" r:id="rId18"/>
    <p:sldId id="294" r:id="rId19"/>
    <p:sldId id="295" r:id="rId20"/>
    <p:sldId id="271" r:id="rId21"/>
    <p:sldId id="289" r:id="rId22"/>
    <p:sldId id="273" r:id="rId23"/>
    <p:sldId id="287" r:id="rId24"/>
    <p:sldId id="262" r:id="rId25"/>
    <p:sldId id="292" r:id="rId26"/>
    <p:sldId id="296" r:id="rId27"/>
    <p:sldId id="276" r:id="rId28"/>
    <p:sldId id="298" r:id="rId29"/>
    <p:sldId id="269" r:id="rId30"/>
    <p:sldId id="299" r:id="rId3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134C88-9E08-4DAC-87DD-7F260670325A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65D18-CDD4-44B7-8EE7-CAB2E8D3FD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13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65D18-CDD4-44B7-8EE7-CAB2E8D3FD0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233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 IATs assessed identification with these concepts when contrasted to the concept “Other cultures.” The third IAT directly assessed the relative identification with the concepts “American culture” and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“Mexican culture.”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65D18-CDD4-44B7-8EE7-CAB2E8D3FD0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04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7F02-E51B-443A-9561-E1C7365C9ECA}" type="datetime1">
              <a:rPr lang="el-GR" smtClean="0"/>
              <a:t>18/6/2020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A98-3716-46C6-A031-259C40000EF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2BD52-F08F-47D2-8FA6-EAFBF73CDB82}" type="datetime1">
              <a:rPr lang="el-GR" smtClean="0"/>
              <a:t>18/6/2020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A98-3716-46C6-A031-259C40000EF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45697-46F3-429F-8391-4ABF64D69A3B}" type="datetime1">
              <a:rPr lang="el-GR" smtClean="0"/>
              <a:t>18/6/2020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A98-3716-46C6-A031-259C40000EF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1BE66-62AE-4AA0-8AFB-DB821913A0DC}" type="datetime1">
              <a:rPr lang="el-GR" smtClean="0"/>
              <a:t>18/6/2020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A98-3716-46C6-A031-259C40000EF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68ED-D536-499A-9FE0-2766626A8DBF}" type="datetime1">
              <a:rPr lang="el-GR" smtClean="0"/>
              <a:t>18/6/2020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A98-3716-46C6-A031-259C40000EF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22A0-B130-423E-A798-D38FA7FC4693}" type="datetime1">
              <a:rPr lang="el-GR" smtClean="0"/>
              <a:t>18/6/2020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A98-3716-46C6-A031-259C40000EF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ECD94-786B-47BE-8A10-2ECEF7A43CB1}" type="datetime1">
              <a:rPr lang="el-GR" smtClean="0"/>
              <a:t>18/6/2020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A98-3716-46C6-A031-259C40000EF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B5C0-57DC-4A12-A468-44BFB5D7CD3F}" type="datetime1">
              <a:rPr lang="el-GR" smtClean="0"/>
              <a:t>18/6/2020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A98-3716-46C6-A031-259C40000EF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31BA7-37A9-4232-B884-F65EB10D033E}" type="datetime1">
              <a:rPr lang="el-GR" smtClean="0"/>
              <a:t>18/6/2020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A98-3716-46C6-A031-259C40000EF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4600-1C5D-460A-BD32-A7FDE0406419}" type="datetime1">
              <a:rPr lang="el-GR" smtClean="0"/>
              <a:t>18/6/2020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A98-3716-46C6-A031-259C40000EF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1093-F3E8-451B-AC49-2086F87DD9B7}" type="datetime1">
              <a:rPr lang="el-GR" smtClean="0"/>
              <a:t>18/6/2020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76CA98-3716-46C6-A031-259C40000EF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3705C5-548C-437E-AE04-C473460EBCBD}" type="datetime1">
              <a:rPr lang="el-GR" smtClean="0"/>
              <a:t>18/6/2020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76CA98-3716-46C6-A031-259C40000EFC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ebsco.com/products/research-databases/psycarticle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om.gh/url?sa=i&amp;rct=j&amp;q=&amp;esrc=s&amp;source=images&amp;cd=&amp;cad=rja&amp;uact=8&amp;ved=0ahUKEwiGvdyEpubWAhUBYpoKHR9nCQcQjRwIBw&amp;url=https://www.theodysseyonline.com/terrorism-young-americans-perspective&amp;psig=AOvVaw14CSf-W25khsPGQ2MpeNtv&amp;ust=150773318113818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google.com.gh/url?sa=i&amp;rct=j&amp;q=&amp;esrc=s&amp;source=images&amp;cd=&amp;cad=rja&amp;uact=8&amp;ved=0ahUKEwj0rbvZ-ffWAhUKGZoKHZduCrQQjRwIBw&amp;url=http://www.planwallpaper.com/thank-you&amp;psig=AOvVaw0osxcXdwRCmqhlhPCTqEwn&amp;ust=1508339681202027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Multicultural Identity Measures-attempts at measuring a dynamic process: A critical review of measures </a:t>
            </a:r>
            <a:endParaRPr lang="el-GR" sz="36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Maria </a:t>
            </a:r>
            <a:r>
              <a:rPr lang="en-US" dirty="0" err="1" smtClean="0"/>
              <a:t>Stogianni</a:t>
            </a:r>
            <a:endParaRPr lang="en-US" dirty="0" smtClean="0"/>
          </a:p>
          <a:p>
            <a:pPr algn="ctr"/>
            <a:r>
              <a:rPr lang="en-US" dirty="0" smtClean="0"/>
              <a:t>University of Luxembourg</a:t>
            </a:r>
          </a:p>
          <a:p>
            <a:pPr algn="ctr"/>
            <a:r>
              <a:rPr lang="lb-LU" dirty="0"/>
              <a:t>m</a:t>
            </a:r>
            <a:r>
              <a:rPr lang="lb-LU" dirty="0" smtClean="0"/>
              <a:t>aria.stogianni@uni.lu</a:t>
            </a:r>
            <a:endParaRPr lang="el-GR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877272"/>
            <a:ext cx="914400" cy="457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9512" y="33265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SWITCH project: Subjective Well-Being and Identity Construal in a Changing World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A98-3716-46C6-A031-259C40000EFC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/>
              <a:t>Systematic Review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-Database Search (PubMed, </a:t>
            </a:r>
            <a:r>
              <a:rPr lang="en-US" sz="2200" dirty="0" err="1" smtClean="0"/>
              <a:t>PsycINFO</a:t>
            </a:r>
            <a:r>
              <a:rPr lang="en-US" sz="2200" dirty="0" smtClean="0"/>
              <a:t>, </a:t>
            </a:r>
            <a:r>
              <a:rPr lang="en-US" sz="2200" dirty="0" err="1" smtClean="0"/>
              <a:t>PsycARTICLES</a:t>
            </a:r>
            <a:r>
              <a:rPr lang="en-US" sz="2200" dirty="0" smtClean="0"/>
              <a:t>) </a:t>
            </a:r>
          </a:p>
          <a:p>
            <a:pPr marL="0" indent="0">
              <a:buNone/>
            </a:pPr>
            <a:r>
              <a:rPr lang="lb-LU" sz="2200" dirty="0" smtClean="0"/>
              <a:t>-</a:t>
            </a:r>
            <a:r>
              <a:rPr lang="lb-LU" sz="2200" dirty="0" err="1" smtClean="0"/>
              <a:t>Key</a:t>
            </a:r>
            <a:r>
              <a:rPr lang="lb-LU" sz="2200" dirty="0" smtClean="0"/>
              <a:t> </a:t>
            </a:r>
            <a:r>
              <a:rPr lang="lb-LU" sz="2200" dirty="0" err="1" smtClean="0"/>
              <a:t>words</a:t>
            </a:r>
            <a:r>
              <a:rPr lang="lb-LU" sz="2200" dirty="0" smtClean="0"/>
              <a:t>: </a:t>
            </a:r>
            <a:r>
              <a:rPr lang="en-US" sz="2200" dirty="0"/>
              <a:t>assessment, </a:t>
            </a:r>
            <a:r>
              <a:rPr lang="en-US" sz="2200" dirty="0" smtClean="0"/>
              <a:t>biculturalism, bicultural identity, multiculturalism, multicultural identity, cosmopolitanism</a:t>
            </a:r>
          </a:p>
          <a:p>
            <a:pPr marL="0" indent="0">
              <a:buNone/>
            </a:pPr>
            <a:r>
              <a:rPr lang="en-US" sz="2200" dirty="0" smtClean="0"/>
              <a:t>-Inclusion criteria: </a:t>
            </a:r>
          </a:p>
          <a:p>
            <a:pPr marL="365760" lvl="1" indent="0">
              <a:buNone/>
            </a:pPr>
            <a:r>
              <a:rPr lang="en-US" sz="2200" dirty="0" smtClean="0"/>
              <a:t>-Papers published </a:t>
            </a:r>
            <a:r>
              <a:rPr lang="en-US" sz="2200" dirty="0"/>
              <a:t>between 2000-2017 </a:t>
            </a:r>
            <a:r>
              <a:rPr lang="en-US" sz="2200" dirty="0" smtClean="0"/>
              <a:t>in peer-reviewed journals, as book chapters, or dissertations</a:t>
            </a:r>
          </a:p>
          <a:p>
            <a:pPr marL="365760" lvl="1" indent="0">
              <a:buNone/>
            </a:pPr>
            <a:r>
              <a:rPr lang="en-US" sz="2200" dirty="0" smtClean="0"/>
              <a:t>-Assessment of Bicultural/Multicultural Identity using quantitative research methods</a:t>
            </a:r>
          </a:p>
          <a:p>
            <a:pPr marL="365760" lvl="1" indent="0">
              <a:buNone/>
            </a:pPr>
            <a:r>
              <a:rPr lang="en-US" sz="2200" dirty="0" smtClean="0"/>
              <a:t>-Availability of instruments</a:t>
            </a:r>
            <a:endParaRPr lang="lb-LU" sz="2200" dirty="0" smtClean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8564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Measures and Assessment Methods of </a:t>
            </a:r>
            <a:r>
              <a:rPr lang="en-US" sz="4400" dirty="0" smtClean="0"/>
              <a:t>Biculturalism-Multiculturalism </a:t>
            </a:r>
            <a:endParaRPr lang="en-US" sz="44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27432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2085" tIns="-4373772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  </a:t>
            </a:r>
            <a:r>
              <a:rPr kumimoji="0" lang="en-US" altLang="en-US" sz="7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                                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PsycARTICLES</a:t>
            </a: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1026" name="Picture 2" descr="image descripti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-2895600"/>
            <a:ext cx="28575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A98-3716-46C6-A031-259C40000EFC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466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Measures and Assessment Methods of Biculturalism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lb-LU" dirty="0" err="1" smtClean="0"/>
              <a:t>Assessments</a:t>
            </a:r>
            <a:r>
              <a:rPr lang="lb-LU" dirty="0" smtClean="0"/>
              <a:t> of </a:t>
            </a:r>
            <a:r>
              <a:rPr lang="lb-LU" dirty="0" err="1" smtClean="0"/>
              <a:t>biculturalism</a:t>
            </a:r>
            <a:r>
              <a:rPr lang="lb-LU" dirty="0" smtClean="0"/>
              <a:t> </a:t>
            </a:r>
            <a:r>
              <a:rPr lang="lb-LU" dirty="0" err="1" smtClean="0"/>
              <a:t>initially</a:t>
            </a:r>
            <a:r>
              <a:rPr lang="lb-LU" dirty="0" smtClean="0"/>
              <a:t> </a:t>
            </a:r>
            <a:r>
              <a:rPr lang="lb-LU" dirty="0" err="1" smtClean="0"/>
              <a:t>relied</a:t>
            </a:r>
            <a:r>
              <a:rPr lang="lb-LU" dirty="0" smtClean="0"/>
              <a:t> </a:t>
            </a:r>
            <a:r>
              <a:rPr lang="lb-LU" dirty="0" err="1" smtClean="0"/>
              <a:t>on</a:t>
            </a:r>
            <a:r>
              <a:rPr lang="lb-LU" dirty="0" smtClean="0"/>
              <a:t> </a:t>
            </a:r>
            <a:r>
              <a:rPr lang="lb-LU" dirty="0" err="1" smtClean="0"/>
              <a:t>traditional</a:t>
            </a:r>
            <a:r>
              <a:rPr lang="lb-LU" dirty="0" smtClean="0"/>
              <a:t> </a:t>
            </a:r>
            <a:r>
              <a:rPr lang="lb-LU" dirty="0" err="1" smtClean="0"/>
              <a:t>acculturation</a:t>
            </a:r>
            <a:r>
              <a:rPr lang="lb-LU" dirty="0" smtClean="0"/>
              <a:t> </a:t>
            </a:r>
            <a:r>
              <a:rPr lang="lb-LU" dirty="0" err="1" smtClean="0"/>
              <a:t>measures</a:t>
            </a:r>
            <a:r>
              <a:rPr lang="lb-LU" dirty="0" smtClean="0"/>
              <a:t>. </a:t>
            </a:r>
            <a:r>
              <a:rPr lang="lb-LU" dirty="0" err="1" smtClean="0"/>
              <a:t>Biculturalism</a:t>
            </a:r>
            <a:r>
              <a:rPr lang="lb-LU" dirty="0" smtClean="0"/>
              <a:t> = </a:t>
            </a:r>
            <a:r>
              <a:rPr lang="lb-LU" dirty="0" err="1" smtClean="0"/>
              <a:t>Integration</a:t>
            </a:r>
            <a:r>
              <a:rPr lang="lb-LU" dirty="0" smtClean="0"/>
              <a:t> </a:t>
            </a:r>
            <a:r>
              <a:rPr lang="lb-LU" dirty="0" err="1"/>
              <a:t>a</a:t>
            </a:r>
            <a:r>
              <a:rPr lang="lb-LU" dirty="0" err="1" smtClean="0"/>
              <a:t>cculturation</a:t>
            </a:r>
            <a:r>
              <a:rPr lang="lb-LU" dirty="0" smtClean="0"/>
              <a:t> </a:t>
            </a:r>
            <a:r>
              <a:rPr lang="lb-LU" dirty="0" err="1" smtClean="0"/>
              <a:t>strategy</a:t>
            </a:r>
            <a:endParaRPr lang="lb-LU" dirty="0" smtClean="0"/>
          </a:p>
          <a:p>
            <a:endParaRPr lang="lb-LU" dirty="0"/>
          </a:p>
          <a:p>
            <a:pPr marL="514350" indent="-514350">
              <a:buFont typeface="+mj-lt"/>
              <a:buAutoNum type="arabicPeriod"/>
            </a:pPr>
            <a:r>
              <a:rPr lang="lb-LU" sz="2300" dirty="0" err="1" smtClean="0"/>
              <a:t>Bipolar</a:t>
            </a:r>
            <a:r>
              <a:rPr lang="lb-LU" sz="2300" dirty="0" smtClean="0"/>
              <a:t>, single </a:t>
            </a:r>
            <a:r>
              <a:rPr lang="lb-LU" sz="2300" dirty="0" err="1" smtClean="0"/>
              <a:t>dimension</a:t>
            </a:r>
            <a:r>
              <a:rPr lang="lb-LU" sz="2300" dirty="0" smtClean="0"/>
              <a:t> </a:t>
            </a:r>
            <a:r>
              <a:rPr lang="lb-LU" sz="2300" dirty="0" err="1" smtClean="0"/>
              <a:t>scales</a:t>
            </a:r>
            <a:r>
              <a:rPr lang="lb-LU" sz="2300" dirty="0" smtClean="0"/>
              <a:t>. Middle </a:t>
            </a:r>
            <a:r>
              <a:rPr lang="lb-LU" sz="2300" dirty="0" err="1" smtClean="0"/>
              <a:t>scores</a:t>
            </a:r>
            <a:r>
              <a:rPr lang="lb-LU" sz="2300" dirty="0" smtClean="0"/>
              <a:t> </a:t>
            </a:r>
            <a:r>
              <a:rPr lang="lb-LU" sz="2300" dirty="0" err="1" smtClean="0"/>
              <a:t>reflect</a:t>
            </a:r>
            <a:r>
              <a:rPr lang="lb-LU" sz="2300" dirty="0" smtClean="0"/>
              <a:t> </a:t>
            </a:r>
            <a:r>
              <a:rPr lang="lb-LU" sz="2300" dirty="0" err="1" smtClean="0"/>
              <a:t>biculturalism</a:t>
            </a:r>
            <a:endParaRPr lang="lb-LU" sz="2300" dirty="0" smtClean="0"/>
          </a:p>
          <a:p>
            <a:pPr marL="514350" indent="-514350">
              <a:buFont typeface="+mj-lt"/>
              <a:buAutoNum type="arabicPeriod"/>
            </a:pPr>
            <a:r>
              <a:rPr lang="lb-LU" sz="2300" dirty="0" err="1" smtClean="0"/>
              <a:t>Bidimensional</a:t>
            </a:r>
            <a:r>
              <a:rPr lang="lb-LU" sz="2300" dirty="0" smtClean="0"/>
              <a:t> </a:t>
            </a:r>
            <a:r>
              <a:rPr lang="lb-LU" sz="2300" dirty="0" err="1" smtClean="0"/>
              <a:t>scales</a:t>
            </a:r>
            <a:r>
              <a:rPr lang="lb-LU" sz="2300" dirty="0" smtClean="0"/>
              <a:t>, </a:t>
            </a:r>
            <a:r>
              <a:rPr lang="lb-LU" sz="2300" dirty="0" err="1" smtClean="0"/>
              <a:t>involvement</a:t>
            </a:r>
            <a:r>
              <a:rPr lang="lb-LU" sz="2300" dirty="0" smtClean="0"/>
              <a:t> </a:t>
            </a:r>
            <a:r>
              <a:rPr lang="lb-LU" sz="2300" dirty="0" err="1" smtClean="0"/>
              <a:t>with</a:t>
            </a:r>
            <a:r>
              <a:rPr lang="lb-LU" sz="2300" dirty="0" smtClean="0"/>
              <a:t> </a:t>
            </a:r>
            <a:r>
              <a:rPr lang="lb-LU" sz="2300" dirty="0" err="1" smtClean="0"/>
              <a:t>heritage</a:t>
            </a:r>
            <a:r>
              <a:rPr lang="lb-LU" sz="2300" dirty="0" smtClean="0"/>
              <a:t> and </a:t>
            </a:r>
            <a:r>
              <a:rPr lang="lb-LU" sz="2300" dirty="0" err="1" smtClean="0"/>
              <a:t>host</a:t>
            </a:r>
            <a:r>
              <a:rPr lang="lb-LU" sz="2300" dirty="0" smtClean="0"/>
              <a:t> </a:t>
            </a:r>
            <a:r>
              <a:rPr lang="lb-LU" sz="2300" dirty="0" err="1" smtClean="0"/>
              <a:t>culture</a:t>
            </a:r>
            <a:r>
              <a:rPr lang="lb-LU" sz="2300" dirty="0" smtClean="0"/>
              <a:t> </a:t>
            </a:r>
            <a:r>
              <a:rPr lang="lb-LU" sz="2300" dirty="0" err="1" smtClean="0"/>
              <a:t>are</a:t>
            </a:r>
            <a:r>
              <a:rPr lang="lb-LU" sz="2300" dirty="0" smtClean="0"/>
              <a:t> </a:t>
            </a:r>
            <a:r>
              <a:rPr lang="lb-LU" sz="2300" dirty="0" err="1" smtClean="0"/>
              <a:t>assessed</a:t>
            </a:r>
            <a:r>
              <a:rPr lang="lb-LU" sz="2300" dirty="0" smtClean="0"/>
              <a:t> </a:t>
            </a:r>
            <a:r>
              <a:rPr lang="lb-LU" sz="2300" dirty="0" err="1" smtClean="0"/>
              <a:t>with</a:t>
            </a:r>
            <a:r>
              <a:rPr lang="lb-LU" sz="2300" dirty="0" smtClean="0"/>
              <a:t> </a:t>
            </a:r>
            <a:r>
              <a:rPr lang="lb-LU" sz="2300" dirty="0" err="1" smtClean="0"/>
              <a:t>two</a:t>
            </a:r>
            <a:r>
              <a:rPr lang="lb-LU" sz="2300" dirty="0" smtClean="0"/>
              <a:t> separate </a:t>
            </a:r>
            <a:r>
              <a:rPr lang="lb-LU" sz="2300" dirty="0" err="1" smtClean="0"/>
              <a:t>scales</a:t>
            </a:r>
            <a:endParaRPr lang="lb-LU" sz="2300" dirty="0"/>
          </a:p>
          <a:p>
            <a:pPr lvl="1"/>
            <a:r>
              <a:rPr lang="lb-LU" sz="2300" dirty="0" err="1" smtClean="0"/>
              <a:t>Difference</a:t>
            </a:r>
            <a:r>
              <a:rPr lang="lb-LU" sz="2300" dirty="0" smtClean="0"/>
              <a:t> </a:t>
            </a:r>
            <a:r>
              <a:rPr lang="lb-LU" sz="2300" dirty="0" err="1" smtClean="0"/>
              <a:t>scores</a:t>
            </a:r>
            <a:r>
              <a:rPr lang="lb-LU" sz="2300" dirty="0" smtClean="0"/>
              <a:t> </a:t>
            </a:r>
          </a:p>
          <a:p>
            <a:pPr lvl="1"/>
            <a:r>
              <a:rPr lang="lb-LU" sz="2300" dirty="0" err="1" smtClean="0"/>
              <a:t>Cut-off</a:t>
            </a:r>
            <a:r>
              <a:rPr lang="lb-LU" sz="2300" dirty="0" smtClean="0"/>
              <a:t> </a:t>
            </a:r>
            <a:r>
              <a:rPr lang="lb-LU" sz="2300" dirty="0" err="1" smtClean="0"/>
              <a:t>points</a:t>
            </a:r>
            <a:r>
              <a:rPr lang="lb-LU" sz="2300" dirty="0" smtClean="0"/>
              <a:t>: </a:t>
            </a:r>
            <a:r>
              <a:rPr lang="lb-LU" sz="2300" dirty="0" err="1" smtClean="0"/>
              <a:t>differentiate</a:t>
            </a:r>
            <a:r>
              <a:rPr lang="lb-LU" sz="2300" dirty="0" smtClean="0"/>
              <a:t> </a:t>
            </a:r>
            <a:r>
              <a:rPr lang="lb-LU" sz="2300" dirty="0" err="1" smtClean="0"/>
              <a:t>bicultural</a:t>
            </a:r>
            <a:r>
              <a:rPr lang="lb-LU" sz="2300" dirty="0" smtClean="0"/>
              <a:t> </a:t>
            </a:r>
            <a:r>
              <a:rPr lang="lb-LU" sz="2300" dirty="0" err="1" smtClean="0"/>
              <a:t>individuals</a:t>
            </a:r>
            <a:r>
              <a:rPr lang="lb-LU" sz="2300" dirty="0" smtClean="0"/>
              <a:t> </a:t>
            </a:r>
            <a:r>
              <a:rPr lang="lb-LU" sz="2300" dirty="0" err="1" smtClean="0"/>
              <a:t>from</a:t>
            </a:r>
            <a:r>
              <a:rPr lang="lb-LU" sz="2300" dirty="0" smtClean="0"/>
              <a:t> </a:t>
            </a:r>
            <a:r>
              <a:rPr lang="lb-LU" sz="2300" dirty="0" err="1" smtClean="0"/>
              <a:t>those</a:t>
            </a:r>
            <a:r>
              <a:rPr lang="lb-LU" sz="2300" dirty="0" smtClean="0"/>
              <a:t> </a:t>
            </a:r>
            <a:r>
              <a:rPr lang="lb-LU" sz="2300" dirty="0" err="1" smtClean="0"/>
              <a:t>with</a:t>
            </a:r>
            <a:r>
              <a:rPr lang="lb-LU" sz="2300" dirty="0" smtClean="0"/>
              <a:t> </a:t>
            </a:r>
            <a:r>
              <a:rPr lang="lb-LU" sz="2300" dirty="0" err="1" smtClean="0"/>
              <a:t>different</a:t>
            </a:r>
            <a:r>
              <a:rPr lang="lb-LU" sz="2300" dirty="0" smtClean="0"/>
              <a:t> </a:t>
            </a:r>
            <a:r>
              <a:rPr lang="lb-LU" sz="2300" dirty="0" err="1" smtClean="0"/>
              <a:t>acculturation</a:t>
            </a:r>
            <a:r>
              <a:rPr lang="lb-LU" sz="2300" dirty="0" smtClean="0"/>
              <a:t> </a:t>
            </a:r>
            <a:r>
              <a:rPr lang="lb-LU" sz="2300" dirty="0" err="1" smtClean="0"/>
              <a:t>strategies</a:t>
            </a:r>
            <a:endParaRPr lang="lb-LU" sz="2300" dirty="0" smtClean="0"/>
          </a:p>
          <a:p>
            <a:pPr lvl="1"/>
            <a:r>
              <a:rPr lang="lb-LU" sz="2300" dirty="0" err="1" smtClean="0"/>
              <a:t>Scores</a:t>
            </a:r>
            <a:r>
              <a:rPr lang="lb-LU" sz="2300" dirty="0" smtClean="0"/>
              <a:t> </a:t>
            </a:r>
            <a:r>
              <a:rPr lang="lb-LU" sz="2300" dirty="0" err="1" smtClean="0"/>
              <a:t>on</a:t>
            </a:r>
            <a:r>
              <a:rPr lang="lb-LU" sz="2300" dirty="0" smtClean="0"/>
              <a:t> </a:t>
            </a:r>
            <a:r>
              <a:rPr lang="lb-LU" sz="2300" dirty="0" err="1" smtClean="0"/>
              <a:t>the</a:t>
            </a:r>
            <a:r>
              <a:rPr lang="lb-LU" sz="2300" dirty="0" smtClean="0"/>
              <a:t> </a:t>
            </a:r>
            <a:r>
              <a:rPr lang="lb-LU" sz="2300" dirty="0" err="1" smtClean="0"/>
              <a:t>two</a:t>
            </a:r>
            <a:r>
              <a:rPr lang="lb-LU" sz="2300" dirty="0" smtClean="0"/>
              <a:t> </a:t>
            </a:r>
            <a:r>
              <a:rPr lang="lb-LU" sz="2300" dirty="0" err="1" smtClean="0"/>
              <a:t>cultural</a:t>
            </a:r>
            <a:r>
              <a:rPr lang="lb-LU" sz="2300" dirty="0" smtClean="0"/>
              <a:t> </a:t>
            </a:r>
            <a:r>
              <a:rPr lang="lb-LU" sz="2300" dirty="0" err="1" smtClean="0"/>
              <a:t>orientations</a:t>
            </a:r>
            <a:r>
              <a:rPr lang="lb-LU" sz="2300" dirty="0" smtClean="0"/>
              <a:t> </a:t>
            </a:r>
            <a:r>
              <a:rPr lang="lb-LU" sz="2300" dirty="0" err="1" smtClean="0"/>
              <a:t>combined</a:t>
            </a:r>
            <a:r>
              <a:rPr lang="lb-LU" sz="2300" dirty="0" smtClean="0"/>
              <a:t> </a:t>
            </a:r>
            <a:r>
              <a:rPr lang="lb-LU" sz="2300" dirty="0" err="1" smtClean="0"/>
              <a:t>into</a:t>
            </a:r>
            <a:r>
              <a:rPr lang="lb-LU" sz="2300" dirty="0" smtClean="0"/>
              <a:t> an </a:t>
            </a:r>
            <a:r>
              <a:rPr lang="lb-LU" sz="2300" dirty="0" err="1"/>
              <a:t>i</a:t>
            </a:r>
            <a:r>
              <a:rPr lang="lb-LU" sz="2300" dirty="0" err="1" smtClean="0"/>
              <a:t>nteraction</a:t>
            </a:r>
            <a:r>
              <a:rPr lang="lb-LU" sz="2300" dirty="0" smtClean="0"/>
              <a:t> </a:t>
            </a:r>
            <a:r>
              <a:rPr lang="lb-LU" sz="2300" dirty="0" err="1" smtClean="0"/>
              <a:t>term</a:t>
            </a:r>
            <a:r>
              <a:rPr lang="lb-LU" sz="2300" dirty="0" smtClean="0"/>
              <a:t> </a:t>
            </a:r>
            <a:r>
              <a:rPr lang="en-US" sz="2300" dirty="0"/>
              <a:t>(Birman, </a:t>
            </a:r>
            <a:r>
              <a:rPr lang="en-US" sz="2300" dirty="0" smtClean="0"/>
              <a:t>1998)</a:t>
            </a:r>
            <a:endParaRPr lang="lb-LU" sz="2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300" dirty="0"/>
              <a:t>Scales that provide separate response </a:t>
            </a:r>
            <a:r>
              <a:rPr lang="en-US" sz="2300" dirty="0" smtClean="0"/>
              <a:t>categories for each acculturation orientation (i.e. </a:t>
            </a:r>
            <a:r>
              <a:rPr lang="en-US" sz="2300" dirty="0"/>
              <a:t>1 = the US, 2 = the country of origin, 3 = both, 4 = neither </a:t>
            </a:r>
            <a:r>
              <a:rPr lang="en-US" sz="2300" dirty="0" smtClean="0"/>
              <a:t>)</a:t>
            </a:r>
            <a:endParaRPr lang="en-US" sz="2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A98-3716-46C6-A031-259C40000EFC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408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b-LU" dirty="0" err="1" smtClean="0"/>
              <a:t>Limitations</a:t>
            </a:r>
            <a:endParaRPr lang="lb-LU" dirty="0" smtClean="0"/>
          </a:p>
          <a:p>
            <a:pPr marL="514350" indent="-514350">
              <a:buFont typeface="+mj-lt"/>
              <a:buAutoNum type="arabicPeriod"/>
            </a:pPr>
            <a:r>
              <a:rPr lang="lb-LU" sz="2400" dirty="0" err="1" smtClean="0"/>
              <a:t>Unidimensional</a:t>
            </a:r>
            <a:r>
              <a:rPr lang="lb-LU" sz="2400" dirty="0" smtClean="0"/>
              <a:t> </a:t>
            </a:r>
            <a:r>
              <a:rPr lang="lb-LU" sz="2400" dirty="0" err="1" smtClean="0"/>
              <a:t>scales</a:t>
            </a:r>
            <a:r>
              <a:rPr lang="lb-LU" sz="2400" dirty="0" smtClean="0"/>
              <a:t> </a:t>
            </a:r>
            <a:r>
              <a:rPr lang="lb-LU" sz="2400" dirty="0" err="1" smtClean="0"/>
              <a:t>as</a:t>
            </a:r>
            <a:r>
              <a:rPr lang="lb-LU" sz="2400" dirty="0" smtClean="0"/>
              <a:t> well </a:t>
            </a:r>
            <a:r>
              <a:rPr lang="lb-LU" sz="2400" dirty="0" err="1" smtClean="0"/>
              <a:t>as</a:t>
            </a:r>
            <a:r>
              <a:rPr lang="lb-LU" sz="2400" dirty="0" smtClean="0"/>
              <a:t> </a:t>
            </a:r>
            <a:r>
              <a:rPr lang="lb-LU" sz="2400" dirty="0" err="1" smtClean="0"/>
              <a:t>difference</a:t>
            </a:r>
            <a:r>
              <a:rPr lang="lb-LU" sz="2400" dirty="0" smtClean="0"/>
              <a:t> </a:t>
            </a:r>
            <a:r>
              <a:rPr lang="lb-LU" sz="2400" dirty="0" err="1" smtClean="0"/>
              <a:t>scores</a:t>
            </a:r>
            <a:r>
              <a:rPr lang="lb-LU" sz="2400" dirty="0" smtClean="0"/>
              <a:t> </a:t>
            </a:r>
            <a:r>
              <a:rPr lang="lb-LU" sz="2400" dirty="0" err="1" smtClean="0"/>
              <a:t>confound</a:t>
            </a:r>
            <a:r>
              <a:rPr lang="lb-LU" sz="2400" dirty="0" smtClean="0"/>
              <a:t> </a:t>
            </a:r>
            <a:r>
              <a:rPr lang="lb-LU" sz="2400" dirty="0" err="1" smtClean="0"/>
              <a:t>biculturalism</a:t>
            </a:r>
            <a:r>
              <a:rPr lang="lb-LU" sz="2400" dirty="0" smtClean="0"/>
              <a:t> </a:t>
            </a:r>
            <a:r>
              <a:rPr lang="lb-LU" sz="2400" dirty="0" err="1" smtClean="0"/>
              <a:t>with</a:t>
            </a:r>
            <a:r>
              <a:rPr lang="lb-LU" sz="2400" dirty="0" smtClean="0"/>
              <a:t> </a:t>
            </a:r>
            <a:r>
              <a:rPr lang="lb-LU" sz="2400" dirty="0" err="1" smtClean="0"/>
              <a:t>marginalisation</a:t>
            </a:r>
            <a:endParaRPr lang="lb-LU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lb-LU" sz="2400" dirty="0" err="1" smtClean="0"/>
              <a:t>The</a:t>
            </a:r>
            <a:r>
              <a:rPr lang="lb-LU" sz="2400" dirty="0" smtClean="0"/>
              <a:t> </a:t>
            </a:r>
            <a:r>
              <a:rPr lang="lb-LU" sz="2400" dirty="0" err="1" smtClean="0"/>
              <a:t>use</a:t>
            </a:r>
            <a:r>
              <a:rPr lang="lb-LU" sz="2400" dirty="0" smtClean="0"/>
              <a:t> of </a:t>
            </a:r>
            <a:r>
              <a:rPr lang="lb-LU" sz="2400" dirty="0" err="1" smtClean="0"/>
              <a:t>median</a:t>
            </a:r>
            <a:r>
              <a:rPr lang="lb-LU" sz="2400" dirty="0" smtClean="0"/>
              <a:t> </a:t>
            </a:r>
            <a:r>
              <a:rPr lang="lb-LU" sz="2400" dirty="0" err="1" smtClean="0"/>
              <a:t>or</a:t>
            </a:r>
            <a:r>
              <a:rPr lang="lb-LU" sz="2400" dirty="0" smtClean="0"/>
              <a:t> </a:t>
            </a:r>
            <a:r>
              <a:rPr lang="lb-LU" sz="2400" dirty="0" err="1" smtClean="0"/>
              <a:t>scalar</a:t>
            </a:r>
            <a:r>
              <a:rPr lang="lb-LU" sz="2400" dirty="0" smtClean="0"/>
              <a:t> </a:t>
            </a:r>
            <a:r>
              <a:rPr lang="lb-LU" sz="2400" dirty="0" err="1" smtClean="0"/>
              <a:t>split</a:t>
            </a:r>
            <a:r>
              <a:rPr lang="lb-LU" sz="2400" dirty="0" smtClean="0"/>
              <a:t> </a:t>
            </a:r>
            <a:r>
              <a:rPr lang="lb-LU" sz="2400" dirty="0" err="1" smtClean="0"/>
              <a:t>approaches</a:t>
            </a:r>
            <a:r>
              <a:rPr lang="lb-LU" sz="2400" dirty="0" smtClean="0"/>
              <a:t>  </a:t>
            </a:r>
            <a:r>
              <a:rPr lang="lb-LU" sz="2400" dirty="0" err="1" smtClean="0"/>
              <a:t>inflates</a:t>
            </a:r>
            <a:r>
              <a:rPr lang="lb-LU" sz="2400" dirty="0" smtClean="0"/>
              <a:t> </a:t>
            </a:r>
            <a:r>
              <a:rPr lang="lb-LU" sz="2400" dirty="0" err="1" smtClean="0"/>
              <a:t>the</a:t>
            </a:r>
            <a:r>
              <a:rPr lang="lb-LU" sz="2400" dirty="0" smtClean="0"/>
              <a:t> </a:t>
            </a:r>
            <a:r>
              <a:rPr lang="lb-LU" sz="2400" dirty="0" err="1" smtClean="0"/>
              <a:t>number</a:t>
            </a:r>
            <a:r>
              <a:rPr lang="lb-LU" sz="2400" dirty="0" smtClean="0"/>
              <a:t> of </a:t>
            </a:r>
            <a:r>
              <a:rPr lang="lb-LU" sz="2400" dirty="0" err="1" smtClean="0"/>
              <a:t>people</a:t>
            </a:r>
            <a:r>
              <a:rPr lang="lb-LU" sz="2400" dirty="0" smtClean="0"/>
              <a:t> </a:t>
            </a:r>
            <a:r>
              <a:rPr lang="lb-LU" sz="2400" dirty="0" err="1" smtClean="0"/>
              <a:t>who</a:t>
            </a:r>
            <a:r>
              <a:rPr lang="lb-LU" sz="2400" dirty="0" smtClean="0"/>
              <a:t> </a:t>
            </a:r>
            <a:r>
              <a:rPr lang="lb-LU" sz="2400" dirty="0" err="1" smtClean="0"/>
              <a:t>fall</a:t>
            </a:r>
            <a:r>
              <a:rPr lang="lb-LU" sz="2400" dirty="0" smtClean="0"/>
              <a:t> </a:t>
            </a:r>
            <a:r>
              <a:rPr lang="lb-LU" sz="2400" dirty="0" err="1" smtClean="0"/>
              <a:t>into</a:t>
            </a:r>
            <a:r>
              <a:rPr lang="lb-LU" sz="2400" dirty="0" smtClean="0"/>
              <a:t> </a:t>
            </a:r>
            <a:r>
              <a:rPr lang="lb-LU" sz="2400" dirty="0" err="1" smtClean="0"/>
              <a:t>integration</a:t>
            </a:r>
            <a:r>
              <a:rPr lang="lb-LU" sz="2400" dirty="0" smtClean="0"/>
              <a:t> </a:t>
            </a:r>
            <a:r>
              <a:rPr lang="lb-LU" sz="2400" dirty="0" err="1" smtClean="0"/>
              <a:t>orientation</a:t>
            </a:r>
            <a:endParaRPr lang="lb-LU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Cut-off points: difficult to differentiate</a:t>
            </a:r>
            <a:r>
              <a:rPr lang="en-US" sz="2400" dirty="0"/>
              <a:t> </a:t>
            </a:r>
            <a:r>
              <a:rPr lang="en-US" sz="2400" dirty="0" smtClean="0"/>
              <a:t>between those </a:t>
            </a:r>
            <a:r>
              <a:rPr lang="en-US" sz="2400" dirty="0"/>
              <a:t>who have medium scores on both scales </a:t>
            </a:r>
            <a:r>
              <a:rPr lang="en-US" sz="2400" dirty="0" smtClean="0"/>
              <a:t>and those </a:t>
            </a:r>
            <a:r>
              <a:rPr lang="en-US" sz="2400" dirty="0"/>
              <a:t>who score very high on one scale and low on the </a:t>
            </a:r>
            <a:r>
              <a:rPr lang="en-US" sz="2400" dirty="0" smtClean="0"/>
              <a:t>other</a:t>
            </a:r>
            <a:endParaRPr lang="lb-LU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lb-LU" sz="2400" dirty="0" err="1" smtClean="0"/>
              <a:t>Reliability</a:t>
            </a:r>
            <a:r>
              <a:rPr lang="lb-LU" sz="2400" dirty="0" smtClean="0"/>
              <a:t> </a:t>
            </a:r>
            <a:r>
              <a:rPr lang="lb-LU" sz="2400" dirty="0" err="1" smtClean="0"/>
              <a:t>issues</a:t>
            </a:r>
            <a:endParaRPr lang="lb-LU" sz="2400" dirty="0" smtClean="0"/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lb-LU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Measures and Assessment Methods of Biculturalism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A98-3716-46C6-A031-259C40000EFC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001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Measures and Assessment Methods of Biculturalism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How do people with different ethnic backgrounds internalize cultures?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lb-LU" sz="2200" dirty="0" err="1" smtClean="0"/>
              <a:t>Objectives</a:t>
            </a:r>
            <a:r>
              <a:rPr lang="lb-LU" sz="2200" dirty="0" smtClean="0"/>
              <a:t>:</a:t>
            </a:r>
            <a:endParaRPr lang="en-US" sz="2200" dirty="0" smtClean="0"/>
          </a:p>
          <a:p>
            <a:r>
              <a:rPr lang="en-US" sz="2200" dirty="0" smtClean="0"/>
              <a:t>Assess individual differences in the way bicultural individuals negotiate their dual cultural identities</a:t>
            </a:r>
          </a:p>
          <a:p>
            <a:r>
              <a:rPr lang="lb-LU" sz="2200" dirty="0" err="1"/>
              <a:t>C</a:t>
            </a:r>
            <a:r>
              <a:rPr lang="lb-LU" sz="2200" dirty="0" err="1" smtClean="0"/>
              <a:t>apture</a:t>
            </a:r>
            <a:r>
              <a:rPr lang="lb-LU" sz="2200" dirty="0" smtClean="0"/>
              <a:t> </a:t>
            </a:r>
            <a:r>
              <a:rPr lang="lb-LU" sz="2200" dirty="0" err="1" smtClean="0"/>
              <a:t>the</a:t>
            </a:r>
            <a:r>
              <a:rPr lang="lb-LU" sz="2200" dirty="0" smtClean="0"/>
              <a:t> diverse </a:t>
            </a:r>
            <a:r>
              <a:rPr lang="lb-LU" sz="2200" dirty="0" err="1" smtClean="0"/>
              <a:t>experiences</a:t>
            </a:r>
            <a:r>
              <a:rPr lang="lb-LU" sz="2200" dirty="0" smtClean="0"/>
              <a:t> of </a:t>
            </a:r>
            <a:r>
              <a:rPr lang="lb-LU" sz="2200" dirty="0" err="1" smtClean="0"/>
              <a:t>bicultural</a:t>
            </a:r>
            <a:r>
              <a:rPr lang="lb-LU" sz="2200" dirty="0" smtClean="0"/>
              <a:t> </a:t>
            </a:r>
            <a:r>
              <a:rPr lang="lb-LU" sz="2200" dirty="0" err="1" smtClean="0"/>
              <a:t>individuals</a:t>
            </a:r>
            <a:r>
              <a:rPr lang="lb-LU" sz="2200" dirty="0" smtClean="0"/>
              <a:t> </a:t>
            </a:r>
            <a:endParaRPr lang="en-US" sz="2200" dirty="0" smtClean="0"/>
          </a:p>
          <a:p>
            <a:r>
              <a:rPr lang="lb-LU" sz="2200" dirty="0" err="1" smtClean="0"/>
              <a:t>Investigate</a:t>
            </a:r>
            <a:r>
              <a:rPr lang="lb-LU" sz="2200" dirty="0" smtClean="0"/>
              <a:t> </a:t>
            </a:r>
            <a:r>
              <a:rPr lang="lb-LU" sz="2200" dirty="0" err="1" smtClean="0"/>
              <a:t>affective</a:t>
            </a:r>
            <a:r>
              <a:rPr lang="lb-LU" sz="2200" dirty="0" smtClean="0"/>
              <a:t>, </a:t>
            </a:r>
            <a:r>
              <a:rPr lang="lb-LU" sz="2200" dirty="0" err="1" smtClean="0"/>
              <a:t>cognitive</a:t>
            </a:r>
            <a:r>
              <a:rPr lang="lb-LU" sz="2200" dirty="0" smtClean="0"/>
              <a:t> and </a:t>
            </a:r>
            <a:r>
              <a:rPr lang="lb-LU" sz="2200" dirty="0" err="1" smtClean="0"/>
              <a:t>behavioral</a:t>
            </a:r>
            <a:r>
              <a:rPr lang="lb-LU" sz="2200" dirty="0" smtClean="0"/>
              <a:t> </a:t>
            </a:r>
            <a:r>
              <a:rPr lang="lb-LU" sz="2200" dirty="0" err="1" smtClean="0"/>
              <a:t>consequences</a:t>
            </a:r>
            <a:r>
              <a:rPr lang="lb-LU" sz="2200" dirty="0" smtClean="0"/>
              <a:t> of </a:t>
            </a:r>
            <a:r>
              <a:rPr lang="lb-LU" sz="2200" dirty="0" err="1" smtClean="0"/>
              <a:t>biculturalism</a:t>
            </a:r>
            <a:endParaRPr lang="lb-LU" sz="2200" dirty="0" smtClean="0"/>
          </a:p>
          <a:p>
            <a:r>
              <a:rPr lang="lb-LU" sz="2200" dirty="0" err="1" smtClean="0"/>
              <a:t>Investigate</a:t>
            </a:r>
            <a:r>
              <a:rPr lang="lb-LU" sz="2200" dirty="0" smtClean="0"/>
              <a:t> </a:t>
            </a:r>
            <a:r>
              <a:rPr lang="lb-LU" sz="2200" dirty="0" err="1" smtClean="0"/>
              <a:t>under</a:t>
            </a:r>
            <a:r>
              <a:rPr lang="lb-LU" sz="2200" dirty="0" smtClean="0"/>
              <a:t> </a:t>
            </a:r>
            <a:r>
              <a:rPr lang="lb-LU" sz="2200" dirty="0" err="1" smtClean="0"/>
              <a:t>which</a:t>
            </a:r>
            <a:r>
              <a:rPr lang="lb-LU" sz="2200" dirty="0" smtClean="0"/>
              <a:t> </a:t>
            </a:r>
            <a:r>
              <a:rPr lang="lb-LU" sz="2200" dirty="0" err="1" smtClean="0"/>
              <a:t>conditions</a:t>
            </a:r>
            <a:r>
              <a:rPr lang="lb-LU" sz="2200" dirty="0" smtClean="0"/>
              <a:t> </a:t>
            </a:r>
            <a:r>
              <a:rPr lang="lb-LU" sz="2200" dirty="0" err="1" smtClean="0"/>
              <a:t>individuals</a:t>
            </a:r>
            <a:r>
              <a:rPr lang="lb-LU" sz="2200" dirty="0" smtClean="0"/>
              <a:t> </a:t>
            </a:r>
            <a:r>
              <a:rPr lang="lb-LU" sz="2200" dirty="0" err="1" smtClean="0"/>
              <a:t>experience</a:t>
            </a:r>
            <a:r>
              <a:rPr lang="lb-LU" sz="2200" dirty="0" smtClean="0"/>
              <a:t>  </a:t>
            </a:r>
            <a:r>
              <a:rPr lang="lb-LU" sz="2200" dirty="0" err="1" smtClean="0"/>
              <a:t>conflict</a:t>
            </a:r>
            <a:r>
              <a:rPr lang="lb-LU" sz="2200" dirty="0" smtClean="0"/>
              <a:t> </a:t>
            </a:r>
            <a:r>
              <a:rPr lang="lb-LU" sz="2200" dirty="0" err="1" smtClean="0"/>
              <a:t>or</a:t>
            </a:r>
            <a:r>
              <a:rPr lang="lb-LU" sz="2200" dirty="0" smtClean="0"/>
              <a:t> </a:t>
            </a:r>
            <a:r>
              <a:rPr lang="lb-LU" sz="2200" dirty="0" err="1" smtClean="0"/>
              <a:t>integration</a:t>
            </a:r>
            <a:r>
              <a:rPr lang="lb-LU" sz="2200" dirty="0" smtClean="0"/>
              <a:t> of </a:t>
            </a:r>
            <a:r>
              <a:rPr lang="lb-LU" sz="2200" dirty="0" err="1" smtClean="0"/>
              <a:t>their</a:t>
            </a:r>
            <a:r>
              <a:rPr lang="lb-LU" sz="2200" dirty="0" smtClean="0"/>
              <a:t> dual </a:t>
            </a:r>
            <a:r>
              <a:rPr lang="lb-LU" sz="2200" dirty="0" err="1" smtClean="0"/>
              <a:t>cultural</a:t>
            </a:r>
            <a:r>
              <a:rPr lang="lb-LU" sz="2200" dirty="0" smtClean="0"/>
              <a:t> </a:t>
            </a:r>
            <a:r>
              <a:rPr lang="lb-LU" sz="2200" dirty="0" err="1" smtClean="0"/>
              <a:t>identities</a:t>
            </a:r>
            <a:endParaRPr lang="el-GR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A98-3716-46C6-A031-259C40000EFC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84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Bicultural Identity Integration Scale (</a:t>
            </a:r>
            <a:r>
              <a:rPr lang="en-US" dirty="0"/>
              <a:t>Huynh, </a:t>
            </a:r>
            <a:r>
              <a:rPr lang="en-US" dirty="0" smtClean="0"/>
              <a:t>Nguyen, </a:t>
            </a:r>
            <a:r>
              <a:rPr lang="en-US" dirty="0"/>
              <a:t>&amp; </a:t>
            </a:r>
            <a:r>
              <a:rPr lang="en-US" dirty="0" smtClean="0"/>
              <a:t>Benet-Martinez, 2009)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Measures perceptions of managing dual cultural </a:t>
            </a:r>
            <a:r>
              <a:rPr lang="en-US" dirty="0" smtClean="0"/>
              <a:t>identities (items)</a:t>
            </a:r>
          </a:p>
          <a:p>
            <a:r>
              <a:rPr lang="lb-LU" dirty="0" err="1" smtClean="0"/>
              <a:t>Bicultural</a:t>
            </a:r>
            <a:r>
              <a:rPr lang="lb-LU" dirty="0" smtClean="0"/>
              <a:t> </a:t>
            </a:r>
            <a:r>
              <a:rPr lang="lb-LU" dirty="0" err="1" smtClean="0"/>
              <a:t>Identity</a:t>
            </a:r>
            <a:r>
              <a:rPr lang="lb-LU" dirty="0" smtClean="0"/>
              <a:t> </a:t>
            </a:r>
            <a:r>
              <a:rPr lang="lb-LU" dirty="0" err="1" smtClean="0"/>
              <a:t>Integration</a:t>
            </a:r>
            <a:r>
              <a:rPr lang="lb-LU" dirty="0" smtClean="0"/>
              <a:t>: an </a:t>
            </a:r>
            <a:r>
              <a:rPr lang="lb-LU" dirty="0" err="1" smtClean="0"/>
              <a:t>individual</a:t>
            </a:r>
            <a:r>
              <a:rPr lang="lb-LU" dirty="0" smtClean="0"/>
              <a:t> </a:t>
            </a:r>
            <a:r>
              <a:rPr lang="lb-LU" dirty="0" err="1" smtClean="0"/>
              <a:t>difference</a:t>
            </a:r>
            <a:r>
              <a:rPr lang="lb-LU" dirty="0" smtClean="0"/>
              <a:t> </a:t>
            </a:r>
            <a:r>
              <a:rPr lang="lb-LU" dirty="0" err="1" smtClean="0"/>
              <a:t>variable</a:t>
            </a:r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2 orthogonal dimensions:</a:t>
            </a:r>
          </a:p>
          <a:p>
            <a:r>
              <a:rPr lang="en-US" b="1" dirty="0" smtClean="0"/>
              <a:t>Cultural conflict vs. harmony </a:t>
            </a:r>
            <a:r>
              <a:rPr lang="en-US" dirty="0" smtClean="0"/>
              <a:t>between the 2 cultural identities</a:t>
            </a:r>
            <a:r>
              <a:rPr lang="en-US" b="1" dirty="0" smtClean="0"/>
              <a:t>, </a:t>
            </a:r>
            <a:r>
              <a:rPr lang="el-GR" dirty="0" smtClean="0"/>
              <a:t>α</a:t>
            </a:r>
            <a:r>
              <a:rPr lang="lb-LU" dirty="0" smtClean="0"/>
              <a:t> = .74</a:t>
            </a:r>
          </a:p>
          <a:p>
            <a:pPr marL="0" indent="0">
              <a:buNone/>
            </a:pPr>
            <a:r>
              <a:rPr lang="lb-LU" dirty="0"/>
              <a:t> </a:t>
            </a:r>
            <a:r>
              <a:rPr lang="lb-LU" dirty="0" smtClean="0"/>
              <a:t>    </a:t>
            </a:r>
            <a:r>
              <a:rPr lang="lb-LU" dirty="0" err="1" smtClean="0"/>
              <a:t>Affective</a:t>
            </a:r>
            <a:r>
              <a:rPr lang="lb-LU" dirty="0" smtClean="0"/>
              <a:t> </a:t>
            </a:r>
            <a:r>
              <a:rPr lang="lb-LU" dirty="0" err="1" smtClean="0"/>
              <a:t>component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“</a:t>
            </a:r>
            <a:r>
              <a:rPr lang="en-US" i="1" dirty="0" smtClean="0"/>
              <a:t>I feel __________ and American at the same time</a:t>
            </a:r>
            <a:r>
              <a:rPr lang="en-US" dirty="0" smtClean="0"/>
              <a:t>”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Cultural distance vs. </a:t>
            </a:r>
            <a:r>
              <a:rPr lang="en-US" b="1" dirty="0" err="1" smtClean="0"/>
              <a:t>blendedness</a:t>
            </a:r>
            <a:r>
              <a:rPr lang="en-US" b="1" dirty="0" smtClean="0"/>
              <a:t>, </a:t>
            </a:r>
            <a:r>
              <a:rPr lang="el-GR" dirty="0" smtClean="0"/>
              <a:t>α</a:t>
            </a:r>
            <a:r>
              <a:rPr lang="lb-LU" dirty="0" smtClean="0"/>
              <a:t> </a:t>
            </a:r>
            <a:r>
              <a:rPr lang="lb-LU" dirty="0"/>
              <a:t>= </a:t>
            </a:r>
            <a:r>
              <a:rPr lang="lb-LU" dirty="0" smtClean="0"/>
              <a:t>.79</a:t>
            </a:r>
          </a:p>
          <a:p>
            <a:pPr marL="0" indent="0">
              <a:buNone/>
            </a:pPr>
            <a:r>
              <a:rPr lang="lb-LU" dirty="0"/>
              <a:t> </a:t>
            </a:r>
            <a:r>
              <a:rPr lang="lb-LU" dirty="0" smtClean="0"/>
              <a:t>   </a:t>
            </a:r>
            <a:r>
              <a:rPr lang="lb-LU" dirty="0" err="1" smtClean="0"/>
              <a:t>Cognitive</a:t>
            </a:r>
            <a:r>
              <a:rPr lang="lb-LU" dirty="0" smtClean="0"/>
              <a:t> </a:t>
            </a:r>
            <a:r>
              <a:rPr lang="lb-LU" dirty="0" err="1"/>
              <a:t>component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“</a:t>
            </a:r>
            <a:r>
              <a:rPr lang="en-US" i="1" dirty="0" smtClean="0"/>
              <a:t>I feel that my __________ and American cultures</a:t>
            </a:r>
          </a:p>
          <a:p>
            <a:pPr>
              <a:buNone/>
            </a:pPr>
            <a:r>
              <a:rPr lang="en-US" i="1" dirty="0" smtClean="0"/>
              <a:t>	are incompatible</a:t>
            </a:r>
            <a:r>
              <a:rPr lang="en-US" dirty="0" smtClean="0"/>
              <a:t>”</a:t>
            </a:r>
            <a:endParaRPr lang="en-US" dirty="0"/>
          </a:p>
          <a:p>
            <a:endParaRPr lang="en-US" dirty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A98-3716-46C6-A031-259C40000EFC}" type="slidenum">
              <a:rPr lang="el-GR" smtClean="0"/>
              <a:pPr/>
              <a:t>14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Bicultural Identity Orientation Scale-BIOS (</a:t>
            </a:r>
            <a:r>
              <a:rPr lang="en-US" dirty="0" err="1" smtClean="0"/>
              <a:t>Comanaru</a:t>
            </a:r>
            <a:r>
              <a:rPr lang="en-US" dirty="0" smtClean="0"/>
              <a:t>, 2009)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400" dirty="0" smtClean="0"/>
              <a:t>Developed</a:t>
            </a:r>
            <a:r>
              <a:rPr lang="lb-LU" sz="4400" dirty="0" smtClean="0"/>
              <a:t> </a:t>
            </a:r>
            <a:r>
              <a:rPr lang="en-US" sz="4400" dirty="0" smtClean="0"/>
              <a:t>to explore different dimensions of bicultural identification</a:t>
            </a:r>
            <a:r>
              <a:rPr lang="lb-LU" sz="4400" dirty="0" smtClean="0"/>
              <a:t> (19 </a:t>
            </a:r>
            <a:r>
              <a:rPr lang="lb-LU" sz="4400" dirty="0" err="1" smtClean="0"/>
              <a:t>items</a:t>
            </a:r>
            <a:r>
              <a:rPr lang="lb-LU" sz="4400" dirty="0" smtClean="0"/>
              <a:t>)</a:t>
            </a:r>
          </a:p>
          <a:p>
            <a:endParaRPr lang="lb-LU" sz="2400" dirty="0"/>
          </a:p>
          <a:p>
            <a:pPr marL="0" indent="0">
              <a:buNone/>
            </a:pPr>
            <a:r>
              <a:rPr lang="en-US" sz="3500" dirty="0"/>
              <a:t>5 subscales:</a:t>
            </a:r>
          </a:p>
          <a:p>
            <a:r>
              <a:rPr lang="en-US" sz="3500" b="1" dirty="0" err="1"/>
              <a:t>Monocultural</a:t>
            </a:r>
            <a:r>
              <a:rPr lang="en-US" sz="3500" b="1" dirty="0"/>
              <a:t> </a:t>
            </a:r>
            <a:r>
              <a:rPr lang="en-US" sz="3500" b="1" dirty="0" smtClean="0"/>
              <a:t>orientation: </a:t>
            </a:r>
            <a:r>
              <a:rPr lang="en-US" sz="3500" dirty="0" smtClean="0"/>
              <a:t>desire to belong only to one culture</a:t>
            </a:r>
            <a:r>
              <a:rPr lang="en-US" sz="3500" b="1" dirty="0" smtClean="0"/>
              <a:t>, </a:t>
            </a:r>
            <a:r>
              <a:rPr lang="el-GR" sz="3500" dirty="0" smtClean="0"/>
              <a:t>α</a:t>
            </a:r>
            <a:r>
              <a:rPr lang="lb-LU" sz="3500" dirty="0" smtClean="0"/>
              <a:t> = .85</a:t>
            </a:r>
            <a:endParaRPr lang="en-US" sz="3500" dirty="0"/>
          </a:p>
          <a:p>
            <a:pPr marL="0" indent="0">
              <a:buNone/>
            </a:pPr>
            <a:r>
              <a:rPr lang="en-US" sz="3500" dirty="0"/>
              <a:t>“</a:t>
            </a:r>
            <a:r>
              <a:rPr lang="en-US" sz="3500" i="1" dirty="0"/>
              <a:t>I feel it is easier to belong just to one culture”</a:t>
            </a:r>
            <a:r>
              <a:rPr lang="en-US" sz="3500" dirty="0"/>
              <a:t>.</a:t>
            </a:r>
          </a:p>
          <a:p>
            <a:r>
              <a:rPr lang="en-US" sz="3500" b="1" dirty="0" smtClean="0"/>
              <a:t>Flexibility: </a:t>
            </a:r>
            <a:r>
              <a:rPr lang="en-US" sz="3500" dirty="0" smtClean="0"/>
              <a:t>behavioral switching depending on the context, </a:t>
            </a:r>
            <a:r>
              <a:rPr lang="el-GR" sz="3500" dirty="0" smtClean="0"/>
              <a:t>α</a:t>
            </a:r>
            <a:r>
              <a:rPr lang="lb-LU" sz="3500" dirty="0" smtClean="0"/>
              <a:t> = .86</a:t>
            </a:r>
            <a:endParaRPr lang="en-US" sz="3500" dirty="0"/>
          </a:p>
          <a:p>
            <a:pPr marL="0" indent="0">
              <a:buNone/>
            </a:pPr>
            <a:r>
              <a:rPr lang="en-US" sz="3500" dirty="0"/>
              <a:t>“</a:t>
            </a:r>
            <a:r>
              <a:rPr lang="en-US" sz="3500" i="1" dirty="0"/>
              <a:t>My cultural identity varies depending on whom I am with</a:t>
            </a:r>
            <a:r>
              <a:rPr lang="en-US" sz="3500" dirty="0"/>
              <a:t>”</a:t>
            </a:r>
            <a:endParaRPr lang="en-US" sz="3500" b="1" dirty="0"/>
          </a:p>
          <a:p>
            <a:r>
              <a:rPr lang="en-US" sz="3500" b="1" dirty="0" smtClean="0"/>
              <a:t>Compatibility: </a:t>
            </a:r>
            <a:r>
              <a:rPr lang="en-US" sz="3500" dirty="0" smtClean="0"/>
              <a:t>perceived congruence between the 2 cultures</a:t>
            </a:r>
            <a:r>
              <a:rPr lang="en-US" sz="3500" b="1" dirty="0" smtClean="0"/>
              <a:t>, </a:t>
            </a:r>
            <a:r>
              <a:rPr lang="el-GR" sz="3500" dirty="0" smtClean="0"/>
              <a:t>α</a:t>
            </a:r>
            <a:r>
              <a:rPr lang="lb-LU" sz="3500" dirty="0" smtClean="0"/>
              <a:t> = .90 </a:t>
            </a:r>
            <a:endParaRPr lang="en-US" sz="3500" b="1" dirty="0"/>
          </a:p>
          <a:p>
            <a:pPr marL="0" indent="0">
              <a:buNone/>
            </a:pPr>
            <a:r>
              <a:rPr lang="en-US" sz="3500" i="1" dirty="0"/>
              <a:t>“My ethnic culture is compatible with the Canadian culture”</a:t>
            </a:r>
          </a:p>
          <a:p>
            <a:r>
              <a:rPr lang="lb-LU" sz="3500" b="1" dirty="0" err="1" smtClean="0"/>
              <a:t>Conflict</a:t>
            </a:r>
            <a:r>
              <a:rPr lang="lb-LU" sz="3500" b="1" dirty="0" smtClean="0"/>
              <a:t>, </a:t>
            </a:r>
            <a:r>
              <a:rPr lang="el-GR" sz="3500" dirty="0"/>
              <a:t>α</a:t>
            </a:r>
            <a:r>
              <a:rPr lang="lb-LU" sz="3500" dirty="0"/>
              <a:t> = .</a:t>
            </a:r>
            <a:r>
              <a:rPr lang="lb-LU" sz="3500" dirty="0" smtClean="0"/>
              <a:t>86</a:t>
            </a:r>
            <a:endParaRPr lang="lb-LU" sz="3500" b="1" dirty="0"/>
          </a:p>
          <a:p>
            <a:pPr marL="0" indent="0">
              <a:buNone/>
            </a:pPr>
            <a:r>
              <a:rPr lang="en-US" sz="3500" dirty="0"/>
              <a:t>“</a:t>
            </a:r>
            <a:r>
              <a:rPr lang="en-US" sz="3500" i="1" dirty="0"/>
              <a:t>There is a conflict within myself between the two cultures I belong to</a:t>
            </a:r>
            <a:r>
              <a:rPr lang="en-US" sz="3500" dirty="0"/>
              <a:t>”</a:t>
            </a:r>
          </a:p>
          <a:p>
            <a:r>
              <a:rPr lang="en-US" sz="3500" b="1" dirty="0" smtClean="0"/>
              <a:t>Hybridity: </a:t>
            </a:r>
            <a:r>
              <a:rPr lang="en-US" sz="3500" dirty="0" smtClean="0"/>
              <a:t>blend of the 2 cultures, </a:t>
            </a:r>
            <a:r>
              <a:rPr lang="el-GR" sz="3500" dirty="0" smtClean="0"/>
              <a:t>α</a:t>
            </a:r>
            <a:r>
              <a:rPr lang="lb-LU" sz="3500" dirty="0" smtClean="0"/>
              <a:t> </a:t>
            </a:r>
            <a:r>
              <a:rPr lang="lb-LU" sz="3500" dirty="0"/>
              <a:t>= </a:t>
            </a:r>
            <a:r>
              <a:rPr lang="lb-LU" sz="3500" dirty="0" smtClean="0"/>
              <a:t>.83</a:t>
            </a:r>
            <a:endParaRPr lang="en-US" sz="3500" b="1" dirty="0"/>
          </a:p>
          <a:p>
            <a:pPr marL="0" indent="0">
              <a:buNone/>
            </a:pPr>
            <a:r>
              <a:rPr lang="en-US" sz="3500" dirty="0" smtClean="0"/>
              <a:t>“</a:t>
            </a:r>
            <a:r>
              <a:rPr lang="en-US" sz="3500" i="1" dirty="0"/>
              <a:t>I feel my identity is a mix of my two cultures</a:t>
            </a:r>
            <a:r>
              <a:rPr lang="en-US" sz="3500" dirty="0"/>
              <a:t>”</a:t>
            </a:r>
          </a:p>
          <a:p>
            <a:endParaRPr lang="en-US" sz="35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A98-3716-46C6-A031-259C40000EFC}" type="slidenum">
              <a:rPr lang="el-GR" smtClean="0"/>
              <a:pPr/>
              <a:t>15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84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Bicultural Self-Efficacy Scale-BSES (David</a:t>
            </a:r>
            <a:r>
              <a:rPr lang="en-US" dirty="0"/>
              <a:t>, Okazaki, &amp; </a:t>
            </a:r>
            <a:r>
              <a:rPr lang="en-US" dirty="0" smtClean="0"/>
              <a:t>Saw, 2009)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self-report instrument that assesses bicultural competence, based on La </a:t>
            </a:r>
            <a:r>
              <a:rPr lang="en-US" dirty="0" err="1" smtClean="0"/>
              <a:t>Fromboise</a:t>
            </a:r>
            <a:r>
              <a:rPr lang="en-US" dirty="0" smtClean="0"/>
              <a:t> (1993) Model (26 items)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6 dimensions:</a:t>
            </a:r>
          </a:p>
          <a:p>
            <a:r>
              <a:rPr lang="en-US" b="1" dirty="0" smtClean="0"/>
              <a:t>Social </a:t>
            </a:r>
            <a:r>
              <a:rPr lang="en-US" b="1" dirty="0" err="1" smtClean="0"/>
              <a:t>Groundedness</a:t>
            </a:r>
            <a:r>
              <a:rPr lang="en-US" b="1" dirty="0" smtClean="0"/>
              <a:t>: </a:t>
            </a:r>
            <a:r>
              <a:rPr lang="en-US" dirty="0" smtClean="0"/>
              <a:t>sense of belonging, ability to form stable social networks, </a:t>
            </a:r>
            <a:r>
              <a:rPr lang="el-GR" dirty="0" smtClean="0"/>
              <a:t>α</a:t>
            </a:r>
            <a:r>
              <a:rPr lang="lb-LU" dirty="0" smtClean="0"/>
              <a:t> = </a:t>
            </a:r>
            <a:r>
              <a:rPr lang="en-US" dirty="0"/>
              <a:t>.91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“I can develop new relationships with both mainstream Americans as well as people from the same heritage culture as myself”. </a:t>
            </a:r>
            <a:endParaRPr lang="el-GR" dirty="0" smtClean="0"/>
          </a:p>
          <a:p>
            <a:r>
              <a:rPr lang="en-US" b="1" dirty="0" smtClean="0"/>
              <a:t>Communication Ability, </a:t>
            </a:r>
            <a:r>
              <a:rPr lang="el-GR" dirty="0"/>
              <a:t>α</a:t>
            </a:r>
            <a:r>
              <a:rPr lang="lb-LU" dirty="0"/>
              <a:t> </a:t>
            </a:r>
            <a:r>
              <a:rPr lang="lb-LU" dirty="0" smtClean="0"/>
              <a:t>= .79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“I can communicate my ideas effectively to both mainstream Americans and people from the same heritage culture as myself”. 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A98-3716-46C6-A031-259C40000EFC}" type="slidenum">
              <a:rPr lang="el-GR" smtClean="0"/>
              <a:pPr/>
              <a:t>16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400" b="1" dirty="0" smtClean="0"/>
              <a:t>Positive Attitudes, </a:t>
            </a:r>
            <a:r>
              <a:rPr lang="el-GR" sz="4400" dirty="0"/>
              <a:t>α</a:t>
            </a:r>
            <a:r>
              <a:rPr lang="lb-LU" sz="4400" dirty="0"/>
              <a:t> </a:t>
            </a:r>
            <a:r>
              <a:rPr lang="lb-LU" sz="4400" dirty="0" smtClean="0"/>
              <a:t>= .89</a:t>
            </a:r>
            <a:endParaRPr lang="en-US" sz="4400" b="1" dirty="0" smtClean="0"/>
          </a:p>
          <a:p>
            <a:pPr marL="0" indent="0">
              <a:buNone/>
            </a:pPr>
            <a:r>
              <a:rPr lang="en-US" sz="4400" dirty="0" smtClean="0"/>
              <a:t>“I have respect for both mainstream American culture and my heritage culture.” </a:t>
            </a:r>
            <a:endParaRPr lang="en-US" sz="4400" b="1" dirty="0" smtClean="0"/>
          </a:p>
          <a:p>
            <a:r>
              <a:rPr lang="en-US" sz="4400" b="1" dirty="0" smtClean="0"/>
              <a:t>Knowledge, </a:t>
            </a:r>
            <a:r>
              <a:rPr lang="el-GR" sz="4400" dirty="0"/>
              <a:t>α</a:t>
            </a:r>
            <a:r>
              <a:rPr lang="lb-LU" sz="4400" dirty="0"/>
              <a:t> </a:t>
            </a:r>
            <a:r>
              <a:rPr lang="lb-LU" sz="4400" dirty="0" smtClean="0"/>
              <a:t>= .80</a:t>
            </a:r>
            <a:endParaRPr lang="en-US" sz="4400" b="1" dirty="0" smtClean="0"/>
          </a:p>
          <a:p>
            <a:pPr marL="0" indent="0">
              <a:buNone/>
            </a:pPr>
            <a:r>
              <a:rPr lang="en-US" sz="4400" dirty="0" smtClean="0"/>
              <a:t>“I am knowledgeable about the history of both mainstream America and my cultural group.” </a:t>
            </a:r>
            <a:endParaRPr lang="el-GR" sz="4400" dirty="0" smtClean="0"/>
          </a:p>
          <a:p>
            <a:r>
              <a:rPr lang="en-US" sz="4400" b="1" dirty="0" smtClean="0"/>
              <a:t>Role Repertoire: </a:t>
            </a:r>
            <a:r>
              <a:rPr lang="en-US" sz="4400" dirty="0" smtClean="0"/>
              <a:t>ability to demonstrate situationally appropriate behaviors, </a:t>
            </a:r>
            <a:r>
              <a:rPr lang="el-GR" sz="4400" dirty="0"/>
              <a:t>α</a:t>
            </a:r>
            <a:r>
              <a:rPr lang="lb-LU" sz="4400" dirty="0"/>
              <a:t> </a:t>
            </a:r>
            <a:r>
              <a:rPr lang="lb-LU" sz="4400" dirty="0" smtClean="0"/>
              <a:t>= .69</a:t>
            </a: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“I can choose the degree and manner by which I affiliate with each culture”. </a:t>
            </a:r>
            <a:endParaRPr lang="en-US" sz="4400" b="1" dirty="0" smtClean="0"/>
          </a:p>
          <a:p>
            <a:r>
              <a:rPr lang="en-US" sz="4400" b="1" dirty="0" smtClean="0"/>
              <a:t>Bicultural Beliefs, </a:t>
            </a:r>
            <a:r>
              <a:rPr lang="el-GR" sz="4400" dirty="0"/>
              <a:t>α</a:t>
            </a:r>
            <a:r>
              <a:rPr lang="lb-LU" sz="4400" dirty="0"/>
              <a:t> </a:t>
            </a:r>
            <a:r>
              <a:rPr lang="lb-LU" sz="4400" dirty="0" smtClean="0"/>
              <a:t>= .77</a:t>
            </a:r>
            <a:endParaRPr lang="en-US" sz="4400" b="1" dirty="0" smtClean="0"/>
          </a:p>
          <a:p>
            <a:pPr>
              <a:buNone/>
            </a:pPr>
            <a:r>
              <a:rPr lang="en-US" sz="4400" dirty="0" smtClean="0"/>
              <a:t>“It is acceptable for an individual from my heritage culture to participate in two different cultures”. </a:t>
            </a:r>
            <a:endParaRPr lang="el-GR" sz="4400" dirty="0" smtClean="0"/>
          </a:p>
          <a:p>
            <a:pPr marL="0" indent="0">
              <a:buNone/>
            </a:pPr>
            <a:endParaRPr lang="en-US" sz="4400" b="1" dirty="0" smtClean="0"/>
          </a:p>
          <a:p>
            <a:pPr marL="0" indent="0">
              <a:buNone/>
            </a:pPr>
            <a:endParaRPr lang="el-GR" sz="4000" b="1" dirty="0" smtClean="0"/>
          </a:p>
          <a:p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Bicultural Self-Efficacy Scale-BSES (David</a:t>
            </a:r>
            <a:r>
              <a:rPr lang="en-US" dirty="0"/>
              <a:t>, Okazaki, &amp; </a:t>
            </a:r>
            <a:r>
              <a:rPr lang="en-US" dirty="0" smtClean="0"/>
              <a:t>Saw, 2009)</a:t>
            </a:r>
            <a:endParaRPr lang="el-G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A98-3716-46C6-A031-259C40000EFC}" type="slidenum">
              <a:rPr lang="el-GR" smtClean="0"/>
              <a:pPr/>
              <a:t>17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Assessment of different cultural identity </a:t>
            </a:r>
            <a:r>
              <a:rPr lang="en-US" dirty="0" smtClean="0"/>
              <a:t>configurations (22 items)</a:t>
            </a:r>
          </a:p>
          <a:p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ppropriate </a:t>
            </a:r>
            <a:r>
              <a:rPr lang="en-US" dirty="0"/>
              <a:t>to assess identification with more than 2 cultural </a:t>
            </a:r>
            <a:r>
              <a:rPr lang="en-US" dirty="0" smtClean="0"/>
              <a:t>groups</a:t>
            </a:r>
          </a:p>
          <a:p>
            <a:r>
              <a:rPr lang="en-US" dirty="0"/>
              <a:t>S</a:t>
            </a:r>
            <a:r>
              <a:rPr lang="en-US" dirty="0" smtClean="0"/>
              <a:t>cale development </a:t>
            </a:r>
            <a:r>
              <a:rPr lang="en-US" dirty="0"/>
              <a:t>based on the </a:t>
            </a:r>
            <a:r>
              <a:rPr lang="en-US" dirty="0" smtClean="0"/>
              <a:t>Cognitive-Developmental </a:t>
            </a:r>
            <a:r>
              <a:rPr lang="en-US" dirty="0"/>
              <a:t>M</a:t>
            </a:r>
            <a:r>
              <a:rPr lang="en-US" dirty="0" smtClean="0"/>
              <a:t>odel </a:t>
            </a:r>
            <a:r>
              <a:rPr lang="en-US" dirty="0"/>
              <a:t>of S</a:t>
            </a:r>
            <a:r>
              <a:rPr lang="en-US" dirty="0" smtClean="0"/>
              <a:t>ocial </a:t>
            </a:r>
            <a:r>
              <a:rPr lang="en-US" dirty="0"/>
              <a:t>I</a:t>
            </a:r>
            <a:r>
              <a:rPr lang="en-US" dirty="0" smtClean="0"/>
              <a:t>dentity (</a:t>
            </a:r>
            <a:r>
              <a:rPr lang="fr-FR" dirty="0" smtClean="0"/>
              <a:t>Amiot</a:t>
            </a:r>
            <a:r>
              <a:rPr lang="fr-FR" dirty="0"/>
              <a:t>, </a:t>
            </a:r>
            <a:r>
              <a:rPr lang="fr-FR" dirty="0" smtClean="0"/>
              <a:t>de </a:t>
            </a:r>
            <a:r>
              <a:rPr lang="fr-FR" dirty="0"/>
              <a:t>la Sablonnière, </a:t>
            </a:r>
            <a:r>
              <a:rPr lang="fr-FR" dirty="0" smtClean="0"/>
              <a:t>&amp; Smith, 2007)</a:t>
            </a:r>
            <a:endParaRPr lang="en-US" dirty="0" smtClean="0"/>
          </a:p>
          <a:p>
            <a:r>
              <a:rPr lang="lb-LU" dirty="0" err="1" smtClean="0"/>
              <a:t>Tested</a:t>
            </a:r>
            <a:r>
              <a:rPr lang="lb-LU" dirty="0" smtClean="0"/>
              <a:t> in </a:t>
            </a:r>
            <a:r>
              <a:rPr lang="lb-LU" dirty="0" err="1" smtClean="0"/>
              <a:t>culturally</a:t>
            </a:r>
            <a:r>
              <a:rPr lang="lb-LU" dirty="0" smtClean="0"/>
              <a:t> diverse </a:t>
            </a:r>
            <a:r>
              <a:rPr lang="lb-LU" dirty="0" err="1" smtClean="0"/>
              <a:t>samples</a:t>
            </a:r>
            <a:r>
              <a:rPr lang="lb-LU" dirty="0" smtClean="0"/>
              <a:t> in </a:t>
            </a:r>
            <a:r>
              <a:rPr lang="lb-LU" dirty="0" err="1" smtClean="0"/>
              <a:t>Canada</a:t>
            </a:r>
            <a:endParaRPr lang="en-US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26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Multicultural Identity Integration-MULTIIS (</a:t>
            </a:r>
            <a:r>
              <a:rPr lang="en-US" sz="3600" dirty="0" err="1" smtClean="0"/>
              <a:t>Yampolsky</a:t>
            </a:r>
            <a:r>
              <a:rPr lang="en-US" sz="3600" dirty="0" smtClean="0"/>
              <a:t>, </a:t>
            </a:r>
            <a:r>
              <a:rPr lang="en-US" sz="3600" dirty="0" err="1" smtClean="0"/>
              <a:t>Amiot</a:t>
            </a:r>
            <a:r>
              <a:rPr lang="en-US" sz="3600" dirty="0" smtClean="0"/>
              <a:t>, &amp; de la </a:t>
            </a:r>
            <a:r>
              <a:rPr lang="en-US" sz="3600" dirty="0" err="1" smtClean="0"/>
              <a:t>Sabloniere</a:t>
            </a:r>
            <a:r>
              <a:rPr lang="en-US" sz="3600" dirty="0" smtClean="0"/>
              <a:t>, 2016)</a:t>
            </a:r>
            <a:endParaRPr lang="el-GR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A98-3716-46C6-A031-259C40000EFC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326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b-LU" dirty="0" smtClean="0"/>
              <a:t>3 </a:t>
            </a:r>
            <a:r>
              <a:rPr lang="lb-LU" dirty="0" err="1" smtClean="0"/>
              <a:t>dimensions</a:t>
            </a:r>
            <a:r>
              <a:rPr lang="lb-LU" dirty="0" smtClean="0"/>
              <a:t>: </a:t>
            </a:r>
          </a:p>
          <a:p>
            <a:r>
              <a:rPr lang="en-US" b="1" dirty="0" smtClean="0"/>
              <a:t>Categorization</a:t>
            </a:r>
            <a:r>
              <a:rPr lang="en-US" dirty="0" smtClean="0"/>
              <a:t>, </a:t>
            </a:r>
            <a:r>
              <a:rPr lang="en-US" dirty="0"/>
              <a:t>α = .58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i="1" dirty="0" smtClean="0"/>
              <a:t>One cultural identity </a:t>
            </a:r>
            <a:r>
              <a:rPr lang="en-US" i="1" dirty="0"/>
              <a:t>predominates in how I define </a:t>
            </a:r>
            <a:r>
              <a:rPr lang="en-US" i="1" dirty="0" smtClean="0"/>
              <a:t>myself</a:t>
            </a:r>
            <a:r>
              <a:rPr lang="en-US" dirty="0" smtClean="0"/>
              <a:t>”</a:t>
            </a:r>
          </a:p>
          <a:p>
            <a:r>
              <a:rPr lang="en-US" b="1" dirty="0" smtClean="0"/>
              <a:t>Compartmentalization, </a:t>
            </a:r>
            <a:r>
              <a:rPr lang="en-US" dirty="0"/>
              <a:t>α = .66</a:t>
            </a:r>
            <a:endParaRPr lang="en-US" b="1" dirty="0" smtClean="0"/>
          </a:p>
          <a:p>
            <a:pPr marL="0" indent="0">
              <a:buNone/>
            </a:pPr>
            <a:r>
              <a:rPr lang="en-US" dirty="0"/>
              <a:t>“</a:t>
            </a:r>
            <a:r>
              <a:rPr lang="en-US" i="1" dirty="0"/>
              <a:t>Each of my cultural identities reflects a separate part of who I am</a:t>
            </a:r>
            <a:r>
              <a:rPr lang="en-US" dirty="0"/>
              <a:t>” </a:t>
            </a:r>
            <a:endParaRPr lang="en-US" b="1" dirty="0" smtClean="0"/>
          </a:p>
          <a:p>
            <a:r>
              <a:rPr lang="lb-LU" b="1" dirty="0" err="1" smtClean="0"/>
              <a:t>Integration</a:t>
            </a:r>
            <a:r>
              <a:rPr lang="lb-LU" b="1" dirty="0" smtClean="0"/>
              <a:t>, </a:t>
            </a:r>
            <a:r>
              <a:rPr lang="en-US" dirty="0"/>
              <a:t>α = .87</a:t>
            </a:r>
            <a:endParaRPr lang="lb-LU" b="1" dirty="0" smtClean="0"/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i="1" dirty="0" smtClean="0"/>
              <a:t>My </a:t>
            </a:r>
            <a:r>
              <a:rPr lang="en-US" i="1" dirty="0"/>
              <a:t>cultural identities complement each other</a:t>
            </a:r>
            <a:r>
              <a:rPr lang="en-US" dirty="0"/>
              <a:t>” </a:t>
            </a:r>
            <a:endParaRPr lang="en-US" b="1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514475"/>
          </a:xfrm>
        </p:spPr>
        <p:txBody>
          <a:bodyPr>
            <a:noAutofit/>
          </a:bodyPr>
          <a:lstStyle/>
          <a:p>
            <a:r>
              <a:rPr lang="en-US" sz="3600" dirty="0" smtClean="0"/>
              <a:t>Multicultural Identity Integration-MULTIIS (</a:t>
            </a:r>
            <a:r>
              <a:rPr lang="en-US" sz="3600" dirty="0" err="1" smtClean="0"/>
              <a:t>Yampolsky</a:t>
            </a:r>
            <a:r>
              <a:rPr lang="en-US" sz="3600" dirty="0" smtClean="0"/>
              <a:t>, </a:t>
            </a:r>
            <a:r>
              <a:rPr lang="en-US" sz="3600" dirty="0" err="1" smtClean="0"/>
              <a:t>Amiot</a:t>
            </a:r>
            <a:r>
              <a:rPr lang="en-US" sz="3600" dirty="0" smtClean="0"/>
              <a:t>, &amp; de la </a:t>
            </a:r>
            <a:r>
              <a:rPr lang="en-US" sz="3600" dirty="0" err="1" smtClean="0"/>
              <a:t>Sabloniere</a:t>
            </a:r>
            <a:r>
              <a:rPr lang="en-US" sz="3600" dirty="0" smtClean="0"/>
              <a:t>, 2016)</a:t>
            </a:r>
            <a:endParaRPr lang="el-GR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A98-3716-46C6-A031-259C40000EFC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254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b-LU" dirty="0" smtClean="0"/>
              <a:t>Background</a:t>
            </a:r>
          </a:p>
          <a:p>
            <a:r>
              <a:rPr lang="lb-LU" dirty="0" err="1" smtClean="0"/>
              <a:t>Ethnic</a:t>
            </a:r>
            <a:r>
              <a:rPr lang="lb-LU" dirty="0" smtClean="0"/>
              <a:t> </a:t>
            </a:r>
            <a:r>
              <a:rPr lang="lb-LU" dirty="0" err="1" smtClean="0"/>
              <a:t>Identity</a:t>
            </a:r>
            <a:r>
              <a:rPr lang="lb-LU" dirty="0" smtClean="0"/>
              <a:t> </a:t>
            </a:r>
            <a:r>
              <a:rPr lang="lb-LU" dirty="0" err="1" smtClean="0"/>
              <a:t>Measures</a:t>
            </a:r>
            <a:endParaRPr lang="lb-LU" dirty="0" smtClean="0"/>
          </a:p>
          <a:p>
            <a:r>
              <a:rPr lang="lb-LU" dirty="0" err="1" smtClean="0"/>
              <a:t>Measures</a:t>
            </a:r>
            <a:r>
              <a:rPr lang="lb-LU" dirty="0" smtClean="0"/>
              <a:t> and </a:t>
            </a:r>
            <a:r>
              <a:rPr lang="lb-LU" dirty="0" err="1" smtClean="0"/>
              <a:t>assessment</a:t>
            </a:r>
            <a:r>
              <a:rPr lang="lb-LU" dirty="0" smtClean="0"/>
              <a:t> </a:t>
            </a:r>
            <a:r>
              <a:rPr lang="lb-LU" dirty="0" err="1" smtClean="0"/>
              <a:t>methods</a:t>
            </a:r>
            <a:r>
              <a:rPr lang="lb-LU" dirty="0" smtClean="0"/>
              <a:t> of </a:t>
            </a:r>
            <a:r>
              <a:rPr lang="lb-LU" dirty="0" err="1" smtClean="0"/>
              <a:t>biculturalism</a:t>
            </a:r>
            <a:endParaRPr lang="lb-LU" dirty="0" smtClean="0"/>
          </a:p>
          <a:p>
            <a:r>
              <a:rPr lang="lb-LU" dirty="0" err="1" smtClean="0"/>
              <a:t>Limitations</a:t>
            </a:r>
            <a:endParaRPr lang="lb-LU" dirty="0" smtClean="0"/>
          </a:p>
          <a:p>
            <a:r>
              <a:rPr lang="lb-LU" dirty="0" err="1" smtClean="0"/>
              <a:t>Multicultural</a:t>
            </a:r>
            <a:r>
              <a:rPr lang="lb-LU" dirty="0" smtClean="0"/>
              <a:t>/</a:t>
            </a:r>
            <a:r>
              <a:rPr lang="lb-LU" dirty="0" err="1" smtClean="0"/>
              <a:t>Cosmopolitan</a:t>
            </a:r>
            <a:r>
              <a:rPr lang="lb-LU" dirty="0" smtClean="0"/>
              <a:t> </a:t>
            </a:r>
            <a:r>
              <a:rPr lang="lb-LU" dirty="0" err="1" smtClean="0"/>
              <a:t>Identity</a:t>
            </a:r>
            <a:r>
              <a:rPr lang="lb-LU" dirty="0" smtClean="0"/>
              <a:t> </a:t>
            </a:r>
            <a:r>
              <a:rPr lang="lb-LU" dirty="0" err="1" smtClean="0"/>
              <a:t>Measures</a:t>
            </a:r>
            <a:endParaRPr lang="lb-LU" dirty="0" smtClean="0"/>
          </a:p>
          <a:p>
            <a:r>
              <a:rPr lang="lb-LU" dirty="0" err="1" smtClean="0"/>
              <a:t>Summary</a:t>
            </a:r>
            <a:endParaRPr lang="lb-LU" dirty="0" smtClean="0"/>
          </a:p>
          <a:p>
            <a:r>
              <a:rPr lang="lb-LU" dirty="0" err="1" smtClean="0"/>
              <a:t>Suggestions</a:t>
            </a:r>
            <a:r>
              <a:rPr lang="lb-LU" dirty="0" smtClean="0"/>
              <a:t> </a:t>
            </a:r>
            <a:r>
              <a:rPr lang="lb-LU" dirty="0" err="1" smtClean="0"/>
              <a:t>for</a:t>
            </a:r>
            <a:r>
              <a:rPr lang="lb-LU" dirty="0" smtClean="0"/>
              <a:t> </a:t>
            </a:r>
            <a:r>
              <a:rPr lang="lb-LU" dirty="0" err="1" smtClean="0"/>
              <a:t>future</a:t>
            </a:r>
            <a:r>
              <a:rPr lang="lb-LU" dirty="0" smtClean="0"/>
              <a:t> </a:t>
            </a:r>
            <a:r>
              <a:rPr lang="lb-LU" dirty="0" err="1" smtClean="0"/>
              <a:t>research</a:t>
            </a:r>
            <a:endParaRPr lang="lb-LU" dirty="0" smtClean="0"/>
          </a:p>
          <a:p>
            <a:endParaRPr lang="lb-LU" dirty="0" smtClean="0"/>
          </a:p>
          <a:p>
            <a:endParaRPr lang="lb-LU" dirty="0" smtClean="0"/>
          </a:p>
          <a:p>
            <a:endParaRPr lang="lb-LU" dirty="0" smtClean="0"/>
          </a:p>
          <a:p>
            <a:endParaRPr lang="lb-LU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A98-3716-46C6-A031-259C40000EFC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336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b-LU" sz="2800" dirty="0" err="1" smtClean="0"/>
              <a:t>Implicit</a:t>
            </a:r>
            <a:r>
              <a:rPr lang="lb-LU" sz="2800" dirty="0" smtClean="0"/>
              <a:t> </a:t>
            </a:r>
            <a:r>
              <a:rPr lang="lb-LU" sz="2800" dirty="0" err="1"/>
              <a:t>Association</a:t>
            </a:r>
            <a:r>
              <a:rPr lang="lb-LU" sz="2800" dirty="0"/>
              <a:t> </a:t>
            </a:r>
            <a:r>
              <a:rPr lang="lb-LU" sz="2800" dirty="0" err="1" smtClean="0"/>
              <a:t>Task</a:t>
            </a:r>
            <a:r>
              <a:rPr lang="lb-LU" sz="2800" dirty="0"/>
              <a:t> </a:t>
            </a:r>
            <a:r>
              <a:rPr lang="lb-LU" sz="2800" dirty="0" smtClean="0"/>
              <a:t>(</a:t>
            </a:r>
            <a:r>
              <a:rPr lang="lb-LU" sz="2800" dirty="0" err="1" smtClean="0"/>
              <a:t>Devos</a:t>
            </a:r>
            <a:r>
              <a:rPr lang="lb-LU" sz="2800" dirty="0" smtClean="0"/>
              <a:t>, 2006)</a:t>
            </a:r>
          </a:p>
          <a:p>
            <a:pPr marL="0" indent="0">
              <a:buNone/>
            </a:pPr>
            <a:endParaRPr lang="lb-LU" sz="2400" dirty="0"/>
          </a:p>
          <a:p>
            <a:pPr marL="0" indent="0">
              <a:buNone/>
            </a:pPr>
            <a:endParaRPr lang="lb-LU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b-LU" dirty="0" err="1" smtClean="0"/>
              <a:t>Implicit</a:t>
            </a:r>
            <a:r>
              <a:rPr lang="lb-LU" dirty="0" smtClean="0"/>
              <a:t> </a:t>
            </a:r>
            <a:r>
              <a:rPr lang="lb-LU" dirty="0" err="1" smtClean="0"/>
              <a:t>Measures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47664" y="2924944"/>
            <a:ext cx="6097247" cy="18722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         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American </a:t>
            </a:r>
            <a:r>
              <a:rPr lang="en-US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Culture                                 Mexican 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Culture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0B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</a:t>
            </a:r>
            <a:r>
              <a:rPr lang="en-US" sz="1400" dirty="0" smtClean="0">
                <a:solidFill>
                  <a:srgbClr val="00B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</a:t>
            </a:r>
            <a:r>
              <a:rPr lang="en-US" sz="1100" dirty="0">
                <a:solidFill>
                  <a:srgbClr val="00B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100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1100" dirty="0" smtClean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sz="1400" dirty="0" smtClean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Them</a:t>
            </a:r>
            <a:r>
              <a:rPr lang="en-US" sz="1100" dirty="0" smtClean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0B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00B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US" sz="1100" u="none" strike="noStrike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 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irc_mi" descr="Image result for american pictures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780" y="3956830"/>
            <a:ext cx="93218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5" y="4826314"/>
            <a:ext cx="6097248" cy="108600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A98-3716-46C6-A031-259C40000EFC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491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b-LU" dirty="0" err="1" smtClean="0"/>
              <a:t>Implicit</a:t>
            </a:r>
            <a:r>
              <a:rPr lang="lb-LU" dirty="0" smtClean="0"/>
              <a:t> </a:t>
            </a:r>
            <a:r>
              <a:rPr lang="lb-LU" dirty="0" err="1" smtClean="0"/>
              <a:t>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b-LU" dirty="0" err="1" smtClean="0"/>
              <a:t>Behavioral</a:t>
            </a:r>
            <a:r>
              <a:rPr lang="lb-LU" dirty="0" smtClean="0"/>
              <a:t> </a:t>
            </a:r>
            <a:r>
              <a:rPr lang="lb-LU" dirty="0" err="1" smtClean="0"/>
              <a:t>measure</a:t>
            </a:r>
            <a:r>
              <a:rPr lang="lb-LU" dirty="0" smtClean="0"/>
              <a:t> </a:t>
            </a:r>
            <a:r>
              <a:rPr lang="lb-LU" dirty="0" err="1" smtClean="0"/>
              <a:t>based</a:t>
            </a:r>
            <a:r>
              <a:rPr lang="lb-LU" dirty="0" smtClean="0"/>
              <a:t> </a:t>
            </a:r>
            <a:r>
              <a:rPr lang="lb-LU" dirty="0" err="1" smtClean="0"/>
              <a:t>on</a:t>
            </a:r>
            <a:r>
              <a:rPr lang="lb-LU" dirty="0" smtClean="0"/>
              <a:t> </a:t>
            </a:r>
            <a:r>
              <a:rPr lang="lb-LU" dirty="0" err="1" smtClean="0"/>
              <a:t>reaction</a:t>
            </a:r>
            <a:r>
              <a:rPr lang="lb-LU" dirty="0" smtClean="0"/>
              <a:t> </a:t>
            </a:r>
            <a:r>
              <a:rPr lang="lb-LU" dirty="0" err="1" smtClean="0"/>
              <a:t>times</a:t>
            </a:r>
            <a:r>
              <a:rPr lang="lb-LU" dirty="0" smtClean="0"/>
              <a:t>. </a:t>
            </a:r>
            <a:r>
              <a:rPr lang="lb-LU" dirty="0" err="1" smtClean="0"/>
              <a:t>Assesses</a:t>
            </a:r>
            <a:r>
              <a:rPr lang="lb-LU" dirty="0" smtClean="0"/>
              <a:t> </a:t>
            </a:r>
            <a:r>
              <a:rPr lang="lb-LU" dirty="0" err="1" smtClean="0"/>
              <a:t>the</a:t>
            </a:r>
            <a:r>
              <a:rPr lang="lb-LU" dirty="0" smtClean="0"/>
              <a:t> </a:t>
            </a:r>
            <a:r>
              <a:rPr lang="lb-LU" dirty="0" err="1" smtClean="0"/>
              <a:t>strength</a:t>
            </a:r>
            <a:r>
              <a:rPr lang="lb-LU" dirty="0" smtClean="0"/>
              <a:t> of </a:t>
            </a:r>
            <a:r>
              <a:rPr lang="lb-LU" dirty="0" err="1" smtClean="0"/>
              <a:t>association</a:t>
            </a:r>
            <a:r>
              <a:rPr lang="lb-LU" dirty="0" smtClean="0"/>
              <a:t> </a:t>
            </a:r>
            <a:r>
              <a:rPr lang="lb-LU" dirty="0" err="1" smtClean="0"/>
              <a:t>between</a:t>
            </a:r>
            <a:r>
              <a:rPr lang="lb-LU" dirty="0" smtClean="0"/>
              <a:t> </a:t>
            </a:r>
            <a:r>
              <a:rPr lang="lb-LU" dirty="0" err="1" smtClean="0"/>
              <a:t>two</a:t>
            </a:r>
            <a:r>
              <a:rPr lang="lb-LU" dirty="0" smtClean="0"/>
              <a:t> </a:t>
            </a:r>
            <a:r>
              <a:rPr lang="lb-LU" dirty="0" err="1" smtClean="0"/>
              <a:t>concepts</a:t>
            </a:r>
            <a:r>
              <a:rPr lang="lb-LU" dirty="0" smtClean="0"/>
              <a:t>.</a:t>
            </a:r>
          </a:p>
          <a:p>
            <a:endParaRPr lang="lb-LU" dirty="0"/>
          </a:p>
          <a:p>
            <a:r>
              <a:rPr lang="lb-LU" dirty="0" err="1" smtClean="0"/>
              <a:t>If</a:t>
            </a:r>
            <a:r>
              <a:rPr lang="lb-LU" dirty="0" smtClean="0"/>
              <a:t> </a:t>
            </a:r>
            <a:r>
              <a:rPr lang="lb-LU" dirty="0" err="1" smtClean="0"/>
              <a:t>someone</a:t>
            </a:r>
            <a:r>
              <a:rPr lang="lb-LU" dirty="0" smtClean="0"/>
              <a:t> </a:t>
            </a:r>
            <a:r>
              <a:rPr lang="lb-LU" dirty="0" err="1" smtClean="0"/>
              <a:t>finds</a:t>
            </a:r>
            <a:r>
              <a:rPr lang="lb-LU" dirty="0" smtClean="0"/>
              <a:t> </a:t>
            </a:r>
            <a:r>
              <a:rPr lang="lb-LU" dirty="0" err="1" smtClean="0"/>
              <a:t>it</a:t>
            </a:r>
            <a:r>
              <a:rPr lang="lb-LU" dirty="0" smtClean="0"/>
              <a:t> </a:t>
            </a:r>
            <a:r>
              <a:rPr lang="lb-LU" dirty="0" err="1" smtClean="0"/>
              <a:t>easier</a:t>
            </a:r>
            <a:r>
              <a:rPr lang="lb-LU" dirty="0" smtClean="0"/>
              <a:t> </a:t>
            </a:r>
            <a:r>
              <a:rPr lang="lb-LU" dirty="0" err="1" smtClean="0"/>
              <a:t>to</a:t>
            </a:r>
            <a:r>
              <a:rPr lang="lb-LU" dirty="0" smtClean="0"/>
              <a:t> </a:t>
            </a:r>
            <a:r>
              <a:rPr lang="lb-LU" dirty="0" err="1" smtClean="0"/>
              <a:t>combine</a:t>
            </a:r>
            <a:r>
              <a:rPr lang="lb-LU" dirty="0" smtClean="0"/>
              <a:t> </a:t>
            </a:r>
            <a:r>
              <a:rPr lang="lb-LU" dirty="0" err="1" smtClean="0"/>
              <a:t>self-related</a:t>
            </a:r>
            <a:r>
              <a:rPr lang="lb-LU" dirty="0" smtClean="0"/>
              <a:t> </a:t>
            </a:r>
            <a:r>
              <a:rPr lang="lb-LU" dirty="0" err="1" smtClean="0"/>
              <a:t>words</a:t>
            </a:r>
            <a:r>
              <a:rPr lang="lb-LU" dirty="0" smtClean="0"/>
              <a:t> </a:t>
            </a:r>
            <a:r>
              <a:rPr lang="lb-LU" dirty="0" err="1" smtClean="0"/>
              <a:t>with</a:t>
            </a:r>
            <a:r>
              <a:rPr lang="lb-LU" dirty="0" smtClean="0"/>
              <a:t> </a:t>
            </a:r>
            <a:r>
              <a:rPr lang="lb-LU" dirty="0" err="1" smtClean="0"/>
              <a:t>pictures</a:t>
            </a:r>
            <a:r>
              <a:rPr lang="lb-LU" dirty="0" smtClean="0"/>
              <a:t> </a:t>
            </a:r>
            <a:r>
              <a:rPr lang="lb-LU" dirty="0" err="1" smtClean="0"/>
              <a:t>that</a:t>
            </a:r>
            <a:r>
              <a:rPr lang="lb-LU" dirty="0" smtClean="0"/>
              <a:t> </a:t>
            </a:r>
            <a:r>
              <a:rPr lang="lb-LU" dirty="0" err="1" smtClean="0"/>
              <a:t>represent</a:t>
            </a:r>
            <a:r>
              <a:rPr lang="lb-LU" dirty="0" smtClean="0"/>
              <a:t> </a:t>
            </a:r>
            <a:r>
              <a:rPr lang="lb-LU" dirty="0" err="1" smtClean="0"/>
              <a:t>one</a:t>
            </a:r>
            <a:r>
              <a:rPr lang="lb-LU" dirty="0" smtClean="0"/>
              <a:t> </a:t>
            </a:r>
            <a:r>
              <a:rPr lang="lb-LU" dirty="0" err="1" smtClean="0"/>
              <a:t>culture</a:t>
            </a:r>
            <a:r>
              <a:rPr lang="lb-LU" dirty="0" smtClean="0"/>
              <a:t> </a:t>
            </a:r>
            <a:r>
              <a:rPr lang="lb-LU" dirty="0" err="1" smtClean="0"/>
              <a:t>over</a:t>
            </a:r>
            <a:r>
              <a:rPr lang="lb-LU" dirty="0" smtClean="0"/>
              <a:t> </a:t>
            </a:r>
            <a:r>
              <a:rPr lang="lb-LU" dirty="0" err="1" smtClean="0"/>
              <a:t>another</a:t>
            </a:r>
            <a:r>
              <a:rPr lang="lb-LU" dirty="0" smtClean="0"/>
              <a:t> (</a:t>
            </a:r>
            <a:r>
              <a:rPr lang="lb-LU" dirty="0" err="1" smtClean="0"/>
              <a:t>shorter</a:t>
            </a:r>
            <a:r>
              <a:rPr lang="lb-LU" dirty="0" smtClean="0"/>
              <a:t> </a:t>
            </a:r>
            <a:r>
              <a:rPr lang="lb-LU" dirty="0" err="1" smtClean="0"/>
              <a:t>reaction</a:t>
            </a:r>
            <a:r>
              <a:rPr lang="lb-LU" dirty="0" smtClean="0"/>
              <a:t> </a:t>
            </a:r>
            <a:r>
              <a:rPr lang="lb-LU" dirty="0" err="1" smtClean="0"/>
              <a:t>times</a:t>
            </a:r>
            <a:r>
              <a:rPr lang="lb-LU" dirty="0" smtClean="0"/>
              <a:t>) </a:t>
            </a:r>
            <a:r>
              <a:rPr lang="lb-LU" dirty="0" err="1" smtClean="0"/>
              <a:t>this</a:t>
            </a:r>
            <a:r>
              <a:rPr lang="lb-LU" dirty="0" smtClean="0"/>
              <a:t> </a:t>
            </a:r>
            <a:r>
              <a:rPr lang="lb-LU" dirty="0" err="1" smtClean="0"/>
              <a:t>is</a:t>
            </a:r>
            <a:r>
              <a:rPr lang="lb-LU" dirty="0" smtClean="0"/>
              <a:t> an </a:t>
            </a:r>
            <a:r>
              <a:rPr lang="lb-LU" dirty="0" err="1" smtClean="0"/>
              <a:t>indication</a:t>
            </a:r>
            <a:r>
              <a:rPr lang="lb-LU" dirty="0" smtClean="0"/>
              <a:t> of </a:t>
            </a:r>
            <a:r>
              <a:rPr lang="lb-LU" dirty="0" err="1" smtClean="0"/>
              <a:t>strong</a:t>
            </a:r>
            <a:r>
              <a:rPr lang="lb-LU" dirty="0" smtClean="0"/>
              <a:t> </a:t>
            </a:r>
            <a:r>
              <a:rPr lang="lb-LU" dirty="0" err="1" smtClean="0"/>
              <a:t>identification</a:t>
            </a:r>
            <a:r>
              <a:rPr lang="lb-LU" dirty="0" smtClean="0"/>
              <a:t> </a:t>
            </a:r>
            <a:r>
              <a:rPr lang="lb-LU" dirty="0" err="1" smtClean="0"/>
              <a:t>with</a:t>
            </a:r>
            <a:r>
              <a:rPr lang="lb-LU" dirty="0" smtClean="0"/>
              <a:t> </a:t>
            </a:r>
            <a:r>
              <a:rPr lang="lb-LU" dirty="0" err="1" smtClean="0"/>
              <a:t>this</a:t>
            </a:r>
            <a:r>
              <a:rPr lang="lb-LU" dirty="0" smtClean="0"/>
              <a:t> </a:t>
            </a:r>
            <a:r>
              <a:rPr lang="lb-LU" dirty="0" err="1" smtClean="0"/>
              <a:t>culture</a:t>
            </a:r>
            <a:endParaRPr lang="lb-LU" dirty="0" smtClean="0"/>
          </a:p>
          <a:p>
            <a:endParaRPr lang="lb-LU" dirty="0"/>
          </a:p>
          <a:p>
            <a:r>
              <a:rPr lang="en-US" dirty="0" smtClean="0"/>
              <a:t>It is also possible to investigate </a:t>
            </a:r>
            <a:r>
              <a:rPr lang="en-US" dirty="0"/>
              <a:t>the strength </a:t>
            </a:r>
            <a:r>
              <a:rPr lang="en-US" dirty="0" smtClean="0"/>
              <a:t>of identification </a:t>
            </a:r>
            <a:r>
              <a:rPr lang="en-US" dirty="0"/>
              <a:t>with </a:t>
            </a:r>
            <a:r>
              <a:rPr lang="en-US" dirty="0" smtClean="0"/>
              <a:t>the mainstream </a:t>
            </a:r>
            <a:r>
              <a:rPr lang="en-US" dirty="0"/>
              <a:t>culture </a:t>
            </a:r>
            <a:r>
              <a:rPr lang="en-US" dirty="0" smtClean="0"/>
              <a:t>and the culture </a:t>
            </a:r>
            <a:r>
              <a:rPr lang="en-US" dirty="0"/>
              <a:t>of origin relative to one another </a:t>
            </a:r>
            <a:r>
              <a:rPr lang="en-US" dirty="0" smtClean="0"/>
              <a:t>and relative </a:t>
            </a:r>
            <a:r>
              <a:rPr lang="en-US" dirty="0"/>
              <a:t>to a less relevant point of </a:t>
            </a:r>
            <a:r>
              <a:rPr lang="en-US" dirty="0" smtClean="0"/>
              <a:t>reference (other cultures)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A98-3716-46C6-A031-259C40000EFC}" type="slidenum">
              <a:rPr lang="el-GR" smtClean="0"/>
              <a:pPr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552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b-LU" sz="5400" dirty="0" err="1"/>
              <a:t>Implicit</a:t>
            </a:r>
            <a:r>
              <a:rPr lang="lb-LU" sz="5400" dirty="0"/>
              <a:t> </a:t>
            </a:r>
            <a:r>
              <a:rPr lang="lb-LU" sz="5400" dirty="0" err="1"/>
              <a:t>Association</a:t>
            </a:r>
            <a:r>
              <a:rPr lang="lb-LU" sz="5400"/>
              <a:t> </a:t>
            </a:r>
            <a:r>
              <a:rPr lang="lb-LU" sz="5400" smtClean="0"/>
              <a:t>Test (IAT)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16018"/>
            <a:ext cx="8229600" cy="262772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A98-3716-46C6-A031-259C40000EFC}" type="slidenum">
              <a:rPr lang="el-GR" smtClean="0"/>
              <a:pPr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3709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89120"/>
          </a:xfrm>
        </p:spPr>
        <p:txBody>
          <a:bodyPr/>
          <a:lstStyle/>
          <a:p>
            <a:r>
              <a:rPr lang="lb-LU" sz="2800" b="1" dirty="0" err="1">
                <a:solidFill>
                  <a:schemeClr val="tx2"/>
                </a:solidFill>
                <a:ea typeface="+mj-ea"/>
                <a:cs typeface="+mj-cs"/>
              </a:rPr>
              <a:t>Globalization-based</a:t>
            </a:r>
            <a:r>
              <a:rPr lang="lb-LU" sz="2800" b="1" dirty="0">
                <a:solidFill>
                  <a:schemeClr val="tx2"/>
                </a:solidFill>
                <a:ea typeface="+mj-ea"/>
                <a:cs typeface="+mj-cs"/>
              </a:rPr>
              <a:t> </a:t>
            </a:r>
            <a:r>
              <a:rPr lang="lb-LU" sz="2800" b="1" dirty="0" err="1" smtClean="0">
                <a:solidFill>
                  <a:schemeClr val="tx2"/>
                </a:solidFill>
                <a:ea typeface="+mj-ea"/>
                <a:cs typeface="+mj-cs"/>
              </a:rPr>
              <a:t>acculturation</a:t>
            </a:r>
            <a:endParaRPr lang="lb-LU" dirty="0"/>
          </a:p>
          <a:p>
            <a:pPr marL="0" indent="0">
              <a:buNone/>
            </a:pPr>
            <a:r>
              <a:rPr lang="lb-LU" dirty="0" err="1" smtClean="0"/>
              <a:t>Selection</a:t>
            </a:r>
            <a:r>
              <a:rPr lang="lb-LU" dirty="0" smtClean="0"/>
              <a:t> of </a:t>
            </a:r>
            <a:r>
              <a:rPr lang="lb-LU" dirty="0" err="1" smtClean="0"/>
              <a:t>cultural</a:t>
            </a:r>
            <a:r>
              <a:rPr lang="lb-LU" dirty="0" smtClean="0"/>
              <a:t> </a:t>
            </a:r>
            <a:r>
              <a:rPr lang="lb-LU" dirty="0" err="1" smtClean="0"/>
              <a:t>elements</a:t>
            </a:r>
            <a:r>
              <a:rPr lang="lb-LU" dirty="0" smtClean="0"/>
              <a:t>, </a:t>
            </a:r>
            <a:r>
              <a:rPr lang="lb-LU" dirty="0" err="1" smtClean="0"/>
              <a:t>values</a:t>
            </a:r>
            <a:r>
              <a:rPr lang="lb-LU" dirty="0" smtClean="0"/>
              <a:t> and </a:t>
            </a:r>
            <a:r>
              <a:rPr lang="lb-LU" dirty="0" err="1" smtClean="0"/>
              <a:t>practices</a:t>
            </a:r>
            <a:r>
              <a:rPr lang="lb-LU" dirty="0" smtClean="0"/>
              <a:t> </a:t>
            </a:r>
            <a:r>
              <a:rPr lang="lb-LU" dirty="0" err="1" smtClean="0"/>
              <a:t>from</a:t>
            </a:r>
            <a:r>
              <a:rPr lang="lb-LU" dirty="0" smtClean="0"/>
              <a:t> </a:t>
            </a:r>
            <a:r>
              <a:rPr lang="lb-LU" dirty="0" err="1" smtClean="0"/>
              <a:t>several</a:t>
            </a:r>
            <a:r>
              <a:rPr lang="lb-LU" dirty="0" smtClean="0"/>
              <a:t> </a:t>
            </a:r>
            <a:r>
              <a:rPr lang="lb-LU" dirty="0" err="1" smtClean="0"/>
              <a:t>cultural</a:t>
            </a:r>
            <a:r>
              <a:rPr lang="lb-LU" dirty="0" smtClean="0"/>
              <a:t> </a:t>
            </a:r>
            <a:r>
              <a:rPr lang="lb-LU" dirty="0" err="1" smtClean="0"/>
              <a:t>worldviews</a:t>
            </a:r>
            <a:endParaRPr lang="lb-LU" dirty="0" smtClean="0"/>
          </a:p>
          <a:p>
            <a:pPr marL="0" indent="0">
              <a:buNone/>
            </a:pPr>
            <a:endParaRPr lang="lb-LU" dirty="0"/>
          </a:p>
          <a:p>
            <a:r>
              <a:rPr lang="lb-LU" sz="2800" b="1" dirty="0">
                <a:solidFill>
                  <a:schemeClr val="tx2"/>
                </a:solidFill>
              </a:rPr>
              <a:t>Global </a:t>
            </a:r>
            <a:r>
              <a:rPr lang="en-US" sz="2800" b="1" dirty="0" smtClean="0">
                <a:solidFill>
                  <a:schemeClr val="tx2"/>
                </a:solidFill>
              </a:rPr>
              <a:t>Identity/Cosmopolitanism</a:t>
            </a:r>
            <a:endParaRPr lang="lb-LU" sz="2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lb-LU" sz="2800" dirty="0" err="1"/>
              <a:t>A</a:t>
            </a:r>
            <a:r>
              <a:rPr lang="lb-LU" sz="2800" dirty="0" err="1" smtClean="0"/>
              <a:t>ttachment</a:t>
            </a:r>
            <a:r>
              <a:rPr lang="lb-LU" sz="2800" dirty="0" smtClean="0"/>
              <a:t> </a:t>
            </a:r>
            <a:r>
              <a:rPr lang="lb-LU" sz="2800" dirty="0" err="1"/>
              <a:t>to</a:t>
            </a:r>
            <a:r>
              <a:rPr lang="lb-LU" sz="2800" dirty="0"/>
              <a:t> global </a:t>
            </a:r>
            <a:r>
              <a:rPr lang="lb-LU" sz="2800" dirty="0" err="1"/>
              <a:t>community</a:t>
            </a:r>
            <a:r>
              <a:rPr lang="lb-LU" sz="2800" dirty="0"/>
              <a:t>, </a:t>
            </a:r>
            <a:r>
              <a:rPr lang="lb-LU" sz="2800" dirty="0" err="1"/>
              <a:t>beyond</a:t>
            </a:r>
            <a:r>
              <a:rPr lang="lb-LU" sz="2800" dirty="0"/>
              <a:t> </a:t>
            </a:r>
            <a:r>
              <a:rPr lang="lb-LU" sz="2800" dirty="0" err="1"/>
              <a:t>one’s</a:t>
            </a:r>
            <a:r>
              <a:rPr lang="lb-LU" sz="2800" dirty="0"/>
              <a:t> </a:t>
            </a:r>
            <a:r>
              <a:rPr lang="lb-LU" sz="2800" dirty="0" err="1"/>
              <a:t>nation</a:t>
            </a:r>
            <a:endParaRPr lang="lb-LU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Multiculturalism</a:t>
            </a:r>
            <a:endParaRPr lang="el-G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A98-3716-46C6-A031-259C40000EFC}" type="slidenum">
              <a:rPr lang="el-GR" smtClean="0"/>
              <a:pPr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379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Multicultural Identity Measures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2400" dirty="0" smtClean="0">
              <a:solidFill>
                <a:schemeClr val="tx2"/>
              </a:solidFill>
              <a:ea typeface="+mj-ea"/>
              <a:cs typeface="+mj-cs"/>
            </a:endParaRPr>
          </a:p>
          <a:p>
            <a:r>
              <a:rPr lang="en-US" sz="2000" dirty="0" smtClean="0">
                <a:solidFill>
                  <a:schemeClr val="tx2"/>
                </a:solidFill>
                <a:ea typeface="+mj-ea"/>
                <a:cs typeface="+mj-cs"/>
              </a:rPr>
              <a:t>Global </a:t>
            </a:r>
            <a:r>
              <a:rPr lang="en-US" sz="2000" dirty="0">
                <a:solidFill>
                  <a:schemeClr val="tx2"/>
                </a:solidFill>
                <a:ea typeface="+mj-ea"/>
                <a:cs typeface="+mj-cs"/>
              </a:rPr>
              <a:t>Identity </a:t>
            </a:r>
            <a:r>
              <a:rPr lang="en-US" sz="2000" dirty="0" smtClean="0">
                <a:solidFill>
                  <a:schemeClr val="tx2"/>
                </a:solidFill>
                <a:ea typeface="+mj-ea"/>
                <a:cs typeface="+mj-cs"/>
              </a:rPr>
              <a:t>Scale (</a:t>
            </a:r>
            <a:r>
              <a:rPr lang="en-US" sz="2000" dirty="0" err="1">
                <a:solidFill>
                  <a:schemeClr val="tx2"/>
                </a:solidFill>
                <a:ea typeface="+mj-ea"/>
                <a:cs typeface="+mj-cs"/>
              </a:rPr>
              <a:t>Türken</a:t>
            </a:r>
            <a:r>
              <a:rPr lang="en-US" sz="2000" dirty="0">
                <a:solidFill>
                  <a:schemeClr val="tx2"/>
                </a:solidFill>
                <a:ea typeface="+mj-ea"/>
                <a:cs typeface="+mj-cs"/>
              </a:rPr>
              <a:t> &amp; </a:t>
            </a:r>
            <a:r>
              <a:rPr lang="en-US" sz="2000" dirty="0" err="1">
                <a:solidFill>
                  <a:schemeClr val="tx2"/>
                </a:solidFill>
                <a:ea typeface="+mj-ea"/>
                <a:cs typeface="+mj-cs"/>
              </a:rPr>
              <a:t>Rudmin</a:t>
            </a:r>
            <a:r>
              <a:rPr lang="en-US" sz="2000" dirty="0">
                <a:solidFill>
                  <a:schemeClr val="tx2"/>
                </a:solidFill>
                <a:ea typeface="+mj-ea"/>
                <a:cs typeface="+mj-cs"/>
              </a:rPr>
              <a:t>, 2013)</a:t>
            </a:r>
          </a:p>
          <a:p>
            <a:pPr marL="0" indent="0">
              <a:buNone/>
            </a:pPr>
            <a:r>
              <a:rPr lang="en-US" sz="2000" dirty="0" smtClean="0"/>
              <a:t>“</a:t>
            </a:r>
            <a:r>
              <a:rPr lang="en-US" sz="2000" i="1" dirty="0" smtClean="0"/>
              <a:t>I consider</a:t>
            </a:r>
            <a:r>
              <a:rPr lang="en-US" sz="2000" i="1" dirty="0"/>
              <a:t> </a:t>
            </a:r>
            <a:r>
              <a:rPr lang="en-US" sz="2000" i="1" dirty="0" smtClean="0"/>
              <a:t>myself</a:t>
            </a:r>
            <a:r>
              <a:rPr lang="en-US" sz="2000" i="1" dirty="0"/>
              <a:t> </a:t>
            </a:r>
            <a:r>
              <a:rPr lang="en-US" sz="2000" i="1" dirty="0" smtClean="0"/>
              <a:t>more</a:t>
            </a:r>
            <a:r>
              <a:rPr lang="en-US" sz="2000" i="1" dirty="0"/>
              <a:t> </a:t>
            </a:r>
            <a:r>
              <a:rPr lang="en-US" sz="2000" i="1" dirty="0" smtClean="0"/>
              <a:t>as</a:t>
            </a:r>
            <a:r>
              <a:rPr lang="en-US" sz="2000" i="1" dirty="0"/>
              <a:t> </a:t>
            </a:r>
            <a:r>
              <a:rPr lang="en-US" sz="2000" i="1" dirty="0" smtClean="0"/>
              <a:t>a</a:t>
            </a:r>
            <a:r>
              <a:rPr lang="en-US" sz="2000" i="1" dirty="0"/>
              <a:t> </a:t>
            </a:r>
            <a:r>
              <a:rPr lang="en-US" sz="2000" i="1" dirty="0" smtClean="0"/>
              <a:t>citizen</a:t>
            </a:r>
            <a:r>
              <a:rPr lang="en-US" sz="2000" i="1" dirty="0"/>
              <a:t> </a:t>
            </a:r>
            <a:r>
              <a:rPr lang="en-US" sz="2000" i="1" dirty="0" smtClean="0"/>
              <a:t>of</a:t>
            </a:r>
            <a:r>
              <a:rPr lang="en-US" sz="2000" i="1" dirty="0"/>
              <a:t> </a:t>
            </a:r>
            <a:r>
              <a:rPr lang="en-US" sz="2000" i="1" dirty="0" smtClean="0"/>
              <a:t>the</a:t>
            </a:r>
            <a:r>
              <a:rPr lang="en-US" sz="2000" i="1" dirty="0"/>
              <a:t> </a:t>
            </a:r>
            <a:r>
              <a:rPr lang="en-US" sz="2000" i="1" dirty="0" smtClean="0"/>
              <a:t>world</a:t>
            </a:r>
            <a:r>
              <a:rPr lang="en-US" sz="2000" i="1" dirty="0"/>
              <a:t> </a:t>
            </a:r>
            <a:r>
              <a:rPr lang="en-US" sz="2000" i="1" dirty="0" smtClean="0"/>
              <a:t>than</a:t>
            </a:r>
            <a:r>
              <a:rPr lang="en-US" sz="2000" i="1" dirty="0"/>
              <a:t> </a:t>
            </a:r>
            <a:r>
              <a:rPr lang="en-US" sz="2000" i="1" dirty="0" smtClean="0"/>
              <a:t>a</a:t>
            </a:r>
            <a:r>
              <a:rPr lang="en-US" sz="2000" i="1" dirty="0"/>
              <a:t> </a:t>
            </a:r>
            <a:r>
              <a:rPr lang="en-US" sz="2000" i="1" dirty="0" smtClean="0"/>
              <a:t>citizen</a:t>
            </a:r>
            <a:r>
              <a:rPr lang="en-US" sz="2000" i="1" dirty="0"/>
              <a:t> </a:t>
            </a:r>
            <a:r>
              <a:rPr lang="en-US" sz="2000" i="1" dirty="0" smtClean="0"/>
              <a:t>of</a:t>
            </a:r>
            <a:r>
              <a:rPr lang="en-US" sz="2000" i="1" dirty="0"/>
              <a:t> </a:t>
            </a:r>
            <a:r>
              <a:rPr lang="en-US" sz="2000" i="1" dirty="0" smtClean="0"/>
              <a:t>some</a:t>
            </a:r>
            <a:r>
              <a:rPr lang="en-US" sz="2000" i="1" dirty="0"/>
              <a:t> </a:t>
            </a:r>
            <a:r>
              <a:rPr lang="en-US" sz="2000" i="1" dirty="0" smtClean="0"/>
              <a:t>nation</a:t>
            </a:r>
            <a:r>
              <a:rPr lang="en-US" sz="2000" dirty="0" smtClean="0"/>
              <a:t>”</a:t>
            </a:r>
            <a:endParaRPr lang="en-US" sz="2000" b="1" dirty="0" smtClean="0"/>
          </a:p>
          <a:p>
            <a:r>
              <a:rPr lang="en-US" sz="2000" dirty="0">
                <a:solidFill>
                  <a:schemeClr val="tx2"/>
                </a:solidFill>
                <a:ea typeface="+mj-ea"/>
                <a:cs typeface="+mj-cs"/>
              </a:rPr>
              <a:t>Cosmopolitanism </a:t>
            </a:r>
            <a:r>
              <a:rPr lang="en-US" sz="2000" dirty="0" smtClean="0">
                <a:solidFill>
                  <a:schemeClr val="tx2"/>
                </a:solidFill>
                <a:ea typeface="+mj-ea"/>
                <a:cs typeface="+mj-cs"/>
              </a:rPr>
              <a:t>Scale </a:t>
            </a:r>
            <a:r>
              <a:rPr lang="en-US" sz="2000" dirty="0">
                <a:solidFill>
                  <a:schemeClr val="tx2"/>
                </a:solidFill>
                <a:ea typeface="+mj-ea"/>
                <a:cs typeface="+mj-cs"/>
              </a:rPr>
              <a:t>(</a:t>
            </a:r>
            <a:r>
              <a:rPr lang="en-US" sz="2000" dirty="0" err="1">
                <a:solidFill>
                  <a:schemeClr val="tx2"/>
                </a:solidFill>
                <a:ea typeface="+mj-ea"/>
                <a:cs typeface="+mj-cs"/>
              </a:rPr>
              <a:t>Jenning</a:t>
            </a:r>
            <a:r>
              <a:rPr lang="en-US" sz="2000" dirty="0">
                <a:solidFill>
                  <a:schemeClr val="tx2"/>
                </a:solidFill>
                <a:ea typeface="+mj-ea"/>
                <a:cs typeface="+mj-cs"/>
              </a:rPr>
              <a:t>, </a:t>
            </a:r>
            <a:r>
              <a:rPr lang="en-US" sz="2000" dirty="0" smtClean="0">
                <a:solidFill>
                  <a:schemeClr val="tx2"/>
                </a:solidFill>
                <a:ea typeface="+mj-ea"/>
                <a:cs typeface="+mj-cs"/>
              </a:rPr>
              <a:t>1967)</a:t>
            </a:r>
            <a:endParaRPr lang="en-US" sz="2000" dirty="0">
              <a:solidFill>
                <a:schemeClr val="tx2"/>
              </a:solidFill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2000" i="1" dirty="0" smtClean="0"/>
              <a:t>“Which one</a:t>
            </a:r>
            <a:r>
              <a:rPr lang="en-US" sz="2000" i="1" dirty="0"/>
              <a:t> </a:t>
            </a:r>
            <a:r>
              <a:rPr lang="en-US" sz="2000" i="1" dirty="0" smtClean="0"/>
              <a:t>do</a:t>
            </a:r>
            <a:r>
              <a:rPr lang="en-US" sz="2000" i="1" dirty="0"/>
              <a:t> </a:t>
            </a:r>
            <a:r>
              <a:rPr lang="en-US" sz="2000" i="1" dirty="0" smtClean="0"/>
              <a:t>you follow most</a:t>
            </a:r>
            <a:r>
              <a:rPr lang="en-US" sz="2000" i="1" dirty="0"/>
              <a:t> </a:t>
            </a:r>
            <a:r>
              <a:rPr lang="en-US" sz="2000" i="1" dirty="0" smtClean="0"/>
              <a:t>closely</a:t>
            </a:r>
            <a:r>
              <a:rPr lang="en-US" sz="2000" i="1" dirty="0"/>
              <a:t> </a:t>
            </a:r>
            <a:r>
              <a:rPr lang="en-US" sz="2000" i="1" dirty="0" smtClean="0"/>
              <a:t>international</a:t>
            </a:r>
            <a:r>
              <a:rPr lang="en-US" sz="2000" i="1" dirty="0"/>
              <a:t> </a:t>
            </a:r>
            <a:r>
              <a:rPr lang="en-US" sz="2000" i="1" dirty="0" smtClean="0"/>
              <a:t>affairs, national</a:t>
            </a:r>
            <a:r>
              <a:rPr lang="en-US" sz="2000" i="1" dirty="0"/>
              <a:t> </a:t>
            </a:r>
            <a:r>
              <a:rPr lang="en-US" sz="2000" i="1" dirty="0" smtClean="0"/>
              <a:t>affairs, state</a:t>
            </a:r>
            <a:r>
              <a:rPr lang="en-US" sz="2000" i="1" dirty="0"/>
              <a:t> </a:t>
            </a:r>
            <a:r>
              <a:rPr lang="en-US" sz="2000" i="1" dirty="0" smtClean="0"/>
              <a:t>affairs, local</a:t>
            </a:r>
            <a:r>
              <a:rPr lang="en-US" sz="2000" i="1" dirty="0"/>
              <a:t> </a:t>
            </a:r>
            <a:r>
              <a:rPr lang="en-US" sz="2000" i="1" dirty="0" smtClean="0"/>
              <a:t>affairs”</a:t>
            </a:r>
          </a:p>
          <a:p>
            <a:r>
              <a:rPr lang="en-US" sz="2000" dirty="0">
                <a:solidFill>
                  <a:schemeClr val="tx2"/>
                </a:solidFill>
                <a:ea typeface="+mj-ea"/>
                <a:cs typeface="+mj-cs"/>
              </a:rPr>
              <a:t>Universal Orientation </a:t>
            </a:r>
            <a:r>
              <a:rPr lang="en-US" sz="2000" dirty="0" smtClean="0">
                <a:solidFill>
                  <a:schemeClr val="tx2"/>
                </a:solidFill>
                <a:ea typeface="+mj-ea"/>
                <a:cs typeface="+mj-cs"/>
              </a:rPr>
              <a:t>Scale </a:t>
            </a:r>
            <a:r>
              <a:rPr lang="en-US" sz="2100" dirty="0">
                <a:solidFill>
                  <a:schemeClr val="tx2"/>
                </a:solidFill>
                <a:ea typeface="+mj-ea"/>
                <a:cs typeface="+mj-cs"/>
              </a:rPr>
              <a:t>(Phillip &amp; </a:t>
            </a:r>
            <a:r>
              <a:rPr lang="en-US" sz="2100" dirty="0" err="1">
                <a:solidFill>
                  <a:schemeClr val="tx2"/>
                </a:solidFill>
                <a:ea typeface="+mj-ea"/>
                <a:cs typeface="+mj-cs"/>
              </a:rPr>
              <a:t>Ziller</a:t>
            </a:r>
            <a:r>
              <a:rPr lang="en-US" sz="2100" dirty="0">
                <a:solidFill>
                  <a:schemeClr val="tx2"/>
                </a:solidFill>
                <a:ea typeface="+mj-ea"/>
                <a:cs typeface="+mj-cs"/>
              </a:rPr>
              <a:t>, 1997)</a:t>
            </a:r>
          </a:p>
          <a:p>
            <a:pPr marL="0" indent="0">
              <a:buNone/>
            </a:pPr>
            <a:r>
              <a:rPr lang="en-US" sz="2000" i="1" dirty="0" smtClean="0"/>
              <a:t>“At one</a:t>
            </a:r>
            <a:r>
              <a:rPr lang="en-US" sz="2000" i="1" dirty="0"/>
              <a:t> </a:t>
            </a:r>
            <a:r>
              <a:rPr lang="en-US" sz="2000" i="1" dirty="0" smtClean="0"/>
              <a:t>level</a:t>
            </a:r>
            <a:r>
              <a:rPr lang="en-US" sz="2000" i="1" dirty="0"/>
              <a:t> </a:t>
            </a:r>
            <a:r>
              <a:rPr lang="en-US" sz="2000" i="1" dirty="0" smtClean="0"/>
              <a:t>of</a:t>
            </a:r>
            <a:r>
              <a:rPr lang="en-US" sz="2000" i="1" dirty="0"/>
              <a:t> </a:t>
            </a:r>
            <a:r>
              <a:rPr lang="en-US" sz="2000" i="1" dirty="0" smtClean="0"/>
              <a:t>thinking</a:t>
            </a:r>
            <a:r>
              <a:rPr lang="en-US" sz="2000" i="1" dirty="0"/>
              <a:t> </a:t>
            </a:r>
            <a:r>
              <a:rPr lang="en-US" sz="2000" i="1" dirty="0" smtClean="0"/>
              <a:t>we</a:t>
            </a:r>
            <a:r>
              <a:rPr lang="en-US" sz="2000" i="1" dirty="0"/>
              <a:t> </a:t>
            </a:r>
            <a:r>
              <a:rPr lang="en-US" sz="2000" i="1" dirty="0" smtClean="0"/>
              <a:t>are</a:t>
            </a:r>
            <a:r>
              <a:rPr lang="en-US" sz="2000" i="1" dirty="0"/>
              <a:t> </a:t>
            </a:r>
            <a:r>
              <a:rPr lang="en-US" sz="2000" i="1" dirty="0" smtClean="0"/>
              <a:t>all</a:t>
            </a:r>
            <a:r>
              <a:rPr lang="en-US" sz="2000" i="1" dirty="0"/>
              <a:t> </a:t>
            </a:r>
            <a:r>
              <a:rPr lang="en-US" sz="2000" i="1" dirty="0" smtClean="0"/>
              <a:t>of</a:t>
            </a:r>
            <a:r>
              <a:rPr lang="en-US" sz="2000" i="1" dirty="0"/>
              <a:t> </a:t>
            </a:r>
            <a:r>
              <a:rPr lang="en-US" sz="2000" i="1" dirty="0" smtClean="0"/>
              <a:t>a</a:t>
            </a:r>
            <a:r>
              <a:rPr lang="en-US" sz="2000" i="1" dirty="0"/>
              <a:t> </a:t>
            </a:r>
            <a:r>
              <a:rPr lang="en-US" sz="2000" i="1" dirty="0" smtClean="0"/>
              <a:t>kind”</a:t>
            </a:r>
          </a:p>
          <a:p>
            <a:r>
              <a:rPr lang="lb-LU" sz="2000" dirty="0" err="1">
                <a:solidFill>
                  <a:schemeClr val="tx2"/>
                </a:solidFill>
                <a:ea typeface="+mj-ea"/>
                <a:cs typeface="+mj-cs"/>
              </a:rPr>
              <a:t>Identification</a:t>
            </a:r>
            <a:r>
              <a:rPr lang="lb-LU" sz="2000" dirty="0">
                <a:solidFill>
                  <a:schemeClr val="tx2"/>
                </a:solidFill>
                <a:ea typeface="+mj-ea"/>
                <a:cs typeface="+mj-cs"/>
              </a:rPr>
              <a:t> </a:t>
            </a:r>
            <a:r>
              <a:rPr lang="lb-LU" sz="2000" dirty="0" err="1">
                <a:solidFill>
                  <a:schemeClr val="tx2"/>
                </a:solidFill>
                <a:ea typeface="+mj-ea"/>
                <a:cs typeface="+mj-cs"/>
              </a:rPr>
              <a:t>with</a:t>
            </a:r>
            <a:r>
              <a:rPr lang="lb-LU" sz="2000" dirty="0">
                <a:solidFill>
                  <a:schemeClr val="tx2"/>
                </a:solidFill>
                <a:ea typeface="+mj-ea"/>
                <a:cs typeface="+mj-cs"/>
              </a:rPr>
              <a:t> all </a:t>
            </a:r>
            <a:r>
              <a:rPr lang="lb-LU" sz="2000" dirty="0" err="1" smtClean="0">
                <a:solidFill>
                  <a:schemeClr val="tx2"/>
                </a:solidFill>
                <a:ea typeface="+mj-ea"/>
                <a:cs typeface="+mj-cs"/>
              </a:rPr>
              <a:t>humanity</a:t>
            </a:r>
            <a:r>
              <a:rPr lang="lb-LU" sz="2000" dirty="0" smtClean="0">
                <a:solidFill>
                  <a:schemeClr val="tx2"/>
                </a:solidFill>
                <a:ea typeface="+mj-ea"/>
                <a:cs typeface="+mj-cs"/>
              </a:rPr>
              <a:t> </a:t>
            </a:r>
            <a:r>
              <a:rPr lang="lb-LU" sz="2100" dirty="0">
                <a:solidFill>
                  <a:schemeClr val="tx2"/>
                </a:solidFill>
                <a:ea typeface="+mj-ea"/>
                <a:cs typeface="+mj-cs"/>
              </a:rPr>
              <a:t>(</a:t>
            </a:r>
            <a:r>
              <a:rPr lang="en-US" sz="2100" dirty="0">
                <a:solidFill>
                  <a:schemeClr val="tx2"/>
                </a:solidFill>
                <a:ea typeface="+mj-ea"/>
                <a:cs typeface="+mj-cs"/>
              </a:rPr>
              <a:t>McFarland, Webb, &amp; Brown, 2012)</a:t>
            </a:r>
            <a:endParaRPr lang="lb-LU" sz="2100" dirty="0">
              <a:solidFill>
                <a:schemeClr val="tx2"/>
              </a:solidFill>
              <a:ea typeface="+mj-ea"/>
              <a:cs typeface="+mj-cs"/>
            </a:endParaRPr>
          </a:p>
          <a:p>
            <a:pPr marL="0" indent="0">
              <a:buNone/>
            </a:pPr>
            <a:r>
              <a:rPr lang="lb-LU" sz="2800" dirty="0" smtClean="0">
                <a:solidFill>
                  <a:schemeClr val="tx2"/>
                </a:solidFill>
                <a:ea typeface="+mj-ea"/>
                <a:cs typeface="+mj-cs"/>
              </a:rPr>
              <a:t>“</a:t>
            </a:r>
            <a:r>
              <a:rPr lang="en-US" sz="2000" dirty="0"/>
              <a:t>How much do you identify with (that is, feel a part of, feel love toward, have concern for) each of the following?</a:t>
            </a:r>
          </a:p>
          <a:p>
            <a:pPr marL="274320" lvl="2" indent="0">
              <a:buClr>
                <a:schemeClr val="accent3"/>
              </a:buClr>
              <a:buSzPct val="95000"/>
              <a:buNone/>
            </a:pPr>
            <a:r>
              <a:rPr lang="en-US" sz="1700" dirty="0"/>
              <a:t>a. People in my community</a:t>
            </a:r>
          </a:p>
          <a:p>
            <a:pPr marL="274320" lvl="2" indent="0">
              <a:buClr>
                <a:schemeClr val="accent3"/>
              </a:buClr>
              <a:buSzPct val="95000"/>
              <a:buNone/>
            </a:pPr>
            <a:r>
              <a:rPr lang="en-US" sz="1700" dirty="0"/>
              <a:t>b. Americans</a:t>
            </a:r>
          </a:p>
          <a:p>
            <a:pPr marL="274320" lvl="2" indent="0">
              <a:buClr>
                <a:schemeClr val="accent3"/>
              </a:buClr>
              <a:buSzPct val="95000"/>
              <a:buNone/>
            </a:pPr>
            <a:r>
              <a:rPr lang="en-US" sz="1700" dirty="0"/>
              <a:t>c. All humans everywhere</a:t>
            </a:r>
            <a:endParaRPr lang="el-GR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A98-3716-46C6-A031-259C40000EFC}" type="slidenum">
              <a:rPr lang="el-GR" smtClean="0"/>
              <a:pPr/>
              <a:t>24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b-LU" dirty="0" err="1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 lnSpcReduction="10000"/>
          </a:bodyPr>
          <a:lstStyle/>
          <a:p>
            <a:r>
              <a:rPr lang="lb-LU" sz="2800" dirty="0" err="1" smtClean="0"/>
              <a:t>Measures</a:t>
            </a:r>
            <a:r>
              <a:rPr lang="lb-LU" sz="2800" dirty="0" smtClean="0"/>
              <a:t> </a:t>
            </a:r>
            <a:r>
              <a:rPr lang="lb-LU" sz="2800" dirty="0" err="1" smtClean="0"/>
              <a:t>that</a:t>
            </a:r>
            <a:r>
              <a:rPr lang="lb-LU" sz="2800" dirty="0" smtClean="0"/>
              <a:t> </a:t>
            </a:r>
            <a:r>
              <a:rPr lang="lb-LU" sz="2800" dirty="0" err="1" smtClean="0"/>
              <a:t>assess</a:t>
            </a:r>
            <a:r>
              <a:rPr lang="lb-LU" sz="2800" dirty="0" smtClean="0"/>
              <a:t> </a:t>
            </a:r>
            <a:r>
              <a:rPr lang="lb-LU" sz="2800" dirty="0" err="1" smtClean="0"/>
              <a:t>identification</a:t>
            </a:r>
            <a:r>
              <a:rPr lang="lb-LU" sz="2800" dirty="0" smtClean="0"/>
              <a:t> </a:t>
            </a:r>
            <a:r>
              <a:rPr lang="lb-LU" sz="2800" dirty="0" err="1" smtClean="0"/>
              <a:t>with</a:t>
            </a:r>
            <a:r>
              <a:rPr lang="lb-LU" sz="2800" dirty="0" smtClean="0"/>
              <a:t> multiple </a:t>
            </a:r>
            <a:r>
              <a:rPr lang="lb-LU" sz="2800" dirty="0" err="1" smtClean="0"/>
              <a:t>cultures</a:t>
            </a:r>
            <a:r>
              <a:rPr lang="lb-LU" sz="2800" dirty="0" smtClean="0"/>
              <a:t> and </a:t>
            </a:r>
            <a:r>
              <a:rPr lang="lb-LU" sz="2800" dirty="0" err="1" smtClean="0"/>
              <a:t>individual</a:t>
            </a:r>
            <a:r>
              <a:rPr lang="lb-LU" sz="2800" dirty="0" smtClean="0"/>
              <a:t> </a:t>
            </a:r>
            <a:r>
              <a:rPr lang="lb-LU" sz="2800" dirty="0" err="1" smtClean="0"/>
              <a:t>differences</a:t>
            </a:r>
            <a:r>
              <a:rPr lang="lb-LU" sz="2800" dirty="0" smtClean="0"/>
              <a:t> in </a:t>
            </a:r>
            <a:r>
              <a:rPr lang="lb-LU" sz="2800" dirty="0" err="1" smtClean="0"/>
              <a:t>bicultural</a:t>
            </a:r>
            <a:r>
              <a:rPr lang="lb-LU" sz="2800" dirty="0" smtClean="0"/>
              <a:t>/</a:t>
            </a:r>
            <a:r>
              <a:rPr lang="lb-LU" sz="2800" dirty="0" err="1" smtClean="0"/>
              <a:t>multicultural</a:t>
            </a:r>
            <a:r>
              <a:rPr lang="lb-LU" sz="2800" dirty="0" smtClean="0"/>
              <a:t> </a:t>
            </a:r>
            <a:r>
              <a:rPr lang="lb-LU" sz="2800" dirty="0" err="1" smtClean="0"/>
              <a:t>identity</a:t>
            </a:r>
            <a:r>
              <a:rPr lang="lb-LU" sz="2800" dirty="0" smtClean="0"/>
              <a:t> </a:t>
            </a:r>
            <a:r>
              <a:rPr lang="lb-LU" sz="2800" dirty="0" err="1" smtClean="0"/>
              <a:t>integration</a:t>
            </a:r>
            <a:endParaRPr lang="lb-LU" sz="2800" dirty="0" smtClean="0"/>
          </a:p>
          <a:p>
            <a:r>
              <a:rPr lang="lb-LU" sz="2800" dirty="0" smtClean="0"/>
              <a:t>Lack of </a:t>
            </a:r>
            <a:r>
              <a:rPr lang="lb-LU" sz="2800" dirty="0" err="1" smtClean="0"/>
              <a:t>measures</a:t>
            </a:r>
            <a:r>
              <a:rPr lang="lb-LU" sz="2800" dirty="0" smtClean="0"/>
              <a:t> in </a:t>
            </a:r>
            <a:r>
              <a:rPr lang="lb-LU" sz="2800" dirty="0" err="1" smtClean="0"/>
              <a:t>fusion</a:t>
            </a:r>
            <a:r>
              <a:rPr lang="lb-LU" sz="2800" dirty="0" smtClean="0"/>
              <a:t> </a:t>
            </a:r>
            <a:r>
              <a:rPr lang="lb-LU" sz="2800" dirty="0" err="1" smtClean="0"/>
              <a:t>models</a:t>
            </a:r>
            <a:endParaRPr lang="lb-LU" sz="2800" dirty="0" smtClean="0"/>
          </a:p>
          <a:p>
            <a:r>
              <a:rPr lang="lb-LU" sz="2800" dirty="0" err="1" smtClean="0"/>
              <a:t>Psychometric</a:t>
            </a:r>
            <a:r>
              <a:rPr lang="lb-LU" sz="2800" dirty="0" smtClean="0"/>
              <a:t> </a:t>
            </a:r>
            <a:r>
              <a:rPr lang="lb-LU" sz="2800" dirty="0" err="1" smtClean="0"/>
              <a:t>properties</a:t>
            </a:r>
            <a:r>
              <a:rPr lang="lb-LU" sz="2800" dirty="0" smtClean="0"/>
              <a:t> </a:t>
            </a:r>
            <a:r>
              <a:rPr lang="lb-LU" sz="2800" dirty="0" err="1" smtClean="0"/>
              <a:t>have</a:t>
            </a:r>
            <a:r>
              <a:rPr lang="lb-LU" sz="2800" dirty="0" smtClean="0"/>
              <a:t> not </a:t>
            </a:r>
            <a:r>
              <a:rPr lang="lb-LU" sz="2800" dirty="0" err="1" smtClean="0"/>
              <a:t>been</a:t>
            </a:r>
            <a:r>
              <a:rPr lang="lb-LU" sz="2800" dirty="0" smtClean="0"/>
              <a:t> </a:t>
            </a:r>
            <a:r>
              <a:rPr lang="lb-LU" sz="2800" dirty="0" err="1" smtClean="0"/>
              <a:t>established</a:t>
            </a:r>
            <a:r>
              <a:rPr lang="lb-LU" sz="2800" dirty="0" smtClean="0"/>
              <a:t> </a:t>
            </a:r>
            <a:r>
              <a:rPr lang="lb-LU" sz="2800" dirty="0" err="1" smtClean="0"/>
              <a:t>for</a:t>
            </a:r>
            <a:r>
              <a:rPr lang="lb-LU" sz="2800" dirty="0" smtClean="0"/>
              <a:t> </a:t>
            </a:r>
            <a:r>
              <a:rPr lang="lb-LU" sz="2800" dirty="0" err="1" smtClean="0"/>
              <a:t>some</a:t>
            </a:r>
            <a:r>
              <a:rPr lang="lb-LU" sz="2800" dirty="0" smtClean="0"/>
              <a:t> of </a:t>
            </a:r>
            <a:r>
              <a:rPr lang="lb-LU" sz="2800" dirty="0" err="1" smtClean="0"/>
              <a:t>the</a:t>
            </a:r>
            <a:r>
              <a:rPr lang="lb-LU" sz="2800" dirty="0" smtClean="0"/>
              <a:t> </a:t>
            </a:r>
            <a:r>
              <a:rPr lang="lb-LU" sz="2800" dirty="0" err="1" smtClean="0"/>
              <a:t>existing</a:t>
            </a:r>
            <a:r>
              <a:rPr lang="lb-LU" sz="2800" dirty="0" smtClean="0"/>
              <a:t> </a:t>
            </a:r>
            <a:r>
              <a:rPr lang="lb-LU" sz="2800" dirty="0" err="1" smtClean="0"/>
              <a:t>measures</a:t>
            </a:r>
            <a:endParaRPr lang="lb-LU" sz="2800" dirty="0" smtClean="0"/>
          </a:p>
          <a:p>
            <a:r>
              <a:rPr lang="lb-LU" sz="2800" dirty="0" smtClean="0"/>
              <a:t>Equivalent </a:t>
            </a:r>
            <a:r>
              <a:rPr lang="lb-LU" sz="2800" dirty="0" err="1" smtClean="0"/>
              <a:t>versions</a:t>
            </a:r>
            <a:r>
              <a:rPr lang="lb-LU" sz="2800" dirty="0" smtClean="0"/>
              <a:t> in </a:t>
            </a:r>
            <a:r>
              <a:rPr lang="lb-LU" sz="2800" dirty="0" err="1" smtClean="0"/>
              <a:t>different</a:t>
            </a:r>
            <a:r>
              <a:rPr lang="lb-LU" sz="2800" dirty="0" smtClean="0"/>
              <a:t> </a:t>
            </a:r>
            <a:r>
              <a:rPr lang="lb-LU" sz="2800" dirty="0" err="1" smtClean="0"/>
              <a:t>languages</a:t>
            </a:r>
            <a:endParaRPr lang="lb-LU" sz="2800" dirty="0" smtClean="0"/>
          </a:p>
          <a:p>
            <a:r>
              <a:rPr lang="lb-LU" sz="2800" dirty="0" err="1"/>
              <a:t>Measures</a:t>
            </a:r>
            <a:r>
              <a:rPr lang="lb-LU" sz="2800" dirty="0"/>
              <a:t> </a:t>
            </a:r>
            <a:r>
              <a:rPr lang="lb-LU" sz="2800" dirty="0" err="1"/>
              <a:t>that</a:t>
            </a:r>
            <a:r>
              <a:rPr lang="lb-LU" sz="2800" dirty="0"/>
              <a:t> </a:t>
            </a:r>
            <a:r>
              <a:rPr lang="lb-LU" sz="2800" dirty="0" err="1"/>
              <a:t>are</a:t>
            </a:r>
            <a:r>
              <a:rPr lang="lb-LU" sz="2800" dirty="0"/>
              <a:t> </a:t>
            </a:r>
            <a:r>
              <a:rPr lang="lb-LU" sz="2800" dirty="0" err="1"/>
              <a:t>appropriate</a:t>
            </a:r>
            <a:r>
              <a:rPr lang="lb-LU" sz="2800" dirty="0"/>
              <a:t> </a:t>
            </a:r>
            <a:r>
              <a:rPr lang="lb-LU" sz="2800" dirty="0" err="1"/>
              <a:t>for</a:t>
            </a:r>
            <a:r>
              <a:rPr lang="lb-LU" sz="2800" dirty="0"/>
              <a:t> </a:t>
            </a:r>
            <a:r>
              <a:rPr lang="lb-LU" sz="2800" dirty="0" err="1"/>
              <a:t>different</a:t>
            </a:r>
            <a:r>
              <a:rPr lang="lb-LU" sz="2800" dirty="0"/>
              <a:t> </a:t>
            </a:r>
            <a:r>
              <a:rPr lang="lb-LU" sz="2800" dirty="0" err="1"/>
              <a:t>age</a:t>
            </a:r>
            <a:r>
              <a:rPr lang="lb-LU" sz="2800" dirty="0"/>
              <a:t> </a:t>
            </a:r>
            <a:r>
              <a:rPr lang="lb-LU" sz="2800" dirty="0" err="1"/>
              <a:t>groups</a:t>
            </a:r>
            <a:r>
              <a:rPr lang="lb-LU" sz="2800" dirty="0"/>
              <a:t> (</a:t>
            </a:r>
            <a:r>
              <a:rPr lang="lb-LU" sz="2800" dirty="0" err="1"/>
              <a:t>i.e</a:t>
            </a:r>
            <a:r>
              <a:rPr lang="lb-LU" sz="2800" dirty="0"/>
              <a:t>. </a:t>
            </a:r>
            <a:r>
              <a:rPr lang="lb-LU" sz="2800" dirty="0" err="1"/>
              <a:t>adolescents</a:t>
            </a:r>
            <a:r>
              <a:rPr lang="lb-LU" sz="2800" dirty="0"/>
              <a:t>)</a:t>
            </a:r>
          </a:p>
          <a:p>
            <a:endParaRPr lang="lb-LU" sz="28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A98-3716-46C6-A031-259C40000EFC}" type="slidenum">
              <a:rPr lang="el-GR" smtClean="0"/>
              <a:pPr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902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b-LU" dirty="0" err="1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lb-LU" sz="2800" dirty="0" err="1" smtClean="0"/>
              <a:t>Integration</a:t>
            </a:r>
            <a:r>
              <a:rPr lang="lb-LU" sz="2800" dirty="0" smtClean="0"/>
              <a:t> </a:t>
            </a:r>
            <a:r>
              <a:rPr lang="lb-LU" sz="2800" dirty="0"/>
              <a:t>and </a:t>
            </a:r>
            <a:r>
              <a:rPr lang="lb-LU" sz="2800" dirty="0" err="1"/>
              <a:t>bicultural</a:t>
            </a:r>
            <a:r>
              <a:rPr lang="lb-LU" sz="2800" dirty="0"/>
              <a:t> </a:t>
            </a:r>
            <a:r>
              <a:rPr lang="lb-LU" sz="2800" dirty="0" err="1"/>
              <a:t>identification</a:t>
            </a:r>
            <a:r>
              <a:rPr lang="lb-LU" sz="2800" dirty="0"/>
              <a:t> </a:t>
            </a:r>
            <a:r>
              <a:rPr lang="lb-LU" sz="2800" dirty="0" err="1"/>
              <a:t>should</a:t>
            </a:r>
            <a:r>
              <a:rPr lang="lb-LU" sz="2800" dirty="0"/>
              <a:t> </a:t>
            </a:r>
            <a:r>
              <a:rPr lang="lb-LU" sz="2800" dirty="0" err="1"/>
              <a:t>be</a:t>
            </a:r>
            <a:r>
              <a:rPr lang="lb-LU" sz="2800" dirty="0"/>
              <a:t> </a:t>
            </a:r>
            <a:r>
              <a:rPr lang="lb-LU" sz="2800" dirty="0" err="1"/>
              <a:t>treated</a:t>
            </a:r>
            <a:r>
              <a:rPr lang="lb-LU" sz="2800" dirty="0"/>
              <a:t> </a:t>
            </a:r>
            <a:r>
              <a:rPr lang="lb-LU" sz="2800" dirty="0" err="1"/>
              <a:t>as</a:t>
            </a:r>
            <a:r>
              <a:rPr lang="lb-LU" sz="2800" dirty="0"/>
              <a:t> </a:t>
            </a:r>
            <a:r>
              <a:rPr lang="lb-LU" sz="2800" dirty="0" err="1"/>
              <a:t>different</a:t>
            </a:r>
            <a:r>
              <a:rPr lang="lb-LU" sz="2800" dirty="0"/>
              <a:t> </a:t>
            </a:r>
            <a:r>
              <a:rPr lang="lb-LU" sz="2800" dirty="0" err="1"/>
              <a:t>constructs</a:t>
            </a:r>
            <a:r>
              <a:rPr lang="lb-LU" sz="2800" dirty="0"/>
              <a:t> (van de Vijver, </a:t>
            </a:r>
            <a:r>
              <a:rPr lang="lb-LU" sz="2800" dirty="0" smtClean="0"/>
              <a:t>in press)</a:t>
            </a:r>
          </a:p>
          <a:p>
            <a:r>
              <a:rPr lang="lb-LU" sz="2800" dirty="0" err="1" smtClean="0"/>
              <a:t>Some</a:t>
            </a:r>
            <a:r>
              <a:rPr lang="lb-LU" sz="2800" dirty="0" smtClean="0"/>
              <a:t> </a:t>
            </a:r>
            <a:r>
              <a:rPr lang="lb-LU" sz="2800" dirty="0" err="1" smtClean="0"/>
              <a:t>assessment</a:t>
            </a:r>
            <a:r>
              <a:rPr lang="lb-LU" sz="2800" dirty="0" smtClean="0"/>
              <a:t> </a:t>
            </a:r>
            <a:r>
              <a:rPr lang="lb-LU" sz="2800" dirty="0" err="1" smtClean="0"/>
              <a:t>methods</a:t>
            </a:r>
            <a:r>
              <a:rPr lang="lb-LU" sz="2800" dirty="0" smtClean="0"/>
              <a:t> </a:t>
            </a:r>
            <a:r>
              <a:rPr lang="lb-LU" sz="2800" dirty="0" err="1" smtClean="0"/>
              <a:t>conflate</a:t>
            </a:r>
            <a:r>
              <a:rPr lang="lb-LU" sz="2800" dirty="0" smtClean="0"/>
              <a:t> </a:t>
            </a:r>
            <a:r>
              <a:rPr lang="lb-LU" sz="2800" dirty="0" err="1" smtClean="0"/>
              <a:t>different</a:t>
            </a:r>
            <a:r>
              <a:rPr lang="lb-LU" sz="2800" dirty="0" smtClean="0"/>
              <a:t> </a:t>
            </a:r>
            <a:r>
              <a:rPr lang="lb-LU" sz="2800" dirty="0" err="1" smtClean="0"/>
              <a:t>dimensions</a:t>
            </a:r>
            <a:r>
              <a:rPr lang="lb-LU" sz="2800" dirty="0" smtClean="0"/>
              <a:t> of </a:t>
            </a:r>
            <a:r>
              <a:rPr lang="lb-LU" sz="2800" dirty="0" err="1" smtClean="0"/>
              <a:t>biculturalism</a:t>
            </a:r>
            <a:r>
              <a:rPr lang="lb-LU" sz="2800" dirty="0" smtClean="0"/>
              <a:t>: </a:t>
            </a:r>
            <a:r>
              <a:rPr lang="lb-LU" sz="2800" dirty="0" err="1" smtClean="0"/>
              <a:t>bicultural</a:t>
            </a:r>
            <a:r>
              <a:rPr lang="lb-LU" sz="2800" dirty="0" smtClean="0"/>
              <a:t> </a:t>
            </a:r>
            <a:r>
              <a:rPr lang="lb-LU" sz="2800" dirty="0" err="1" smtClean="0"/>
              <a:t>identification</a:t>
            </a:r>
            <a:r>
              <a:rPr lang="lb-LU" sz="2800" dirty="0" smtClean="0"/>
              <a:t> and </a:t>
            </a:r>
            <a:r>
              <a:rPr lang="lb-LU" sz="2800" dirty="0" err="1" smtClean="0"/>
              <a:t>frame</a:t>
            </a:r>
            <a:r>
              <a:rPr lang="lb-LU" sz="2800" dirty="0" smtClean="0"/>
              <a:t> </a:t>
            </a:r>
            <a:r>
              <a:rPr lang="lb-LU" sz="2800" dirty="0" err="1" smtClean="0"/>
              <a:t>switching</a:t>
            </a:r>
            <a:r>
              <a:rPr lang="lb-LU" sz="2800" dirty="0" smtClean="0"/>
              <a:t> </a:t>
            </a:r>
            <a:r>
              <a:rPr lang="lb-LU" sz="2800" dirty="0"/>
              <a:t>(</a:t>
            </a:r>
            <a:r>
              <a:rPr lang="en-US" sz="2800" dirty="0"/>
              <a:t>Schwartz </a:t>
            </a:r>
            <a:r>
              <a:rPr lang="en-US" sz="2800" dirty="0" smtClean="0"/>
              <a:t>et al</a:t>
            </a:r>
            <a:r>
              <a:rPr lang="en-US" sz="2800" dirty="0"/>
              <a:t>., 2017) </a:t>
            </a:r>
            <a:endParaRPr lang="lb-LU" sz="2800" dirty="0" smtClean="0"/>
          </a:p>
          <a:p>
            <a:r>
              <a:rPr lang="lb-LU" sz="2800" dirty="0" err="1" smtClean="0"/>
              <a:t>Most</a:t>
            </a:r>
            <a:r>
              <a:rPr lang="lb-LU" sz="2800" dirty="0" smtClean="0"/>
              <a:t> </a:t>
            </a:r>
            <a:r>
              <a:rPr lang="lb-LU" sz="2800" dirty="0" err="1" smtClean="0"/>
              <a:t>measures</a:t>
            </a:r>
            <a:r>
              <a:rPr lang="lb-LU" sz="2800" dirty="0" smtClean="0"/>
              <a:t> </a:t>
            </a:r>
            <a:r>
              <a:rPr lang="lb-LU" sz="2800" dirty="0" err="1" smtClean="0"/>
              <a:t>developed</a:t>
            </a:r>
            <a:r>
              <a:rPr lang="lb-LU" sz="2800" dirty="0" smtClean="0"/>
              <a:t> in </a:t>
            </a:r>
            <a:r>
              <a:rPr lang="lb-LU" sz="2800" dirty="0" err="1" smtClean="0"/>
              <a:t>the</a:t>
            </a:r>
            <a:r>
              <a:rPr lang="lb-LU" sz="2800" dirty="0" smtClean="0"/>
              <a:t> USA – </a:t>
            </a:r>
            <a:r>
              <a:rPr lang="lb-LU" sz="2800" dirty="0" err="1" smtClean="0"/>
              <a:t>adaptions</a:t>
            </a:r>
            <a:r>
              <a:rPr lang="lb-LU" sz="2800" dirty="0" smtClean="0"/>
              <a:t> </a:t>
            </a:r>
            <a:r>
              <a:rPr lang="lb-LU" sz="2800" dirty="0" err="1" smtClean="0"/>
              <a:t>to</a:t>
            </a:r>
            <a:r>
              <a:rPr lang="lb-LU" sz="2800" dirty="0" smtClean="0"/>
              <a:t> </a:t>
            </a:r>
            <a:r>
              <a:rPr lang="lb-LU" sz="2800" dirty="0" err="1" smtClean="0"/>
              <a:t>the</a:t>
            </a:r>
            <a:r>
              <a:rPr lang="lb-LU" sz="2800" dirty="0" smtClean="0"/>
              <a:t> </a:t>
            </a:r>
            <a:r>
              <a:rPr lang="lb-LU" sz="2800" dirty="0" err="1" smtClean="0"/>
              <a:t>European</a:t>
            </a:r>
            <a:r>
              <a:rPr lang="lb-LU" sz="2800" dirty="0" smtClean="0"/>
              <a:t> </a:t>
            </a:r>
            <a:r>
              <a:rPr lang="lb-LU" sz="2800" dirty="0" err="1" smtClean="0"/>
              <a:t>context</a:t>
            </a:r>
            <a:r>
              <a:rPr lang="lb-LU" sz="2800" dirty="0" smtClean="0"/>
              <a:t> </a:t>
            </a:r>
            <a:endParaRPr lang="lb-LU" sz="2800" dirty="0"/>
          </a:p>
          <a:p>
            <a:r>
              <a:rPr lang="lb-LU" sz="2800" dirty="0" err="1" smtClean="0"/>
              <a:t>Use</a:t>
            </a:r>
            <a:r>
              <a:rPr lang="lb-LU" sz="2800" dirty="0" smtClean="0"/>
              <a:t> of </a:t>
            </a:r>
            <a:r>
              <a:rPr lang="lb-LU" sz="2800" dirty="0" err="1" smtClean="0"/>
              <a:t>situated</a:t>
            </a:r>
            <a:r>
              <a:rPr lang="lb-LU" sz="2800" dirty="0" smtClean="0"/>
              <a:t> </a:t>
            </a:r>
            <a:r>
              <a:rPr lang="lb-LU" sz="2800" dirty="0" err="1" smtClean="0"/>
              <a:t>approaches</a:t>
            </a:r>
            <a:r>
              <a:rPr lang="lb-LU" sz="2800" dirty="0" smtClean="0"/>
              <a:t> in </a:t>
            </a:r>
            <a:r>
              <a:rPr lang="lb-LU" sz="2800" dirty="0" err="1" smtClean="0"/>
              <a:t>the</a:t>
            </a:r>
            <a:r>
              <a:rPr lang="lb-LU" sz="2800" dirty="0" smtClean="0"/>
              <a:t> </a:t>
            </a:r>
            <a:r>
              <a:rPr lang="lb-LU" sz="2800" dirty="0" err="1" smtClean="0"/>
              <a:t>assessment</a:t>
            </a:r>
            <a:r>
              <a:rPr lang="lb-LU" sz="2800" dirty="0" smtClean="0"/>
              <a:t> of </a:t>
            </a:r>
            <a:r>
              <a:rPr lang="lb-LU" sz="2800" dirty="0" err="1" smtClean="0"/>
              <a:t>cultural</a:t>
            </a:r>
            <a:r>
              <a:rPr lang="lb-LU" sz="2800" dirty="0" smtClean="0"/>
              <a:t> </a:t>
            </a:r>
            <a:r>
              <a:rPr lang="lb-LU" sz="2800" dirty="0" err="1" smtClean="0"/>
              <a:t>identification</a:t>
            </a:r>
            <a:endParaRPr lang="lb-LU" sz="28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A98-3716-46C6-A031-259C40000EFC}" type="slidenum">
              <a:rPr lang="el-GR" smtClean="0"/>
              <a:pPr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951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questionnaire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532859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smtClean="0"/>
              <a:t>“I </a:t>
            </a:r>
            <a:r>
              <a:rPr lang="en-US" dirty="0"/>
              <a:t>am happy </a:t>
            </a:r>
            <a:r>
              <a:rPr lang="en-US" dirty="0" smtClean="0"/>
              <a:t>to be a member of </a:t>
            </a:r>
            <a:r>
              <a:rPr lang="en-US" smtClean="0"/>
              <a:t>my ethnic/cultural </a:t>
            </a:r>
            <a:r>
              <a:rPr lang="en-US" dirty="0" smtClean="0"/>
              <a:t>group”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“ </a:t>
            </a:r>
            <a:r>
              <a:rPr lang="fr-FR" dirty="0"/>
              <a:t>J</a:t>
            </a:r>
            <a:r>
              <a:rPr lang="fr-FR" dirty="0" smtClean="0"/>
              <a:t>e </a:t>
            </a:r>
            <a:r>
              <a:rPr lang="fr-FR" dirty="0"/>
              <a:t>suis heureux(se) d’être membre du groupe ethnique </a:t>
            </a:r>
            <a:r>
              <a:rPr lang="fr-FR" dirty="0" smtClean="0"/>
              <a:t>auquel j’appartiens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dirty="0"/>
              <a:t>“ </a:t>
            </a:r>
            <a:r>
              <a:rPr lang="de-DE" dirty="0" smtClean="0"/>
              <a:t>Ich </a:t>
            </a:r>
            <a:r>
              <a:rPr lang="de-DE" dirty="0"/>
              <a:t>bin sehr froh, dass ich ein </a:t>
            </a:r>
            <a:r>
              <a:rPr lang="de-DE" dirty="0" smtClean="0"/>
              <a:t>Mitglied </a:t>
            </a:r>
            <a:r>
              <a:rPr lang="en-US" dirty="0" err="1" smtClean="0"/>
              <a:t>meiner</a:t>
            </a:r>
            <a:r>
              <a:rPr lang="en-US" dirty="0"/>
              <a:t> </a:t>
            </a:r>
            <a:r>
              <a:rPr lang="en-US" dirty="0" err="1" smtClean="0"/>
              <a:t>kulturellen</a:t>
            </a:r>
            <a:r>
              <a:rPr lang="en-US" dirty="0" smtClean="0"/>
              <a:t> </a:t>
            </a:r>
            <a:r>
              <a:rPr lang="en-US" dirty="0" err="1"/>
              <a:t>Gruppe</a:t>
            </a:r>
            <a:r>
              <a:rPr lang="en-US" dirty="0"/>
              <a:t> </a:t>
            </a:r>
            <a:r>
              <a:rPr lang="en-US" dirty="0" smtClean="0"/>
              <a:t>bin</a:t>
            </a:r>
            <a:r>
              <a:rPr lang="en-US" dirty="0"/>
              <a:t> 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lb-LU" dirty="0" smtClean="0"/>
          </a:p>
          <a:p>
            <a:pPr marL="0" indent="0">
              <a:buNone/>
            </a:pPr>
            <a:r>
              <a:rPr lang="en-US" i="1" dirty="0"/>
              <a:t>Use these numbers to answer the questions on this </a:t>
            </a:r>
            <a:r>
              <a:rPr lang="en-US" i="1" dirty="0" smtClean="0"/>
              <a:t>page:</a:t>
            </a:r>
          </a:p>
          <a:p>
            <a:pPr marL="0" indent="0">
              <a:buNone/>
            </a:pPr>
            <a:r>
              <a:rPr lang="en-US" dirty="0" smtClean="0"/>
              <a:t>            1 		          2                         3 		 4                      5</a:t>
            </a:r>
          </a:p>
          <a:p>
            <a:pPr marL="0" indent="0">
              <a:buNone/>
            </a:pPr>
            <a:r>
              <a:rPr lang="en-US" dirty="0" smtClean="0"/>
              <a:t>almost </a:t>
            </a:r>
            <a:r>
              <a:rPr lang="en-US" dirty="0"/>
              <a:t>never </a:t>
            </a:r>
            <a:r>
              <a:rPr lang="en-US" dirty="0" smtClean="0"/>
              <a:t>     once </a:t>
            </a:r>
            <a:r>
              <a:rPr lang="en-US" dirty="0"/>
              <a:t>in a while </a:t>
            </a:r>
            <a:r>
              <a:rPr lang="en-US" dirty="0" smtClean="0"/>
              <a:t>	sometimes     frequently   almost always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lb-LU" dirty="0" err="1" smtClean="0"/>
              <a:t>When</a:t>
            </a:r>
            <a:r>
              <a:rPr lang="lb-LU" dirty="0" smtClean="0"/>
              <a:t> I am:</a:t>
            </a:r>
          </a:p>
          <a:p>
            <a:pPr marL="0" indent="0">
              <a:buNone/>
            </a:pPr>
            <a:r>
              <a:rPr lang="lb-LU" dirty="0" err="1"/>
              <a:t>a</a:t>
            </a:r>
            <a:r>
              <a:rPr lang="lb-LU" dirty="0" err="1" smtClean="0"/>
              <a:t>t</a:t>
            </a:r>
            <a:r>
              <a:rPr lang="lb-LU" dirty="0" smtClean="0"/>
              <a:t> </a:t>
            </a:r>
            <a:r>
              <a:rPr lang="lb-LU" dirty="0" err="1" smtClean="0"/>
              <a:t>the</a:t>
            </a:r>
            <a:r>
              <a:rPr lang="lb-LU" dirty="0" smtClean="0"/>
              <a:t> </a:t>
            </a:r>
            <a:r>
              <a:rPr lang="lb-LU" dirty="0" err="1" smtClean="0"/>
              <a:t>school</a:t>
            </a:r>
            <a:r>
              <a:rPr lang="lb-LU" dirty="0" smtClean="0"/>
              <a:t>---------------------------------------1      2      3    	4     5</a:t>
            </a:r>
          </a:p>
          <a:p>
            <a:pPr marL="0" indent="0">
              <a:buNone/>
            </a:pPr>
            <a:r>
              <a:rPr lang="lb-LU" dirty="0" err="1" smtClean="0"/>
              <a:t>with</a:t>
            </a:r>
            <a:r>
              <a:rPr lang="lb-LU" dirty="0" smtClean="0"/>
              <a:t> </a:t>
            </a:r>
            <a:r>
              <a:rPr lang="lb-LU" dirty="0" err="1" smtClean="0"/>
              <a:t>my</a:t>
            </a:r>
            <a:r>
              <a:rPr lang="lb-LU" dirty="0" smtClean="0"/>
              <a:t> </a:t>
            </a:r>
            <a:r>
              <a:rPr lang="lb-LU" dirty="0" err="1" smtClean="0"/>
              <a:t>family</a:t>
            </a:r>
            <a:r>
              <a:rPr lang="lb-LU" dirty="0" smtClean="0"/>
              <a:t>------------------------------------</a:t>
            </a:r>
            <a:r>
              <a:rPr lang="lb-LU" dirty="0"/>
              <a:t> 1      2      3    	4     5</a:t>
            </a:r>
            <a:endParaRPr lang="lb-LU" dirty="0" smtClean="0"/>
          </a:p>
          <a:p>
            <a:pPr marL="0" indent="0">
              <a:buNone/>
            </a:pPr>
            <a:r>
              <a:rPr lang="lb-LU" dirty="0" smtClean="0"/>
              <a:t>in </a:t>
            </a:r>
            <a:r>
              <a:rPr lang="lb-LU" dirty="0" err="1" smtClean="0"/>
              <a:t>my</a:t>
            </a:r>
            <a:r>
              <a:rPr lang="lb-LU" dirty="0" smtClean="0"/>
              <a:t> </a:t>
            </a:r>
            <a:r>
              <a:rPr lang="lb-LU" dirty="0" err="1" smtClean="0"/>
              <a:t>neighbourhood</a:t>
            </a:r>
            <a:r>
              <a:rPr lang="lb-LU" dirty="0" smtClean="0"/>
              <a:t>----------------------------</a:t>
            </a:r>
            <a:r>
              <a:rPr lang="lb-LU" dirty="0"/>
              <a:t> 1      2      3    	4     5</a:t>
            </a:r>
            <a:endParaRPr lang="lb-LU" dirty="0" smtClean="0"/>
          </a:p>
          <a:p>
            <a:pPr marL="0" indent="0">
              <a:buNone/>
            </a:pPr>
            <a:r>
              <a:rPr lang="lb-LU" dirty="0" err="1"/>
              <a:t>w</a:t>
            </a:r>
            <a:r>
              <a:rPr lang="lb-LU" dirty="0" err="1" smtClean="0"/>
              <a:t>ith</a:t>
            </a:r>
            <a:r>
              <a:rPr lang="lb-LU" dirty="0" smtClean="0"/>
              <a:t> </a:t>
            </a:r>
            <a:r>
              <a:rPr lang="lb-LU" dirty="0" err="1" smtClean="0"/>
              <a:t>my</a:t>
            </a:r>
            <a:r>
              <a:rPr lang="lb-LU" dirty="0" smtClean="0"/>
              <a:t> </a:t>
            </a:r>
            <a:r>
              <a:rPr lang="lb-LU" dirty="0" err="1" smtClean="0"/>
              <a:t>friends</a:t>
            </a:r>
            <a:r>
              <a:rPr lang="lb-LU" dirty="0" smtClean="0"/>
              <a:t>-----------------------------------</a:t>
            </a:r>
            <a:r>
              <a:rPr lang="lb-LU" dirty="0"/>
              <a:t> 1      2      3    	4     5</a:t>
            </a:r>
            <a:endParaRPr lang="lb-LU" dirty="0" smtClean="0"/>
          </a:p>
          <a:p>
            <a:pPr marL="0" indent="0">
              <a:buNone/>
            </a:pPr>
            <a:r>
              <a:rPr lang="lb-LU" dirty="0" err="1" smtClean="0"/>
              <a:t>with</a:t>
            </a:r>
            <a:r>
              <a:rPr lang="lb-LU" dirty="0" smtClean="0"/>
              <a:t> </a:t>
            </a:r>
            <a:r>
              <a:rPr lang="lb-LU" dirty="0" err="1" smtClean="0"/>
              <a:t>people</a:t>
            </a:r>
            <a:r>
              <a:rPr lang="lb-LU" dirty="0" smtClean="0"/>
              <a:t> form </a:t>
            </a:r>
            <a:r>
              <a:rPr lang="lb-LU" dirty="0" err="1" smtClean="0"/>
              <a:t>my</a:t>
            </a:r>
            <a:r>
              <a:rPr lang="lb-LU" dirty="0" smtClean="0"/>
              <a:t> </a:t>
            </a:r>
            <a:r>
              <a:rPr lang="lb-LU" dirty="0" err="1" smtClean="0"/>
              <a:t>country</a:t>
            </a:r>
            <a:r>
              <a:rPr lang="lb-LU" dirty="0" smtClean="0"/>
              <a:t> of </a:t>
            </a:r>
            <a:r>
              <a:rPr lang="lb-LU" dirty="0" err="1" smtClean="0"/>
              <a:t>origin</a:t>
            </a:r>
            <a:r>
              <a:rPr lang="lb-LU" dirty="0" smtClean="0"/>
              <a:t>--------- </a:t>
            </a:r>
            <a:r>
              <a:rPr lang="lb-LU" dirty="0"/>
              <a:t>1      2     </a:t>
            </a:r>
            <a:r>
              <a:rPr lang="lb-LU" dirty="0" smtClean="0"/>
              <a:t>3    </a:t>
            </a:r>
            <a:r>
              <a:rPr lang="lb-LU" dirty="0"/>
              <a:t>	4     5</a:t>
            </a:r>
            <a:endParaRPr lang="lb-LU" dirty="0" smtClean="0"/>
          </a:p>
          <a:p>
            <a:pPr marL="0" indent="0">
              <a:buNone/>
            </a:pPr>
            <a:r>
              <a:rPr lang="lb-LU" dirty="0" err="1" smtClean="0"/>
              <a:t>With</a:t>
            </a:r>
            <a:r>
              <a:rPr lang="lb-LU" dirty="0" smtClean="0"/>
              <a:t> </a:t>
            </a:r>
            <a:r>
              <a:rPr lang="lb-LU" dirty="0" err="1" smtClean="0"/>
              <a:t>Luxembourgish</a:t>
            </a:r>
            <a:r>
              <a:rPr lang="lb-LU" dirty="0" smtClean="0"/>
              <a:t> </a:t>
            </a:r>
            <a:r>
              <a:rPr lang="lb-LU" dirty="0" err="1" smtClean="0"/>
              <a:t>people</a:t>
            </a:r>
            <a:r>
              <a:rPr lang="lb-LU" dirty="0" smtClean="0"/>
              <a:t>--------------------</a:t>
            </a:r>
            <a:r>
              <a:rPr lang="lb-LU" dirty="0"/>
              <a:t> 1      2     </a:t>
            </a:r>
            <a:r>
              <a:rPr lang="lb-LU" dirty="0" smtClean="0"/>
              <a:t>3    </a:t>
            </a:r>
            <a:r>
              <a:rPr lang="lb-LU" dirty="0"/>
              <a:t>	4     5</a:t>
            </a:r>
            <a:endParaRPr lang="lb-L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A98-3716-46C6-A031-259C40000EFC}" type="slidenum">
              <a:rPr lang="el-GR" smtClean="0"/>
              <a:pPr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805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6237312"/>
            <a:ext cx="4608575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lb-LU" sz="4000" dirty="0" smtClean="0"/>
          </a:p>
          <a:p>
            <a:pPr marL="0" indent="0" algn="ctr">
              <a:buNone/>
            </a:pPr>
            <a:endParaRPr lang="en-US" sz="4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A98-3716-46C6-A031-259C40000EFC}" type="slidenum">
              <a:rPr lang="el-GR" smtClean="0"/>
              <a:pPr/>
              <a:t>28</a:t>
            </a:fld>
            <a:endParaRPr lang="el-GR"/>
          </a:p>
        </p:txBody>
      </p:sp>
      <p:pic>
        <p:nvPicPr>
          <p:cNvPr id="1026" name="Picture 2" descr="Image result for thank you for your tim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047" y="1330037"/>
            <a:ext cx="6299454" cy="3312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685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b-LU" dirty="0" err="1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Chryssochoou</a:t>
            </a:r>
            <a:r>
              <a:rPr lang="en-US" dirty="0" smtClean="0"/>
              <a:t>, X. (</a:t>
            </a:r>
            <a:r>
              <a:rPr lang="en-US" dirty="0"/>
              <a:t>2005</a:t>
            </a:r>
            <a:r>
              <a:rPr lang="en-US" dirty="0" smtClean="0"/>
              <a:t>). </a:t>
            </a:r>
            <a:r>
              <a:rPr lang="en-US" i="1" dirty="0" smtClean="0"/>
              <a:t>Cultural</a:t>
            </a:r>
            <a:r>
              <a:rPr lang="en-US" i="1" dirty="0"/>
              <a:t> </a:t>
            </a:r>
            <a:r>
              <a:rPr lang="en-US" i="1" dirty="0" smtClean="0"/>
              <a:t>diversity: Its</a:t>
            </a:r>
            <a:r>
              <a:rPr lang="en-US" i="1" dirty="0"/>
              <a:t> </a:t>
            </a:r>
            <a:r>
              <a:rPr lang="en-US" i="1" dirty="0" err="1" smtClean="0"/>
              <a:t>socialpsychology</a:t>
            </a:r>
            <a:r>
              <a:rPr lang="en-US" i="1" dirty="0" smtClean="0"/>
              <a:t>. </a:t>
            </a:r>
            <a:r>
              <a:rPr lang="en-US" dirty="0" smtClean="0"/>
              <a:t>Oxford: 	Blackwell.</a:t>
            </a:r>
            <a:endParaRPr lang="lb-LU" dirty="0" smtClean="0"/>
          </a:p>
          <a:p>
            <a:pPr marL="0" indent="0">
              <a:buNone/>
            </a:pPr>
            <a:r>
              <a:rPr lang="en-US" dirty="0" smtClean="0"/>
              <a:t>David</a:t>
            </a:r>
            <a:r>
              <a:rPr lang="en-US" dirty="0"/>
              <a:t>, E. J. R., Okazaki, S., &amp; Saw, A. (2009). Bicultural </a:t>
            </a:r>
            <a:r>
              <a:rPr lang="en-US" dirty="0" smtClean="0"/>
              <a:t>self-efficacy among	college students: Initial </a:t>
            </a:r>
            <a:r>
              <a:rPr lang="en-US" dirty="0"/>
              <a:t>scale development and </a:t>
            </a:r>
            <a:r>
              <a:rPr lang="en-US" dirty="0" smtClean="0"/>
              <a:t>mental	health 	correlates. </a:t>
            </a:r>
            <a:r>
              <a:rPr lang="en-US" i="1" dirty="0" smtClean="0"/>
              <a:t>Journal </a:t>
            </a:r>
            <a:r>
              <a:rPr lang="en-US" i="1" dirty="0"/>
              <a:t>of </a:t>
            </a:r>
            <a:r>
              <a:rPr lang="en-US" i="1" dirty="0" smtClean="0"/>
              <a:t>Counseling Psychology</a:t>
            </a:r>
            <a:r>
              <a:rPr lang="en-US" dirty="0"/>
              <a:t>, </a:t>
            </a:r>
            <a:r>
              <a:rPr lang="en-US" i="1" dirty="0"/>
              <a:t>56</a:t>
            </a:r>
            <a:r>
              <a:rPr lang="en-US" dirty="0"/>
              <a:t>(2), </a:t>
            </a:r>
            <a:r>
              <a:rPr lang="en-US" dirty="0" smtClean="0"/>
              <a:t>211-226.</a:t>
            </a:r>
          </a:p>
          <a:p>
            <a:pPr marL="0" indent="0">
              <a:buNone/>
            </a:pPr>
            <a:r>
              <a:rPr lang="en-US" dirty="0"/>
              <a:t>Huynh, Q. L., Nguyen, A. M. D., &amp; Benet-</a:t>
            </a:r>
            <a:r>
              <a:rPr lang="en-US" dirty="0" err="1"/>
              <a:t>Martínez</a:t>
            </a:r>
            <a:r>
              <a:rPr lang="en-US" dirty="0"/>
              <a:t>, V. (2011). Bicultural </a:t>
            </a:r>
            <a:r>
              <a:rPr lang="en-US" dirty="0" smtClean="0"/>
              <a:t>identity	integration</a:t>
            </a:r>
            <a:r>
              <a:rPr lang="en-US" dirty="0"/>
              <a:t>. In </a:t>
            </a:r>
            <a:r>
              <a:rPr lang="en-US" i="1" dirty="0"/>
              <a:t>Handbook of identity theory and research</a:t>
            </a:r>
            <a:r>
              <a:rPr lang="en-US" dirty="0"/>
              <a:t> (pp. 827-842</a:t>
            </a:r>
            <a:r>
              <a:rPr lang="en-US" dirty="0" smtClean="0"/>
              <a:t>).	Springer </a:t>
            </a:r>
            <a:r>
              <a:rPr lang="en-US" dirty="0"/>
              <a:t>New York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Kuhn</a:t>
            </a:r>
            <a:r>
              <a:rPr lang="en-US" dirty="0"/>
              <a:t>, M. H., &amp; McPartland, T. S. (1954). An empirical investigation of </a:t>
            </a:r>
            <a:r>
              <a:rPr lang="en-US" dirty="0" smtClean="0"/>
              <a:t>self	attitudes</a:t>
            </a:r>
            <a:r>
              <a:rPr lang="en-US" dirty="0"/>
              <a:t>. American Sociological Review, 19, 68–76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fr-FR" dirty="0" err="1"/>
              <a:t>LaFromboise</a:t>
            </a:r>
            <a:r>
              <a:rPr lang="fr-FR" dirty="0"/>
              <a:t>, T., Coleman, H. L. K., &amp; </a:t>
            </a:r>
            <a:r>
              <a:rPr lang="fr-FR" dirty="0" err="1"/>
              <a:t>Gerton</a:t>
            </a:r>
            <a:r>
              <a:rPr lang="fr-FR" dirty="0"/>
              <a:t>, J. (1993). </a:t>
            </a:r>
            <a:r>
              <a:rPr lang="fr-FR" dirty="0" err="1" smtClean="0"/>
              <a:t>Psychological</a:t>
            </a:r>
            <a:r>
              <a:rPr lang="fr-FR" dirty="0" smtClean="0"/>
              <a:t> </a:t>
            </a:r>
            <a:r>
              <a:rPr lang="en-US" dirty="0" smtClean="0"/>
              <a:t>impact</a:t>
            </a:r>
            <a:r>
              <a:rPr lang="en-US" dirty="0"/>
              <a:t>	of biculturalism: Evidence and theory. </a:t>
            </a:r>
            <a:r>
              <a:rPr lang="en-US" i="1" dirty="0" smtClean="0"/>
              <a:t>Psychological Bulletin</a:t>
            </a:r>
            <a:r>
              <a:rPr lang="en-US" i="1" dirty="0"/>
              <a:t>, 114,	</a:t>
            </a:r>
            <a:r>
              <a:rPr lang="en-US" dirty="0"/>
              <a:t>395</a:t>
            </a:r>
            <a:r>
              <a:rPr lang="en-US" dirty="0" smtClean="0"/>
              <a:t>–	412.</a:t>
            </a:r>
          </a:p>
          <a:p>
            <a:pPr marL="0" indent="0">
              <a:buNone/>
            </a:pPr>
            <a:r>
              <a:rPr lang="en-US" dirty="0" err="1"/>
              <a:t>Phinney</a:t>
            </a:r>
            <a:r>
              <a:rPr lang="en-US" dirty="0"/>
              <a:t>, J. (1992). The </a:t>
            </a:r>
            <a:r>
              <a:rPr lang="en-US" dirty="0" err="1"/>
              <a:t>Multigroup</a:t>
            </a:r>
            <a:r>
              <a:rPr lang="en-US" dirty="0"/>
              <a:t> Ethnic Identity Measure: A new scale for </a:t>
            </a:r>
            <a:r>
              <a:rPr lang="en-US" dirty="0" smtClean="0"/>
              <a:t>use	with </a:t>
            </a:r>
            <a:r>
              <a:rPr lang="en-US" dirty="0"/>
              <a:t>adolescents and young adults from diverse groups. </a:t>
            </a:r>
            <a:r>
              <a:rPr lang="en-US" i="1" dirty="0"/>
              <a:t>Journal </a:t>
            </a:r>
            <a:r>
              <a:rPr lang="en-US" i="1" dirty="0" smtClean="0"/>
              <a:t>of	Adolescent </a:t>
            </a:r>
            <a:r>
              <a:rPr lang="en-US" i="1" dirty="0"/>
              <a:t>Research, 7</a:t>
            </a:r>
            <a:r>
              <a:rPr lang="en-US" dirty="0"/>
              <a:t>, 156-176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A98-3716-46C6-A031-259C40000EFC}" type="slidenum">
              <a:rPr lang="el-GR" smtClean="0"/>
              <a:pPr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467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E</a:t>
            </a:r>
            <a:r>
              <a:rPr lang="en-US" sz="2800" dirty="0" smtClean="0"/>
              <a:t>xperiences </a:t>
            </a:r>
            <a:r>
              <a:rPr lang="en-US" sz="2800" dirty="0"/>
              <a:t>of </a:t>
            </a:r>
            <a:r>
              <a:rPr lang="en-US" sz="2800" dirty="0" smtClean="0"/>
              <a:t>migration, participation </a:t>
            </a:r>
            <a:r>
              <a:rPr lang="en-US" sz="2800" dirty="0"/>
              <a:t>in </a:t>
            </a:r>
            <a:r>
              <a:rPr lang="en-US" sz="2800" dirty="0" smtClean="0"/>
              <a:t>culturally diverse social </a:t>
            </a:r>
            <a:r>
              <a:rPr lang="en-US" sz="2800" dirty="0"/>
              <a:t>networks </a:t>
            </a:r>
            <a:r>
              <a:rPr lang="en-US" sz="2800" dirty="0" smtClean="0"/>
              <a:t>and the use of web based communication platforms influence </a:t>
            </a:r>
            <a:r>
              <a:rPr lang="en-US" sz="2800" dirty="0"/>
              <a:t>the </a:t>
            </a:r>
            <a:r>
              <a:rPr lang="en-US" sz="2800" dirty="0" smtClean="0"/>
              <a:t>process of identity development. </a:t>
            </a:r>
          </a:p>
          <a:p>
            <a:endParaRPr lang="en-US" sz="2800" dirty="0" smtClean="0"/>
          </a:p>
          <a:p>
            <a:r>
              <a:rPr lang="en-US" sz="2800" dirty="0" smtClean="0"/>
              <a:t>The contexts of migration have changed, affecting the ways in which individuals negotiate their multiple cultural identities. It is possible that they endorse </a:t>
            </a:r>
            <a:r>
              <a:rPr lang="en-US" sz="2800" dirty="0"/>
              <a:t>two or more </a:t>
            </a:r>
            <a:r>
              <a:rPr lang="en-US" sz="2800" dirty="0" smtClean="0"/>
              <a:t>cultural streams or develop contextually dependent identities (</a:t>
            </a:r>
            <a:r>
              <a:rPr lang="en-US" sz="2800" dirty="0" err="1" smtClean="0"/>
              <a:t>Chryssochoou</a:t>
            </a:r>
            <a:r>
              <a:rPr lang="en-US" sz="2800" dirty="0" smtClean="0"/>
              <a:t>, 2000). As a result, they might identify with different cultural groups in different life domains (Schwartz, Birman, Benet-</a:t>
            </a:r>
            <a:r>
              <a:rPr lang="en-US" sz="2800" dirty="0" err="1" smtClean="0"/>
              <a:t>Martínez</a:t>
            </a:r>
            <a:r>
              <a:rPr lang="en-US" sz="2800" dirty="0"/>
              <a:t>, </a:t>
            </a:r>
            <a:r>
              <a:rPr lang="en-US" sz="2800" dirty="0" smtClean="0"/>
              <a:t>&amp; </a:t>
            </a:r>
            <a:r>
              <a:rPr lang="en-US" sz="2800" dirty="0"/>
              <a:t>Unger</a:t>
            </a:r>
            <a:r>
              <a:rPr lang="en-US" sz="2800" dirty="0" smtClean="0"/>
              <a:t>, 2017).</a:t>
            </a:r>
            <a:endParaRPr lang="en-US" sz="2800" dirty="0"/>
          </a:p>
        </p:txBody>
      </p:sp>
      <p:sp>
        <p:nvSpPr>
          <p:cNvPr id="4" name="1 - Τίτλος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l-GR" dirty="0"/>
          </a:p>
        </p:txBody>
      </p:sp>
      <p:sp>
        <p:nvSpPr>
          <p:cNvPr id="5" name="1 - Τίτλος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52488"/>
          </a:xfrm>
        </p:spPr>
        <p:txBody>
          <a:bodyPr>
            <a:normAutofit/>
          </a:bodyPr>
          <a:lstStyle/>
          <a:p>
            <a:pPr algn="ctr"/>
            <a:r>
              <a:rPr lang="lb-LU" dirty="0"/>
              <a:t>Background</a:t>
            </a:r>
            <a:endParaRPr lang="el-G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A98-3716-46C6-A031-259C40000EFC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5886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42087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900" dirty="0"/>
              <a:t>Schwartz, S. J., Birman, D., Benet-</a:t>
            </a:r>
            <a:r>
              <a:rPr lang="en-US" sz="2900" dirty="0" err="1"/>
              <a:t>Martínez</a:t>
            </a:r>
            <a:r>
              <a:rPr lang="en-US" sz="2900" dirty="0"/>
              <a:t>, V., &amp; </a:t>
            </a:r>
            <a:r>
              <a:rPr lang="en-US" sz="2900" dirty="0" err="1"/>
              <a:t>Unger,J</a:t>
            </a:r>
            <a:r>
              <a:rPr lang="en-US" sz="2900" dirty="0"/>
              <a:t>. B. (2017).	</a:t>
            </a:r>
            <a:r>
              <a:rPr lang="en-US" sz="2900" dirty="0" smtClean="0"/>
              <a:t>Biculturalism:	Negotiating </a:t>
            </a:r>
            <a:r>
              <a:rPr lang="en-US" sz="2900" dirty="0"/>
              <a:t>multiple cultural streams. In </a:t>
            </a:r>
            <a:r>
              <a:rPr lang="en-US" sz="2900" i="1" dirty="0" smtClean="0"/>
              <a:t>The Oxford</a:t>
            </a:r>
            <a:r>
              <a:rPr lang="en-US" sz="2900" i="1" dirty="0"/>
              <a:t>	Handbook of Acculturation and Health</a:t>
            </a:r>
            <a:r>
              <a:rPr lang="en-US" sz="2900" dirty="0"/>
              <a:t>, 29. New </a:t>
            </a:r>
            <a:r>
              <a:rPr lang="en-US" sz="2900" dirty="0" smtClean="0"/>
              <a:t>York:	Oxford 	University Press.</a:t>
            </a:r>
          </a:p>
          <a:p>
            <a:pPr marL="0" indent="0">
              <a:buNone/>
            </a:pPr>
            <a:r>
              <a:rPr lang="en-US" sz="2900" dirty="0" smtClean="0"/>
              <a:t>Swann</a:t>
            </a:r>
            <a:r>
              <a:rPr lang="en-US" sz="2900" dirty="0"/>
              <a:t>, W. B., Jr., Gomez, A., </a:t>
            </a:r>
            <a:r>
              <a:rPr lang="en-US" sz="2900" dirty="0" err="1"/>
              <a:t>Seyle</a:t>
            </a:r>
            <a:r>
              <a:rPr lang="en-US" sz="2900" dirty="0"/>
              <a:t>, C. D., Morales, J. F</a:t>
            </a:r>
            <a:r>
              <a:rPr lang="en-US" sz="2900" dirty="0" smtClean="0"/>
              <a:t>., &amp; </a:t>
            </a:r>
            <a:r>
              <a:rPr lang="en-US" sz="2900" dirty="0" err="1" smtClean="0"/>
              <a:t>Huici</a:t>
            </a:r>
            <a:r>
              <a:rPr lang="en-US" sz="2900" dirty="0" smtClean="0"/>
              <a:t>, C</a:t>
            </a:r>
            <a:r>
              <a:rPr lang="en-US" sz="2900" dirty="0"/>
              <a:t>.(2009</a:t>
            </a:r>
            <a:r>
              <a:rPr lang="en-US" sz="2900" dirty="0" smtClean="0"/>
              <a:t>).	Identity </a:t>
            </a:r>
            <a:r>
              <a:rPr lang="en-US" sz="2900" dirty="0"/>
              <a:t>fusion: The </a:t>
            </a:r>
            <a:r>
              <a:rPr lang="en-US" sz="2900" dirty="0" smtClean="0"/>
              <a:t>interplay of </a:t>
            </a:r>
            <a:r>
              <a:rPr lang="en-US" sz="2900" dirty="0"/>
              <a:t>personal and </a:t>
            </a:r>
            <a:r>
              <a:rPr lang="en-US" sz="2900" dirty="0" smtClean="0"/>
              <a:t>social identities in	extreme group </a:t>
            </a:r>
            <a:r>
              <a:rPr lang="en-US" sz="2900" dirty="0"/>
              <a:t>behavior. </a:t>
            </a:r>
            <a:r>
              <a:rPr lang="en-US" sz="2900" i="1" dirty="0"/>
              <a:t>Journal of Personality </a:t>
            </a:r>
            <a:r>
              <a:rPr lang="en-US" sz="2900" i="1" dirty="0" smtClean="0"/>
              <a:t>and Social Psychology</a:t>
            </a:r>
            <a:r>
              <a:rPr lang="en-US" sz="2900" i="1" dirty="0"/>
              <a:t>, </a:t>
            </a:r>
            <a:r>
              <a:rPr lang="en-US" sz="2900" i="1" dirty="0" smtClean="0"/>
              <a:t>96,	</a:t>
            </a:r>
            <a:r>
              <a:rPr lang="en-US" sz="2900" dirty="0" smtClean="0"/>
              <a:t>995–1011</a:t>
            </a:r>
            <a:r>
              <a:rPr lang="en-US" sz="2900" dirty="0"/>
              <a:t>. </a:t>
            </a:r>
          </a:p>
          <a:p>
            <a:pPr marL="0" indent="0">
              <a:buNone/>
            </a:pPr>
            <a:r>
              <a:rPr lang="en-US" sz="2900" dirty="0" err="1" smtClean="0"/>
              <a:t>Türken</a:t>
            </a:r>
            <a:r>
              <a:rPr lang="en-US" sz="2900" dirty="0"/>
              <a:t>, S., &amp; </a:t>
            </a:r>
            <a:r>
              <a:rPr lang="en-US" sz="2900" dirty="0" err="1"/>
              <a:t>Rudmin</a:t>
            </a:r>
            <a:r>
              <a:rPr lang="en-US" sz="2900" dirty="0"/>
              <a:t>, F. W. (2013). On </a:t>
            </a:r>
            <a:r>
              <a:rPr lang="en-US" sz="2900" dirty="0" smtClean="0"/>
              <a:t>psychological effects of globalization: 	Development </a:t>
            </a:r>
            <a:r>
              <a:rPr lang="en-US" sz="2900" dirty="0"/>
              <a:t>of a scale </a:t>
            </a:r>
            <a:r>
              <a:rPr lang="en-US" sz="2900" dirty="0" smtClean="0"/>
              <a:t>of global identity. </a:t>
            </a:r>
            <a:r>
              <a:rPr lang="en-US" sz="2900" i="1" dirty="0" smtClean="0"/>
              <a:t>Psychology </a:t>
            </a:r>
            <a:r>
              <a:rPr lang="en-US" sz="2900" i="1" dirty="0"/>
              <a:t>&amp; Society</a:t>
            </a:r>
            <a:r>
              <a:rPr lang="en-US" sz="2900" dirty="0"/>
              <a:t>, </a:t>
            </a:r>
            <a:r>
              <a:rPr lang="en-US" sz="2900" i="1" dirty="0" smtClean="0"/>
              <a:t>5</a:t>
            </a:r>
            <a:r>
              <a:rPr lang="en-US" sz="2900" dirty="0" smtClean="0"/>
              <a:t>, 63-89.</a:t>
            </a:r>
          </a:p>
          <a:p>
            <a:pPr marL="0" indent="0">
              <a:buNone/>
            </a:pPr>
            <a:r>
              <a:rPr lang="en-US" sz="2900" dirty="0" err="1"/>
              <a:t>Yampolsky</a:t>
            </a:r>
            <a:r>
              <a:rPr lang="en-US" sz="2900" dirty="0"/>
              <a:t>, M. A., </a:t>
            </a:r>
            <a:r>
              <a:rPr lang="en-US" sz="2900" dirty="0" err="1"/>
              <a:t>Amiot</a:t>
            </a:r>
            <a:r>
              <a:rPr lang="en-US" sz="2900" dirty="0"/>
              <a:t>, C. E., &amp; de la </a:t>
            </a:r>
            <a:r>
              <a:rPr lang="en-US" sz="2900" dirty="0" err="1"/>
              <a:t>Sablonnière</a:t>
            </a:r>
            <a:r>
              <a:rPr lang="en-US" sz="2900" dirty="0"/>
              <a:t>, R. (2016). </a:t>
            </a:r>
            <a:r>
              <a:rPr lang="en-US" sz="2900" dirty="0" smtClean="0"/>
              <a:t>The	Multicultural </a:t>
            </a:r>
            <a:r>
              <a:rPr lang="en-US" sz="2900" dirty="0"/>
              <a:t>Identity Integration Scale (MULTIIS): Developing </a:t>
            </a:r>
            <a:r>
              <a:rPr lang="en-US" sz="2900" dirty="0" smtClean="0"/>
              <a:t>a	comprehensive </a:t>
            </a:r>
            <a:r>
              <a:rPr lang="en-US" sz="2900" dirty="0"/>
              <a:t>measure for configuring one’s multiple </a:t>
            </a:r>
            <a:r>
              <a:rPr lang="en-US" sz="2900" dirty="0" smtClean="0"/>
              <a:t>cultural	identities </a:t>
            </a:r>
            <a:r>
              <a:rPr lang="en-US" sz="2900" dirty="0"/>
              <a:t>within the self. </a:t>
            </a:r>
            <a:r>
              <a:rPr lang="en-US" sz="2900" i="1" dirty="0"/>
              <a:t>Cultural Diversity and Ethnic </a:t>
            </a:r>
            <a:r>
              <a:rPr lang="en-US" sz="2900" i="1" dirty="0" smtClean="0"/>
              <a:t>Minority	Psychology</a:t>
            </a:r>
            <a:r>
              <a:rPr lang="en-US" sz="2900" dirty="0"/>
              <a:t>, </a:t>
            </a:r>
            <a:r>
              <a:rPr lang="en-US" sz="2900" i="1" dirty="0"/>
              <a:t>22</a:t>
            </a:r>
            <a:r>
              <a:rPr lang="en-US" sz="2900" dirty="0"/>
              <a:t>(2), </a:t>
            </a:r>
            <a:r>
              <a:rPr lang="en-US" sz="2900" dirty="0" smtClean="0"/>
              <a:t>166-184.</a:t>
            </a:r>
          </a:p>
          <a:p>
            <a:pPr marL="0" indent="0">
              <a:buNone/>
            </a:pPr>
            <a:r>
              <a:rPr lang="lb-LU" sz="2900" dirty="0" smtClean="0"/>
              <a:t>Van de Vijver , F. (in press). </a:t>
            </a:r>
            <a:r>
              <a:rPr lang="en-US" sz="2900" dirty="0"/>
              <a:t>Challenges in the study of adolescent and </a:t>
            </a:r>
            <a:r>
              <a:rPr lang="en-US" sz="2900" dirty="0" smtClean="0"/>
              <a:t>	acculturative </a:t>
            </a:r>
            <a:r>
              <a:rPr lang="en-US" sz="2900" dirty="0"/>
              <a:t>changes. </a:t>
            </a:r>
            <a:r>
              <a:rPr lang="en-US" sz="2900" i="1" dirty="0"/>
              <a:t>Journal of Adolescence</a:t>
            </a:r>
            <a:r>
              <a:rPr lang="en-US" sz="2900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A98-3716-46C6-A031-259C40000EFC}" type="slidenum">
              <a:rPr lang="el-GR" smtClean="0"/>
              <a:pPr/>
              <a:t>30</a:t>
            </a:fld>
            <a:endParaRPr lang="el-GR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b-LU" dirty="0" err="1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41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b-LU" dirty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lb-LU" dirty="0" smtClean="0"/>
              <a:t>Initial </a:t>
            </a:r>
            <a:r>
              <a:rPr lang="lb-LU" dirty="0" err="1" smtClean="0"/>
              <a:t>approaches</a:t>
            </a:r>
            <a:r>
              <a:rPr lang="lb-LU" dirty="0" smtClean="0"/>
              <a:t> in </a:t>
            </a:r>
            <a:r>
              <a:rPr lang="lb-LU" dirty="0" err="1" smtClean="0"/>
              <a:t>the</a:t>
            </a:r>
            <a:r>
              <a:rPr lang="lb-LU" dirty="0" smtClean="0"/>
              <a:t> </a:t>
            </a:r>
            <a:r>
              <a:rPr lang="lb-LU" dirty="0" err="1" smtClean="0"/>
              <a:t>study</a:t>
            </a:r>
            <a:r>
              <a:rPr lang="lb-LU" dirty="0" smtClean="0"/>
              <a:t> of </a:t>
            </a:r>
            <a:r>
              <a:rPr lang="lb-LU" dirty="0" err="1" smtClean="0"/>
              <a:t>identity</a:t>
            </a:r>
            <a:r>
              <a:rPr lang="lb-LU" dirty="0" smtClean="0"/>
              <a:t> </a:t>
            </a:r>
            <a:r>
              <a:rPr lang="lb-LU" dirty="0" err="1" smtClean="0"/>
              <a:t>development</a:t>
            </a:r>
            <a:r>
              <a:rPr lang="lb-LU" dirty="0" smtClean="0"/>
              <a:t> </a:t>
            </a:r>
            <a:r>
              <a:rPr lang="lb-LU" dirty="0" err="1" smtClean="0"/>
              <a:t>under</a:t>
            </a:r>
            <a:r>
              <a:rPr lang="lb-LU" dirty="0" smtClean="0"/>
              <a:t> </a:t>
            </a:r>
            <a:r>
              <a:rPr lang="lb-LU" dirty="0" err="1" smtClean="0"/>
              <a:t>the</a:t>
            </a:r>
            <a:r>
              <a:rPr lang="lb-LU" dirty="0" smtClean="0"/>
              <a:t> </a:t>
            </a:r>
            <a:r>
              <a:rPr lang="lb-LU" dirty="0" err="1" smtClean="0"/>
              <a:t>context</a:t>
            </a:r>
            <a:r>
              <a:rPr lang="lb-LU" dirty="0" smtClean="0"/>
              <a:t> of </a:t>
            </a:r>
            <a:r>
              <a:rPr lang="lb-LU" dirty="0" err="1" smtClean="0"/>
              <a:t>migration</a:t>
            </a:r>
            <a:r>
              <a:rPr lang="lb-LU" dirty="0" smtClean="0"/>
              <a:t> </a:t>
            </a:r>
            <a:r>
              <a:rPr lang="lb-LU" dirty="0" err="1" smtClean="0"/>
              <a:t>reflected</a:t>
            </a:r>
            <a:r>
              <a:rPr lang="lb-LU" dirty="0" smtClean="0"/>
              <a:t> an “</a:t>
            </a:r>
            <a:r>
              <a:rPr lang="lb-LU" dirty="0" err="1" smtClean="0"/>
              <a:t>essentialist</a:t>
            </a:r>
            <a:r>
              <a:rPr lang="lb-LU" dirty="0" smtClean="0"/>
              <a:t>” </a:t>
            </a:r>
            <a:r>
              <a:rPr lang="lb-LU" dirty="0" err="1" smtClean="0"/>
              <a:t>view</a:t>
            </a:r>
            <a:r>
              <a:rPr lang="lb-LU" dirty="0" smtClean="0"/>
              <a:t> of </a:t>
            </a:r>
            <a:r>
              <a:rPr lang="lb-LU" dirty="0" err="1" smtClean="0"/>
              <a:t>identity</a:t>
            </a:r>
            <a:r>
              <a:rPr lang="lb-LU" dirty="0" smtClean="0"/>
              <a:t>: “</a:t>
            </a:r>
            <a:r>
              <a:rPr lang="lb-LU" dirty="0" err="1" smtClean="0"/>
              <a:t>one’s</a:t>
            </a:r>
            <a:r>
              <a:rPr lang="lb-LU" dirty="0" smtClean="0"/>
              <a:t> </a:t>
            </a:r>
            <a:r>
              <a:rPr lang="lb-LU" dirty="0" err="1" smtClean="0"/>
              <a:t>heritage</a:t>
            </a:r>
            <a:r>
              <a:rPr lang="lb-LU" dirty="0" smtClean="0"/>
              <a:t> and </a:t>
            </a:r>
            <a:r>
              <a:rPr lang="lb-LU" dirty="0" err="1" smtClean="0"/>
              <a:t>receiving</a:t>
            </a:r>
            <a:r>
              <a:rPr lang="lb-LU" dirty="0" smtClean="0"/>
              <a:t> </a:t>
            </a:r>
            <a:r>
              <a:rPr lang="lb-LU" dirty="0" err="1" smtClean="0"/>
              <a:t>cultural</a:t>
            </a:r>
            <a:r>
              <a:rPr lang="lb-LU" dirty="0" smtClean="0"/>
              <a:t> </a:t>
            </a:r>
            <a:r>
              <a:rPr lang="lb-LU" dirty="0" err="1" smtClean="0"/>
              <a:t>streams</a:t>
            </a:r>
            <a:r>
              <a:rPr lang="lb-LU" dirty="0" smtClean="0"/>
              <a:t> </a:t>
            </a:r>
            <a:r>
              <a:rPr lang="lb-LU" dirty="0" err="1" smtClean="0"/>
              <a:t>are</a:t>
            </a:r>
            <a:r>
              <a:rPr lang="lb-LU" dirty="0" smtClean="0"/>
              <a:t> </a:t>
            </a:r>
            <a:r>
              <a:rPr lang="lb-LU" dirty="0" err="1" smtClean="0"/>
              <a:t>fixed</a:t>
            </a:r>
            <a:r>
              <a:rPr lang="lb-LU" dirty="0" smtClean="0"/>
              <a:t>” (</a:t>
            </a:r>
            <a:r>
              <a:rPr lang="en-US" sz="2400" dirty="0" smtClean="0"/>
              <a:t>Schwartz et al., 2017)</a:t>
            </a:r>
            <a:endParaRPr lang="lb-L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lb-LU" dirty="0">
              <a:solidFill>
                <a:srgbClr val="FF0000"/>
              </a:solidFill>
            </a:endParaRPr>
          </a:p>
          <a:p>
            <a:r>
              <a:rPr lang="en-US" dirty="0" smtClean="0"/>
              <a:t>Ethnic and national identities appeared to be oppositional</a:t>
            </a:r>
          </a:p>
          <a:p>
            <a:pPr marL="0" indent="0">
              <a:buNone/>
            </a:pPr>
            <a:endParaRPr lang="lb-LU" dirty="0">
              <a:solidFill>
                <a:srgbClr val="FF0000"/>
              </a:solidFill>
            </a:endParaRPr>
          </a:p>
          <a:p>
            <a:r>
              <a:rPr lang="lb-LU" dirty="0" err="1" smtClean="0"/>
              <a:t>Identity</a:t>
            </a:r>
            <a:r>
              <a:rPr lang="lb-LU" dirty="0" smtClean="0"/>
              <a:t> </a:t>
            </a:r>
            <a:r>
              <a:rPr lang="lb-LU" dirty="0" err="1" smtClean="0"/>
              <a:t>measures</a:t>
            </a:r>
            <a:r>
              <a:rPr lang="lb-LU" dirty="0" smtClean="0"/>
              <a:t> and </a:t>
            </a:r>
            <a:r>
              <a:rPr lang="lb-LU" dirty="0" err="1" smtClean="0"/>
              <a:t>the</a:t>
            </a:r>
            <a:r>
              <a:rPr lang="lb-LU" dirty="0" smtClean="0"/>
              <a:t> </a:t>
            </a:r>
            <a:r>
              <a:rPr lang="lb-LU" dirty="0" err="1" smtClean="0"/>
              <a:t>majority</a:t>
            </a:r>
            <a:r>
              <a:rPr lang="lb-LU" dirty="0" smtClean="0"/>
              <a:t> of </a:t>
            </a:r>
            <a:r>
              <a:rPr lang="lb-LU" dirty="0" err="1" smtClean="0"/>
              <a:t>research</a:t>
            </a:r>
            <a:r>
              <a:rPr lang="lb-LU" dirty="0" smtClean="0"/>
              <a:t> in </a:t>
            </a:r>
            <a:r>
              <a:rPr lang="lb-LU" dirty="0" err="1" smtClean="0"/>
              <a:t>this</a:t>
            </a:r>
            <a:r>
              <a:rPr lang="lb-LU" dirty="0" smtClean="0"/>
              <a:t> </a:t>
            </a:r>
            <a:r>
              <a:rPr lang="lb-LU" dirty="0" err="1" smtClean="0"/>
              <a:t>area</a:t>
            </a:r>
            <a:r>
              <a:rPr lang="lb-LU" dirty="0" smtClean="0"/>
              <a:t> </a:t>
            </a:r>
            <a:r>
              <a:rPr lang="lb-LU" dirty="0" err="1" smtClean="0"/>
              <a:t>focused</a:t>
            </a:r>
            <a:r>
              <a:rPr lang="lb-LU" dirty="0" smtClean="0"/>
              <a:t> </a:t>
            </a:r>
            <a:r>
              <a:rPr lang="lb-LU" dirty="0" err="1" smtClean="0"/>
              <a:t>on</a:t>
            </a:r>
            <a:r>
              <a:rPr lang="lb-LU" dirty="0" smtClean="0"/>
              <a:t> </a:t>
            </a:r>
            <a:r>
              <a:rPr lang="lb-LU" dirty="0" err="1" smtClean="0"/>
              <a:t>one</a:t>
            </a:r>
            <a:r>
              <a:rPr lang="lb-LU" dirty="0" smtClean="0"/>
              <a:t> </a:t>
            </a:r>
            <a:r>
              <a:rPr lang="lb-LU" dirty="0" err="1" smtClean="0"/>
              <a:t>minority</a:t>
            </a:r>
            <a:r>
              <a:rPr lang="lb-LU" dirty="0" smtClean="0"/>
              <a:t> </a:t>
            </a:r>
            <a:r>
              <a:rPr lang="lb-LU" dirty="0" err="1" smtClean="0"/>
              <a:t>group</a:t>
            </a:r>
            <a:r>
              <a:rPr lang="lb-LU" dirty="0" smtClean="0"/>
              <a:t> </a:t>
            </a:r>
            <a:r>
              <a:rPr lang="lb-LU" dirty="0" err="1" smtClean="0"/>
              <a:t>living</a:t>
            </a:r>
            <a:r>
              <a:rPr lang="lb-LU" dirty="0" smtClean="0"/>
              <a:t> in </a:t>
            </a:r>
            <a:r>
              <a:rPr lang="lb-LU" dirty="0" err="1" smtClean="0"/>
              <a:t>one</a:t>
            </a:r>
            <a:r>
              <a:rPr lang="lb-LU" dirty="0" smtClean="0"/>
              <a:t> </a:t>
            </a:r>
            <a:r>
              <a:rPr lang="lb-LU" dirty="0" err="1" smtClean="0"/>
              <a:t>majority</a:t>
            </a:r>
            <a:r>
              <a:rPr lang="lb-LU" dirty="0" smtClean="0"/>
              <a:t> </a:t>
            </a:r>
            <a:r>
              <a:rPr lang="lb-LU" dirty="0" err="1" smtClean="0"/>
              <a:t>culture</a:t>
            </a:r>
            <a:r>
              <a:rPr lang="lb-LU" dirty="0" smtClean="0"/>
              <a:t>  (</a:t>
            </a:r>
            <a:r>
              <a:rPr lang="lb-LU" dirty="0" err="1" smtClean="0"/>
              <a:t>i.e</a:t>
            </a:r>
            <a:r>
              <a:rPr lang="lb-LU" dirty="0" smtClean="0"/>
              <a:t>. </a:t>
            </a:r>
            <a:r>
              <a:rPr lang="lb-LU" dirty="0" err="1" smtClean="0"/>
              <a:t>Mexican-Americans</a:t>
            </a:r>
            <a:r>
              <a:rPr lang="lb-LU" dirty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A98-3716-46C6-A031-259C40000EFC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024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/>
          <a:lstStyle/>
          <a:p>
            <a:r>
              <a:rPr lang="lb-LU" sz="2800" dirty="0" smtClean="0"/>
              <a:t>Self-</a:t>
            </a:r>
            <a:r>
              <a:rPr lang="lb-LU" sz="2800" dirty="0" err="1" smtClean="0"/>
              <a:t>report</a:t>
            </a:r>
            <a:r>
              <a:rPr lang="lb-LU" sz="2800" dirty="0" smtClean="0"/>
              <a:t> </a:t>
            </a:r>
            <a:r>
              <a:rPr lang="lb-LU" sz="2800" dirty="0" err="1" smtClean="0"/>
              <a:t>Questionnaires</a:t>
            </a:r>
            <a:endParaRPr lang="lb-LU" sz="2800" dirty="0" smtClean="0"/>
          </a:p>
          <a:p>
            <a:r>
              <a:rPr lang="lb-LU" sz="2800" dirty="0" err="1" smtClean="0"/>
              <a:t>Pictorial</a:t>
            </a:r>
            <a:r>
              <a:rPr lang="lb-LU" sz="2800" dirty="0" smtClean="0"/>
              <a:t> </a:t>
            </a:r>
            <a:r>
              <a:rPr lang="lb-LU" sz="2800" dirty="0" err="1" smtClean="0"/>
              <a:t>Measures</a:t>
            </a:r>
            <a:r>
              <a:rPr lang="lb-LU" sz="2800" dirty="0" smtClean="0"/>
              <a:t> of </a:t>
            </a:r>
            <a:r>
              <a:rPr lang="lb-LU" sz="2800" dirty="0" err="1" smtClean="0"/>
              <a:t>Identity</a:t>
            </a:r>
            <a:r>
              <a:rPr lang="lb-LU" sz="2800" dirty="0" smtClean="0"/>
              <a:t> </a:t>
            </a:r>
            <a:r>
              <a:rPr lang="lb-LU" sz="2800" dirty="0" err="1" smtClean="0"/>
              <a:t>Fusion</a:t>
            </a:r>
            <a:endParaRPr lang="lb-LU" sz="2800" dirty="0" smtClean="0"/>
          </a:p>
          <a:p>
            <a:r>
              <a:rPr lang="lb-LU" sz="2800" dirty="0" err="1"/>
              <a:t>Implicit</a:t>
            </a:r>
            <a:r>
              <a:rPr lang="lb-LU" sz="2800" dirty="0"/>
              <a:t> </a:t>
            </a:r>
            <a:r>
              <a:rPr lang="lb-LU" sz="2800" dirty="0" err="1"/>
              <a:t>Measures</a:t>
            </a:r>
            <a:r>
              <a:rPr lang="lb-LU" sz="2800" dirty="0"/>
              <a:t> </a:t>
            </a:r>
            <a:endParaRPr lang="lb-LU" sz="2800" dirty="0" smtClean="0"/>
          </a:p>
          <a:p>
            <a:r>
              <a:rPr lang="lb-LU" sz="2800" dirty="0" smtClean="0"/>
              <a:t>Interviews, </a:t>
            </a:r>
            <a:r>
              <a:rPr lang="lb-LU" sz="2800" dirty="0" err="1" smtClean="0"/>
              <a:t>narratives</a:t>
            </a:r>
            <a:endParaRPr lang="lb-LU" sz="2800" dirty="0" smtClean="0"/>
          </a:p>
          <a:p>
            <a:r>
              <a:rPr lang="lb-LU" sz="2800" dirty="0" err="1" smtClean="0"/>
              <a:t>Mixed</a:t>
            </a:r>
            <a:r>
              <a:rPr lang="lb-LU" sz="2800" dirty="0" smtClean="0"/>
              <a:t> </a:t>
            </a:r>
            <a:r>
              <a:rPr lang="lb-LU" sz="2800" dirty="0" err="1" smtClean="0"/>
              <a:t>Methods</a:t>
            </a:r>
            <a:endParaRPr lang="lb-LU" sz="28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b-LU" dirty="0" err="1" smtClean="0"/>
              <a:t>Overview</a:t>
            </a:r>
            <a:r>
              <a:rPr lang="lb-LU" dirty="0" smtClean="0"/>
              <a:t> of </a:t>
            </a:r>
            <a:r>
              <a:rPr lang="lb-LU" dirty="0" err="1" smtClean="0"/>
              <a:t>Identity</a:t>
            </a:r>
            <a:r>
              <a:rPr lang="lb-LU" dirty="0" smtClean="0"/>
              <a:t> </a:t>
            </a:r>
            <a:r>
              <a:rPr lang="lb-LU" dirty="0" err="1" smtClean="0"/>
              <a:t>Measures</a:t>
            </a:r>
            <a:r>
              <a:rPr lang="lb-LU" dirty="0" smtClean="0"/>
              <a:t> in </a:t>
            </a:r>
            <a:r>
              <a:rPr lang="lb-LU" dirty="0" err="1" smtClean="0"/>
              <a:t>Cross-Cultural</a:t>
            </a:r>
            <a:r>
              <a:rPr lang="lb-LU" dirty="0" smtClean="0"/>
              <a:t> </a:t>
            </a:r>
            <a:r>
              <a:rPr lang="lb-LU" dirty="0" err="1" smtClean="0"/>
              <a:t>Research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A98-3716-46C6-A031-259C40000EFC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756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b-LU" dirty="0" err="1" smtClean="0"/>
              <a:t>Multigroup</a:t>
            </a:r>
            <a:r>
              <a:rPr lang="lb-LU" dirty="0" smtClean="0"/>
              <a:t> </a:t>
            </a:r>
            <a:r>
              <a:rPr lang="lb-LU" dirty="0" err="1" smtClean="0"/>
              <a:t>Ethnic</a:t>
            </a:r>
            <a:r>
              <a:rPr lang="lb-LU" dirty="0" smtClean="0"/>
              <a:t> </a:t>
            </a:r>
            <a:r>
              <a:rPr lang="lb-LU" dirty="0" err="1" smtClean="0"/>
              <a:t>Identity</a:t>
            </a:r>
            <a:r>
              <a:rPr lang="lb-LU" dirty="0" smtClean="0"/>
              <a:t> </a:t>
            </a:r>
            <a:r>
              <a:rPr lang="lb-LU" dirty="0" err="1" smtClean="0"/>
              <a:t>Measure</a:t>
            </a:r>
            <a:r>
              <a:rPr lang="lb-LU" dirty="0" smtClean="0"/>
              <a:t> (</a:t>
            </a:r>
            <a:r>
              <a:rPr lang="lb-LU" dirty="0" err="1" smtClean="0"/>
              <a:t>Phinney</a:t>
            </a:r>
            <a:r>
              <a:rPr lang="lb-LU" dirty="0" smtClean="0"/>
              <a:t>, 1992)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lb-LU" sz="2800" dirty="0"/>
          </a:p>
          <a:p>
            <a:r>
              <a:rPr lang="lb-LU" sz="2800" dirty="0" smtClean="0"/>
              <a:t>Self-</a:t>
            </a:r>
            <a:r>
              <a:rPr lang="lb-LU" sz="2800" dirty="0" err="1" smtClean="0"/>
              <a:t>report</a:t>
            </a:r>
            <a:r>
              <a:rPr lang="lb-LU" sz="2800" dirty="0" smtClean="0"/>
              <a:t> </a:t>
            </a:r>
            <a:r>
              <a:rPr lang="lb-LU" sz="2800" dirty="0" err="1" smtClean="0"/>
              <a:t>questionnaire</a:t>
            </a:r>
            <a:r>
              <a:rPr lang="lb-LU" sz="2800" dirty="0" smtClean="0"/>
              <a:t> </a:t>
            </a:r>
            <a:r>
              <a:rPr lang="lb-LU" sz="2800" dirty="0" err="1" smtClean="0"/>
              <a:t>that</a:t>
            </a:r>
            <a:r>
              <a:rPr lang="lb-LU" sz="2800" dirty="0" smtClean="0"/>
              <a:t> </a:t>
            </a:r>
            <a:r>
              <a:rPr lang="lb-LU" sz="2800" dirty="0" err="1" smtClean="0"/>
              <a:t>assesses</a:t>
            </a:r>
            <a:r>
              <a:rPr lang="lb-LU" sz="2800" dirty="0" smtClean="0"/>
              <a:t> </a:t>
            </a:r>
            <a:r>
              <a:rPr lang="lb-LU" sz="2800" dirty="0" err="1" smtClean="0"/>
              <a:t>the</a:t>
            </a:r>
            <a:r>
              <a:rPr lang="lb-LU" sz="2800" dirty="0" smtClean="0"/>
              <a:t> </a:t>
            </a:r>
            <a:r>
              <a:rPr lang="lb-LU" sz="2800" dirty="0" err="1" smtClean="0"/>
              <a:t>process</a:t>
            </a:r>
            <a:r>
              <a:rPr lang="lb-LU" sz="2800" dirty="0" smtClean="0"/>
              <a:t> of </a:t>
            </a:r>
            <a:r>
              <a:rPr lang="lb-LU" sz="2800" dirty="0" err="1" smtClean="0"/>
              <a:t>ethnic</a:t>
            </a:r>
            <a:r>
              <a:rPr lang="lb-LU" sz="2800" dirty="0" smtClean="0"/>
              <a:t> </a:t>
            </a:r>
            <a:r>
              <a:rPr lang="lb-LU" sz="2800" dirty="0" err="1" smtClean="0"/>
              <a:t>identity</a:t>
            </a:r>
            <a:r>
              <a:rPr lang="lb-LU" sz="2800" dirty="0" smtClean="0"/>
              <a:t> </a:t>
            </a:r>
            <a:r>
              <a:rPr lang="lb-LU" sz="2800" dirty="0" err="1" smtClean="0"/>
              <a:t>development</a:t>
            </a:r>
            <a:r>
              <a:rPr lang="lb-LU" sz="2800" dirty="0" smtClean="0"/>
              <a:t> in </a:t>
            </a:r>
            <a:r>
              <a:rPr lang="lb-LU" sz="2800" dirty="0" err="1" smtClean="0"/>
              <a:t>young</a:t>
            </a:r>
            <a:r>
              <a:rPr lang="lb-LU" sz="2800" dirty="0" smtClean="0"/>
              <a:t> </a:t>
            </a:r>
            <a:r>
              <a:rPr lang="lb-LU" sz="2800" dirty="0" err="1" smtClean="0"/>
              <a:t>adolescents</a:t>
            </a:r>
            <a:r>
              <a:rPr lang="lb-LU" sz="2800" dirty="0" smtClean="0"/>
              <a:t> and </a:t>
            </a:r>
            <a:r>
              <a:rPr lang="lb-LU" sz="2800" dirty="0" err="1" smtClean="0"/>
              <a:t>adults</a:t>
            </a:r>
            <a:r>
              <a:rPr lang="lb-LU" sz="2800" dirty="0" smtClean="0"/>
              <a:t> (12 </a:t>
            </a:r>
            <a:r>
              <a:rPr lang="lb-LU" sz="2800" dirty="0" err="1" smtClean="0"/>
              <a:t>items</a:t>
            </a:r>
            <a:r>
              <a:rPr lang="lb-LU" sz="2800" dirty="0" smtClean="0"/>
              <a:t>)</a:t>
            </a:r>
          </a:p>
          <a:p>
            <a:r>
              <a:rPr lang="lb-LU" sz="2800" dirty="0" err="1" smtClean="0"/>
              <a:t>Cronbach’s</a:t>
            </a:r>
            <a:r>
              <a:rPr lang="lb-LU" sz="2800" dirty="0" smtClean="0"/>
              <a:t> Alpha </a:t>
            </a:r>
            <a:r>
              <a:rPr lang="lb-LU" sz="2800" dirty="0" err="1" smtClean="0"/>
              <a:t>above</a:t>
            </a:r>
            <a:r>
              <a:rPr lang="lb-LU" sz="2800" dirty="0" smtClean="0"/>
              <a:t> .80 </a:t>
            </a:r>
            <a:r>
              <a:rPr lang="lb-LU" sz="2800" dirty="0" err="1" smtClean="0"/>
              <a:t>across</a:t>
            </a:r>
            <a:r>
              <a:rPr lang="lb-LU" sz="2800" dirty="0" smtClean="0"/>
              <a:t> a </a:t>
            </a:r>
            <a:r>
              <a:rPr lang="lb-LU" sz="2800" dirty="0" err="1" smtClean="0"/>
              <a:t>wide</a:t>
            </a:r>
            <a:r>
              <a:rPr lang="lb-LU" sz="2800" dirty="0" smtClean="0"/>
              <a:t> </a:t>
            </a:r>
            <a:r>
              <a:rPr lang="lb-LU" sz="2800" dirty="0" err="1" smtClean="0"/>
              <a:t>range</a:t>
            </a:r>
            <a:r>
              <a:rPr lang="lb-LU" sz="2800" dirty="0" smtClean="0"/>
              <a:t> of </a:t>
            </a:r>
            <a:r>
              <a:rPr lang="lb-LU" sz="2800" dirty="0" err="1" smtClean="0"/>
              <a:t>samples</a:t>
            </a:r>
            <a:endParaRPr lang="lb-LU" sz="2800" dirty="0" smtClean="0"/>
          </a:p>
          <a:p>
            <a:pPr marL="0" indent="0">
              <a:buNone/>
            </a:pPr>
            <a:endParaRPr lang="lb-LU" sz="2800" dirty="0" smtClean="0"/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i="1" dirty="0" smtClean="0"/>
              <a:t>I </a:t>
            </a:r>
            <a:r>
              <a:rPr lang="en-US" i="1" dirty="0"/>
              <a:t>feel a strong attachment towards my own ethnic </a:t>
            </a:r>
            <a:r>
              <a:rPr lang="en-US" i="1" dirty="0" smtClean="0"/>
              <a:t>group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lb-LU" sz="2800" dirty="0" smtClean="0"/>
              <a:t>       1		     2		  3	      4		 5</a:t>
            </a:r>
          </a:p>
          <a:p>
            <a:pPr marL="0" indent="0">
              <a:buNone/>
            </a:pPr>
            <a:r>
              <a:rPr lang="en-US" dirty="0"/>
              <a:t>Strongly </a:t>
            </a:r>
            <a:r>
              <a:rPr lang="en-US" dirty="0" smtClean="0"/>
              <a:t>    Disagree        Neutral      Agree     Strongly disagree                                                               agree</a:t>
            </a:r>
          </a:p>
          <a:p>
            <a:pPr marL="0" indent="0">
              <a:buNone/>
            </a:pPr>
            <a:endParaRPr lang="lb-LU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A98-3716-46C6-A031-259C40000EFC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692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lb-LU" dirty="0" smtClean="0"/>
              <a:t>2 </a:t>
            </a:r>
            <a:r>
              <a:rPr lang="lb-LU" dirty="0" err="1" smtClean="0"/>
              <a:t>subscales</a:t>
            </a:r>
            <a:r>
              <a:rPr lang="lb-LU" dirty="0" smtClean="0"/>
              <a:t>:</a:t>
            </a:r>
          </a:p>
          <a:p>
            <a:endParaRPr lang="lb-LU" dirty="0"/>
          </a:p>
          <a:p>
            <a:r>
              <a:rPr lang="lb-LU" sz="2900" b="1" dirty="0" err="1" smtClean="0"/>
              <a:t>Ethnic</a:t>
            </a:r>
            <a:r>
              <a:rPr lang="lb-LU" sz="2900" b="1" dirty="0" smtClean="0"/>
              <a:t> </a:t>
            </a:r>
            <a:r>
              <a:rPr lang="lb-LU" sz="2900" b="1" dirty="0" err="1" smtClean="0"/>
              <a:t>Identity</a:t>
            </a:r>
            <a:r>
              <a:rPr lang="lb-LU" sz="2900" b="1" dirty="0" smtClean="0"/>
              <a:t> </a:t>
            </a:r>
            <a:r>
              <a:rPr lang="lb-LU" sz="2900" b="1" dirty="0" err="1" smtClean="0"/>
              <a:t>Exploration</a:t>
            </a:r>
            <a:r>
              <a:rPr lang="lb-LU" sz="2900" dirty="0" smtClean="0"/>
              <a:t> (5 </a:t>
            </a:r>
            <a:r>
              <a:rPr lang="lb-LU" sz="2900" dirty="0" err="1" smtClean="0"/>
              <a:t>items</a:t>
            </a:r>
            <a:r>
              <a:rPr lang="en-US" sz="2900" dirty="0" smtClean="0"/>
              <a:t>): investigating </a:t>
            </a:r>
            <a:r>
              <a:rPr lang="lb-LU" sz="2900" dirty="0" smtClean="0"/>
              <a:t>and </a:t>
            </a:r>
            <a:r>
              <a:rPr lang="en-US" sz="2900" dirty="0" smtClean="0"/>
              <a:t>learning more </a:t>
            </a:r>
            <a:r>
              <a:rPr lang="en-US" sz="2900" dirty="0"/>
              <a:t>about the meaning of one’s ethnic </a:t>
            </a:r>
            <a:r>
              <a:rPr lang="en-US" sz="2900" dirty="0" smtClean="0"/>
              <a:t>background </a:t>
            </a:r>
          </a:p>
          <a:p>
            <a:pPr marL="0" indent="0">
              <a:buNone/>
            </a:pPr>
            <a:r>
              <a:rPr lang="en-US" sz="2900" dirty="0" smtClean="0"/>
              <a:t>    (developmental </a:t>
            </a:r>
            <a:r>
              <a:rPr lang="en-US" sz="2900" dirty="0"/>
              <a:t>and cognitive </a:t>
            </a:r>
            <a:r>
              <a:rPr lang="en-US" sz="2900" dirty="0" smtClean="0"/>
              <a:t>component)</a:t>
            </a:r>
            <a:endParaRPr lang="lb-LU" sz="2900" dirty="0"/>
          </a:p>
          <a:p>
            <a:pPr marL="0" indent="0">
              <a:buNone/>
            </a:pPr>
            <a:r>
              <a:rPr lang="lb-LU" sz="2900" dirty="0" smtClean="0"/>
              <a:t>“</a:t>
            </a:r>
            <a:r>
              <a:rPr lang="en-US" sz="2900" i="1" dirty="0"/>
              <a:t>I have spent time trying to find out more about my ethnic group, such as </a:t>
            </a:r>
            <a:r>
              <a:rPr lang="en-US" sz="2900" i="1" dirty="0" smtClean="0"/>
              <a:t>its history</a:t>
            </a:r>
            <a:r>
              <a:rPr lang="en-US" sz="2900" i="1" dirty="0"/>
              <a:t>, traditions, and </a:t>
            </a:r>
            <a:r>
              <a:rPr lang="en-US" sz="2900" i="1" dirty="0" smtClean="0"/>
              <a:t>customs</a:t>
            </a:r>
            <a:r>
              <a:rPr lang="en-US" sz="2900" dirty="0" smtClean="0"/>
              <a:t>”</a:t>
            </a:r>
            <a:endParaRPr lang="lb-LU" sz="2900" dirty="0" smtClean="0"/>
          </a:p>
          <a:p>
            <a:pPr marL="0" indent="0">
              <a:buNone/>
            </a:pPr>
            <a:endParaRPr lang="lb-LU" sz="2900" dirty="0"/>
          </a:p>
          <a:p>
            <a:r>
              <a:rPr lang="lb-LU" sz="2900" b="1" dirty="0" err="1" smtClean="0"/>
              <a:t>Ethnic</a:t>
            </a:r>
            <a:r>
              <a:rPr lang="lb-LU" sz="2900" b="1" dirty="0" smtClean="0"/>
              <a:t> </a:t>
            </a:r>
            <a:r>
              <a:rPr lang="lb-LU" sz="2900" b="1" dirty="0" err="1" smtClean="0"/>
              <a:t>Identity</a:t>
            </a:r>
            <a:r>
              <a:rPr lang="lb-LU" sz="2900" b="1" dirty="0" smtClean="0"/>
              <a:t> </a:t>
            </a:r>
            <a:r>
              <a:rPr lang="lb-LU" sz="2900" b="1" dirty="0" err="1" smtClean="0"/>
              <a:t>Commitmnet</a:t>
            </a:r>
            <a:r>
              <a:rPr lang="lb-LU" sz="2900" b="1" dirty="0" smtClean="0"/>
              <a:t> </a:t>
            </a:r>
            <a:r>
              <a:rPr lang="lb-LU" sz="2900" dirty="0" smtClean="0"/>
              <a:t>(7 </a:t>
            </a:r>
            <a:r>
              <a:rPr lang="lb-LU" sz="2900" dirty="0" err="1" smtClean="0"/>
              <a:t>items</a:t>
            </a:r>
            <a:r>
              <a:rPr lang="lb-LU" sz="2900" dirty="0" smtClean="0"/>
              <a:t>): </a:t>
            </a:r>
            <a:r>
              <a:rPr lang="en-US" sz="2900" dirty="0"/>
              <a:t>belongingness to one’s ethnic </a:t>
            </a:r>
            <a:r>
              <a:rPr lang="en-US" sz="2900" dirty="0" smtClean="0"/>
              <a:t>group and behaviors associated with group membership</a:t>
            </a:r>
          </a:p>
          <a:p>
            <a:pPr marL="0" indent="0">
              <a:buNone/>
            </a:pPr>
            <a:r>
              <a:rPr lang="lb-LU" sz="2900" dirty="0"/>
              <a:t> </a:t>
            </a:r>
            <a:r>
              <a:rPr lang="lb-LU" sz="2900" dirty="0" smtClean="0"/>
              <a:t>   (</a:t>
            </a:r>
            <a:r>
              <a:rPr lang="lb-LU" sz="2900" dirty="0" err="1" smtClean="0"/>
              <a:t>affective</a:t>
            </a:r>
            <a:r>
              <a:rPr lang="lb-LU" sz="2900" dirty="0" smtClean="0"/>
              <a:t> </a:t>
            </a:r>
            <a:r>
              <a:rPr lang="lb-LU" sz="2900" dirty="0" err="1" smtClean="0"/>
              <a:t>attitudinal</a:t>
            </a:r>
            <a:r>
              <a:rPr lang="lb-LU" sz="2900" dirty="0" smtClean="0"/>
              <a:t> </a:t>
            </a:r>
            <a:r>
              <a:rPr lang="lb-LU" sz="2900" dirty="0" err="1" smtClean="0"/>
              <a:t>component</a:t>
            </a:r>
            <a:r>
              <a:rPr lang="lb-LU" sz="2900" dirty="0" smtClean="0"/>
              <a:t>)</a:t>
            </a:r>
            <a:endParaRPr lang="en-US" sz="2900" dirty="0" smtClean="0"/>
          </a:p>
          <a:p>
            <a:pPr marL="0" indent="0">
              <a:buNone/>
            </a:pPr>
            <a:r>
              <a:rPr lang="en-US" sz="2900" dirty="0" smtClean="0"/>
              <a:t>“</a:t>
            </a:r>
            <a:r>
              <a:rPr lang="en-US" sz="2900" i="1" dirty="0" smtClean="0"/>
              <a:t>I </a:t>
            </a:r>
            <a:r>
              <a:rPr lang="en-US" sz="2900" i="1" dirty="0"/>
              <a:t>have a clear sense of my ethnic background and what it means for </a:t>
            </a:r>
            <a:r>
              <a:rPr lang="en-US" sz="2900" i="1" dirty="0" smtClean="0"/>
              <a:t>me</a:t>
            </a:r>
            <a:r>
              <a:rPr lang="en-US" sz="2900" dirty="0" smtClean="0"/>
              <a:t>”</a:t>
            </a:r>
            <a:endParaRPr lang="lb-LU" sz="2900" dirty="0" smtClean="0"/>
          </a:p>
          <a:p>
            <a:pPr marL="0" indent="0">
              <a:buNone/>
            </a:pPr>
            <a:endParaRPr lang="lb-LU" sz="2900" dirty="0" smtClean="0"/>
          </a:p>
          <a:p>
            <a:pPr marL="0" indent="0">
              <a:buNone/>
            </a:pPr>
            <a:r>
              <a:rPr lang="lb-LU" sz="2900" b="1" dirty="0" err="1" smtClean="0"/>
              <a:t>Scoring</a:t>
            </a:r>
            <a:endParaRPr lang="lb-LU" sz="2900" dirty="0"/>
          </a:p>
          <a:p>
            <a:pPr marL="0" indent="0">
              <a:buNone/>
            </a:pPr>
            <a:r>
              <a:rPr lang="lb-LU" sz="2900" dirty="0" smtClean="0"/>
              <a:t>A </a:t>
            </a:r>
            <a:r>
              <a:rPr lang="lb-LU" sz="2900" dirty="0" err="1" smtClean="0"/>
              <a:t>mean</a:t>
            </a:r>
            <a:r>
              <a:rPr lang="lb-LU" sz="2900" dirty="0" smtClean="0"/>
              <a:t> </a:t>
            </a:r>
            <a:r>
              <a:rPr lang="lb-LU" sz="2900" dirty="0" err="1" smtClean="0"/>
              <a:t>score</a:t>
            </a:r>
            <a:r>
              <a:rPr lang="lb-LU" sz="2900" dirty="0" smtClean="0"/>
              <a:t> </a:t>
            </a:r>
            <a:r>
              <a:rPr lang="lb-LU" sz="2900" dirty="0" err="1" smtClean="0"/>
              <a:t>for</a:t>
            </a:r>
            <a:r>
              <a:rPr lang="lb-LU" sz="2900" dirty="0" smtClean="0"/>
              <a:t> </a:t>
            </a:r>
            <a:r>
              <a:rPr lang="lb-LU" sz="2900" dirty="0" err="1" smtClean="0"/>
              <a:t>the</a:t>
            </a:r>
            <a:r>
              <a:rPr lang="lb-LU" sz="2900" dirty="0" smtClean="0"/>
              <a:t> 12 </a:t>
            </a:r>
            <a:r>
              <a:rPr lang="lb-LU" sz="2900" dirty="0" err="1" smtClean="0"/>
              <a:t>items</a:t>
            </a:r>
            <a:r>
              <a:rPr lang="lb-LU" sz="2900" dirty="0" smtClean="0"/>
              <a:t>: </a:t>
            </a:r>
            <a:r>
              <a:rPr lang="lb-LU" sz="2900" dirty="0" err="1" smtClean="0"/>
              <a:t>higher</a:t>
            </a:r>
            <a:r>
              <a:rPr lang="lb-LU" sz="2900" dirty="0" smtClean="0"/>
              <a:t> </a:t>
            </a:r>
            <a:r>
              <a:rPr lang="lb-LU" sz="2900" dirty="0" err="1" smtClean="0"/>
              <a:t>scores</a:t>
            </a:r>
            <a:r>
              <a:rPr lang="lb-LU" sz="2900" dirty="0" smtClean="0"/>
              <a:t> </a:t>
            </a:r>
            <a:r>
              <a:rPr lang="lb-LU" sz="2900" dirty="0" err="1" smtClean="0"/>
              <a:t>indicate</a:t>
            </a:r>
            <a:r>
              <a:rPr lang="lb-LU" sz="2900" dirty="0" smtClean="0"/>
              <a:t> </a:t>
            </a:r>
            <a:r>
              <a:rPr lang="lb-LU" sz="2900" dirty="0" err="1" smtClean="0"/>
              <a:t>stronger</a:t>
            </a:r>
            <a:r>
              <a:rPr lang="lb-LU" sz="2900" dirty="0" smtClean="0"/>
              <a:t> </a:t>
            </a:r>
            <a:r>
              <a:rPr lang="lb-LU" sz="2900" dirty="0" err="1" smtClean="0"/>
              <a:t>ethnic</a:t>
            </a:r>
            <a:r>
              <a:rPr lang="lb-LU" sz="2900" dirty="0" smtClean="0"/>
              <a:t> </a:t>
            </a:r>
            <a:r>
              <a:rPr lang="lb-LU" sz="2900" dirty="0" err="1" smtClean="0"/>
              <a:t>group</a:t>
            </a:r>
            <a:r>
              <a:rPr lang="lb-LU" sz="2900" dirty="0" smtClean="0"/>
              <a:t> </a:t>
            </a:r>
            <a:r>
              <a:rPr lang="lb-LU" sz="2900" dirty="0" err="1" smtClean="0"/>
              <a:t>identification</a:t>
            </a:r>
            <a:endParaRPr lang="en-US" sz="29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b-LU" dirty="0" err="1" smtClean="0"/>
              <a:t>Multigroup</a:t>
            </a:r>
            <a:r>
              <a:rPr lang="lb-LU" dirty="0" smtClean="0"/>
              <a:t> </a:t>
            </a:r>
            <a:r>
              <a:rPr lang="lb-LU" dirty="0" err="1" smtClean="0"/>
              <a:t>Ethnic</a:t>
            </a:r>
            <a:r>
              <a:rPr lang="lb-LU" dirty="0" smtClean="0"/>
              <a:t> </a:t>
            </a:r>
            <a:r>
              <a:rPr lang="lb-LU" dirty="0" err="1" smtClean="0"/>
              <a:t>Identity</a:t>
            </a:r>
            <a:r>
              <a:rPr lang="lb-LU" dirty="0" smtClean="0"/>
              <a:t> </a:t>
            </a:r>
            <a:r>
              <a:rPr lang="lb-LU" dirty="0" err="1" smtClean="0"/>
              <a:t>Measure</a:t>
            </a:r>
            <a:r>
              <a:rPr lang="lb-LU" dirty="0" smtClean="0"/>
              <a:t> (</a:t>
            </a:r>
            <a:r>
              <a:rPr lang="lb-LU" dirty="0" err="1" smtClean="0"/>
              <a:t>Phinney</a:t>
            </a:r>
            <a:r>
              <a:rPr lang="lb-LU" dirty="0" smtClean="0"/>
              <a:t>, 1992)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A98-3716-46C6-A031-259C40000EFC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052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Open-ended self descriptions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20 statements test (Kuhn &amp; McPartland, 1954)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Who am I? </a:t>
            </a:r>
          </a:p>
          <a:p>
            <a:pPr>
              <a:buNone/>
            </a:pPr>
            <a:r>
              <a:rPr lang="en-US" dirty="0" smtClean="0"/>
              <a:t>    1. </a:t>
            </a:r>
          </a:p>
          <a:p>
            <a:pPr>
              <a:buNone/>
            </a:pPr>
            <a:r>
              <a:rPr lang="en-US" dirty="0" smtClean="0"/>
              <a:t>   	2. </a:t>
            </a:r>
          </a:p>
          <a:p>
            <a:pPr>
              <a:buNone/>
            </a:pPr>
            <a:r>
              <a:rPr lang="en-US" dirty="0" smtClean="0"/>
              <a:t>	3. </a:t>
            </a:r>
            <a:endParaRPr lang="el-GR" dirty="0"/>
          </a:p>
        </p:txBody>
      </p:sp>
      <p:cxnSp>
        <p:nvCxnSpPr>
          <p:cNvPr id="5" name="4 - Ευθεία γραμμή σύνδεσης"/>
          <p:cNvCxnSpPr/>
          <p:nvPr/>
        </p:nvCxnSpPr>
        <p:spPr>
          <a:xfrm>
            <a:off x="1285852" y="3214686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εία γραμμή σύνδεσης"/>
          <p:cNvCxnSpPr/>
          <p:nvPr/>
        </p:nvCxnSpPr>
        <p:spPr>
          <a:xfrm>
            <a:off x="1285852" y="3714752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>
            <a:off x="1285852" y="4214818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A98-3716-46C6-A031-259C40000EFC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b-LU" dirty="0" err="1" smtClean="0"/>
              <a:t>Pictorial</a:t>
            </a:r>
            <a:r>
              <a:rPr lang="lb-LU" dirty="0" smtClean="0"/>
              <a:t> </a:t>
            </a:r>
            <a:r>
              <a:rPr lang="lb-LU" dirty="0" err="1" smtClean="0"/>
              <a:t>Measures</a:t>
            </a:r>
            <a:r>
              <a:rPr lang="lb-LU" dirty="0" smtClean="0"/>
              <a:t> of </a:t>
            </a:r>
            <a:r>
              <a:rPr lang="lb-LU" dirty="0" err="1" smtClean="0"/>
              <a:t>Identity</a:t>
            </a:r>
            <a:r>
              <a:rPr lang="lb-LU" dirty="0" smtClean="0"/>
              <a:t> </a:t>
            </a:r>
            <a:r>
              <a:rPr lang="lb-LU" dirty="0" err="1" smtClean="0"/>
              <a:t>Fusion</a:t>
            </a:r>
            <a:r>
              <a:rPr lang="lb-LU" dirty="0" smtClean="0"/>
              <a:t> (</a:t>
            </a:r>
            <a:r>
              <a:rPr lang="en-US" dirty="0"/>
              <a:t>Swann et al., 2009)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ictures </a:t>
            </a:r>
            <a:r>
              <a:rPr lang="en-US" dirty="0"/>
              <a:t>that represent different degrees of </a:t>
            </a:r>
            <a:r>
              <a:rPr lang="en-US" dirty="0" smtClean="0"/>
              <a:t>overlap between </a:t>
            </a:r>
            <a:r>
              <a:rPr lang="en-US" dirty="0"/>
              <a:t>the self </a:t>
            </a:r>
            <a:r>
              <a:rPr lang="en-US" dirty="0" smtClean="0"/>
              <a:t>and a cultural group. Participants are asked which representation captures best their relationship with the group.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866807"/>
            <a:ext cx="8778802" cy="245779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CA98-3716-46C6-A031-259C40000EFC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182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10967</TotalTime>
  <Words>2510</Words>
  <Application>Microsoft Office PowerPoint</Application>
  <PresentationFormat>On-screen Show (4:3)</PresentationFormat>
  <Paragraphs>264</Paragraphs>
  <Slides>30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Constantia</vt:lpstr>
      <vt:lpstr>Times New Roman</vt:lpstr>
      <vt:lpstr>Wingdings 2</vt:lpstr>
      <vt:lpstr>Ροή</vt:lpstr>
      <vt:lpstr>Multicultural Identity Measures-attempts at measuring a dynamic process: A critical review of measures </vt:lpstr>
      <vt:lpstr>PowerPoint Presentation</vt:lpstr>
      <vt:lpstr>Background</vt:lpstr>
      <vt:lpstr>Background</vt:lpstr>
      <vt:lpstr>Overview of Identity Measures in Cross-Cultural Research</vt:lpstr>
      <vt:lpstr>Multigroup Ethnic Identity Measure (Phinney, 1992)</vt:lpstr>
      <vt:lpstr>Multigroup Ethnic Identity Measure (Phinney, 1992)</vt:lpstr>
      <vt:lpstr>Open-ended self descriptions</vt:lpstr>
      <vt:lpstr>Pictorial Measures of Identity Fusion (Swann et al., 2009)</vt:lpstr>
      <vt:lpstr>Measures and Assessment Methods of Biculturalism-Multiculturalism </vt:lpstr>
      <vt:lpstr>Measures and Assessment Methods of Biculturalism </vt:lpstr>
      <vt:lpstr>Measures and Assessment Methods of Biculturalism </vt:lpstr>
      <vt:lpstr>Measures and Assessment Methods of Biculturalism </vt:lpstr>
      <vt:lpstr>Bicultural Identity Integration Scale (Huynh, Nguyen, &amp; Benet-Martinez, 2009)</vt:lpstr>
      <vt:lpstr>Bicultural Identity Orientation Scale-BIOS (Comanaru, 2009)</vt:lpstr>
      <vt:lpstr>Bicultural Self-Efficacy Scale-BSES (David, Okazaki, &amp; Saw, 2009)</vt:lpstr>
      <vt:lpstr>Bicultural Self-Efficacy Scale-BSES (David, Okazaki, &amp; Saw, 2009)</vt:lpstr>
      <vt:lpstr>Multicultural Identity Integration-MULTIIS (Yampolsky, Amiot, &amp; de la Sabloniere, 2016)</vt:lpstr>
      <vt:lpstr>Multicultural Identity Integration-MULTIIS (Yampolsky, Amiot, &amp; de la Sabloniere, 2016)</vt:lpstr>
      <vt:lpstr>Implicit Measures</vt:lpstr>
      <vt:lpstr>Implicit Measures</vt:lpstr>
      <vt:lpstr>Implicit Association Test (IAT)</vt:lpstr>
      <vt:lpstr>Multiculturalism</vt:lpstr>
      <vt:lpstr>Multicultural Identity Measures</vt:lpstr>
      <vt:lpstr>Summary</vt:lpstr>
      <vt:lpstr>Summary</vt:lpstr>
      <vt:lpstr>Example questionnaire</vt:lpstr>
      <vt:lpstr>PowerPoint Presentation</vt:lpstr>
      <vt:lpstr>References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Multicultural Identity Measures-attempts at measuring a dynamic process: A critical review of measures</dc:title>
  <dc:creator>User</dc:creator>
  <cp:lastModifiedBy>Maria STOGIANNI</cp:lastModifiedBy>
  <cp:revision>302</cp:revision>
  <dcterms:created xsi:type="dcterms:W3CDTF">2017-10-09T08:15:28Z</dcterms:created>
  <dcterms:modified xsi:type="dcterms:W3CDTF">2020-06-18T20:02:12Z</dcterms:modified>
</cp:coreProperties>
</file>