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2" r:id="rId3"/>
    <p:sldId id="271" r:id="rId4"/>
    <p:sldId id="257" r:id="rId5"/>
    <p:sldId id="258" r:id="rId6"/>
    <p:sldId id="259" r:id="rId7"/>
    <p:sldId id="260" r:id="rId8"/>
    <p:sldId id="262" r:id="rId9"/>
    <p:sldId id="263" r:id="rId10"/>
    <p:sldId id="264" r:id="rId11"/>
    <p:sldId id="265" r:id="rId12"/>
    <p:sldId id="266" r:id="rId13"/>
    <p:sldId id="267" r:id="rId14"/>
    <p:sldId id="268" r:id="rId15"/>
    <p:sldId id="269" r:id="rId16"/>
    <p:sldId id="274" r:id="rId17"/>
    <p:sldId id="275" r:id="rId18"/>
    <p:sldId id="273" r:id="rId19"/>
    <p:sldId id="270" r:id="rId20"/>
    <p:sldId id="276" r:id="rId21"/>
    <p:sldId id="287" r:id="rId22"/>
    <p:sldId id="277" r:id="rId23"/>
    <p:sldId id="278" r:id="rId24"/>
    <p:sldId id="279" r:id="rId25"/>
    <p:sldId id="280" r:id="rId26"/>
    <p:sldId id="281" r:id="rId27"/>
    <p:sldId id="282" r:id="rId28"/>
    <p:sldId id="283" r:id="rId29"/>
    <p:sldId id="284" r:id="rId30"/>
    <p:sldId id="285" r:id="rId31"/>
    <p:sldId id="286"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1" r:id="rId45"/>
    <p:sldId id="300"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6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DBB97-8BB3-4107-AA2C-CA7A9042192C}" type="datetimeFigureOut">
              <a:rPr lang="fr-LU" smtClean="0"/>
              <a:t>05/06/2017</a:t>
            </a:fld>
            <a:endParaRPr lang="fr-L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L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L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A14F1-2C2D-4A1F-9374-FB98449767F8}" type="slidenum">
              <a:rPr lang="fr-LU" smtClean="0"/>
              <a:t>‹#›</a:t>
            </a:fld>
            <a:endParaRPr lang="fr-LU"/>
          </a:p>
        </p:txBody>
      </p:sp>
    </p:spTree>
    <p:extLst>
      <p:ext uri="{BB962C8B-B14F-4D97-AF65-F5344CB8AC3E}">
        <p14:creationId xmlns:p14="http://schemas.microsoft.com/office/powerpoint/2010/main" val="202922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Preemptive: IT security</a:t>
            </a:r>
          </a:p>
          <a:p>
            <a:r>
              <a:rPr lang="en-US" dirty="0" smtClean="0"/>
              <a:t>After the fact protection:</a:t>
            </a:r>
            <a:r>
              <a:rPr lang="en-US" baseline="0" dirty="0" smtClean="0"/>
              <a:t> :Law</a:t>
            </a:r>
          </a:p>
          <a:p>
            <a:r>
              <a:rPr lang="en-US" baseline="0" dirty="0" smtClean="0"/>
              <a:t>Hybrid: Privacy by design</a:t>
            </a:r>
            <a:endParaRPr lang="fr-LU" dirty="0"/>
          </a:p>
        </p:txBody>
      </p:sp>
      <p:sp>
        <p:nvSpPr>
          <p:cNvPr id="4" name="Slide Number Placeholder 3"/>
          <p:cNvSpPr>
            <a:spLocks noGrp="1"/>
          </p:cNvSpPr>
          <p:nvPr>
            <p:ph type="sldNum" sz="quarter" idx="10"/>
          </p:nvPr>
        </p:nvSpPr>
        <p:spPr/>
        <p:txBody>
          <a:bodyPr/>
          <a:lstStyle/>
          <a:p>
            <a:fld id="{817A14F1-2C2D-4A1F-9374-FB98449767F8}" type="slidenum">
              <a:rPr lang="fr-LU" smtClean="0"/>
              <a:t>1</a:t>
            </a:fld>
            <a:endParaRPr lang="fr-LU"/>
          </a:p>
        </p:txBody>
      </p:sp>
    </p:spTree>
    <p:extLst>
      <p:ext uri="{BB962C8B-B14F-4D97-AF65-F5344CB8AC3E}">
        <p14:creationId xmlns:p14="http://schemas.microsoft.com/office/powerpoint/2010/main" val="289865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Preemptive and After the fact (hybrid): Privacy by design</a:t>
            </a:r>
          </a:p>
          <a:p>
            <a:r>
              <a:rPr lang="en-US" dirty="0" smtClean="0"/>
              <a:t>Retribution: </a:t>
            </a:r>
            <a:r>
              <a:rPr lang="en-US" sz="1200" b="0" i="0" kern="1200" dirty="0" smtClean="0">
                <a:solidFill>
                  <a:schemeClr val="tx1"/>
                </a:solidFill>
                <a:effectLst/>
                <a:latin typeface="+mn-lt"/>
                <a:ea typeface="+mn-ea"/>
                <a:cs typeface="+mn-cs"/>
              </a:rPr>
              <a:t>punishment for doing something wrong</a:t>
            </a:r>
            <a:endParaRPr lang="fr-LU" dirty="0"/>
          </a:p>
        </p:txBody>
      </p:sp>
      <p:sp>
        <p:nvSpPr>
          <p:cNvPr id="4" name="Slide Number Placeholder 3"/>
          <p:cNvSpPr>
            <a:spLocks noGrp="1"/>
          </p:cNvSpPr>
          <p:nvPr>
            <p:ph type="sldNum" sz="quarter" idx="10"/>
          </p:nvPr>
        </p:nvSpPr>
        <p:spPr/>
        <p:txBody>
          <a:bodyPr/>
          <a:lstStyle/>
          <a:p>
            <a:fld id="{817A14F1-2C2D-4A1F-9374-FB98449767F8}" type="slidenum">
              <a:rPr lang="fr-LU" smtClean="0"/>
              <a:t>3</a:t>
            </a:fld>
            <a:endParaRPr lang="fr-LU"/>
          </a:p>
        </p:txBody>
      </p:sp>
    </p:spTree>
    <p:extLst>
      <p:ext uri="{BB962C8B-B14F-4D97-AF65-F5344CB8AC3E}">
        <p14:creationId xmlns:p14="http://schemas.microsoft.com/office/powerpoint/2010/main" val="402858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a:t>
            </a:r>
            <a:r>
              <a:rPr lang="en-US" baseline="0" dirty="0" smtClean="0"/>
              <a:t> its invitation to treat, o</a:t>
            </a:r>
            <a:r>
              <a:rPr lang="en-US" dirty="0" smtClean="0"/>
              <a:t>ffer should</a:t>
            </a:r>
            <a:r>
              <a:rPr lang="en-US" baseline="0" dirty="0" smtClean="0"/>
              <a:t> come from customer with acceptance following at the later stage in the sales process</a:t>
            </a:r>
            <a:endParaRPr lang="fr-LU" dirty="0"/>
          </a:p>
        </p:txBody>
      </p:sp>
      <p:sp>
        <p:nvSpPr>
          <p:cNvPr id="4" name="Slide Number Placeholder 3"/>
          <p:cNvSpPr>
            <a:spLocks noGrp="1"/>
          </p:cNvSpPr>
          <p:nvPr>
            <p:ph type="sldNum" sz="quarter" idx="10"/>
          </p:nvPr>
        </p:nvSpPr>
        <p:spPr/>
        <p:txBody>
          <a:bodyPr/>
          <a:lstStyle/>
          <a:p>
            <a:fld id="{120F316E-B814-4B86-99D4-63F8F3AF1FF8}" type="slidenum">
              <a:rPr lang="fr-LU" smtClean="0"/>
              <a:t>35</a:t>
            </a:fld>
            <a:endParaRPr lang="fr-LU"/>
          </a:p>
        </p:txBody>
      </p:sp>
    </p:spTree>
    <p:extLst>
      <p:ext uri="{BB962C8B-B14F-4D97-AF65-F5344CB8AC3E}">
        <p14:creationId xmlns:p14="http://schemas.microsoft.com/office/powerpoint/2010/main" val="7305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9-11</a:t>
            </a:r>
            <a:endParaRPr lang="fr-LU" dirty="0"/>
          </a:p>
        </p:txBody>
      </p:sp>
      <p:sp>
        <p:nvSpPr>
          <p:cNvPr id="4" name="Slide Number Placeholder 3"/>
          <p:cNvSpPr>
            <a:spLocks noGrp="1"/>
          </p:cNvSpPr>
          <p:nvPr>
            <p:ph type="sldNum" sz="quarter" idx="10"/>
          </p:nvPr>
        </p:nvSpPr>
        <p:spPr/>
        <p:txBody>
          <a:bodyPr/>
          <a:lstStyle/>
          <a:p>
            <a:fld id="{120F316E-B814-4B86-99D4-63F8F3AF1FF8}" type="slidenum">
              <a:rPr lang="fr-LU" smtClean="0"/>
              <a:t>37</a:t>
            </a:fld>
            <a:endParaRPr lang="fr-LU"/>
          </a:p>
        </p:txBody>
      </p:sp>
    </p:spTree>
    <p:extLst>
      <p:ext uri="{BB962C8B-B14F-4D97-AF65-F5344CB8AC3E}">
        <p14:creationId xmlns:p14="http://schemas.microsoft.com/office/powerpoint/2010/main" val="14318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655"/>
          <a:stretch/>
        </p:blipFill>
        <p:spPr bwMode="auto">
          <a:xfrm>
            <a:off x="120599" y="6013754"/>
            <a:ext cx="706985" cy="72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LU"/>
          </a:p>
        </p:txBody>
      </p:sp>
      <p:sp>
        <p:nvSpPr>
          <p:cNvPr id="4" name="Date Placeholder 3"/>
          <p:cNvSpPr>
            <a:spLocks noGrp="1"/>
          </p:cNvSpPr>
          <p:nvPr>
            <p:ph type="dt" sz="half" idx="10"/>
          </p:nvPr>
        </p:nvSpPr>
        <p:spPr/>
        <p:txBody>
          <a:bodyPr/>
          <a:lstStyle/>
          <a:p>
            <a:fld id="{EF964F26-B4F8-4B25-8759-04D1D7B3C163}" type="datetimeFigureOut">
              <a:rPr lang="fr-LU" smtClean="0"/>
              <a:t>05/06/2017</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CAFDFA78-46E0-491F-8625-747D3E78B5ED}" type="slidenum">
              <a:rPr lang="fr-LU" smtClean="0"/>
              <a:t>‹#›</a:t>
            </a:fld>
            <a:endParaRPr lang="fr-LU"/>
          </a:p>
        </p:txBody>
      </p:sp>
      <p:sp>
        <p:nvSpPr>
          <p:cNvPr id="7" name="Rectangle 6"/>
          <p:cNvSpPr/>
          <p:nvPr userDrawn="1"/>
        </p:nvSpPr>
        <p:spPr>
          <a:xfrm>
            <a:off x="0" y="6627168"/>
            <a:ext cx="4572000" cy="230832"/>
          </a:xfrm>
          <a:prstGeom prst="rect">
            <a:avLst/>
          </a:prstGeom>
        </p:spPr>
        <p:txBody>
          <a:bodyPr>
            <a:spAutoFit/>
          </a:bodyPr>
          <a:lstStyle/>
          <a:p>
            <a:r>
              <a:rPr lang="en-US" sz="900" b="1" i="0" kern="1200" dirty="0" smtClean="0">
                <a:solidFill>
                  <a:schemeClr val="bg1">
                    <a:lumMod val="75000"/>
                  </a:schemeClr>
                </a:solidFill>
                <a:effectLst/>
                <a:latin typeface="+mn-lt"/>
                <a:ea typeface="+mn-ea"/>
                <a:cs typeface="+mn-cs"/>
              </a:rPr>
              <a:t>Interdisciplinary Lab for Intelligent and Adaptive Systems (ILIAS)</a:t>
            </a:r>
            <a:endParaRPr lang="en-US" sz="900" b="1" i="0" kern="1200" dirty="0">
              <a:solidFill>
                <a:schemeClr val="bg1">
                  <a:lumMod val="75000"/>
                </a:schemeClr>
              </a:solidFill>
              <a:effectLst/>
              <a:latin typeface="+mn-lt"/>
              <a:ea typeface="+mn-ea"/>
              <a:cs typeface="+mn-cs"/>
            </a:endParaRPr>
          </a:p>
        </p:txBody>
      </p:sp>
      <p:sp>
        <p:nvSpPr>
          <p:cNvPr id="8" name="AutoShape 2" descr="Search result for &quot;university of luxembourg&quo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LU"/>
          </a:p>
        </p:txBody>
      </p:sp>
    </p:spTree>
    <p:extLst>
      <p:ext uri="{BB962C8B-B14F-4D97-AF65-F5344CB8AC3E}">
        <p14:creationId xmlns:p14="http://schemas.microsoft.com/office/powerpoint/2010/main" val="3508044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Date Placeholder 3"/>
          <p:cNvSpPr>
            <a:spLocks noGrp="1"/>
          </p:cNvSpPr>
          <p:nvPr>
            <p:ph type="dt" sz="half" idx="10"/>
          </p:nvPr>
        </p:nvSpPr>
        <p:spPr/>
        <p:txBody>
          <a:bodyPr/>
          <a:lstStyle/>
          <a:p>
            <a:fld id="{EF964F26-B4F8-4B25-8759-04D1D7B3C163}" type="datetimeFigureOut">
              <a:rPr lang="fr-LU" smtClean="0"/>
              <a:t>04/06/2017</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339125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L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Date Placeholder 3"/>
          <p:cNvSpPr>
            <a:spLocks noGrp="1"/>
          </p:cNvSpPr>
          <p:nvPr>
            <p:ph type="dt" sz="half" idx="10"/>
          </p:nvPr>
        </p:nvSpPr>
        <p:spPr/>
        <p:txBody>
          <a:bodyPr/>
          <a:lstStyle/>
          <a:p>
            <a:fld id="{EF964F26-B4F8-4B25-8759-04D1D7B3C163}" type="datetimeFigureOut">
              <a:rPr lang="fr-LU" smtClean="0"/>
              <a:t>04/06/2017</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86105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Date Placeholder 3"/>
          <p:cNvSpPr>
            <a:spLocks noGrp="1"/>
          </p:cNvSpPr>
          <p:nvPr>
            <p:ph type="dt" sz="half" idx="10"/>
          </p:nvPr>
        </p:nvSpPr>
        <p:spPr/>
        <p:txBody>
          <a:bodyPr/>
          <a:lstStyle/>
          <a:p>
            <a:fld id="{EF964F26-B4F8-4B25-8759-04D1D7B3C163}" type="datetimeFigureOut">
              <a:rPr lang="fr-LU" smtClean="0"/>
              <a:t>05/06/2017</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CAFDFA78-46E0-491F-8625-747D3E78B5ED}" type="slidenum">
              <a:rPr lang="fr-LU" smtClean="0"/>
              <a:t>‹#›</a:t>
            </a:fld>
            <a:endParaRPr lang="fr-LU"/>
          </a:p>
        </p:txBody>
      </p:sp>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655"/>
          <a:stretch/>
        </p:blipFill>
        <p:spPr bwMode="auto">
          <a:xfrm>
            <a:off x="8669799" y="40464"/>
            <a:ext cx="425611" cy="43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5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L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64F26-B4F8-4B25-8759-04D1D7B3C163}" type="datetimeFigureOut">
              <a:rPr lang="fr-LU" smtClean="0"/>
              <a:t>04/06/2017</a:t>
            </a:fld>
            <a:endParaRPr lang="fr-LU"/>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318926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5" name="Date Placeholder 4"/>
          <p:cNvSpPr>
            <a:spLocks noGrp="1"/>
          </p:cNvSpPr>
          <p:nvPr>
            <p:ph type="dt" sz="half" idx="10"/>
          </p:nvPr>
        </p:nvSpPr>
        <p:spPr/>
        <p:txBody>
          <a:bodyPr/>
          <a:lstStyle/>
          <a:p>
            <a:fld id="{EF964F26-B4F8-4B25-8759-04D1D7B3C163}" type="datetimeFigureOut">
              <a:rPr lang="fr-LU" smtClean="0"/>
              <a:t>04/06/2017</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349752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L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7" name="Date Placeholder 6"/>
          <p:cNvSpPr>
            <a:spLocks noGrp="1"/>
          </p:cNvSpPr>
          <p:nvPr>
            <p:ph type="dt" sz="half" idx="10"/>
          </p:nvPr>
        </p:nvSpPr>
        <p:spPr/>
        <p:txBody>
          <a:bodyPr/>
          <a:lstStyle/>
          <a:p>
            <a:fld id="{EF964F26-B4F8-4B25-8759-04D1D7B3C163}" type="datetimeFigureOut">
              <a:rPr lang="fr-LU" smtClean="0"/>
              <a:t>04/06/2017</a:t>
            </a:fld>
            <a:endParaRPr lang="fr-LU"/>
          </a:p>
        </p:txBody>
      </p:sp>
      <p:sp>
        <p:nvSpPr>
          <p:cNvPr id="8" name="Footer Placeholder 7"/>
          <p:cNvSpPr>
            <a:spLocks noGrp="1"/>
          </p:cNvSpPr>
          <p:nvPr>
            <p:ph type="ftr" sz="quarter" idx="11"/>
          </p:nvPr>
        </p:nvSpPr>
        <p:spPr/>
        <p:txBody>
          <a:bodyPr/>
          <a:lstStyle/>
          <a:p>
            <a:endParaRPr lang="fr-LU"/>
          </a:p>
        </p:txBody>
      </p:sp>
      <p:sp>
        <p:nvSpPr>
          <p:cNvPr id="9" name="Slide Number Placeholder 8"/>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184565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LU"/>
          </a:p>
        </p:txBody>
      </p:sp>
      <p:sp>
        <p:nvSpPr>
          <p:cNvPr id="3" name="Date Placeholder 2"/>
          <p:cNvSpPr>
            <a:spLocks noGrp="1"/>
          </p:cNvSpPr>
          <p:nvPr>
            <p:ph type="dt" sz="half" idx="10"/>
          </p:nvPr>
        </p:nvSpPr>
        <p:spPr/>
        <p:txBody>
          <a:bodyPr/>
          <a:lstStyle/>
          <a:p>
            <a:fld id="{EF964F26-B4F8-4B25-8759-04D1D7B3C163}" type="datetimeFigureOut">
              <a:rPr lang="fr-LU" smtClean="0"/>
              <a:t>04/06/2017</a:t>
            </a:fld>
            <a:endParaRPr lang="fr-LU"/>
          </a:p>
        </p:txBody>
      </p:sp>
      <p:sp>
        <p:nvSpPr>
          <p:cNvPr id="4" name="Footer Placeholder 3"/>
          <p:cNvSpPr>
            <a:spLocks noGrp="1"/>
          </p:cNvSpPr>
          <p:nvPr>
            <p:ph type="ftr" sz="quarter" idx="11"/>
          </p:nvPr>
        </p:nvSpPr>
        <p:spPr/>
        <p:txBody>
          <a:bodyPr/>
          <a:lstStyle/>
          <a:p>
            <a:endParaRPr lang="fr-LU"/>
          </a:p>
        </p:txBody>
      </p:sp>
      <p:sp>
        <p:nvSpPr>
          <p:cNvPr id="5" name="Slide Number Placeholder 4"/>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140799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64F26-B4F8-4B25-8759-04D1D7B3C163}" type="datetimeFigureOut">
              <a:rPr lang="fr-LU" smtClean="0"/>
              <a:t>04/06/2017</a:t>
            </a:fld>
            <a:endParaRPr lang="fr-LU"/>
          </a:p>
        </p:txBody>
      </p:sp>
      <p:sp>
        <p:nvSpPr>
          <p:cNvPr id="3" name="Footer Placeholder 2"/>
          <p:cNvSpPr>
            <a:spLocks noGrp="1"/>
          </p:cNvSpPr>
          <p:nvPr>
            <p:ph type="ftr" sz="quarter" idx="11"/>
          </p:nvPr>
        </p:nvSpPr>
        <p:spPr/>
        <p:txBody>
          <a:bodyPr/>
          <a:lstStyle/>
          <a:p>
            <a:endParaRPr lang="fr-LU"/>
          </a:p>
        </p:txBody>
      </p:sp>
      <p:sp>
        <p:nvSpPr>
          <p:cNvPr id="4" name="Slide Number Placeholder 3"/>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362423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L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64F26-B4F8-4B25-8759-04D1D7B3C163}" type="datetimeFigureOut">
              <a:rPr lang="fr-LU" smtClean="0"/>
              <a:t>04/06/2017</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270769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L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L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64F26-B4F8-4B25-8759-04D1D7B3C163}" type="datetimeFigureOut">
              <a:rPr lang="fr-LU" smtClean="0"/>
              <a:t>04/06/2017</a:t>
            </a:fld>
            <a:endParaRPr lang="fr-LU"/>
          </a:p>
        </p:txBody>
      </p:sp>
      <p:sp>
        <p:nvSpPr>
          <p:cNvPr id="6" name="Footer Placeholder 5"/>
          <p:cNvSpPr>
            <a:spLocks noGrp="1"/>
          </p:cNvSpPr>
          <p:nvPr>
            <p:ph type="ftr" sz="quarter" idx="11"/>
          </p:nvPr>
        </p:nvSpPr>
        <p:spPr/>
        <p:txBody>
          <a:bodyPr/>
          <a:lstStyle/>
          <a:p>
            <a:endParaRPr lang="fr-LU"/>
          </a:p>
        </p:txBody>
      </p:sp>
      <p:sp>
        <p:nvSpPr>
          <p:cNvPr id="7" name="Slide Number Placeholder 6"/>
          <p:cNvSpPr>
            <a:spLocks noGrp="1"/>
          </p:cNvSpPr>
          <p:nvPr>
            <p:ph type="sldNum" sz="quarter" idx="12"/>
          </p:nvPr>
        </p:nvSpPr>
        <p:spPr/>
        <p:txBody>
          <a:bodyPr/>
          <a:lstStyle/>
          <a:p>
            <a:fld id="{CAFDFA78-46E0-491F-8625-747D3E78B5ED}" type="slidenum">
              <a:rPr lang="fr-LU" smtClean="0"/>
              <a:t>‹#›</a:t>
            </a:fld>
            <a:endParaRPr lang="fr-LU"/>
          </a:p>
        </p:txBody>
      </p:sp>
    </p:spTree>
    <p:extLst>
      <p:ext uri="{BB962C8B-B14F-4D97-AF65-F5344CB8AC3E}">
        <p14:creationId xmlns:p14="http://schemas.microsoft.com/office/powerpoint/2010/main" val="243166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L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64F26-B4F8-4B25-8759-04D1D7B3C163}" type="datetimeFigureOut">
              <a:rPr lang="fr-LU" smtClean="0"/>
              <a:t>04/06/2017</a:t>
            </a:fld>
            <a:endParaRPr lang="fr-L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L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DFA78-46E0-491F-8625-747D3E78B5ED}" type="slidenum">
              <a:rPr lang="fr-LU" smtClean="0"/>
              <a:t>‹#›</a:t>
            </a:fld>
            <a:endParaRPr lang="fr-LU"/>
          </a:p>
        </p:txBody>
      </p:sp>
    </p:spTree>
    <p:extLst>
      <p:ext uri="{BB962C8B-B14F-4D97-AF65-F5344CB8AC3E}">
        <p14:creationId xmlns:p14="http://schemas.microsoft.com/office/powerpoint/2010/main" val="130300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rse-cor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youtu.be/IeTybKL1pM4"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iprhelpdesk.eu/kb/category/158" TargetMode="External"/><Relationship Id="rId13" Type="http://schemas.openxmlformats.org/officeDocument/2006/relationships/hyperlink" Target="https://www.iprhelpdesk.eu/kb/category/155" TargetMode="External"/><Relationship Id="rId3" Type="http://schemas.openxmlformats.org/officeDocument/2006/relationships/hyperlink" Target="https://www.iprhelpdesk.eu/kb/category/182" TargetMode="External"/><Relationship Id="rId7" Type="http://schemas.openxmlformats.org/officeDocument/2006/relationships/hyperlink" Target="https://www.iprhelpdesk.eu/kb/category/154" TargetMode="External"/><Relationship Id="rId12" Type="http://schemas.openxmlformats.org/officeDocument/2006/relationships/hyperlink" Target="https://www.iprhelpdesk.eu/kb/category/160" TargetMode="External"/><Relationship Id="rId17" Type="http://schemas.openxmlformats.org/officeDocument/2006/relationships/hyperlink" Target="https://www.youtube.com/watch?v=P1j0OA9N4hs" TargetMode="External"/><Relationship Id="rId2" Type="http://schemas.openxmlformats.org/officeDocument/2006/relationships/hyperlink" Target="https://www.iprhelpdesk.eu/kb/137" TargetMode="External"/><Relationship Id="rId16" Type="http://schemas.openxmlformats.org/officeDocument/2006/relationships/hyperlink" Target="https://www.iprhelpdesk.eu/kb/category/156" TargetMode="External"/><Relationship Id="rId1" Type="http://schemas.openxmlformats.org/officeDocument/2006/relationships/slideLayout" Target="../slideLayouts/slideLayout2.xml"/><Relationship Id="rId6" Type="http://schemas.openxmlformats.org/officeDocument/2006/relationships/hyperlink" Target="https://www.iprhelpdesk.eu/kb/category/183" TargetMode="External"/><Relationship Id="rId11" Type="http://schemas.openxmlformats.org/officeDocument/2006/relationships/hyperlink" Target="https://www.iprhelpdesk.eu/kb/category/175" TargetMode="External"/><Relationship Id="rId5" Type="http://schemas.openxmlformats.org/officeDocument/2006/relationships/hyperlink" Target="https://www.iprhelpdesk.eu/kb/category/166" TargetMode="External"/><Relationship Id="rId15" Type="http://schemas.openxmlformats.org/officeDocument/2006/relationships/hyperlink" Target="https://www.iprhelpdesk.eu/kb/category/172" TargetMode="External"/><Relationship Id="rId10" Type="http://schemas.openxmlformats.org/officeDocument/2006/relationships/hyperlink" Target="https://www.iprhelpdesk.eu/kb/category/194" TargetMode="External"/><Relationship Id="rId4" Type="http://schemas.openxmlformats.org/officeDocument/2006/relationships/hyperlink" Target="https://www.iprhelpdesk.eu/kb/category/159" TargetMode="External"/><Relationship Id="rId9" Type="http://schemas.openxmlformats.org/officeDocument/2006/relationships/hyperlink" Target="https://www.iprhelpdesk.eu/kb/category/161" TargetMode="External"/><Relationship Id="rId14" Type="http://schemas.openxmlformats.org/officeDocument/2006/relationships/hyperlink" Target="https://www.iprhelpdesk.eu/kb/category/15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heculturetrip.com/europe/spain/articles/the-7-masterpieces-by-picasso-you-should-really-know/"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watch?v=EQsZf2G4Sd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umer.wasim@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COXARv6J9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file:///F:\Lectures\Privacy.vsd\Drawing\~Page-1\Sheet.31" TargetMode="External"/><Relationship Id="rId7" Type="http://schemas.openxmlformats.org/officeDocument/2006/relationships/oleObject" Target="file:///F:\Lectures\Privacy.vsd\Drawing\~Page-1\Sheet.33"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file:///F:\Lectures\Privacy.vsd\Drawing\~Page-1\Sheet.32" TargetMode="External"/><Relationship Id="rId10" Type="http://schemas.openxmlformats.org/officeDocument/2006/relationships/image" Target="../media/image36.png"/><Relationship Id="rId4" Type="http://schemas.openxmlformats.org/officeDocument/2006/relationships/image" Target="../media/image32.emf"/><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adiobruxelleslibera.com/2014/05/"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radiobruxelleslibera.com/2014/05/13/search-engines-right-to-be-forgotten-and-data-protection-regulating-google/"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slock.it/" TargetMode="External"/><Relationship Id="rId4" Type="http://schemas.openxmlformats.org/officeDocument/2006/relationships/hyperlink" Target="https://www.youtube.com/watch?v=GuF9aidFtK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www.youtube.com/watch?v=Wo9arZs21WI" TargetMode="Externa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umer.wasim@gmail.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en.wikipedia.org/wiki/Contract_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eur-lex.europa.eu/legal-content/FR/TXT/?uri=CELEX:32000L003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eur-lex.europa.eu/legal-content/EN/TXT/?uri=celex:32011L0083" TargetMode="External"/><Relationship Id="rId4" Type="http://schemas.openxmlformats.org/officeDocument/2006/relationships/hyperlink" Target="https://youtu.be/HPYz2IzIii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ur-lex.europa.eu/LexUriServ/LexUriServ.do?uri=CELEX:31999L0093:en:HTML"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hyperlink" Target="https://cloud.google.com/compute/sla"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ethereum.org/greete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s://www.youtube.com/watch?v=U1XOPIqyP7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umer.wasim@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Search result for &quot;security model&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688440"/>
            <a:ext cx="7776864" cy="511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50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GB" sz="2400" dirty="0"/>
              <a:t>Objections </a:t>
            </a:r>
          </a:p>
          <a:p>
            <a:pPr marL="1257300" lvl="2" indent="-457200">
              <a:buFont typeface="Arial"/>
              <a:buChar char="•"/>
            </a:pPr>
            <a:r>
              <a:rPr lang="en-GB" sz="2000" dirty="0"/>
              <a:t>Likelihood of Confusion, Free Riding on image/effort, Loss of </a:t>
            </a:r>
            <a:r>
              <a:rPr lang="en-GB" sz="2000" dirty="0" smtClean="0"/>
              <a:t>Sales</a:t>
            </a:r>
            <a:endParaRPr lang="en-GB" sz="2400" dirty="0" smtClean="0"/>
          </a:p>
          <a:p>
            <a:pPr lvl="1" algn="just">
              <a:buFont typeface="Arial" pitchFamily="34" charset="0"/>
              <a:buChar char="•"/>
            </a:pPr>
            <a:r>
              <a:rPr lang="en-GB" sz="2400" dirty="0" smtClean="0"/>
              <a:t>How </a:t>
            </a:r>
            <a:r>
              <a:rPr lang="en-GB" sz="2400" dirty="0"/>
              <a:t>you get your advert onto Google is fascinating:</a:t>
            </a:r>
          </a:p>
          <a:p>
            <a:pPr lvl="2" algn="just">
              <a:buFont typeface="Arial"/>
              <a:buChar char="•"/>
            </a:pPr>
            <a:r>
              <a:rPr lang="en-GB" sz="2000" dirty="0" smtClean="0"/>
              <a:t>Set </a:t>
            </a:r>
            <a:r>
              <a:rPr lang="en-GB" sz="2000" dirty="0"/>
              <a:t>monthly spend </a:t>
            </a:r>
            <a:r>
              <a:rPr lang="en-GB" sz="2000" dirty="0" smtClean="0"/>
              <a:t>limit &gt; every </a:t>
            </a:r>
            <a:r>
              <a:rPr lang="en-GB" sz="2000" dirty="0"/>
              <a:t>time one of your keywords is used Google host an </a:t>
            </a:r>
            <a:r>
              <a:rPr lang="en-GB" sz="2000" dirty="0" smtClean="0"/>
              <a:t>auction &gt; everyone </a:t>
            </a:r>
            <a:r>
              <a:rPr lang="en-GB" sz="2000" dirty="0"/>
              <a:t>wanting to advertise in that search return “bids” for </a:t>
            </a:r>
            <a:r>
              <a:rPr lang="en-GB" sz="2000" dirty="0" smtClean="0"/>
              <a:t>inclusion &gt; Whether </a:t>
            </a:r>
            <a:r>
              <a:rPr lang="en-GB" sz="2000" dirty="0"/>
              <a:t>or not your advert is displayed and where depends upon the outcome of that </a:t>
            </a:r>
            <a:r>
              <a:rPr lang="en-GB" sz="2000" dirty="0" smtClean="0"/>
              <a:t>auction &gt; You </a:t>
            </a:r>
            <a:r>
              <a:rPr lang="en-GB" sz="2000" dirty="0"/>
              <a:t>only pay for click through – not for </a:t>
            </a:r>
            <a:r>
              <a:rPr lang="en-GB" sz="2000" dirty="0" smtClean="0"/>
              <a:t>displays</a:t>
            </a:r>
          </a:p>
          <a:p>
            <a:pPr marL="857250" lvl="1" indent="-457200">
              <a:buFont typeface="Arial"/>
              <a:buChar char="•"/>
            </a:pPr>
            <a:r>
              <a:rPr lang="en-GB" sz="2400" dirty="0" smtClean="0"/>
              <a:t>Is </a:t>
            </a:r>
            <a:r>
              <a:rPr lang="en-GB" sz="2400" dirty="0"/>
              <a:t>Google or eBay responsible for </a:t>
            </a:r>
            <a:r>
              <a:rPr lang="en-GB" sz="2400" dirty="0" smtClean="0"/>
              <a:t>infringement?</a:t>
            </a:r>
          </a:p>
          <a:p>
            <a:pPr marL="1257300" lvl="2" indent="-457200">
              <a:buFont typeface="Arial"/>
              <a:buChar char="•"/>
            </a:pPr>
            <a:r>
              <a:rPr lang="en-US" sz="2000" dirty="0" smtClean="0"/>
              <a:t>Is the use made by Google or eBay in placing sponsored listings likely to dilute the value of the trade mark?</a:t>
            </a:r>
          </a:p>
        </p:txBody>
      </p:sp>
    </p:spTree>
    <p:extLst>
      <p:ext uri="{BB962C8B-B14F-4D97-AF65-F5344CB8AC3E}">
        <p14:creationId xmlns:p14="http://schemas.microsoft.com/office/powerpoint/2010/main" val="20447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normAutofit/>
          </a:bodyPr>
          <a:lstStyle/>
          <a:p>
            <a:pPr marL="857250" lvl="1" indent="-457200">
              <a:buFont typeface="Arial"/>
              <a:buChar char="•"/>
            </a:pPr>
            <a:r>
              <a:rPr lang="en-GB" sz="2400" i="1" dirty="0" smtClean="0">
                <a:latin typeface="+mn-lt"/>
              </a:rPr>
              <a:t>Tiffany v eBay </a:t>
            </a:r>
            <a:r>
              <a:rPr lang="en-GB" sz="2400" dirty="0" smtClean="0">
                <a:latin typeface="+mn-lt"/>
              </a:rPr>
              <a:t>(2008)</a:t>
            </a:r>
          </a:p>
          <a:p>
            <a:pPr marL="1257300" lvl="2" indent="-457200" algn="just">
              <a:buFont typeface="Arial"/>
              <a:buChar char="•"/>
            </a:pPr>
            <a:r>
              <a:rPr lang="en-US" sz="2000" dirty="0" smtClean="0">
                <a:latin typeface="+mn-lt"/>
              </a:rPr>
              <a:t>Defense: </a:t>
            </a:r>
            <a:r>
              <a:rPr lang="en-US" sz="2000" dirty="0" err="1" smtClean="0">
                <a:latin typeface="+mn-lt"/>
              </a:rPr>
              <a:t>Ebay</a:t>
            </a:r>
            <a:r>
              <a:rPr lang="en-US" sz="2000" dirty="0" smtClean="0">
                <a:latin typeface="+mn-lt"/>
              </a:rPr>
              <a:t> connects buyers and sellers via online platform and does not itself sell, does not take possession, no knowledge of ultimate delivery</a:t>
            </a:r>
          </a:p>
          <a:p>
            <a:pPr marL="1257300" lvl="2" indent="-457200" algn="just">
              <a:buFont typeface="Arial"/>
              <a:buChar char="•"/>
            </a:pPr>
            <a:r>
              <a:rPr lang="en-GB" sz="2000" dirty="0" smtClean="0">
                <a:latin typeface="+mn-lt"/>
              </a:rPr>
              <a:t>Against: Earns revenues from both listing and sale</a:t>
            </a:r>
            <a:r>
              <a:rPr lang="en-GB" sz="2000" dirty="0" smtClean="0"/>
              <a:t> </a:t>
            </a:r>
            <a:r>
              <a:rPr lang="en-GB" sz="2000" dirty="0"/>
              <a:t>+ Conducts seminars/workshops to educate sellers on sales opportunities + Has expert sales consultants available for sellers + </a:t>
            </a:r>
            <a:r>
              <a:rPr lang="en-GB" sz="2000" dirty="0" err="1"/>
              <a:t>Powersellers</a:t>
            </a:r>
            <a:r>
              <a:rPr lang="en-GB" sz="2000" dirty="0"/>
              <a:t> programme; assistance &amp; </a:t>
            </a:r>
            <a:r>
              <a:rPr lang="en-GB" sz="2000" dirty="0" smtClean="0"/>
              <a:t>benefits</a:t>
            </a:r>
          </a:p>
          <a:p>
            <a:pPr marL="1257300" lvl="2" indent="-457200" algn="just">
              <a:buFont typeface="Arial"/>
              <a:buChar char="•"/>
            </a:pPr>
            <a:r>
              <a:rPr lang="en-US" sz="2000" dirty="0" smtClean="0"/>
              <a:t>Were eBay liable? No</a:t>
            </a:r>
          </a:p>
          <a:p>
            <a:pPr marL="1257300" lvl="3" indent="0" algn="just">
              <a:buNone/>
            </a:pPr>
            <a:r>
              <a:rPr lang="en-US" sz="1600" dirty="0" smtClean="0"/>
              <a:t> </a:t>
            </a:r>
            <a:endParaRPr lang="en-GB" sz="1600" dirty="0"/>
          </a:p>
          <a:p>
            <a:pPr marL="1257300" lvl="2" indent="-457200" algn="just">
              <a:buFont typeface="Arial"/>
              <a:buChar char="•"/>
            </a:pPr>
            <a:endParaRPr lang="en-US" sz="2000" dirty="0" smtClean="0">
              <a:latin typeface="+mn-lt"/>
            </a:endParaRPr>
          </a:p>
          <a:p>
            <a:endParaRPr lang="en-US" dirty="0"/>
          </a:p>
        </p:txBody>
      </p:sp>
      <p:pic>
        <p:nvPicPr>
          <p:cNvPr id="4" name="Picture 3"/>
          <p:cNvPicPr>
            <a:picLocks noChangeAspect="1"/>
          </p:cNvPicPr>
          <p:nvPr/>
        </p:nvPicPr>
        <p:blipFill>
          <a:blip r:embed="rId2"/>
          <a:stretch>
            <a:fillRect/>
          </a:stretch>
        </p:blipFill>
        <p:spPr>
          <a:xfrm>
            <a:off x="5486400" y="4266821"/>
            <a:ext cx="3276600" cy="2133979"/>
          </a:xfrm>
          <a:prstGeom prst="rect">
            <a:avLst/>
          </a:prstGeom>
        </p:spPr>
      </p:pic>
      <p:sp>
        <p:nvSpPr>
          <p:cNvPr id="5" name="Rectangle 4"/>
          <p:cNvSpPr/>
          <p:nvPr/>
        </p:nvSpPr>
        <p:spPr>
          <a:xfrm>
            <a:off x="0" y="4800600"/>
            <a:ext cx="5257800" cy="1569660"/>
          </a:xfrm>
          <a:prstGeom prst="rect">
            <a:avLst/>
          </a:prstGeom>
        </p:spPr>
        <p:txBody>
          <a:bodyPr wrap="square">
            <a:spAutoFit/>
          </a:bodyPr>
          <a:lstStyle/>
          <a:p>
            <a:pPr marL="400050" lvl="1" algn="just"/>
            <a:r>
              <a:rPr lang="en-GB" sz="2400" dirty="0" smtClean="0"/>
              <a:t>Much greater value is now  attached to listing on search engines or secondary markets rather than URL representing Trademarks</a:t>
            </a:r>
            <a:endParaRPr lang="en-US" sz="2400" dirty="0"/>
          </a:p>
        </p:txBody>
      </p:sp>
    </p:spTree>
    <p:extLst>
      <p:ext uri="{BB962C8B-B14F-4D97-AF65-F5344CB8AC3E}">
        <p14:creationId xmlns:p14="http://schemas.microsoft.com/office/powerpoint/2010/main" val="5583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2900" dirty="0" smtClean="0"/>
              <a:t>Copyright </a:t>
            </a:r>
            <a:r>
              <a:rPr lang="en-US" sz="2800" dirty="0" smtClean="0"/>
              <a:t>Infringement </a:t>
            </a:r>
            <a:endParaRPr lang="en-US" sz="2900" dirty="0" smtClean="0"/>
          </a:p>
          <a:p>
            <a:pPr lvl="1" algn="just"/>
            <a:r>
              <a:rPr lang="en-US" sz="2500" dirty="0"/>
              <a:t>C</a:t>
            </a:r>
            <a:r>
              <a:rPr lang="en-US" sz="2500" dirty="0" smtClean="0"/>
              <a:t>ontent (text, images, video, music…) on website? </a:t>
            </a:r>
          </a:p>
          <a:p>
            <a:pPr lvl="2" algn="just"/>
            <a:r>
              <a:rPr lang="en-US" sz="2200" dirty="0" smtClean="0"/>
              <a:t>Company if it is made </a:t>
            </a:r>
            <a:r>
              <a:rPr lang="en-US" sz="2200" dirty="0"/>
              <a:t>b</a:t>
            </a:r>
            <a:r>
              <a:rPr lang="en-US" sz="2200" dirty="0" smtClean="0"/>
              <a:t>y company employees</a:t>
            </a:r>
          </a:p>
          <a:p>
            <a:pPr lvl="2" algn="just"/>
            <a:r>
              <a:rPr lang="en-US" sz="2200" dirty="0" smtClean="0"/>
              <a:t>Independent contractor if it was outsourced </a:t>
            </a:r>
          </a:p>
          <a:p>
            <a:pPr lvl="3" algn="just"/>
            <a:r>
              <a:rPr lang="en-US" sz="1800" dirty="0" smtClean="0"/>
              <a:t>Need a license in this case</a:t>
            </a:r>
          </a:p>
          <a:p>
            <a:pPr lvl="1" algn="just"/>
            <a:r>
              <a:rPr lang="en-US" sz="2500" dirty="0" smtClean="0"/>
              <a:t>Software (SW) code behind the website?</a:t>
            </a:r>
          </a:p>
          <a:p>
            <a:pPr lvl="2" algn="just"/>
            <a:r>
              <a:rPr lang="en-US" sz="2200" dirty="0" smtClean="0"/>
              <a:t>Website developer may give you a license (or copyright)</a:t>
            </a:r>
          </a:p>
          <a:p>
            <a:pPr lvl="2" algn="just"/>
            <a:r>
              <a:rPr lang="en-GB" sz="2000" dirty="0" smtClean="0"/>
              <a:t>SW: literal (copyright) and functional (patent) aspects</a:t>
            </a:r>
            <a:r>
              <a:rPr lang="en-US" sz="2200" dirty="0" smtClean="0"/>
              <a:t> </a:t>
            </a:r>
          </a:p>
          <a:p>
            <a:pPr lvl="1" algn="just"/>
            <a:r>
              <a:rPr lang="en-US" sz="2500" dirty="0" smtClean="0"/>
              <a:t>User created content on website?</a:t>
            </a:r>
          </a:p>
          <a:p>
            <a:pPr lvl="2" algn="just"/>
            <a:r>
              <a:rPr lang="en-US" sz="2200" dirty="0" smtClean="0"/>
              <a:t>Posts by users may be </a:t>
            </a:r>
            <a:r>
              <a:rPr lang="en-US" sz="2200" dirty="0"/>
              <a:t>infringement of third-party copyrights</a:t>
            </a:r>
          </a:p>
          <a:p>
            <a:pPr lvl="3" algn="just"/>
            <a:r>
              <a:rPr lang="en-US" dirty="0" smtClean="0"/>
              <a:t>Terms and conditions on website “not to upload content…”+ If still loaded by user, third-party can content… BUT if user contents are reviewed by company before posting…+ editing of post by company without consent of user… etc.“ </a:t>
            </a:r>
          </a:p>
          <a:p>
            <a:pPr lvl="1" algn="just"/>
            <a:endParaRPr lang="en-US" dirty="0"/>
          </a:p>
        </p:txBody>
      </p:sp>
      <p:sp>
        <p:nvSpPr>
          <p:cNvPr id="4" name="AutoShape 2" descr="Image result for youtube copy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813665"/>
            <a:ext cx="1593273" cy="96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797297"/>
            <a:ext cx="1905000" cy="10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8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fade">
                                      <p:cBhvr>
                                        <p:cTn id="27" dur="500"/>
                                        <p:tgtEl>
                                          <p:spTgt spid="18435"/>
                                        </p:tgtEl>
                                      </p:cBhvr>
                                    </p:animEffect>
                                  </p:childTnLst>
                                </p:cTn>
                              </p:par>
                              <p:par>
                                <p:cTn id="28" presetID="10" presetClass="entr" presetSubtype="0" fill="hold" nodeType="withEffect">
                                  <p:stCondLst>
                                    <p:cond delay="0"/>
                                  </p:stCondLst>
                                  <p:childTnLst>
                                    <p:set>
                                      <p:cBhvr>
                                        <p:cTn id="29" dur="1" fill="hold">
                                          <p:stCondLst>
                                            <p:cond delay="0"/>
                                          </p:stCondLst>
                                        </p:cTn>
                                        <p:tgtEl>
                                          <p:spTgt spid="18436"/>
                                        </p:tgtEl>
                                        <p:attrNameLst>
                                          <p:attrName>style.visibility</p:attrName>
                                        </p:attrNameLst>
                                      </p:cBhvr>
                                      <p:to>
                                        <p:strVal val="visible"/>
                                      </p:to>
                                    </p:set>
                                    <p:animEffect transition="in" filter="fade">
                                      <p:cBhvr>
                                        <p:cTn id="3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normAutofit lnSpcReduction="10000"/>
          </a:bodyPr>
          <a:lstStyle/>
          <a:p>
            <a:pPr marL="857250" lvl="1" indent="-457200">
              <a:buClr>
                <a:schemeClr val="tx1"/>
              </a:buClr>
              <a:buFont typeface="Arial"/>
              <a:buChar char="•"/>
              <a:defRPr/>
            </a:pPr>
            <a:r>
              <a:rPr lang="fr-FR" sz="2300" i="1" dirty="0" smtClean="0"/>
              <a:t>SW Code</a:t>
            </a:r>
            <a:r>
              <a:rPr lang="fr-FR" sz="2300" dirty="0" smtClean="0"/>
              <a:t>: </a:t>
            </a:r>
            <a:r>
              <a:rPr lang="fr-FR" sz="2300" dirty="0" err="1" smtClean="0"/>
              <a:t>Navitaire</a:t>
            </a:r>
            <a:r>
              <a:rPr lang="fr-FR" sz="2300" dirty="0" smtClean="0"/>
              <a:t> </a:t>
            </a:r>
            <a:r>
              <a:rPr lang="fr-FR" sz="2300" dirty="0" err="1"/>
              <a:t>Inc</a:t>
            </a:r>
            <a:r>
              <a:rPr lang="fr-FR" sz="2300" dirty="0"/>
              <a:t> v </a:t>
            </a:r>
            <a:r>
              <a:rPr lang="fr-FR" sz="2300" dirty="0" err="1"/>
              <a:t>Easyjet</a:t>
            </a:r>
            <a:r>
              <a:rPr lang="fr-FR" sz="2300" dirty="0"/>
              <a:t> </a:t>
            </a:r>
            <a:r>
              <a:rPr lang="fr-FR" sz="2300" dirty="0" err="1" smtClean="0"/>
              <a:t>Airline</a:t>
            </a:r>
            <a:r>
              <a:rPr lang="en-GB" sz="2300" dirty="0" smtClean="0"/>
              <a:t> </a:t>
            </a:r>
            <a:r>
              <a:rPr lang="en-GB" sz="2300" dirty="0"/>
              <a:t>[2004] </a:t>
            </a:r>
          </a:p>
          <a:p>
            <a:pPr marL="1223010" lvl="2" indent="-457200" algn="just">
              <a:buClr>
                <a:schemeClr val="tx1"/>
              </a:buClr>
              <a:buFont typeface="Arial"/>
              <a:buChar char="•"/>
              <a:defRPr/>
            </a:pPr>
            <a:r>
              <a:rPr lang="en-GB" sz="2000" dirty="0" err="1" smtClean="0"/>
              <a:t>Navitaire</a:t>
            </a:r>
            <a:r>
              <a:rPr lang="en-GB" sz="2000" dirty="0" smtClean="0"/>
              <a:t> </a:t>
            </a:r>
            <a:r>
              <a:rPr lang="en-GB" sz="2000" dirty="0"/>
              <a:t>owned the “</a:t>
            </a:r>
            <a:r>
              <a:rPr lang="en-GB" sz="2000" dirty="0" err="1"/>
              <a:t>OpenRes</a:t>
            </a:r>
            <a:r>
              <a:rPr lang="en-GB" sz="2000" dirty="0"/>
              <a:t>” online booking </a:t>
            </a:r>
            <a:r>
              <a:rPr lang="en-GB" sz="2000" dirty="0" smtClean="0"/>
              <a:t>system used by </a:t>
            </a:r>
            <a:r>
              <a:rPr lang="en-GB" sz="2000" dirty="0" err="1"/>
              <a:t>E</a:t>
            </a:r>
            <a:r>
              <a:rPr lang="en-GB" sz="2000" dirty="0" err="1" smtClean="0"/>
              <a:t>asyjet</a:t>
            </a:r>
            <a:r>
              <a:rPr lang="en-GB" sz="2000" dirty="0" smtClean="0"/>
              <a:t> &gt; </a:t>
            </a:r>
            <a:r>
              <a:rPr lang="en-GB" sz="2000" dirty="0" err="1" smtClean="0"/>
              <a:t>Easyjet</a:t>
            </a:r>
            <a:r>
              <a:rPr lang="en-GB" sz="2000" dirty="0" smtClean="0"/>
              <a:t> through </a:t>
            </a:r>
            <a:r>
              <a:rPr lang="en-GB" sz="2000" dirty="0"/>
              <a:t>“Bulletproof Technologies” </a:t>
            </a:r>
            <a:r>
              <a:rPr lang="en-GB" sz="2000" dirty="0" smtClean="0"/>
              <a:t>developed </a:t>
            </a:r>
            <a:r>
              <a:rPr lang="en-GB" sz="2000" dirty="0"/>
              <a:t>in-house system called “</a:t>
            </a:r>
            <a:r>
              <a:rPr lang="en-GB" sz="2000" dirty="0" err="1" smtClean="0"/>
              <a:t>eRes</a:t>
            </a:r>
            <a:r>
              <a:rPr lang="en-GB" sz="2000" dirty="0" smtClean="0"/>
              <a:t>” &gt; </a:t>
            </a:r>
            <a:r>
              <a:rPr lang="en-GB" sz="2000" dirty="0" err="1" smtClean="0"/>
              <a:t>Navitaire</a:t>
            </a:r>
            <a:r>
              <a:rPr lang="en-GB" sz="2000" dirty="0" smtClean="0"/>
              <a:t> </a:t>
            </a:r>
            <a:r>
              <a:rPr lang="en-GB" sz="2000" dirty="0"/>
              <a:t>claimed that </a:t>
            </a:r>
            <a:r>
              <a:rPr lang="en-GB" sz="2000" dirty="0" err="1"/>
              <a:t>eRes</a:t>
            </a:r>
            <a:r>
              <a:rPr lang="en-GB" sz="2000" dirty="0"/>
              <a:t> had copied the 'look and feel' of </a:t>
            </a:r>
            <a:r>
              <a:rPr lang="en-GB" sz="2000" dirty="0" err="1"/>
              <a:t>OpenRes</a:t>
            </a:r>
            <a:r>
              <a:rPr lang="en-GB" sz="2000" dirty="0"/>
              <a:t> and that </a:t>
            </a:r>
            <a:r>
              <a:rPr lang="en-GB" sz="2000" dirty="0" err="1"/>
              <a:t>Easyjet</a:t>
            </a:r>
            <a:r>
              <a:rPr lang="en-GB" sz="2000" dirty="0"/>
              <a:t> had therefore infringed the copyright of </a:t>
            </a:r>
            <a:r>
              <a:rPr lang="en-GB" sz="2000" dirty="0" err="1"/>
              <a:t>Navitaire</a:t>
            </a:r>
            <a:endParaRPr lang="en-GB" sz="2000" dirty="0" smtClean="0"/>
          </a:p>
          <a:p>
            <a:pPr marL="822960" lvl="1" indent="-457200" algn="just">
              <a:buClr>
                <a:schemeClr val="tx1"/>
              </a:buClr>
              <a:buFont typeface="Arial"/>
              <a:buChar char="•"/>
              <a:defRPr/>
            </a:pPr>
            <a:r>
              <a:rPr lang="en-GB" sz="2300" dirty="0"/>
              <a:t>J</a:t>
            </a:r>
            <a:r>
              <a:rPr lang="en-GB" sz="2300" dirty="0" smtClean="0"/>
              <a:t>udge </a:t>
            </a:r>
            <a:r>
              <a:rPr lang="en-GB" sz="2300" dirty="0"/>
              <a:t>awarded </a:t>
            </a:r>
            <a:r>
              <a:rPr lang="en-GB" sz="2300" dirty="0" err="1"/>
              <a:t>Navitaire</a:t>
            </a:r>
            <a:r>
              <a:rPr lang="en-GB" sz="2300" dirty="0"/>
              <a:t> copyright in the screen display, but found there to be no substantial copying</a:t>
            </a:r>
          </a:p>
          <a:p>
            <a:pPr marL="1200150" lvl="3" indent="-342900" algn="just">
              <a:buFont typeface="Arial" pitchFamily="34" charset="0"/>
              <a:buChar char="•"/>
            </a:pPr>
            <a:r>
              <a:rPr lang="en-GB" sz="2100" dirty="0"/>
              <a:t>U</a:t>
            </a:r>
            <a:r>
              <a:rPr lang="en-GB" sz="2100" dirty="0" smtClean="0"/>
              <a:t>sed </a:t>
            </a:r>
            <a:r>
              <a:rPr lang="en-GB" sz="2100" dirty="0"/>
              <a:t>the analogy of a chef creating a pudding. The written recipe would be a literary work protected by copyright. However, if a competing chef manages, after trial and error, to replicate a pudding that is in all respects identical to the original, and reduces this to writing in the form of a recipe, he cannot be said to have infringed the original </a:t>
            </a:r>
            <a:r>
              <a:rPr lang="en-GB" sz="2100" dirty="0" smtClean="0"/>
              <a:t>recipe</a:t>
            </a:r>
            <a:endParaRPr lang="en-GB" sz="2100" dirty="0"/>
          </a:p>
          <a:p>
            <a:endParaRPr lang="en-US" dirty="0"/>
          </a:p>
        </p:txBody>
      </p:sp>
      <p:pic>
        <p:nvPicPr>
          <p:cNvPr id="4" name="Picture 2" descr="http://www.airline-logos.co.uk/images/airline%20photos/UK-logos_easyjet-Airline_British.jpg"/>
          <p:cNvPicPr>
            <a:picLocks noChangeAspect="1" noChangeArrowheads="1"/>
          </p:cNvPicPr>
          <p:nvPr/>
        </p:nvPicPr>
        <p:blipFill>
          <a:blip r:embed="rId2" cstate="print"/>
          <a:srcRect/>
          <a:stretch>
            <a:fillRect/>
          </a:stretch>
        </p:blipFill>
        <p:spPr bwMode="auto">
          <a:xfrm>
            <a:off x="7162800" y="1143000"/>
            <a:ext cx="1066800" cy="74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8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9287" y="381000"/>
            <a:ext cx="3008313" cy="6706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1996</a:t>
            </a:r>
            <a:endParaRPr lang="en-US" dirty="0"/>
          </a:p>
        </p:txBody>
      </p:sp>
      <p:sp>
        <p:nvSpPr>
          <p:cNvPr id="5" name="Text Placeholder 4"/>
          <p:cNvSpPr txBox="1">
            <a:spLocks/>
          </p:cNvSpPr>
          <p:nvPr/>
        </p:nvSpPr>
        <p:spPr>
          <a:xfrm>
            <a:off x="585916" y="1281309"/>
            <a:ext cx="3605084" cy="19190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smtClean="0"/>
              <a:t>“Picasso had a saying, ‘good artists copy, great artists steal’. We have always been Shameless about stealing great ideas”</a:t>
            </a:r>
          </a:p>
          <a:p>
            <a:pPr algn="just"/>
            <a:endParaRPr lang="en-US" sz="2400" dirty="0"/>
          </a:p>
        </p:txBody>
      </p:sp>
      <p:pic>
        <p:nvPicPr>
          <p:cNvPr id="6" name="Content Placeholder 7"/>
          <p:cNvPicPr>
            <a:picLocks/>
          </p:cNvPicPr>
          <p:nvPr/>
        </p:nvPicPr>
        <p:blipFill>
          <a:blip r:embed="rId2" cstate="print">
            <a:extLst>
              <a:ext uri="{28A0092B-C50C-407E-A947-70E740481C1C}">
                <a14:useLocalDpi xmlns:a14="http://schemas.microsoft.com/office/drawing/2010/main" val="0"/>
              </a:ext>
            </a:extLst>
          </a:blip>
          <a:srcRect t="12174" b="12174"/>
          <a:stretch>
            <a:fillRect/>
          </a:stretch>
        </p:blipFill>
        <p:spPr bwMode="auto">
          <a:xfrm>
            <a:off x="1524000" y="3953077"/>
            <a:ext cx="1669249" cy="1914323"/>
          </a:xfrm>
          <a:prstGeom prst="rect">
            <a:avLst/>
          </a:prstGeom>
          <a:ln>
            <a:noFill/>
          </a:ln>
          <a:effectLst>
            <a:outerShdw blurRad="292100" dist="139700" dir="2700000" algn="tl" rotWithShape="0">
              <a:srgbClr val="333333">
                <a:alpha val="65000"/>
              </a:srgbClr>
            </a:outerShdw>
          </a:effectLst>
        </p:spPr>
      </p:pic>
      <p:sp>
        <p:nvSpPr>
          <p:cNvPr id="7" name="Text Placeholder 4"/>
          <p:cNvSpPr txBox="1">
            <a:spLocks/>
          </p:cNvSpPr>
          <p:nvPr/>
        </p:nvSpPr>
        <p:spPr>
          <a:xfrm>
            <a:off x="4724400" y="1295400"/>
            <a:ext cx="3657600" cy="19190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smtClean="0"/>
              <a:t>“I am going to destroy android because it</a:t>
            </a:r>
            <a:r>
              <a:rPr lang="fr-FR" sz="2400" dirty="0" smtClean="0"/>
              <a:t>’</a:t>
            </a:r>
            <a:r>
              <a:rPr lang="en-US" sz="2400" dirty="0" smtClean="0"/>
              <a:t>s a stolen product. I am willing to go thermonuclear war on this.”</a:t>
            </a:r>
          </a:p>
          <a:p>
            <a:pPr algn="just"/>
            <a:endParaRPr lang="en-US" sz="2400" dirty="0"/>
          </a:p>
        </p:txBody>
      </p:sp>
      <p:sp>
        <p:nvSpPr>
          <p:cNvPr id="8" name="Title 1"/>
          <p:cNvSpPr txBox="1">
            <a:spLocks/>
          </p:cNvSpPr>
          <p:nvPr/>
        </p:nvSpPr>
        <p:spPr>
          <a:xfrm>
            <a:off x="5029200" y="396151"/>
            <a:ext cx="3008313" cy="6706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2010</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13910"/>
            <a:ext cx="1683551" cy="193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70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lstStyle/>
          <a:p>
            <a:pPr lvl="1" algn="just">
              <a:buFont typeface="Arial" pitchFamily="34" charset="0"/>
              <a:buChar char="•"/>
            </a:pPr>
            <a:r>
              <a:rPr lang="en-US" sz="2500" i="1" dirty="0" smtClean="0"/>
              <a:t>User Created Content</a:t>
            </a:r>
            <a:r>
              <a:rPr lang="en-US" sz="2500" dirty="0" smtClean="0"/>
              <a:t>: Is Pirate Bay Illegal? </a:t>
            </a:r>
          </a:p>
          <a:p>
            <a:pPr lvl="2" algn="just">
              <a:buFont typeface="Arial"/>
              <a:buChar char="•"/>
            </a:pPr>
            <a:r>
              <a:rPr lang="en-GB" sz="2000" dirty="0"/>
              <a:t>Two specific charges: (1) </a:t>
            </a:r>
            <a:r>
              <a:rPr lang="en-GB" sz="2000" dirty="0" smtClean="0"/>
              <a:t>“involved </a:t>
            </a:r>
            <a:r>
              <a:rPr lang="en-GB" sz="2000" dirty="0"/>
              <a:t>in the production of copyrighted material (making copies available)” and (2) </a:t>
            </a:r>
            <a:r>
              <a:rPr lang="en-GB" sz="2000" dirty="0" smtClean="0"/>
              <a:t>“involved </a:t>
            </a:r>
            <a:r>
              <a:rPr lang="en-GB" sz="2000" dirty="0"/>
              <a:t>to make copyrighted material available (making and indexing Torrent files via the site</a:t>
            </a:r>
            <a:r>
              <a:rPr lang="en-GB" sz="2000" dirty="0" smtClean="0"/>
              <a:t>)” </a:t>
            </a:r>
          </a:p>
          <a:p>
            <a:pPr lvl="2" algn="just">
              <a:buFont typeface="Arial"/>
              <a:buChar char="•"/>
            </a:pPr>
            <a:r>
              <a:rPr lang="en-GB" sz="2000" dirty="0"/>
              <a:t>U</a:t>
            </a:r>
            <a:r>
              <a:rPr lang="en-GB" sz="2000" dirty="0" smtClean="0"/>
              <a:t>nderstanding LAW is important </a:t>
            </a:r>
            <a:r>
              <a:rPr lang="en-GB" sz="2000" dirty="0" smtClean="0">
                <a:sym typeface="Wingdings" pitchFamily="2" charset="2"/>
              </a:rPr>
              <a:t>        Is it still active?? YES </a:t>
            </a:r>
          </a:p>
          <a:p>
            <a:endParaRPr lang="en-US" dirty="0"/>
          </a:p>
        </p:txBody>
      </p:sp>
      <p:pic>
        <p:nvPicPr>
          <p:cNvPr id="4" name="Picture 3"/>
          <p:cNvPicPr>
            <a:picLocks noChangeAspect="1"/>
          </p:cNvPicPr>
          <p:nvPr/>
        </p:nvPicPr>
        <p:blipFill>
          <a:blip r:embed="rId2"/>
          <a:stretch>
            <a:fillRect/>
          </a:stretch>
        </p:blipFill>
        <p:spPr>
          <a:xfrm>
            <a:off x="7031180" y="1110817"/>
            <a:ext cx="780784" cy="8842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2581" y="3836533"/>
            <a:ext cx="2906819" cy="279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048" y="6382205"/>
            <a:ext cx="3220625" cy="369332"/>
          </a:xfrm>
          <a:prstGeom prst="rect">
            <a:avLst/>
          </a:prstGeom>
        </p:spPr>
        <p:txBody>
          <a:bodyPr wrap="none">
            <a:spAutoFit/>
          </a:bodyPr>
          <a:lstStyle/>
          <a:p>
            <a:r>
              <a:rPr lang="en-US" dirty="0">
                <a:hlinkClick r:id="rId4"/>
              </a:rPr>
              <a:t>https://youtu.be/IeTybKL1pM4</a:t>
            </a:r>
            <a:endParaRPr lang="en-US" dirty="0"/>
          </a:p>
        </p:txBody>
      </p:sp>
    </p:spTree>
    <p:extLst>
      <p:ext uri="{BB962C8B-B14F-4D97-AF65-F5344CB8AC3E}">
        <p14:creationId xmlns:p14="http://schemas.microsoft.com/office/powerpoint/2010/main" val="358394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extra!</a:t>
            </a:r>
            <a:endParaRPr lang="fr-LU" dirty="0"/>
          </a:p>
        </p:txBody>
      </p:sp>
      <p:sp>
        <p:nvSpPr>
          <p:cNvPr id="3" name="Content Placeholder 2"/>
          <p:cNvSpPr>
            <a:spLocks noGrp="1"/>
          </p:cNvSpPr>
          <p:nvPr>
            <p:ph idx="1"/>
          </p:nvPr>
        </p:nvSpPr>
        <p:spPr/>
        <p:txBody>
          <a:bodyPr>
            <a:normAutofit fontScale="62500" lnSpcReduction="20000"/>
          </a:bodyPr>
          <a:lstStyle/>
          <a:p>
            <a:r>
              <a:rPr lang="fr-LU" b="1" dirty="0" smtClean="0">
                <a:hlinkClick r:id="rId2"/>
              </a:rPr>
              <a:t>FAQ </a:t>
            </a:r>
            <a:r>
              <a:rPr lang="fr-LU" b="1" dirty="0">
                <a:hlinkClick r:id="rId2"/>
              </a:rPr>
              <a:t>on IP in Europe</a:t>
            </a:r>
            <a:endParaRPr lang="fr-LU" dirty="0"/>
          </a:p>
          <a:p>
            <a:pPr lvl="1"/>
            <a:r>
              <a:rPr lang="fr-LU" b="1" dirty="0" err="1">
                <a:hlinkClick r:id="rId3"/>
              </a:rPr>
              <a:t>Assignment</a:t>
            </a:r>
            <a:r>
              <a:rPr lang="fr-LU" b="1" dirty="0">
                <a:hlinkClick r:id="rId3"/>
              </a:rPr>
              <a:t> of </a:t>
            </a:r>
            <a:r>
              <a:rPr lang="fr-LU" b="1" dirty="0" err="1">
                <a:hlinkClick r:id="rId3"/>
              </a:rPr>
              <a:t>intellectual</a:t>
            </a:r>
            <a:r>
              <a:rPr lang="fr-LU" b="1" dirty="0">
                <a:hlinkClick r:id="rId3"/>
              </a:rPr>
              <a:t> </a:t>
            </a:r>
            <a:r>
              <a:rPr lang="fr-LU" b="1" dirty="0" err="1">
                <a:hlinkClick r:id="rId3"/>
              </a:rPr>
              <a:t>property</a:t>
            </a:r>
            <a:r>
              <a:rPr lang="fr-LU" b="1" dirty="0">
                <a:hlinkClick r:id="rId3"/>
              </a:rPr>
              <a:t> </a:t>
            </a:r>
            <a:r>
              <a:rPr lang="fr-LU" b="1" dirty="0" err="1">
                <a:hlinkClick r:id="rId3"/>
              </a:rPr>
              <a:t>rights</a:t>
            </a:r>
            <a:endParaRPr lang="fr-LU" dirty="0"/>
          </a:p>
          <a:p>
            <a:pPr lvl="1"/>
            <a:r>
              <a:rPr lang="fr-LU" b="1" dirty="0">
                <a:hlinkClick r:id="rId4"/>
              </a:rPr>
              <a:t>Copyright</a:t>
            </a:r>
            <a:endParaRPr lang="fr-LU" dirty="0"/>
          </a:p>
          <a:p>
            <a:pPr lvl="1"/>
            <a:r>
              <a:rPr lang="fr-LU" b="1" dirty="0" err="1">
                <a:hlinkClick r:id="rId5"/>
              </a:rPr>
              <a:t>Databases</a:t>
            </a:r>
            <a:endParaRPr lang="fr-LU" dirty="0"/>
          </a:p>
          <a:p>
            <a:pPr lvl="1"/>
            <a:r>
              <a:rPr lang="fr-LU" b="1" dirty="0">
                <a:hlinkClick r:id="rId6"/>
              </a:rPr>
              <a:t>Domain </a:t>
            </a:r>
            <a:r>
              <a:rPr lang="fr-LU" b="1" dirty="0" err="1">
                <a:hlinkClick r:id="rId6"/>
              </a:rPr>
              <a:t>names</a:t>
            </a:r>
            <a:endParaRPr lang="fr-LU" dirty="0"/>
          </a:p>
          <a:p>
            <a:pPr lvl="1"/>
            <a:r>
              <a:rPr lang="fr-LU" b="1" dirty="0">
                <a:hlinkClick r:id="rId7"/>
              </a:rPr>
              <a:t>General</a:t>
            </a:r>
            <a:endParaRPr lang="fr-LU" dirty="0"/>
          </a:p>
          <a:p>
            <a:pPr lvl="1"/>
            <a:r>
              <a:rPr lang="fr-LU" b="1" dirty="0" err="1" smtClean="0">
                <a:hlinkClick r:id="rId8"/>
              </a:rPr>
              <a:t>Industrial</a:t>
            </a:r>
            <a:r>
              <a:rPr lang="fr-LU" b="1" dirty="0" smtClean="0">
                <a:hlinkClick r:id="rId8"/>
              </a:rPr>
              <a:t> </a:t>
            </a:r>
            <a:r>
              <a:rPr lang="fr-LU" b="1" dirty="0">
                <a:hlinkClick r:id="rId8"/>
              </a:rPr>
              <a:t>Designs</a:t>
            </a:r>
            <a:endParaRPr lang="fr-LU" dirty="0"/>
          </a:p>
          <a:p>
            <a:pPr lvl="1"/>
            <a:r>
              <a:rPr lang="fr-LU" b="1" dirty="0" err="1">
                <a:hlinkClick r:id="rId9"/>
              </a:rPr>
              <a:t>Infringement</a:t>
            </a:r>
            <a:r>
              <a:rPr lang="fr-LU" b="1" dirty="0">
                <a:hlinkClick r:id="rId9"/>
              </a:rPr>
              <a:t> and </a:t>
            </a:r>
            <a:r>
              <a:rPr lang="fr-LU" b="1" dirty="0" err="1">
                <a:hlinkClick r:id="rId9"/>
              </a:rPr>
              <a:t>Enforcement</a:t>
            </a:r>
            <a:endParaRPr lang="fr-LU" dirty="0"/>
          </a:p>
          <a:p>
            <a:pPr lvl="1"/>
            <a:r>
              <a:rPr lang="fr-LU" b="1" dirty="0">
                <a:hlinkClick r:id="rId10"/>
              </a:rPr>
              <a:t>IP Audit</a:t>
            </a:r>
            <a:endParaRPr lang="fr-LU" dirty="0"/>
          </a:p>
          <a:p>
            <a:pPr lvl="1"/>
            <a:r>
              <a:rPr lang="fr-LU" b="1" dirty="0">
                <a:hlinkClick r:id="rId11"/>
              </a:rPr>
              <a:t>IP </a:t>
            </a:r>
            <a:r>
              <a:rPr lang="fr-LU" b="1" dirty="0" err="1">
                <a:hlinkClick r:id="rId11"/>
              </a:rPr>
              <a:t>Valuation</a:t>
            </a:r>
            <a:endParaRPr lang="fr-LU" dirty="0"/>
          </a:p>
          <a:p>
            <a:pPr lvl="1"/>
            <a:r>
              <a:rPr lang="fr-LU" b="1" dirty="0" err="1">
                <a:hlinkClick r:id="rId12"/>
              </a:rPr>
              <a:t>Licensing</a:t>
            </a:r>
            <a:endParaRPr lang="fr-LU" dirty="0"/>
          </a:p>
          <a:p>
            <a:pPr lvl="1"/>
            <a:r>
              <a:rPr lang="fr-LU" b="1" dirty="0">
                <a:hlinkClick r:id="rId13"/>
              </a:rPr>
              <a:t>Patent</a:t>
            </a:r>
            <a:endParaRPr lang="fr-LU" dirty="0"/>
          </a:p>
          <a:p>
            <a:pPr lvl="1"/>
            <a:r>
              <a:rPr lang="fr-LU" b="1" dirty="0">
                <a:hlinkClick r:id="rId14"/>
              </a:rPr>
              <a:t>Trade Marks</a:t>
            </a:r>
            <a:endParaRPr lang="fr-LU" dirty="0"/>
          </a:p>
          <a:p>
            <a:pPr lvl="1"/>
            <a:r>
              <a:rPr lang="fr-LU" b="1" dirty="0">
                <a:hlinkClick r:id="rId15"/>
              </a:rPr>
              <a:t>Trade secrets</a:t>
            </a:r>
            <a:endParaRPr lang="fr-LU" dirty="0"/>
          </a:p>
          <a:p>
            <a:pPr lvl="1"/>
            <a:r>
              <a:rPr lang="fr-LU" b="1" dirty="0">
                <a:hlinkClick r:id="rId16"/>
              </a:rPr>
              <a:t>Utility </a:t>
            </a:r>
            <a:r>
              <a:rPr lang="fr-LU" b="1" dirty="0" err="1" smtClean="0">
                <a:hlinkClick r:id="rId16"/>
              </a:rPr>
              <a:t>Models</a:t>
            </a:r>
            <a:endParaRPr lang="fr-LU" b="1" dirty="0" smtClean="0"/>
          </a:p>
          <a:p>
            <a:r>
              <a:rPr lang="en-US" b="1" dirty="0" smtClean="0"/>
              <a:t>Creative Commons (</a:t>
            </a:r>
            <a:r>
              <a:rPr lang="en-US" b="1" dirty="0" smtClean="0">
                <a:hlinkClick r:id="rId17"/>
              </a:rPr>
              <a:t>https://www.youtube.com/watch?v=P1j0OA9N4hs</a:t>
            </a:r>
            <a:r>
              <a:rPr lang="en-US" b="1" dirty="0" smtClean="0"/>
              <a:t>)</a:t>
            </a:r>
            <a:endParaRPr lang="fr-LU" dirty="0"/>
          </a:p>
        </p:txBody>
      </p:sp>
    </p:spTree>
    <p:extLst>
      <p:ext uri="{BB962C8B-B14F-4D97-AF65-F5344CB8AC3E}">
        <p14:creationId xmlns:p14="http://schemas.microsoft.com/office/powerpoint/2010/main" val="3901965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(so far)</a:t>
            </a:r>
            <a:endParaRPr lang="fr-LU" dirty="0"/>
          </a:p>
        </p:txBody>
      </p:sp>
      <p:sp>
        <p:nvSpPr>
          <p:cNvPr id="3" name="Content Placeholder 2"/>
          <p:cNvSpPr>
            <a:spLocks noGrp="1"/>
          </p:cNvSpPr>
          <p:nvPr>
            <p:ph idx="1"/>
          </p:nvPr>
        </p:nvSpPr>
        <p:spPr/>
        <p:txBody>
          <a:bodyPr>
            <a:normAutofit lnSpcReduction="10000"/>
          </a:bodyPr>
          <a:lstStyle/>
          <a:p>
            <a:r>
              <a:rPr lang="en-US" dirty="0" smtClean="0"/>
              <a:t>What is Intellectual property?</a:t>
            </a:r>
          </a:p>
          <a:p>
            <a:pPr lvl="1"/>
            <a:r>
              <a:rPr lang="en-US" dirty="0"/>
              <a:t>know how that gives competitive </a:t>
            </a:r>
            <a:r>
              <a:rPr lang="en-US" dirty="0" smtClean="0"/>
              <a:t>advantage</a:t>
            </a:r>
          </a:p>
          <a:p>
            <a:r>
              <a:rPr lang="en-US" dirty="0" smtClean="0"/>
              <a:t>How to protect intellectual property (legally)?</a:t>
            </a:r>
          </a:p>
          <a:p>
            <a:pPr lvl="1"/>
            <a:r>
              <a:rPr lang="en-US" dirty="0" smtClean="0"/>
              <a:t>Patent, trade mark…</a:t>
            </a:r>
          </a:p>
          <a:p>
            <a:r>
              <a:rPr lang="en-US" dirty="0" smtClean="0"/>
              <a:t>IPR infringements (developing stories) </a:t>
            </a:r>
          </a:p>
          <a:p>
            <a:pPr lvl="1"/>
            <a:r>
              <a:rPr lang="en-US" dirty="0" smtClean="0"/>
              <a:t>Search Engine (</a:t>
            </a:r>
            <a:r>
              <a:rPr lang="en-GB" dirty="0" smtClean="0"/>
              <a:t>sponsored listings) Google, </a:t>
            </a:r>
            <a:r>
              <a:rPr lang="en-GB" i="1" dirty="0" smtClean="0">
                <a:latin typeface="+mn-lt"/>
              </a:rPr>
              <a:t>Tiffany v eBay </a:t>
            </a:r>
            <a:r>
              <a:rPr lang="en-GB" dirty="0" smtClean="0">
                <a:latin typeface="+mn-lt"/>
              </a:rPr>
              <a:t>(2008), </a:t>
            </a:r>
            <a:r>
              <a:rPr lang="fr-FR" dirty="0" err="1" smtClean="0"/>
              <a:t>Navitaire</a:t>
            </a:r>
            <a:r>
              <a:rPr lang="fr-FR" dirty="0" smtClean="0"/>
              <a:t> </a:t>
            </a:r>
            <a:r>
              <a:rPr lang="fr-FR" dirty="0" err="1" smtClean="0"/>
              <a:t>Inc</a:t>
            </a:r>
            <a:r>
              <a:rPr lang="fr-FR" dirty="0" smtClean="0"/>
              <a:t> v </a:t>
            </a:r>
            <a:r>
              <a:rPr lang="fr-FR" dirty="0" err="1" smtClean="0"/>
              <a:t>Easyjet</a:t>
            </a:r>
            <a:r>
              <a:rPr lang="fr-FR" dirty="0" smtClean="0"/>
              <a:t> </a:t>
            </a:r>
            <a:r>
              <a:rPr lang="fr-FR" dirty="0" err="1" smtClean="0"/>
              <a:t>Airline</a:t>
            </a:r>
            <a:r>
              <a:rPr lang="en-GB" dirty="0" smtClean="0"/>
              <a:t> (2004), </a:t>
            </a:r>
            <a:r>
              <a:rPr lang="en-US" dirty="0" smtClean="0"/>
              <a:t>Pirate Bay… </a:t>
            </a:r>
            <a:r>
              <a:rPr lang="en-GB" dirty="0" smtClean="0"/>
              <a:t>  </a:t>
            </a:r>
            <a:endParaRPr lang="en-US" dirty="0" smtClean="0"/>
          </a:p>
          <a:p>
            <a:r>
              <a:rPr lang="en-US" dirty="0" smtClean="0"/>
              <a:t>IPR in EU</a:t>
            </a:r>
          </a:p>
          <a:p>
            <a:pPr marL="0" indent="0">
              <a:buNone/>
            </a:pPr>
            <a:endParaRPr lang="fr-LU" dirty="0"/>
          </a:p>
        </p:txBody>
      </p:sp>
    </p:spTree>
    <p:extLst>
      <p:ext uri="{BB962C8B-B14F-4D97-AF65-F5344CB8AC3E}">
        <p14:creationId xmlns:p14="http://schemas.microsoft.com/office/powerpoint/2010/main" val="3452995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6632"/>
            <a:ext cx="8229600" cy="1143000"/>
          </a:xfrm>
        </p:spPr>
        <p:txBody>
          <a:bodyPr>
            <a:normAutofit/>
          </a:bodyPr>
          <a:lstStyle/>
          <a:p>
            <a:r>
              <a:rPr lang="en-US" dirty="0" smtClean="0"/>
              <a:t>Next Topic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2126"/>
            <a:ext cx="35528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42126"/>
            <a:ext cx="4766468" cy="3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0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700" dirty="0" smtClean="0"/>
              <a:t>Online Privacy (contract with users)</a:t>
            </a:r>
          </a:p>
          <a:p>
            <a:pPr lvl="1" algn="just"/>
            <a:r>
              <a:rPr lang="en-US" sz="2300" dirty="0" smtClean="0"/>
              <a:t>Collection and retention of consumer personal information (health data, bank data, insurance data etc.)</a:t>
            </a:r>
          </a:p>
          <a:p>
            <a:pPr lvl="1" algn="just"/>
            <a:r>
              <a:rPr lang="en-GB" sz="2300" dirty="0" smtClean="0"/>
              <a:t>Art </a:t>
            </a:r>
            <a:r>
              <a:rPr lang="en-GB" sz="2300" dirty="0"/>
              <a:t>6(1)(e) of </a:t>
            </a:r>
            <a:r>
              <a:rPr lang="en-GB" sz="2300" dirty="0" smtClean="0"/>
              <a:t>Data Protection Directive </a:t>
            </a:r>
            <a:r>
              <a:rPr lang="en-GB" sz="2300" dirty="0"/>
              <a:t>95/46 EC: Personal data must be ‘kept in a form which permits identification of data subjects for no longer than is necessary for the purposes for which the data were collected or for which they are further </a:t>
            </a:r>
            <a:r>
              <a:rPr lang="en-GB" sz="2300" dirty="0" smtClean="0"/>
              <a:t>processed’ </a:t>
            </a:r>
          </a:p>
          <a:p>
            <a:pPr marL="457200" lvl="1" indent="0" algn="just">
              <a:buNone/>
            </a:pPr>
            <a:endParaRPr lang="en-GB" sz="2800" dirty="0"/>
          </a:p>
          <a:p>
            <a:pPr lvl="1" algn="just"/>
            <a:endParaRPr lang="en-US" dirty="0" smtClean="0">
              <a:sym typeface="Wingdings" pitchFamily="2" charset="2"/>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43000"/>
            <a:ext cx="1066800" cy="933450"/>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775" y="4648200"/>
            <a:ext cx="5287000" cy="215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0400" y="63246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prstGeom prst="rect">
            <a:avLst/>
          </a:prstGeom>
        </p:spPr>
        <p:txBody>
          <a:bodyPr wrap="none">
            <a:spAutoFit/>
          </a:bodyPr>
          <a:lstStyle/>
          <a:p>
            <a:r>
              <a:rPr lang="fr-LU" dirty="0" smtClean="0"/>
              <a:t>https://slock.it/</a:t>
            </a:r>
            <a:endParaRPr lang="fr-LU" dirty="0"/>
          </a:p>
        </p:txBody>
      </p:sp>
    </p:spTree>
    <p:extLst>
      <p:ext uri="{BB962C8B-B14F-4D97-AF65-F5344CB8AC3E}">
        <p14:creationId xmlns:p14="http://schemas.microsoft.com/office/powerpoint/2010/main" val="10016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a:t>
            </a:r>
            <a:endParaRPr lang="fr-LU"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4870969" cy="36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444044"/>
            <a:ext cx="6318448" cy="369332"/>
          </a:xfrm>
          <a:prstGeom prst="rect">
            <a:avLst/>
          </a:prstGeom>
        </p:spPr>
        <p:txBody>
          <a:bodyPr wrap="square">
            <a:spAutoFit/>
          </a:bodyPr>
          <a:lstStyle/>
          <a:p>
            <a:r>
              <a:rPr lang="fr-LU" dirty="0" smtClean="0">
                <a:hlinkClick r:id="rId4"/>
              </a:rPr>
              <a:t>https://www.youtube.com/watch?v=EQsZf2G4Sdc</a:t>
            </a:r>
            <a:endParaRPr lang="fr-LU" dirty="0"/>
          </a:p>
        </p:txBody>
      </p:sp>
      <p:pic>
        <p:nvPicPr>
          <p:cNvPr id="6" name="Picture 5" descr="Search result for &quot;lawy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5150190"/>
            <a:ext cx="1944216" cy="12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77982" y="15240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it-IT" dirty="0" smtClean="0">
                <a:solidFill>
                  <a:srgbClr val="5F5F5F"/>
                </a:solidFill>
                <a:ea typeface="ＭＳ Ｐゴシック" charset="0"/>
              </a:rPr>
              <a:t>Many thanks for the attention</a:t>
            </a: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spcBef>
                <a:spcPct val="0"/>
              </a:spcBef>
              <a:buFontTx/>
              <a:buNone/>
              <a:defRPr/>
            </a:pPr>
            <a:endParaRPr lang="it-IT" dirty="0" smtClean="0">
              <a:solidFill>
                <a:srgbClr val="5F5F5F"/>
              </a:solidFill>
              <a:ea typeface="ＭＳ Ｐゴシック" charset="0"/>
            </a:endParaRPr>
          </a:p>
          <a:p>
            <a:pPr algn="ctr">
              <a:spcBef>
                <a:spcPct val="0"/>
              </a:spcBef>
              <a:buFontTx/>
              <a:buNone/>
              <a:defRPr/>
            </a:pPr>
            <a:r>
              <a:rPr lang="it-IT" dirty="0" smtClean="0">
                <a:solidFill>
                  <a:srgbClr val="5F5F5F"/>
                </a:solidFill>
                <a:ea typeface="ＭＳ Ｐゴシック" charset="0"/>
                <a:hlinkClick r:id="rId2"/>
              </a:rPr>
              <a:t>umer.wasim@gmail.com</a:t>
            </a:r>
            <a:endParaRPr lang="it-IT" dirty="0" smtClean="0">
              <a:solidFill>
                <a:srgbClr val="5F5F5F"/>
              </a:solidFill>
              <a:ea typeface="ＭＳ Ｐゴシック" charset="0"/>
            </a:endParaRPr>
          </a:p>
          <a:p>
            <a:pPr algn="ctr">
              <a:buFontTx/>
              <a:buNone/>
              <a:defRPr/>
            </a:pPr>
            <a:endParaRPr lang="it-IT" dirty="0">
              <a:solidFill>
                <a:srgbClr val="5F5F5F"/>
              </a:solidFill>
              <a:ea typeface="ＭＳ Ｐゴシック"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22098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04256" y="4797152"/>
            <a:ext cx="4572000" cy="707886"/>
          </a:xfrm>
          <a:prstGeom prst="rect">
            <a:avLst/>
          </a:prstGeom>
        </p:spPr>
        <p:txBody>
          <a:bodyPr>
            <a:spAutoFit/>
          </a:bodyPr>
          <a:lstStyle/>
          <a:p>
            <a:pPr algn="ctr"/>
            <a:r>
              <a:rPr lang="en-US" sz="2000" b="1" i="0" kern="1200" dirty="0" smtClean="0">
                <a:solidFill>
                  <a:schemeClr val="bg1">
                    <a:lumMod val="50000"/>
                  </a:schemeClr>
                </a:solidFill>
                <a:effectLst/>
                <a:latin typeface="Arial Rounded MT Bold" pitchFamily="34" charset="0"/>
              </a:rPr>
              <a:t>Interdisciplinary Lab for Intelligent and Adaptive Systems (ILIAS)</a:t>
            </a:r>
            <a:endParaRPr lang="en-US" sz="2000" b="1" i="0" kern="1200" dirty="0">
              <a:solidFill>
                <a:schemeClr val="bg1">
                  <a:lumMod val="50000"/>
                </a:schemeClr>
              </a:solidFill>
              <a:effectLst/>
              <a:latin typeface="Arial Rounded MT Bold" pitchFamily="34" charset="0"/>
            </a:endParaRPr>
          </a:p>
        </p:txBody>
      </p:sp>
    </p:spTree>
    <p:extLst>
      <p:ext uri="{BB962C8B-B14F-4D97-AF65-F5344CB8AC3E}">
        <p14:creationId xmlns:p14="http://schemas.microsoft.com/office/powerpoint/2010/main" val="1673999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LU"/>
          </a:p>
        </p:txBody>
      </p:sp>
      <p:sp>
        <p:nvSpPr>
          <p:cNvPr id="3" name="Content Placeholder 2"/>
          <p:cNvSpPr>
            <a:spLocks noGrp="1"/>
          </p:cNvSpPr>
          <p:nvPr>
            <p:ph idx="1"/>
          </p:nvPr>
        </p:nvSpPr>
        <p:spPr/>
        <p:txBody>
          <a:bodyPr/>
          <a:lstStyle/>
          <a:p>
            <a:pPr marL="0" indent="0" algn="ctr">
              <a:buNone/>
            </a:pPr>
            <a:r>
              <a:rPr lang="en-US" dirty="0" smtClean="0"/>
              <a:t>Privacy </a:t>
            </a:r>
            <a:br>
              <a:rPr lang="en-US" dirty="0" smtClean="0"/>
            </a:br>
            <a:r>
              <a:rPr lang="en-US" dirty="0"/>
              <a:t>Personal Data Protection</a:t>
            </a:r>
            <a:endParaRPr lang="fr-LU" dirty="0"/>
          </a:p>
        </p:txBody>
      </p:sp>
      <p:sp>
        <p:nvSpPr>
          <p:cNvPr id="4" name="Rectangle 3"/>
          <p:cNvSpPr/>
          <p:nvPr/>
        </p:nvSpPr>
        <p:spPr>
          <a:xfrm>
            <a:off x="1979712" y="3105835"/>
            <a:ext cx="5256584" cy="369332"/>
          </a:xfrm>
          <a:prstGeom prst="rect">
            <a:avLst/>
          </a:prstGeom>
        </p:spPr>
        <p:txBody>
          <a:bodyPr wrap="square">
            <a:spAutoFit/>
          </a:bodyPr>
          <a:lstStyle/>
          <a:p>
            <a:pPr algn="ctr"/>
            <a:r>
              <a:rPr lang="fr-LU" dirty="0" smtClean="0">
                <a:hlinkClick r:id="rId2"/>
              </a:rPr>
              <a:t>https://www.youtube.com/watch?v=QCOXARv6J9k</a:t>
            </a:r>
            <a:endParaRPr lang="fr-LU" dirty="0"/>
          </a:p>
        </p:txBody>
      </p:sp>
    </p:spTree>
    <p:extLst>
      <p:ext uri="{BB962C8B-B14F-4D97-AF65-F5344CB8AC3E}">
        <p14:creationId xmlns:p14="http://schemas.microsoft.com/office/powerpoint/2010/main" val="168133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5199004"/>
            <a:ext cx="9108504" cy="954107"/>
          </a:xfrm>
          <a:prstGeom prst="rect">
            <a:avLst/>
          </a:prstGeom>
        </p:spPr>
        <p:txBody>
          <a:bodyPr wrap="square">
            <a:spAutoFit/>
          </a:bodyPr>
          <a:lstStyle/>
          <a:p>
            <a:pPr algn="ctr"/>
            <a:r>
              <a:rPr lang="en-GB" sz="2800" b="1" dirty="0" smtClean="0">
                <a:solidFill>
                  <a:schemeClr val="tx1">
                    <a:lumMod val="50000"/>
                  </a:schemeClr>
                </a:solidFill>
                <a:latin typeface="Arial" panose="020B0604020202020204" pitchFamily="34" charset="0"/>
                <a:cs typeface="Arial" panose="020B0604020202020204" pitchFamily="34" charset="0"/>
              </a:rPr>
              <a:t>Concern: </a:t>
            </a:r>
            <a:r>
              <a:rPr lang="en-GB" sz="2800" b="1" dirty="0" smtClean="0">
                <a:solidFill>
                  <a:srgbClr val="FF0000"/>
                </a:solidFill>
                <a:latin typeface="Bradley Hand ITC" pitchFamily="66" charset="0"/>
                <a:cs typeface="Arial" panose="020B0604020202020204" pitchFamily="34" charset="0"/>
              </a:rPr>
              <a:t>Impact </a:t>
            </a:r>
            <a:r>
              <a:rPr lang="en-GB" sz="2800" b="1" dirty="0" smtClean="0">
                <a:solidFill>
                  <a:schemeClr val="tx1">
                    <a:lumMod val="50000"/>
                  </a:schemeClr>
                </a:solidFill>
                <a:latin typeface="Arial" panose="020B0604020202020204" pitchFamily="34" charset="0"/>
                <a:cs typeface="Arial" panose="020B0604020202020204" pitchFamily="34" charset="0"/>
              </a:rPr>
              <a:t>of </a:t>
            </a:r>
            <a:r>
              <a:rPr lang="en-GB" sz="2800" b="1" dirty="0" smtClean="0">
                <a:latin typeface="Arial" panose="020B0604020202020204" pitchFamily="34" charset="0"/>
                <a:cs typeface="Arial" panose="020B0604020202020204" pitchFamily="34" charset="0"/>
              </a:rPr>
              <a:t>Data</a:t>
            </a:r>
            <a:r>
              <a:rPr lang="en-GB" sz="2800" b="1" dirty="0" smtClean="0">
                <a:solidFill>
                  <a:srgbClr val="FF0000"/>
                </a:solidFill>
                <a:latin typeface="Arial" panose="020B0604020202020204" pitchFamily="34" charset="0"/>
                <a:cs typeface="Arial" panose="020B0604020202020204" pitchFamily="34" charset="0"/>
              </a:rPr>
              <a:t> Processing </a:t>
            </a:r>
            <a:r>
              <a:rPr lang="en-GB" sz="2800" b="1" dirty="0" smtClean="0">
                <a:solidFill>
                  <a:schemeClr val="tx1">
                    <a:lumMod val="50000"/>
                  </a:schemeClr>
                </a:solidFill>
                <a:latin typeface="Arial" panose="020B0604020202020204" pitchFamily="34" charset="0"/>
                <a:cs typeface="Arial" panose="020B0604020202020204" pitchFamily="34" charset="0"/>
              </a:rPr>
              <a:t>on </a:t>
            </a:r>
            <a:r>
              <a:rPr lang="en-GB" sz="2800" b="1" dirty="0" smtClean="0">
                <a:solidFill>
                  <a:srgbClr val="FF0000"/>
                </a:solidFill>
                <a:latin typeface="Arial" panose="020B0604020202020204" pitchFamily="34" charset="0"/>
                <a:cs typeface="Arial" panose="020B0604020202020204" pitchFamily="34" charset="0"/>
              </a:rPr>
              <a:t>Legal Rights*</a:t>
            </a:r>
            <a:br>
              <a:rPr lang="en-GB" sz="2800" b="1" dirty="0" smtClean="0">
                <a:solidFill>
                  <a:srgbClr val="FF0000"/>
                </a:solidFill>
                <a:latin typeface="Arial" panose="020B0604020202020204" pitchFamily="34" charset="0"/>
                <a:cs typeface="Arial" panose="020B0604020202020204" pitchFamily="34" charset="0"/>
              </a:rPr>
            </a:br>
            <a:r>
              <a:rPr lang="en-GB" sz="2800" b="1" dirty="0" smtClean="0">
                <a:solidFill>
                  <a:schemeClr val="tx2"/>
                </a:solidFill>
                <a:latin typeface="Agency FB" pitchFamily="34" charset="0"/>
                <a:cs typeface="Arial" panose="020B0604020202020204" pitchFamily="34" charset="0"/>
              </a:rPr>
              <a:t>*legal rights are in Data Protection Directive 95/46 or Regulation (2018) </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716" y="476672"/>
            <a:ext cx="6206628" cy="43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8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26" y="302920"/>
            <a:ext cx="9108504" cy="954107"/>
          </a:xfrm>
          <a:prstGeom prst="rect">
            <a:avLst/>
          </a:prstGeom>
        </p:spPr>
        <p:txBody>
          <a:bodyPr wrap="square">
            <a:spAutoFit/>
          </a:bodyPr>
          <a:lstStyle/>
          <a:p>
            <a:pPr algn="ctr"/>
            <a:r>
              <a:rPr lang="en-GB" sz="2800" b="1" dirty="0" smtClean="0">
                <a:solidFill>
                  <a:schemeClr val="tx1">
                    <a:lumMod val="50000"/>
                  </a:schemeClr>
                </a:solidFill>
                <a:latin typeface="Arial" panose="020B0604020202020204" pitchFamily="34" charset="0"/>
                <a:cs typeface="Arial" panose="020B0604020202020204" pitchFamily="34" charset="0"/>
              </a:rPr>
              <a:t>Concern: </a:t>
            </a:r>
            <a:r>
              <a:rPr lang="en-GB" sz="2800" b="1" dirty="0" smtClean="0">
                <a:solidFill>
                  <a:srgbClr val="FF0000"/>
                </a:solidFill>
                <a:latin typeface="Bradley Hand ITC" pitchFamily="66" charset="0"/>
                <a:cs typeface="Arial" panose="020B0604020202020204" pitchFamily="34" charset="0"/>
              </a:rPr>
              <a:t>Impact </a:t>
            </a:r>
            <a:r>
              <a:rPr lang="en-GB" sz="2800" b="1" dirty="0" smtClean="0">
                <a:solidFill>
                  <a:schemeClr val="tx1">
                    <a:lumMod val="50000"/>
                  </a:schemeClr>
                </a:solidFill>
                <a:latin typeface="Arial" panose="020B0604020202020204" pitchFamily="34" charset="0"/>
                <a:cs typeface="Arial" panose="020B0604020202020204" pitchFamily="34" charset="0"/>
              </a:rPr>
              <a:t>of </a:t>
            </a:r>
            <a:r>
              <a:rPr lang="en-GB" sz="2800" b="1" dirty="0" smtClean="0">
                <a:latin typeface="Arial" panose="020B0604020202020204" pitchFamily="34" charset="0"/>
                <a:cs typeface="Arial" panose="020B0604020202020204" pitchFamily="34" charset="0"/>
              </a:rPr>
              <a:t>Data</a:t>
            </a:r>
            <a:r>
              <a:rPr lang="en-GB" sz="2800" b="1" dirty="0" smtClean="0">
                <a:solidFill>
                  <a:srgbClr val="FF0000"/>
                </a:solidFill>
                <a:latin typeface="Arial" panose="020B0604020202020204" pitchFamily="34" charset="0"/>
                <a:cs typeface="Arial" panose="020B0604020202020204" pitchFamily="34" charset="0"/>
              </a:rPr>
              <a:t> Processing </a:t>
            </a:r>
            <a:r>
              <a:rPr lang="en-GB" sz="2800" b="1" dirty="0" smtClean="0">
                <a:solidFill>
                  <a:schemeClr val="tx1">
                    <a:lumMod val="50000"/>
                  </a:schemeClr>
                </a:solidFill>
                <a:latin typeface="Arial" panose="020B0604020202020204" pitchFamily="34" charset="0"/>
                <a:cs typeface="Arial" panose="020B0604020202020204" pitchFamily="34" charset="0"/>
              </a:rPr>
              <a:t>on </a:t>
            </a:r>
            <a:r>
              <a:rPr lang="en-GB" sz="2800" b="1" dirty="0" smtClean="0">
                <a:solidFill>
                  <a:srgbClr val="FF0000"/>
                </a:solidFill>
                <a:latin typeface="Arial" panose="020B0604020202020204" pitchFamily="34" charset="0"/>
                <a:cs typeface="Arial" panose="020B0604020202020204" pitchFamily="34" charset="0"/>
              </a:rPr>
              <a:t>Legal Rights*</a:t>
            </a:r>
            <a:br>
              <a:rPr lang="en-GB" sz="2800" b="1" dirty="0" smtClean="0">
                <a:solidFill>
                  <a:srgbClr val="FF0000"/>
                </a:solidFill>
                <a:latin typeface="Arial" panose="020B0604020202020204" pitchFamily="34" charset="0"/>
                <a:cs typeface="Arial" panose="020B0604020202020204" pitchFamily="34" charset="0"/>
              </a:rPr>
            </a:br>
            <a:r>
              <a:rPr lang="en-GB" sz="2800" b="1" dirty="0" smtClean="0">
                <a:solidFill>
                  <a:schemeClr val="tx2"/>
                </a:solidFill>
                <a:latin typeface="Agency FB" pitchFamily="34" charset="0"/>
                <a:cs typeface="Arial" panose="020B0604020202020204" pitchFamily="34" charset="0"/>
              </a:rPr>
              <a:t>*legal rights are in Data Protection Directive 95/46 or Regulation (2018) </a:t>
            </a:r>
          </a:p>
        </p:txBody>
      </p:sp>
      <p:sp>
        <p:nvSpPr>
          <p:cNvPr id="5" name="Rectangle 4"/>
          <p:cNvSpPr/>
          <p:nvPr/>
        </p:nvSpPr>
        <p:spPr>
          <a:xfrm>
            <a:off x="179512" y="1628800"/>
            <a:ext cx="8856984" cy="1107996"/>
          </a:xfrm>
          <a:prstGeom prst="rect">
            <a:avLst/>
          </a:prstGeom>
        </p:spPr>
        <p:txBody>
          <a:bodyPr wrap="square">
            <a:spAutoFit/>
          </a:bodyPr>
          <a:lstStyle/>
          <a:p>
            <a:pPr algn="ctr"/>
            <a:r>
              <a:rPr lang="en-GB" b="1" dirty="0" smtClean="0">
                <a:solidFill>
                  <a:schemeClr val="tx1">
                    <a:lumMod val="50000"/>
                  </a:schemeClr>
                </a:solidFill>
                <a:latin typeface="Arial" panose="020B0604020202020204" pitchFamily="34" charset="0"/>
                <a:cs typeface="Arial" panose="020B0604020202020204" pitchFamily="34" charset="0"/>
              </a:rPr>
              <a:t>Dual Aims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F</a:t>
            </a:r>
            <a:r>
              <a:rPr lang="en-GB" dirty="0" smtClean="0">
                <a:solidFill>
                  <a:schemeClr val="tx1">
                    <a:lumMod val="50000"/>
                  </a:schemeClr>
                </a:solidFill>
                <a:latin typeface="Arial" panose="020B0604020202020204" pitchFamily="34" charset="0"/>
                <a:cs typeface="Arial" panose="020B0604020202020204" pitchFamily="34" charset="0"/>
              </a:rPr>
              <a:t>acilitate free movement of personal data in the EU Internal Market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P</a:t>
            </a:r>
            <a:r>
              <a:rPr lang="en-GB" dirty="0" smtClean="0">
                <a:solidFill>
                  <a:schemeClr val="tx1">
                    <a:lumMod val="50000"/>
                  </a:schemeClr>
                </a:solidFill>
                <a:latin typeface="Arial" panose="020B0604020202020204" pitchFamily="34" charset="0"/>
                <a:cs typeface="Arial" panose="020B0604020202020204" pitchFamily="34" charset="0"/>
              </a:rPr>
              <a:t>rotect fundamental rights, in particular privacy </a:t>
            </a:r>
          </a:p>
        </p:txBody>
      </p:sp>
      <p:cxnSp>
        <p:nvCxnSpPr>
          <p:cNvPr id="7" name="Straight Arrow Connector 6"/>
          <p:cNvCxnSpPr/>
          <p:nvPr/>
        </p:nvCxnSpPr>
        <p:spPr>
          <a:xfrm>
            <a:off x="4644008" y="126876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08004" y="278092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85624" y="2996952"/>
            <a:ext cx="688010" cy="369332"/>
          </a:xfrm>
          <a:prstGeom prst="rect">
            <a:avLst/>
          </a:prstGeom>
        </p:spPr>
        <p:txBody>
          <a:bodyPr wrap="none">
            <a:spAutoFit/>
          </a:bodyPr>
          <a:lstStyle/>
          <a:p>
            <a:pPr algn="ctr"/>
            <a:r>
              <a:rPr lang="en-GB" b="1" dirty="0" smtClean="0">
                <a:solidFill>
                  <a:srgbClr val="FF0000"/>
                </a:solidFill>
                <a:latin typeface="Bradley Hand ITC" pitchFamily="66" charset="0"/>
                <a:cs typeface="Arial" panose="020B0604020202020204" pitchFamily="34" charset="0"/>
              </a:rPr>
              <a:t>How?</a:t>
            </a:r>
          </a:p>
        </p:txBody>
      </p:sp>
      <p:sp>
        <p:nvSpPr>
          <p:cNvPr id="11" name="Rectangle 10"/>
          <p:cNvSpPr/>
          <p:nvPr/>
        </p:nvSpPr>
        <p:spPr>
          <a:xfrm>
            <a:off x="1907704" y="3573016"/>
            <a:ext cx="6480720" cy="3139321"/>
          </a:xfrm>
          <a:prstGeom prst="rect">
            <a:avLst/>
          </a:prstGeom>
        </p:spPr>
        <p:txBody>
          <a:bodyPr wrap="square">
            <a:spAutoFit/>
          </a:bodyPr>
          <a:lstStyle/>
          <a:p>
            <a:r>
              <a:rPr lang="en-GB" dirty="0" smtClean="0">
                <a:solidFill>
                  <a:schemeClr val="tx1">
                    <a:lumMod val="50000"/>
                  </a:schemeClr>
                </a:solidFill>
                <a:latin typeface="Arial" pitchFamily="34" charset="0"/>
                <a:cs typeface="Arial" pitchFamily="34" charset="0"/>
              </a:rPr>
              <a:t>1. Actors (responsible for compliance) </a:t>
            </a:r>
          </a:p>
          <a:p>
            <a:endParaRPr lang="en-GB" dirty="0" smtClean="0">
              <a:solidFill>
                <a:schemeClr val="tx1">
                  <a:lumMod val="50000"/>
                </a:schemeClr>
              </a:solidFill>
              <a:latin typeface="Arial" pitchFamily="34" charset="0"/>
              <a:cs typeface="Arial" pitchFamily="34" charset="0"/>
            </a:endParaRPr>
          </a:p>
          <a:p>
            <a:r>
              <a:rPr lang="en-GB" dirty="0" smtClean="0">
                <a:solidFill>
                  <a:schemeClr val="tx1">
                    <a:lumMod val="50000"/>
                  </a:schemeClr>
                </a:solidFill>
                <a:latin typeface="Arial" pitchFamily="34" charset="0"/>
                <a:cs typeface="Arial" pitchFamily="34" charset="0"/>
              </a:rPr>
              <a:t> </a:t>
            </a:r>
          </a:p>
          <a:p>
            <a:endParaRPr lang="en-GB" dirty="0">
              <a:solidFill>
                <a:schemeClr val="tx1">
                  <a:lumMod val="50000"/>
                </a:schemeClr>
              </a:solidFill>
              <a:latin typeface="Arial" pitchFamily="34" charset="0"/>
              <a:cs typeface="Arial" pitchFamily="34" charset="0"/>
            </a:endParaRPr>
          </a:p>
          <a:p>
            <a:endParaRPr lang="en-GB" dirty="0" smtClean="0">
              <a:solidFill>
                <a:schemeClr val="tx1">
                  <a:lumMod val="50000"/>
                </a:schemeClr>
              </a:solidFill>
              <a:latin typeface="Arial" pitchFamily="34" charset="0"/>
              <a:cs typeface="Arial" pitchFamily="34" charset="0"/>
            </a:endParaRPr>
          </a:p>
          <a:p>
            <a:endParaRPr lang="en-GB" dirty="0" smtClean="0">
              <a:solidFill>
                <a:schemeClr val="tx1">
                  <a:lumMod val="50000"/>
                </a:schemeClr>
              </a:solidFill>
              <a:latin typeface="Arial" pitchFamily="34" charset="0"/>
              <a:cs typeface="Arial" pitchFamily="34" charset="0"/>
            </a:endParaRPr>
          </a:p>
          <a:p>
            <a:endParaRPr lang="en-GB" dirty="0">
              <a:solidFill>
                <a:schemeClr val="tx1">
                  <a:lumMod val="50000"/>
                </a:schemeClr>
              </a:solidFill>
              <a:latin typeface="Arial" pitchFamily="34" charset="0"/>
              <a:cs typeface="Arial" pitchFamily="34" charset="0"/>
            </a:endParaRPr>
          </a:p>
          <a:p>
            <a:endParaRPr lang="en-GB" dirty="0" smtClean="0">
              <a:solidFill>
                <a:schemeClr val="tx1">
                  <a:lumMod val="50000"/>
                </a:schemeClr>
              </a:solidFill>
              <a:latin typeface="Arial" pitchFamily="34" charset="0"/>
              <a:cs typeface="Arial" pitchFamily="34" charset="0"/>
            </a:endParaRPr>
          </a:p>
          <a:p>
            <a:endParaRPr lang="en-GB" dirty="0">
              <a:solidFill>
                <a:schemeClr val="tx1">
                  <a:lumMod val="50000"/>
                </a:schemeClr>
              </a:solidFill>
              <a:latin typeface="Arial" pitchFamily="34" charset="0"/>
              <a:cs typeface="Arial" pitchFamily="34" charset="0"/>
            </a:endParaRPr>
          </a:p>
          <a:p>
            <a:r>
              <a:rPr lang="en-GB" dirty="0" smtClean="0">
                <a:solidFill>
                  <a:schemeClr val="tx1">
                    <a:lumMod val="50000"/>
                  </a:schemeClr>
                </a:solidFill>
                <a:latin typeface="Arial" pitchFamily="34" charset="0"/>
                <a:cs typeface="Arial" pitchFamily="34" charset="0"/>
              </a:rPr>
              <a:t>2. Identifies actor in respect of whom subjects exercise rights </a:t>
            </a:r>
          </a:p>
          <a:p>
            <a:r>
              <a:rPr lang="en-GB" dirty="0" smtClean="0">
                <a:solidFill>
                  <a:schemeClr val="tx1">
                    <a:lumMod val="50000"/>
                  </a:schemeClr>
                </a:solidFill>
                <a:latin typeface="Arial" pitchFamily="34" charset="0"/>
                <a:cs typeface="Arial" pitchFamily="34" charset="0"/>
              </a:rPr>
              <a:t>3. Determines jurisdictional issues</a:t>
            </a:r>
          </a:p>
        </p:txBody>
      </p:sp>
      <p:graphicFrame>
        <p:nvGraphicFramePr>
          <p:cNvPr id="13" name="Object 12"/>
          <p:cNvGraphicFramePr>
            <a:graphicFrameLocks noChangeAspect="1"/>
          </p:cNvGraphicFramePr>
          <p:nvPr>
            <p:extLst>
              <p:ext uri="{D42A27DB-BD31-4B8C-83A1-F6EECF244321}">
                <p14:modId xmlns:p14="http://schemas.microsoft.com/office/powerpoint/2010/main" val="4034481120"/>
              </p:ext>
            </p:extLst>
          </p:nvPr>
        </p:nvGraphicFramePr>
        <p:xfrm>
          <a:off x="2195736" y="4077072"/>
          <a:ext cx="2232248" cy="1324630"/>
        </p:xfrm>
        <a:graphic>
          <a:graphicData uri="http://schemas.openxmlformats.org/presentationml/2006/ole">
            <mc:AlternateContent xmlns:mc="http://schemas.openxmlformats.org/markup-compatibility/2006">
              <mc:Choice xmlns:v="urn:schemas-microsoft-com:vml" Requires="v">
                <p:oleObj spid="_x0000_s7215" name="Visio" r:id="rId3" imgW="1877346" imgH="1114425" progId="Visio.Drawing.11">
                  <p:link updateAutomatic="1"/>
                </p:oleObj>
              </mc:Choice>
              <mc:Fallback>
                <p:oleObj name="Visio" r:id="rId3" imgW="1877346" imgH="1114425" progId="Visio.Drawing.11">
                  <p:link updateAutomatic="1"/>
                  <p:pic>
                    <p:nvPicPr>
                      <p:cNvPr id="0" name=""/>
                      <p:cNvPicPr/>
                      <p:nvPr/>
                    </p:nvPicPr>
                    <p:blipFill>
                      <a:blip r:embed="rId4"/>
                      <a:stretch>
                        <a:fillRect/>
                      </a:stretch>
                    </p:blipFill>
                    <p:spPr>
                      <a:xfrm>
                        <a:off x="2195736" y="4077072"/>
                        <a:ext cx="2232248" cy="132463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44920738"/>
              </p:ext>
            </p:extLst>
          </p:nvPr>
        </p:nvGraphicFramePr>
        <p:xfrm>
          <a:off x="4572000" y="4077072"/>
          <a:ext cx="2034861" cy="864096"/>
        </p:xfrm>
        <a:graphic>
          <a:graphicData uri="http://schemas.openxmlformats.org/presentationml/2006/ole">
            <mc:AlternateContent xmlns:mc="http://schemas.openxmlformats.org/markup-compatibility/2006">
              <mc:Choice xmlns:v="urn:schemas-microsoft-com:vml" Requires="v">
                <p:oleObj spid="_x0000_s7216" name="Visio" r:id="rId5" imgW="1905942" imgH="809513" progId="Visio.Drawing.11">
                  <p:link updateAutomatic="1"/>
                </p:oleObj>
              </mc:Choice>
              <mc:Fallback>
                <p:oleObj name="Visio" r:id="rId5" imgW="1905942" imgH="809513" progId="Visio.Drawing.11">
                  <p:link updateAutomatic="1"/>
                  <p:pic>
                    <p:nvPicPr>
                      <p:cNvPr id="0" name=""/>
                      <p:cNvPicPr/>
                      <p:nvPr/>
                    </p:nvPicPr>
                    <p:blipFill>
                      <a:blip r:embed="rId6"/>
                      <a:stretch>
                        <a:fillRect/>
                      </a:stretch>
                    </p:blipFill>
                    <p:spPr>
                      <a:xfrm>
                        <a:off x="4572000" y="4077072"/>
                        <a:ext cx="2034861" cy="86409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99812784"/>
              </p:ext>
            </p:extLst>
          </p:nvPr>
        </p:nvGraphicFramePr>
        <p:xfrm>
          <a:off x="6732240" y="4077072"/>
          <a:ext cx="1944216" cy="373370"/>
        </p:xfrm>
        <a:graphic>
          <a:graphicData uri="http://schemas.openxmlformats.org/presentationml/2006/ole">
            <mc:AlternateContent xmlns:mc="http://schemas.openxmlformats.org/markup-compatibility/2006">
              <mc:Choice xmlns:v="urn:schemas-microsoft-com:vml" Requires="v">
                <p:oleObj spid="_x0000_s7217" name="Visio" r:id="rId7" imgW="1835450" imgH="352313" progId="Visio.Drawing.11">
                  <p:link updateAutomatic="1"/>
                </p:oleObj>
              </mc:Choice>
              <mc:Fallback>
                <p:oleObj name="Visio" r:id="rId7" imgW="1835450" imgH="352313" progId="Visio.Drawing.11">
                  <p:link updateAutomatic="1"/>
                  <p:pic>
                    <p:nvPicPr>
                      <p:cNvPr id="0" name=""/>
                      <p:cNvPicPr/>
                      <p:nvPr/>
                    </p:nvPicPr>
                    <p:blipFill>
                      <a:blip r:embed="rId8"/>
                      <a:stretch>
                        <a:fillRect/>
                      </a:stretch>
                    </p:blipFill>
                    <p:spPr>
                      <a:xfrm>
                        <a:off x="6732240" y="4077072"/>
                        <a:ext cx="1944216" cy="373370"/>
                      </a:xfrm>
                      <a:prstGeom prst="rect">
                        <a:avLst/>
                      </a:prstGeom>
                    </p:spPr>
                  </p:pic>
                </p:oleObj>
              </mc:Fallback>
            </mc:AlternateContent>
          </a:graphicData>
        </a:graphic>
      </p:graphicFrame>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5373216"/>
            <a:ext cx="36195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2784686"/>
            <a:ext cx="1123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7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856984" cy="1107996"/>
          </a:xfrm>
          <a:prstGeom prst="rect">
            <a:avLst/>
          </a:prstGeom>
        </p:spPr>
        <p:txBody>
          <a:bodyPr wrap="square">
            <a:spAutoFit/>
          </a:bodyPr>
          <a:lstStyle/>
          <a:p>
            <a:pPr algn="ctr"/>
            <a:r>
              <a:rPr lang="en-GB" b="1" dirty="0" smtClean="0">
                <a:solidFill>
                  <a:schemeClr val="tx1">
                    <a:lumMod val="50000"/>
                  </a:schemeClr>
                </a:solidFill>
                <a:latin typeface="Arial" panose="020B0604020202020204" pitchFamily="34" charset="0"/>
                <a:cs typeface="Arial" panose="020B0604020202020204" pitchFamily="34" charset="0"/>
              </a:rPr>
              <a:t>Dual Aims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F</a:t>
            </a:r>
            <a:r>
              <a:rPr lang="en-GB" dirty="0" smtClean="0">
                <a:solidFill>
                  <a:schemeClr val="tx1">
                    <a:lumMod val="50000"/>
                  </a:schemeClr>
                </a:solidFill>
                <a:latin typeface="Arial" panose="020B0604020202020204" pitchFamily="34" charset="0"/>
                <a:cs typeface="Arial" panose="020B0604020202020204" pitchFamily="34" charset="0"/>
              </a:rPr>
              <a:t>acilitate free movement of personal data in the EU Internal Market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P</a:t>
            </a:r>
            <a:r>
              <a:rPr lang="en-GB" dirty="0" smtClean="0">
                <a:solidFill>
                  <a:schemeClr val="tx1">
                    <a:lumMod val="50000"/>
                  </a:schemeClr>
                </a:solidFill>
                <a:latin typeface="Arial" panose="020B0604020202020204" pitchFamily="34" charset="0"/>
                <a:cs typeface="Arial" panose="020B0604020202020204" pitchFamily="34" charset="0"/>
              </a:rPr>
              <a:t>rotect fundamental rights, in particular privacy </a:t>
            </a:r>
          </a:p>
        </p:txBody>
      </p:sp>
      <p:cxnSp>
        <p:nvCxnSpPr>
          <p:cNvPr id="6" name="Straight Arrow Connector 5"/>
          <p:cNvCxnSpPr/>
          <p:nvPr/>
        </p:nvCxnSpPr>
        <p:spPr>
          <a:xfrm>
            <a:off x="4608004" y="134076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31067" y="1556792"/>
            <a:ext cx="805029" cy="369332"/>
          </a:xfrm>
          <a:prstGeom prst="rect">
            <a:avLst/>
          </a:prstGeom>
        </p:spPr>
        <p:txBody>
          <a:bodyPr wrap="none">
            <a:spAutoFit/>
          </a:bodyPr>
          <a:lstStyle/>
          <a:p>
            <a:pPr algn="ctr"/>
            <a:r>
              <a:rPr lang="en-GB" b="1" dirty="0" smtClean="0">
                <a:solidFill>
                  <a:srgbClr val="FF0000"/>
                </a:solidFill>
                <a:latin typeface="Bradley Hand ITC" pitchFamily="66" charset="0"/>
                <a:cs typeface="Arial" panose="020B0604020202020204" pitchFamily="34" charset="0"/>
              </a:rPr>
              <a:t>What?</a:t>
            </a:r>
          </a:p>
        </p:txBody>
      </p:sp>
      <p:sp>
        <p:nvSpPr>
          <p:cNvPr id="8" name="Content Placeholder 2"/>
          <p:cNvSpPr>
            <a:spLocks noGrp="1"/>
          </p:cNvSpPr>
          <p:nvPr/>
        </p:nvSpPr>
        <p:spPr>
          <a:xfrm>
            <a:off x="1907704" y="2132856"/>
            <a:ext cx="6984776" cy="4463358"/>
          </a:xfrm>
          <a:prstGeom prst="rect">
            <a:avLst/>
          </a:prstGeom>
        </p:spPr>
        <p:txBody>
          <a:bodyPr vert="horz">
            <a:normAutofit/>
          </a:bodyPr>
          <a:lstStyle>
            <a:lvl1pPr marL="0" indent="0" algn="l" defTabSz="457200" rtl="0" eaLnBrk="1" latinLnBrk="0" hangingPunct="1">
              <a:spcBef>
                <a:spcPct val="20000"/>
              </a:spcBef>
              <a:buFontTx/>
              <a:buNone/>
              <a:defRPr sz="36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2000" dirty="0" smtClean="0">
                <a:solidFill>
                  <a:schemeClr val="tx1">
                    <a:lumMod val="50000"/>
                  </a:schemeClr>
                </a:solidFill>
                <a:latin typeface="Arial" pitchFamily="34" charset="0"/>
                <a:cs typeface="Arial" pitchFamily="34" charset="0"/>
              </a:rPr>
              <a:t>‘Personal </a:t>
            </a:r>
            <a:r>
              <a:rPr lang="en-GB" sz="2000" u="sng" dirty="0">
                <a:solidFill>
                  <a:schemeClr val="tx1">
                    <a:lumMod val="50000"/>
                  </a:schemeClr>
                </a:solidFill>
                <a:latin typeface="Arial" pitchFamily="34" charset="0"/>
                <a:cs typeface="Arial" pitchFamily="34" charset="0"/>
              </a:rPr>
              <a:t>data</a:t>
            </a:r>
            <a:r>
              <a:rPr lang="en-GB" sz="2000" dirty="0">
                <a:solidFill>
                  <a:schemeClr val="tx1">
                    <a:lumMod val="50000"/>
                  </a:schemeClr>
                </a:solidFill>
                <a:latin typeface="Arial" pitchFamily="34" charset="0"/>
                <a:cs typeface="Arial" pitchFamily="34" charset="0"/>
              </a:rPr>
              <a:t>’ </a:t>
            </a:r>
            <a:r>
              <a:rPr lang="en-GB" sz="2000" dirty="0" smtClean="0">
                <a:solidFill>
                  <a:schemeClr val="tx1">
                    <a:lumMod val="50000"/>
                  </a:schemeClr>
                </a:solidFill>
                <a:latin typeface="Arial" pitchFamily="34" charset="0"/>
                <a:cs typeface="Arial" pitchFamily="34" charset="0"/>
              </a:rPr>
              <a:t>is </a:t>
            </a:r>
            <a:r>
              <a:rPr lang="en-GB" sz="2000" u="sng" dirty="0" smtClean="0">
                <a:solidFill>
                  <a:schemeClr val="tx1">
                    <a:lumMod val="50000"/>
                  </a:schemeClr>
                </a:solidFill>
                <a:latin typeface="Arial" pitchFamily="34" charset="0"/>
                <a:cs typeface="Arial" pitchFamily="34" charset="0"/>
              </a:rPr>
              <a:t>any information</a:t>
            </a:r>
            <a:r>
              <a:rPr lang="en-GB" sz="2000" dirty="0" smtClean="0">
                <a:solidFill>
                  <a:schemeClr val="tx1">
                    <a:lumMod val="50000"/>
                  </a:schemeClr>
                </a:solidFill>
                <a:latin typeface="Arial" pitchFamily="34" charset="0"/>
                <a:cs typeface="Arial" pitchFamily="34" charset="0"/>
              </a:rPr>
              <a:t> </a:t>
            </a:r>
            <a:r>
              <a:rPr lang="en-GB" sz="2000" u="sng" dirty="0">
                <a:solidFill>
                  <a:schemeClr val="tx1">
                    <a:lumMod val="50000"/>
                  </a:schemeClr>
                </a:solidFill>
                <a:latin typeface="Arial" pitchFamily="34" charset="0"/>
                <a:cs typeface="Arial" pitchFamily="34" charset="0"/>
              </a:rPr>
              <a:t>relating to</a:t>
            </a:r>
            <a:r>
              <a:rPr lang="en-GB" sz="2000" dirty="0">
                <a:solidFill>
                  <a:schemeClr val="tx1">
                    <a:lumMod val="50000"/>
                  </a:schemeClr>
                </a:solidFill>
                <a:latin typeface="Arial" pitchFamily="34" charset="0"/>
                <a:cs typeface="Arial" pitchFamily="34" charset="0"/>
              </a:rPr>
              <a:t> any </a:t>
            </a:r>
            <a:r>
              <a:rPr lang="en-GB" sz="2000" u="sng" dirty="0">
                <a:solidFill>
                  <a:schemeClr val="tx1">
                    <a:lumMod val="50000"/>
                  </a:schemeClr>
                </a:solidFill>
                <a:latin typeface="Arial" pitchFamily="34" charset="0"/>
                <a:cs typeface="Arial" pitchFamily="34" charset="0"/>
              </a:rPr>
              <a:t>identified or identifiable</a:t>
            </a:r>
            <a:r>
              <a:rPr lang="en-GB" sz="2000" dirty="0">
                <a:solidFill>
                  <a:schemeClr val="tx1">
                    <a:lumMod val="50000"/>
                  </a:schemeClr>
                </a:solidFill>
                <a:latin typeface="Arial" pitchFamily="34" charset="0"/>
                <a:cs typeface="Arial" pitchFamily="34" charset="0"/>
              </a:rPr>
              <a:t> natural person’ </a:t>
            </a:r>
            <a:endParaRPr lang="en-GB" sz="2000" dirty="0" smtClean="0">
              <a:solidFill>
                <a:schemeClr val="tx1">
                  <a:lumMod val="50000"/>
                </a:schemeClr>
              </a:solidFill>
              <a:latin typeface="Arial" pitchFamily="34" charset="0"/>
              <a:cs typeface="Arial" pitchFamily="34" charset="0"/>
            </a:endParaRPr>
          </a:p>
          <a:p>
            <a:pPr algn="just"/>
            <a:endParaRPr lang="en-GB" sz="2000" dirty="0" smtClean="0">
              <a:solidFill>
                <a:schemeClr val="tx1">
                  <a:lumMod val="50000"/>
                </a:schemeClr>
              </a:solidFill>
              <a:latin typeface="Arial" pitchFamily="34" charset="0"/>
              <a:cs typeface="Arial" pitchFamily="34" charset="0"/>
            </a:endParaRPr>
          </a:p>
          <a:p>
            <a:pPr algn="just"/>
            <a:r>
              <a:rPr lang="en-GB" sz="2000" dirty="0" smtClean="0">
                <a:solidFill>
                  <a:schemeClr val="tx1">
                    <a:lumMod val="50000"/>
                  </a:schemeClr>
                </a:solidFill>
                <a:latin typeface="Arial" pitchFamily="34" charset="0"/>
                <a:cs typeface="Arial" pitchFamily="34" charset="0"/>
              </a:rPr>
              <a:t>Processing </a:t>
            </a:r>
            <a:r>
              <a:rPr lang="en-GB" sz="2000" dirty="0">
                <a:solidFill>
                  <a:schemeClr val="tx1">
                    <a:lumMod val="50000"/>
                  </a:schemeClr>
                </a:solidFill>
                <a:latin typeface="Arial" pitchFamily="34" charset="0"/>
                <a:cs typeface="Arial" pitchFamily="34" charset="0"/>
              </a:rPr>
              <a:t>must be: ‘wholly or partly </a:t>
            </a:r>
            <a:r>
              <a:rPr lang="en-GB" sz="2000" dirty="0" smtClean="0">
                <a:solidFill>
                  <a:schemeClr val="tx1">
                    <a:lumMod val="50000"/>
                  </a:schemeClr>
                </a:solidFill>
                <a:latin typeface="Arial" pitchFamily="34" charset="0"/>
                <a:cs typeface="Arial" pitchFamily="34" charset="0"/>
              </a:rPr>
              <a:t> by </a:t>
            </a:r>
            <a:r>
              <a:rPr lang="en-GB" sz="2000" dirty="0">
                <a:solidFill>
                  <a:schemeClr val="tx1">
                    <a:lumMod val="50000"/>
                  </a:schemeClr>
                </a:solidFill>
                <a:latin typeface="Arial" pitchFamily="34" charset="0"/>
                <a:cs typeface="Arial" pitchFamily="34" charset="0"/>
              </a:rPr>
              <a:t>automatic means’ or manual </a:t>
            </a:r>
            <a:r>
              <a:rPr lang="en-GB" sz="2000" dirty="0" smtClean="0">
                <a:solidFill>
                  <a:schemeClr val="tx1">
                    <a:lumMod val="50000"/>
                  </a:schemeClr>
                </a:solidFill>
                <a:latin typeface="Arial" pitchFamily="34" charset="0"/>
                <a:cs typeface="Arial" pitchFamily="34" charset="0"/>
              </a:rPr>
              <a:t> processing </a:t>
            </a:r>
            <a:r>
              <a:rPr lang="en-GB" sz="2000" dirty="0">
                <a:solidFill>
                  <a:schemeClr val="tx1">
                    <a:lumMod val="50000"/>
                  </a:schemeClr>
                </a:solidFill>
                <a:latin typeface="Arial" pitchFamily="34" charset="0"/>
                <a:cs typeface="Arial" pitchFamily="34" charset="0"/>
              </a:rPr>
              <a:t>of data forming ‘part of </a:t>
            </a:r>
            <a:r>
              <a:rPr lang="en-GB" sz="2000" dirty="0" smtClean="0">
                <a:solidFill>
                  <a:schemeClr val="tx1">
                    <a:lumMod val="50000"/>
                  </a:schemeClr>
                </a:solidFill>
                <a:latin typeface="Arial" pitchFamily="34" charset="0"/>
                <a:cs typeface="Arial" pitchFamily="34" charset="0"/>
              </a:rPr>
              <a:t> a </a:t>
            </a:r>
            <a:r>
              <a:rPr lang="en-GB" sz="2000" u="sng" dirty="0">
                <a:solidFill>
                  <a:schemeClr val="tx1">
                    <a:lumMod val="50000"/>
                  </a:schemeClr>
                </a:solidFill>
                <a:latin typeface="Arial" pitchFamily="34" charset="0"/>
                <a:cs typeface="Arial" pitchFamily="34" charset="0"/>
              </a:rPr>
              <a:t>filing </a:t>
            </a:r>
            <a:r>
              <a:rPr lang="en-GB" sz="2000" u="sng" dirty="0" smtClean="0">
                <a:solidFill>
                  <a:schemeClr val="tx1">
                    <a:lumMod val="50000"/>
                  </a:schemeClr>
                </a:solidFill>
                <a:latin typeface="Arial" pitchFamily="34" charset="0"/>
                <a:cs typeface="Arial" pitchFamily="34" charset="0"/>
              </a:rPr>
              <a:t>system</a:t>
            </a:r>
            <a:r>
              <a:rPr lang="en-GB" sz="2000" dirty="0" smtClean="0">
                <a:solidFill>
                  <a:schemeClr val="tx1">
                    <a:lumMod val="50000"/>
                  </a:schemeClr>
                </a:solidFill>
                <a:latin typeface="Arial" pitchFamily="34" charset="0"/>
                <a:cs typeface="Arial" pitchFamily="34" charset="0"/>
              </a:rPr>
              <a:t>’. </a:t>
            </a:r>
            <a:endParaRPr lang="en-GB" sz="2000" dirty="0">
              <a:solidFill>
                <a:schemeClr val="tx1">
                  <a:lumMod val="50000"/>
                </a:schemeClr>
              </a:solidFill>
              <a:latin typeface="Arial" pitchFamily="34" charset="0"/>
              <a:cs typeface="Arial" pitchFamily="34" charset="0"/>
            </a:endParaRPr>
          </a:p>
          <a:p>
            <a:pPr marL="534988" indent="-534988" algn="just"/>
            <a:r>
              <a:rPr lang="en-GB" sz="2000" dirty="0" smtClean="0">
                <a:solidFill>
                  <a:schemeClr val="tx1">
                    <a:lumMod val="50000"/>
                  </a:schemeClr>
                </a:solidFill>
                <a:latin typeface="Arial" pitchFamily="34" charset="0"/>
                <a:cs typeface="Arial" pitchFamily="34" charset="0"/>
              </a:rPr>
              <a:t>	‘filing </a:t>
            </a:r>
            <a:r>
              <a:rPr lang="en-GB" sz="2000" dirty="0">
                <a:solidFill>
                  <a:schemeClr val="tx1">
                    <a:lumMod val="50000"/>
                  </a:schemeClr>
                </a:solidFill>
                <a:latin typeface="Arial" pitchFamily="34" charset="0"/>
                <a:cs typeface="Arial" pitchFamily="34" charset="0"/>
              </a:rPr>
              <a:t>system’ is ‘any structured set of </a:t>
            </a:r>
            <a:r>
              <a:rPr lang="en-GB" sz="2000" dirty="0" smtClean="0">
                <a:solidFill>
                  <a:schemeClr val="tx1">
                    <a:lumMod val="50000"/>
                  </a:schemeClr>
                </a:solidFill>
                <a:latin typeface="Arial" pitchFamily="34" charset="0"/>
                <a:cs typeface="Arial" pitchFamily="34" charset="0"/>
              </a:rPr>
              <a:t> personal data which </a:t>
            </a:r>
            <a:r>
              <a:rPr lang="en-GB" sz="2000" dirty="0">
                <a:solidFill>
                  <a:schemeClr val="tx1">
                    <a:lumMod val="50000"/>
                  </a:schemeClr>
                </a:solidFill>
                <a:latin typeface="Arial" pitchFamily="34" charset="0"/>
                <a:cs typeface="Arial" pitchFamily="34" charset="0"/>
              </a:rPr>
              <a:t>are accessible </a:t>
            </a:r>
            <a:r>
              <a:rPr lang="en-GB" sz="2000" dirty="0" smtClean="0">
                <a:solidFill>
                  <a:schemeClr val="tx1">
                    <a:lumMod val="50000"/>
                  </a:schemeClr>
                </a:solidFill>
                <a:latin typeface="Arial" pitchFamily="34" charset="0"/>
                <a:cs typeface="Arial" pitchFamily="34" charset="0"/>
              </a:rPr>
              <a:t>according </a:t>
            </a:r>
            <a:r>
              <a:rPr lang="en-GB" sz="2000" dirty="0">
                <a:solidFill>
                  <a:schemeClr val="tx1">
                    <a:lumMod val="50000"/>
                  </a:schemeClr>
                </a:solidFill>
                <a:latin typeface="Arial" pitchFamily="34" charset="0"/>
                <a:cs typeface="Arial" pitchFamily="34" charset="0"/>
              </a:rPr>
              <a:t>to specific criteria, </a:t>
            </a:r>
            <a:r>
              <a:rPr lang="en-GB" sz="2000" dirty="0" smtClean="0">
                <a:solidFill>
                  <a:schemeClr val="tx1">
                    <a:lumMod val="50000"/>
                  </a:schemeClr>
                </a:solidFill>
                <a:latin typeface="Arial" pitchFamily="34" charset="0"/>
                <a:cs typeface="Arial" pitchFamily="34" charset="0"/>
              </a:rPr>
              <a:t>whether centralized</a:t>
            </a:r>
            <a:r>
              <a:rPr lang="en-GB" sz="2000" dirty="0">
                <a:solidFill>
                  <a:schemeClr val="tx1">
                    <a:lumMod val="50000"/>
                  </a:schemeClr>
                </a:solidFill>
                <a:latin typeface="Arial" pitchFamily="34" charset="0"/>
                <a:cs typeface="Arial" pitchFamily="34" charset="0"/>
              </a:rPr>
              <a:t>, decentralized or dispersed on </a:t>
            </a:r>
            <a:r>
              <a:rPr lang="en-GB" sz="2000" dirty="0" smtClean="0">
                <a:solidFill>
                  <a:schemeClr val="tx1">
                    <a:lumMod val="50000"/>
                  </a:schemeClr>
                </a:solidFill>
                <a:latin typeface="Arial" pitchFamily="34" charset="0"/>
                <a:cs typeface="Arial" pitchFamily="34" charset="0"/>
              </a:rPr>
              <a:t>a </a:t>
            </a:r>
            <a:r>
              <a:rPr lang="en-GB" sz="2000" dirty="0">
                <a:solidFill>
                  <a:schemeClr val="tx1">
                    <a:lumMod val="50000"/>
                  </a:schemeClr>
                </a:solidFill>
                <a:latin typeface="Arial" pitchFamily="34" charset="0"/>
                <a:cs typeface="Arial" pitchFamily="34" charset="0"/>
              </a:rPr>
              <a:t>functional or geographical basis’</a:t>
            </a:r>
          </a:p>
          <a:p>
            <a:pPr algn="just"/>
            <a:endParaRPr lang="en-GB" sz="2000" dirty="0">
              <a:solidFill>
                <a:schemeClr val="tx1">
                  <a:lumMod val="50000"/>
                </a:schemeClr>
              </a:solidFill>
              <a:latin typeface="Arial" pitchFamily="34" charset="0"/>
              <a:cs typeface="Arial" pitchFamily="34" charset="0"/>
            </a:endParaRPr>
          </a:p>
          <a:p>
            <a:pPr algn="just"/>
            <a:endParaRPr lang="en-GB" dirty="0"/>
          </a:p>
          <a:p>
            <a:pPr marL="0" indent="0" algn="just">
              <a:buNone/>
            </a:pPr>
            <a:endParaRPr lang="en-GB"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1123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3808" y="5661248"/>
            <a:ext cx="6048672" cy="461665"/>
          </a:xfrm>
          <a:prstGeom prst="rect">
            <a:avLst/>
          </a:prstGeom>
        </p:spPr>
        <p:txBody>
          <a:bodyPr wrap="square">
            <a:spAutoFit/>
          </a:bodyPr>
          <a:lstStyle/>
          <a:p>
            <a:r>
              <a:rPr lang="en-GB" sz="2400" b="1" dirty="0" smtClean="0">
                <a:solidFill>
                  <a:schemeClr val="tx2"/>
                </a:solidFill>
                <a:latin typeface="Agency FB" pitchFamily="34" charset="0"/>
                <a:cs typeface="Arial" panose="020B0604020202020204" pitchFamily="34" charset="0"/>
              </a:rPr>
              <a:t>But what about if data is unstructured (data stream)??</a:t>
            </a:r>
            <a:endParaRPr lang="fr-LU" sz="2400" dirty="0"/>
          </a:p>
        </p:txBody>
      </p:sp>
    </p:spTree>
    <p:extLst>
      <p:ext uri="{BB962C8B-B14F-4D97-AF65-F5344CB8AC3E}">
        <p14:creationId xmlns:p14="http://schemas.microsoft.com/office/powerpoint/2010/main" val="30873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856984" cy="1107996"/>
          </a:xfrm>
          <a:prstGeom prst="rect">
            <a:avLst/>
          </a:prstGeom>
        </p:spPr>
        <p:txBody>
          <a:bodyPr wrap="square">
            <a:spAutoFit/>
          </a:bodyPr>
          <a:lstStyle/>
          <a:p>
            <a:pPr algn="ctr"/>
            <a:r>
              <a:rPr lang="en-GB" b="1" dirty="0" smtClean="0">
                <a:solidFill>
                  <a:schemeClr val="tx1">
                    <a:lumMod val="50000"/>
                  </a:schemeClr>
                </a:solidFill>
                <a:latin typeface="Arial" panose="020B0604020202020204" pitchFamily="34" charset="0"/>
                <a:cs typeface="Arial" panose="020B0604020202020204" pitchFamily="34" charset="0"/>
              </a:rPr>
              <a:t>Dual Aims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F</a:t>
            </a:r>
            <a:r>
              <a:rPr lang="en-GB" dirty="0" smtClean="0">
                <a:solidFill>
                  <a:schemeClr val="tx1">
                    <a:lumMod val="50000"/>
                  </a:schemeClr>
                </a:solidFill>
                <a:latin typeface="Arial" panose="020B0604020202020204" pitchFamily="34" charset="0"/>
                <a:cs typeface="Arial" panose="020B0604020202020204" pitchFamily="34" charset="0"/>
              </a:rPr>
              <a:t>acilitate free movement of personal data in the EU Internal Market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P</a:t>
            </a:r>
            <a:r>
              <a:rPr lang="en-GB" dirty="0" smtClean="0">
                <a:solidFill>
                  <a:schemeClr val="tx1">
                    <a:lumMod val="50000"/>
                  </a:schemeClr>
                </a:solidFill>
                <a:latin typeface="Arial" panose="020B0604020202020204" pitchFamily="34" charset="0"/>
                <a:cs typeface="Arial" panose="020B0604020202020204" pitchFamily="34" charset="0"/>
              </a:rPr>
              <a:t>rotect fundamental rights, in particular privacy </a:t>
            </a:r>
          </a:p>
        </p:txBody>
      </p:sp>
      <p:cxnSp>
        <p:nvCxnSpPr>
          <p:cNvPr id="6" name="Straight Arrow Connector 5"/>
          <p:cNvCxnSpPr/>
          <p:nvPr/>
        </p:nvCxnSpPr>
        <p:spPr>
          <a:xfrm>
            <a:off x="4608004" y="134076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01413" y="1556792"/>
            <a:ext cx="864339" cy="369332"/>
          </a:xfrm>
          <a:prstGeom prst="rect">
            <a:avLst/>
          </a:prstGeom>
        </p:spPr>
        <p:txBody>
          <a:bodyPr wrap="none">
            <a:spAutoFit/>
          </a:bodyPr>
          <a:lstStyle/>
          <a:p>
            <a:pPr algn="ctr"/>
            <a:r>
              <a:rPr lang="en-GB" b="1" dirty="0" smtClean="0">
                <a:solidFill>
                  <a:srgbClr val="FF0000"/>
                </a:solidFill>
                <a:latin typeface="Bradley Hand ITC" pitchFamily="66" charset="0"/>
                <a:cs typeface="Arial" panose="020B0604020202020204" pitchFamily="34" charset="0"/>
              </a:rPr>
              <a:t>Where?</a:t>
            </a:r>
          </a:p>
        </p:txBody>
      </p:sp>
      <p:sp>
        <p:nvSpPr>
          <p:cNvPr id="8" name="Content Placeholder 2"/>
          <p:cNvSpPr>
            <a:spLocks noGrp="1"/>
          </p:cNvSpPr>
          <p:nvPr/>
        </p:nvSpPr>
        <p:spPr>
          <a:xfrm>
            <a:off x="1907704" y="2204864"/>
            <a:ext cx="2952328" cy="1080120"/>
          </a:xfrm>
          <a:prstGeom prst="rect">
            <a:avLst/>
          </a:prstGeom>
        </p:spPr>
        <p:txBody>
          <a:bodyPr vert="horz">
            <a:normAutofit/>
          </a:bodyPr>
          <a:lstStyle>
            <a:lvl1pPr marL="0" indent="0" algn="l" defTabSz="457200" rtl="0" eaLnBrk="1" latinLnBrk="0" hangingPunct="1">
              <a:spcBef>
                <a:spcPct val="20000"/>
              </a:spcBef>
              <a:buFontTx/>
              <a:buNone/>
              <a:defRPr sz="36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smtClean="0">
                <a:solidFill>
                  <a:schemeClr val="tx1">
                    <a:lumMod val="50000"/>
                  </a:schemeClr>
                </a:solidFill>
                <a:latin typeface="Arial" panose="020B0604020202020204" pitchFamily="34" charset="0"/>
                <a:cs typeface="Arial" panose="020B0604020202020204" pitchFamily="34" charset="0"/>
                <a:sym typeface="Wingdings" pitchFamily="2" charset="2"/>
              </a:rPr>
              <a:t>Controller </a:t>
            </a:r>
            <a:r>
              <a:rPr lang="en-GB" sz="1800" dirty="0">
                <a:solidFill>
                  <a:schemeClr val="tx1">
                    <a:lumMod val="50000"/>
                  </a:schemeClr>
                </a:solidFill>
                <a:latin typeface="Arial" panose="020B0604020202020204" pitchFamily="34" charset="0"/>
                <a:cs typeface="Arial" panose="020B0604020202020204" pitchFamily="34" charset="0"/>
                <a:sym typeface="Wingdings" pitchFamily="2" charset="2"/>
              </a:rPr>
              <a:t>established in a Member State </a:t>
            </a:r>
            <a:r>
              <a:rPr lang="en-GB" sz="1800" dirty="0" smtClean="0">
                <a:solidFill>
                  <a:schemeClr val="tx1">
                    <a:lumMod val="50000"/>
                  </a:schemeClr>
                </a:solidFill>
                <a:latin typeface="Arial" panose="020B0604020202020204" pitchFamily="34" charset="0"/>
                <a:cs typeface="Arial" panose="020B0604020202020204" pitchFamily="34" charset="0"/>
                <a:sym typeface="Wingdings" pitchFamily="2" charset="2"/>
              </a:rPr>
              <a:t>or </a:t>
            </a:r>
            <a:r>
              <a:rPr lang="en-GB" sz="1800" dirty="0">
                <a:solidFill>
                  <a:schemeClr val="tx1">
                    <a:lumMod val="50000"/>
                  </a:schemeClr>
                </a:solidFill>
                <a:latin typeface="Arial" panose="020B0604020202020204" pitchFamily="34" charset="0"/>
                <a:cs typeface="Arial" panose="020B0604020202020204" pitchFamily="34" charset="0"/>
                <a:sym typeface="Wingdings" pitchFamily="2" charset="2"/>
              </a:rPr>
              <a:t>several </a:t>
            </a:r>
            <a:r>
              <a:rPr lang="en-GB" sz="1800" dirty="0" smtClean="0">
                <a:solidFill>
                  <a:schemeClr val="tx1">
                    <a:lumMod val="50000"/>
                  </a:schemeClr>
                </a:solidFill>
                <a:latin typeface="Arial" panose="020B0604020202020204" pitchFamily="34" charset="0"/>
                <a:cs typeface="Arial" panose="020B0604020202020204" pitchFamily="34" charset="0"/>
                <a:sym typeface="Wingdings" pitchFamily="2" charset="2"/>
              </a:rPr>
              <a:t>Member States</a:t>
            </a:r>
            <a:endParaRPr lang="en-GB" sz="1800" dirty="0">
              <a:solidFill>
                <a:schemeClr val="tx1">
                  <a:lumMod val="50000"/>
                </a:schemeClr>
              </a:solidFill>
              <a:latin typeface="Arial" panose="020B0604020202020204" pitchFamily="34" charset="0"/>
              <a:cs typeface="Arial" panose="020B0604020202020204" pitchFamily="34" charset="0"/>
              <a:sym typeface="Wingdings" pitchFamily="2" charset="2"/>
            </a:endParaRPr>
          </a:p>
          <a:p>
            <a:pPr algn="just"/>
            <a:endParaRPr lang="en-GB" sz="1800" dirty="0" smtClean="0">
              <a:solidFill>
                <a:schemeClr val="tx1">
                  <a:lumMod val="50000"/>
                </a:schemeClr>
              </a:solidFill>
              <a:latin typeface="Arial" panose="020B0604020202020204" pitchFamily="34" charset="0"/>
              <a:cs typeface="Arial" panose="020B0604020202020204" pitchFamily="34" charset="0"/>
              <a:sym typeface="Wingdings" pitchFamily="2" charset="2"/>
            </a:endParaRPr>
          </a:p>
          <a:p>
            <a:pPr algn="just"/>
            <a:endParaRPr lang="en-GB" sz="1800" dirty="0">
              <a:solidFill>
                <a:schemeClr val="tx1">
                  <a:lumMod val="50000"/>
                </a:schemeClr>
              </a:solidFill>
              <a:latin typeface="Arial" pitchFamily="34" charset="0"/>
              <a:cs typeface="Arial" pitchFamily="34" charset="0"/>
            </a:endParaRPr>
          </a:p>
          <a:p>
            <a:pPr algn="just"/>
            <a:endParaRPr lang="en-GB" sz="1800" dirty="0"/>
          </a:p>
          <a:p>
            <a:pPr marL="0" indent="0" algn="just">
              <a:buNone/>
            </a:pPr>
            <a:endParaRPr lang="en-GB" sz="1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18545"/>
            <a:ext cx="1123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20072" y="2179484"/>
            <a:ext cx="3096344" cy="1008112"/>
          </a:xfrm>
          <a:prstGeom prst="rect">
            <a:avLst/>
          </a:prstGeom>
        </p:spPr>
        <p:txBody>
          <a:bodyPr vert="horz">
            <a:normAutofit/>
          </a:bodyPr>
          <a:lstStyle/>
          <a:p>
            <a:pPr algn="just" defTabSz="457200">
              <a:spcBef>
                <a:spcPct val="20000"/>
              </a:spcBef>
            </a:pPr>
            <a:r>
              <a:rPr lang="en-GB" dirty="0">
                <a:solidFill>
                  <a:schemeClr val="tx1">
                    <a:lumMod val="50000"/>
                  </a:schemeClr>
                </a:solidFill>
                <a:latin typeface="Arial" panose="020B0604020202020204" pitchFamily="34" charset="0"/>
                <a:cs typeface="Arial" panose="020B0604020202020204" pitchFamily="34" charset="0"/>
                <a:sym typeface="Wingdings" pitchFamily="2" charset="2"/>
              </a:rPr>
              <a:t>Member State law applies in third country due to Public International Law </a:t>
            </a:r>
          </a:p>
        </p:txBody>
      </p:sp>
      <p:sp>
        <p:nvSpPr>
          <p:cNvPr id="3" name="Rectangle 2"/>
          <p:cNvSpPr/>
          <p:nvPr/>
        </p:nvSpPr>
        <p:spPr>
          <a:xfrm>
            <a:off x="2267744" y="3212976"/>
            <a:ext cx="5616624" cy="646331"/>
          </a:xfrm>
          <a:prstGeom prst="rect">
            <a:avLst/>
          </a:prstGeom>
        </p:spPr>
        <p:txBody>
          <a:bodyPr wrap="square">
            <a:spAutoFit/>
          </a:bodyPr>
          <a:lstStyle/>
          <a:p>
            <a:pPr algn="just"/>
            <a:r>
              <a:rPr lang="en-GB" dirty="0" smtClean="0">
                <a:solidFill>
                  <a:schemeClr val="tx1">
                    <a:lumMod val="50000"/>
                  </a:schemeClr>
                </a:solidFill>
                <a:latin typeface="Arial" panose="020B0604020202020204" pitchFamily="34" charset="0"/>
                <a:cs typeface="Arial" panose="020B0604020202020204" pitchFamily="34" charset="0"/>
                <a:sym typeface="Wingdings" pitchFamily="2" charset="2"/>
              </a:rPr>
              <a:t>Third Country controllers makes use of equipment in an EU Member State for the purposes of processing </a:t>
            </a:r>
          </a:p>
        </p:txBody>
      </p:sp>
      <p:pic>
        <p:nvPicPr>
          <p:cNvPr id="409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350" y="4077072"/>
            <a:ext cx="4176464" cy="22815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1292" y="6309319"/>
            <a:ext cx="8640960" cy="338554"/>
          </a:xfrm>
          <a:prstGeom prst="rect">
            <a:avLst/>
          </a:prstGeom>
        </p:spPr>
        <p:txBody>
          <a:bodyPr wrap="square">
            <a:spAutoFit/>
          </a:bodyPr>
          <a:lstStyle/>
          <a:p>
            <a:pPr algn="ctr"/>
            <a:r>
              <a:rPr lang="en-US" sz="1600" b="1" dirty="0" smtClean="0">
                <a:hlinkClick r:id="rId5"/>
              </a:rPr>
              <a:t>SPAIN v. Google</a:t>
            </a:r>
            <a:r>
              <a:rPr lang="en-US" sz="1600" dirty="0" smtClean="0">
                <a:hlinkClick r:id="rId5"/>
              </a:rPr>
              <a:t>: Search </a:t>
            </a:r>
            <a:r>
              <a:rPr lang="en-US" sz="1600" dirty="0">
                <a:hlinkClick r:id="rId5"/>
              </a:rPr>
              <a:t>engines, right to be forgotten and data protection: regulating Google?</a:t>
            </a:r>
            <a:endParaRPr lang="en-US" sz="1600" dirty="0"/>
          </a:p>
        </p:txBody>
      </p:sp>
    </p:spTree>
    <p:extLst>
      <p:ext uri="{BB962C8B-B14F-4D97-AF65-F5344CB8AC3E}">
        <p14:creationId xmlns:p14="http://schemas.microsoft.com/office/powerpoint/2010/main" val="42518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500"/>
                                        <p:tgtEl>
                                          <p:spTgt spid="409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Facts</a:t>
            </a:r>
            <a:endParaRPr lang="fr-LU"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lgn="just">
              <a:buFontTx/>
              <a:buChar char="-"/>
            </a:pPr>
            <a:r>
              <a:rPr lang="en-GB" dirty="0"/>
              <a:t>P</a:t>
            </a:r>
            <a:r>
              <a:rPr lang="en-GB" dirty="0" smtClean="0"/>
              <a:t>roceedings in late 1990s reported in regional media and later online </a:t>
            </a:r>
          </a:p>
          <a:p>
            <a:pPr algn="just">
              <a:buFontTx/>
              <a:buChar char="-"/>
            </a:pPr>
            <a:r>
              <a:rPr lang="en-GB" dirty="0" smtClean="0"/>
              <a:t>Request refused for deletion of newspaper report and of links to article via Google </a:t>
            </a:r>
          </a:p>
          <a:p>
            <a:pPr algn="just">
              <a:buFontTx/>
              <a:buChar char="-"/>
            </a:pPr>
            <a:r>
              <a:rPr lang="en-GB" dirty="0" smtClean="0"/>
              <a:t>Spanish Data Protection Authority (DPA) ordered Google to remove links, decision of DPA appealed</a:t>
            </a:r>
          </a:p>
          <a:p>
            <a:pPr algn="just">
              <a:buFontTx/>
              <a:buChar char="-"/>
            </a:pPr>
            <a:r>
              <a:rPr lang="en-GB" dirty="0" smtClean="0"/>
              <a:t>Questions</a:t>
            </a:r>
          </a:p>
          <a:p>
            <a:pPr lvl="1" algn="just">
              <a:buFontTx/>
              <a:buChar char="-"/>
            </a:pPr>
            <a:r>
              <a:rPr lang="en-GB" dirty="0" smtClean="0"/>
              <a:t>Does </a:t>
            </a:r>
            <a:r>
              <a:rPr lang="en-GB" dirty="0"/>
              <a:t>the Spanish Data Protection Authority have jurisdiction? </a:t>
            </a:r>
            <a:r>
              <a:rPr lang="en-GB" dirty="0" smtClean="0"/>
              <a:t>Is Google a ‘data controller’ or a neutral intermediary? Does data subject (</a:t>
            </a:r>
            <a:r>
              <a:rPr lang="en-GB" dirty="0" err="1" smtClean="0"/>
              <a:t>Costeja</a:t>
            </a:r>
            <a:r>
              <a:rPr lang="en-GB" dirty="0" smtClean="0"/>
              <a:t> Gonzalez) </a:t>
            </a:r>
            <a:r>
              <a:rPr lang="en-GB" dirty="0"/>
              <a:t>have the right to have these links removed? </a:t>
            </a:r>
          </a:p>
        </p:txBody>
      </p:sp>
    </p:spTree>
    <p:extLst>
      <p:ext uri="{BB962C8B-B14F-4D97-AF65-F5344CB8AC3E}">
        <p14:creationId xmlns:p14="http://schemas.microsoft.com/office/powerpoint/2010/main" val="2812783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002060"/>
                </a:solidFill>
              </a:rPr>
              <a:t>Is Google a ‘data controller’ or a neutral intermediary?</a:t>
            </a:r>
            <a:br>
              <a:rPr lang="en-GB" sz="2800" dirty="0" smtClean="0">
                <a:solidFill>
                  <a:srgbClr val="002060"/>
                </a:solidFill>
              </a:rPr>
            </a:br>
            <a:r>
              <a:rPr lang="en-GB" sz="2800" dirty="0" smtClean="0">
                <a:solidFill>
                  <a:srgbClr val="002060"/>
                </a:solidFill>
              </a:rPr>
              <a:t>(one of arguments)</a:t>
            </a:r>
            <a:endParaRPr lang="fr-LU" sz="2800"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GB" dirty="0" smtClean="0">
                <a:solidFill>
                  <a:schemeClr val="tx1">
                    <a:lumMod val="50000"/>
                  </a:schemeClr>
                </a:solidFill>
                <a:cs typeface="Times New Roman" panose="02020603050405020304" pitchFamily="18" charset="0"/>
              </a:rPr>
              <a:t>‘The internet search engine service provider has no relationship with the content of third-party source web pages on the internet where personal data may appear. Moreover, as the search engine works on the basis of copies of the source web pages (…), the service provider </a:t>
            </a:r>
            <a:r>
              <a:rPr lang="en-GB" b="1" dirty="0" smtClean="0">
                <a:solidFill>
                  <a:schemeClr val="tx1">
                    <a:lumMod val="50000"/>
                  </a:schemeClr>
                </a:solidFill>
                <a:cs typeface="Times New Roman" panose="02020603050405020304" pitchFamily="18" charset="0"/>
              </a:rPr>
              <a:t>does not have any means of changing the information in the host servers</a:t>
            </a:r>
            <a:r>
              <a:rPr lang="en-GB" dirty="0" smtClean="0">
                <a:solidFill>
                  <a:schemeClr val="tx1">
                    <a:lumMod val="50000"/>
                  </a:schemeClr>
                </a:solidFill>
                <a:cs typeface="Times New Roman" panose="02020603050405020304" pitchFamily="18" charset="0"/>
              </a:rPr>
              <a:t>. Provision of an information location tool does not imply any control over the content. It </a:t>
            </a:r>
            <a:r>
              <a:rPr lang="en-GB" b="1" dirty="0" smtClean="0">
                <a:solidFill>
                  <a:schemeClr val="tx1">
                    <a:lumMod val="50000"/>
                  </a:schemeClr>
                </a:solidFill>
                <a:cs typeface="Times New Roman" panose="02020603050405020304" pitchFamily="18" charset="0"/>
              </a:rPr>
              <a:t>does not even enable the internet search engine service provider to distinguish between personal data</a:t>
            </a:r>
            <a:r>
              <a:rPr lang="en-GB" dirty="0" smtClean="0">
                <a:solidFill>
                  <a:schemeClr val="tx1">
                    <a:lumMod val="50000"/>
                  </a:schemeClr>
                </a:solidFill>
                <a:cs typeface="Times New Roman" panose="02020603050405020304" pitchFamily="18" charset="0"/>
              </a:rPr>
              <a:t>, in the sense of the Directive, that relates to an identifiable living natural person, </a:t>
            </a:r>
            <a:r>
              <a:rPr lang="en-GB" b="1" dirty="0" smtClean="0">
                <a:solidFill>
                  <a:schemeClr val="tx1">
                    <a:lumMod val="50000"/>
                  </a:schemeClr>
                </a:solidFill>
                <a:cs typeface="Times New Roman" panose="02020603050405020304" pitchFamily="18" charset="0"/>
              </a:rPr>
              <a:t>and other data</a:t>
            </a:r>
            <a:r>
              <a:rPr lang="en-GB" dirty="0" smtClean="0">
                <a:solidFill>
                  <a:schemeClr val="tx1">
                    <a:lumMod val="50000"/>
                  </a:schemeClr>
                </a:solidFill>
                <a:cs typeface="Times New Roman" panose="02020603050405020304" pitchFamily="18" charset="0"/>
              </a:rPr>
              <a:t>.’</a:t>
            </a:r>
          </a:p>
          <a:p>
            <a:pPr algn="just"/>
            <a:endParaRPr lang="fr-LU" dirty="0"/>
          </a:p>
        </p:txBody>
      </p:sp>
    </p:spTree>
    <p:extLst>
      <p:ext uri="{BB962C8B-B14F-4D97-AF65-F5344CB8AC3E}">
        <p14:creationId xmlns:p14="http://schemas.microsoft.com/office/powerpoint/2010/main" val="108959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sz="2800" dirty="0">
                <a:solidFill>
                  <a:srgbClr val="002060"/>
                </a:solidFill>
              </a:rPr>
              <a:t>Is Google a ‘data controller’ or a neutral intermediary?</a:t>
            </a:r>
            <a:br>
              <a:rPr lang="en-GB" sz="2800" dirty="0">
                <a:solidFill>
                  <a:srgbClr val="002060"/>
                </a:solidFill>
              </a:rPr>
            </a:br>
            <a:r>
              <a:rPr lang="en-GB" sz="2800" dirty="0">
                <a:solidFill>
                  <a:srgbClr val="002060"/>
                </a:solidFill>
              </a:rPr>
              <a:t>(one of arguments)</a:t>
            </a:r>
            <a:endParaRPr lang="fr-LU" sz="2800" dirty="0">
              <a:solidFill>
                <a:srgbClr val="002060"/>
              </a:solidFill>
            </a:endParaRPr>
          </a:p>
        </p:txBody>
      </p:sp>
      <p:sp>
        <p:nvSpPr>
          <p:cNvPr id="3" name="Content Placeholder 2"/>
          <p:cNvSpPr>
            <a:spLocks noGrp="1"/>
          </p:cNvSpPr>
          <p:nvPr>
            <p:ph idx="1"/>
          </p:nvPr>
        </p:nvSpPr>
        <p:spPr/>
        <p:txBody>
          <a:bodyPr>
            <a:normAutofit/>
          </a:bodyPr>
          <a:lstStyle/>
          <a:p>
            <a:pPr marL="0" indent="0" algn="just">
              <a:buNone/>
            </a:pPr>
            <a:r>
              <a:rPr lang="en-GB" sz="2700" dirty="0" smtClean="0">
                <a:solidFill>
                  <a:schemeClr val="tx1">
                    <a:lumMod val="50000"/>
                  </a:schemeClr>
                </a:solidFill>
                <a:cs typeface="Times New Roman" panose="02020603050405020304" pitchFamily="18" charset="0"/>
              </a:rPr>
              <a:t>‘…the service provider would need to put itself in the position of the publisher of the source web page and verify whether dissemination of the personal data on the page can at present be considered as legal and legitimate for the purposes of the Directive. In other words, the service provider would need to abandon its intermediary function between the user and the publisher and assume responsibility for the content of the source web page, and when needed, to censure the content by preventing or limiting access to it.’</a:t>
            </a:r>
          </a:p>
          <a:p>
            <a:pPr algn="just"/>
            <a:endParaRPr lang="fr-LU" sz="2700" dirty="0"/>
          </a:p>
        </p:txBody>
      </p:sp>
    </p:spTree>
    <p:extLst>
      <p:ext uri="{BB962C8B-B14F-4D97-AF65-F5344CB8AC3E}">
        <p14:creationId xmlns:p14="http://schemas.microsoft.com/office/powerpoint/2010/main" val="832368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fr-LU" dirty="0"/>
          </a:p>
        </p:txBody>
      </p:sp>
      <p:sp>
        <p:nvSpPr>
          <p:cNvPr id="3" name="Content Placeholder 2"/>
          <p:cNvSpPr>
            <a:spLocks noGrp="1"/>
          </p:cNvSpPr>
          <p:nvPr>
            <p:ph idx="1"/>
          </p:nvPr>
        </p:nvSpPr>
        <p:spPr/>
        <p:txBody>
          <a:bodyPr>
            <a:normAutofit lnSpcReduction="10000"/>
          </a:bodyPr>
          <a:lstStyle/>
          <a:p>
            <a:pPr algn="just"/>
            <a:r>
              <a:rPr lang="en-GB" dirty="0" smtClean="0"/>
              <a:t>Court departs from Opinion of Google as a data controller. </a:t>
            </a:r>
            <a:r>
              <a:rPr lang="en-GB" dirty="0"/>
              <a:t>Denied Google processed data for ‘journalistic purposes</a:t>
            </a:r>
            <a:r>
              <a:rPr lang="en-GB" dirty="0" smtClean="0"/>
              <a:t>’. </a:t>
            </a:r>
            <a:r>
              <a:rPr lang="en-GB" dirty="0"/>
              <a:t>Out of sync with treatment of intermediaries in other areas of law?   </a:t>
            </a:r>
            <a:r>
              <a:rPr lang="en-GB" dirty="0" smtClean="0"/>
              <a:t> </a:t>
            </a:r>
          </a:p>
          <a:p>
            <a:pPr algn="just"/>
            <a:r>
              <a:rPr lang="en-GB" dirty="0" smtClean="0"/>
              <a:t>Collision course with the United States over Freedom of Expression? Jurisdiction issues</a:t>
            </a:r>
          </a:p>
          <a:p>
            <a:pPr algn="just"/>
            <a:r>
              <a:rPr lang="en-GB" dirty="0" smtClean="0"/>
              <a:t>Misleading ‘right to be forgotten’ terminology. Limits of individual control over data </a:t>
            </a:r>
          </a:p>
          <a:p>
            <a:endParaRPr lang="en-GB" dirty="0" smtClean="0"/>
          </a:p>
          <a:p>
            <a:endParaRPr lang="fr-LU" dirty="0"/>
          </a:p>
        </p:txBody>
      </p:sp>
    </p:spTree>
    <p:extLst>
      <p:ext uri="{BB962C8B-B14F-4D97-AF65-F5344CB8AC3E}">
        <p14:creationId xmlns:p14="http://schemas.microsoft.com/office/powerpoint/2010/main" val="371291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08133"/>
            <a:ext cx="2650405" cy="422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116632"/>
            <a:ext cx="8229600" cy="1143000"/>
          </a:xfrm>
        </p:spPr>
        <p:txBody>
          <a:bodyPr>
            <a:normAutofit/>
          </a:bodyPr>
          <a:lstStyle/>
          <a:p>
            <a:r>
              <a:rPr lang="en-US" dirty="0" smtClean="0"/>
              <a:t>Intellectual </a:t>
            </a:r>
            <a:r>
              <a:rPr lang="en-US" dirty="0" smtClean="0"/>
              <a:t>Property</a:t>
            </a:r>
            <a:endParaRPr lang="en-US" dirty="0"/>
          </a:p>
        </p:txBody>
      </p:sp>
      <p:sp>
        <p:nvSpPr>
          <p:cNvPr id="4" name="Rectangle 3"/>
          <p:cNvSpPr/>
          <p:nvPr/>
        </p:nvSpPr>
        <p:spPr>
          <a:xfrm>
            <a:off x="2253528" y="6054225"/>
            <a:ext cx="4968274" cy="369332"/>
          </a:xfrm>
          <a:prstGeom prst="rect">
            <a:avLst/>
          </a:prstGeom>
        </p:spPr>
        <p:txBody>
          <a:bodyPr wrap="square">
            <a:spAutoFit/>
          </a:bodyPr>
          <a:lstStyle/>
          <a:p>
            <a:r>
              <a:rPr lang="fr-LU" dirty="0" smtClean="0">
                <a:hlinkClick r:id="rId4"/>
              </a:rPr>
              <a:t>https://www.youtube.com/watch?v=GuF9aidFtKg</a:t>
            </a:r>
            <a:endParaRPr lang="fr-LU" dirty="0"/>
          </a:p>
        </p:txBody>
      </p:sp>
      <p:sp>
        <p:nvSpPr>
          <p:cNvPr id="5" name="Rectangle 4"/>
          <p:cNvSpPr/>
          <p:nvPr/>
        </p:nvSpPr>
        <p:spPr>
          <a:xfrm>
            <a:off x="3779226" y="6432322"/>
            <a:ext cx="1646861" cy="369332"/>
          </a:xfrm>
          <a:prstGeom prst="rect">
            <a:avLst/>
          </a:prstGeom>
        </p:spPr>
        <p:txBody>
          <a:bodyPr wrap="none">
            <a:spAutoFit/>
          </a:bodyPr>
          <a:lstStyle/>
          <a:p>
            <a:r>
              <a:rPr lang="fr-LU" dirty="0" smtClean="0">
                <a:hlinkClick r:id="rId5"/>
              </a:rPr>
              <a:t>https://slock.it/</a:t>
            </a:r>
            <a:endParaRPr lang="fr-LU" dirty="0"/>
          </a:p>
        </p:txBody>
      </p:sp>
      <p:pic>
        <p:nvPicPr>
          <p:cNvPr id="9" name="Picture 11" descr="Search result for &quot;security model&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393928"/>
            <a:ext cx="3960440" cy="26057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804248" y="1628800"/>
            <a:ext cx="2011897" cy="369332"/>
          </a:xfrm>
          <a:prstGeom prst="rect">
            <a:avLst/>
          </a:prstGeom>
        </p:spPr>
        <p:txBody>
          <a:bodyPr wrap="none">
            <a:spAutoFit/>
          </a:bodyPr>
          <a:lstStyle/>
          <a:p>
            <a:r>
              <a:rPr lang="en-US" dirty="0" smtClean="0"/>
              <a:t>Min(</a:t>
            </a:r>
            <a:r>
              <a:rPr lang="en-US" dirty="0" err="1" smtClean="0">
                <a:latin typeface="Agency FB" pitchFamily="34" charset="0"/>
              </a:rPr>
              <a:t>probility</a:t>
            </a:r>
            <a:r>
              <a:rPr lang="en-US" dirty="0" smtClean="0"/>
              <a:t>(</a:t>
            </a:r>
            <a:r>
              <a:rPr lang="en-US" dirty="0" smtClean="0">
                <a:solidFill>
                  <a:srgbClr val="C00000"/>
                </a:solidFill>
              </a:rPr>
              <a:t>attack</a:t>
            </a:r>
            <a:r>
              <a:rPr lang="en-US" dirty="0" smtClean="0"/>
              <a:t>))</a:t>
            </a:r>
            <a:endParaRPr lang="fr-LU" dirty="0"/>
          </a:p>
        </p:txBody>
      </p:sp>
      <p:pic>
        <p:nvPicPr>
          <p:cNvPr id="16" name="Picture 15" descr="Search result for &quot;lawyer&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095" y="4293096"/>
            <a:ext cx="1450169" cy="94516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Elbow Connector 13"/>
          <p:cNvCxnSpPr>
            <a:stCxn id="29" idx="0"/>
          </p:cNvCxnSpPr>
          <p:nvPr/>
        </p:nvCxnSpPr>
        <p:spPr>
          <a:xfrm rot="16200000" flipH="1" flipV="1">
            <a:off x="4526144" y="2582615"/>
            <a:ext cx="238828" cy="3080567"/>
          </a:xfrm>
          <a:prstGeom prst="bentConnector4">
            <a:avLst>
              <a:gd name="adj1" fmla="val 100626"/>
              <a:gd name="adj2" fmla="val 82038"/>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029671" y="5229200"/>
            <a:ext cx="2494657" cy="369332"/>
          </a:xfrm>
          <a:prstGeom prst="rect">
            <a:avLst/>
          </a:prstGeom>
        </p:spPr>
        <p:txBody>
          <a:bodyPr wrap="none">
            <a:spAutoFit/>
          </a:bodyPr>
          <a:lstStyle/>
          <a:p>
            <a:r>
              <a:rPr lang="en-US" dirty="0" smtClean="0"/>
              <a:t>Max(</a:t>
            </a:r>
            <a:r>
              <a:rPr lang="en-US" dirty="0" err="1" smtClean="0">
                <a:latin typeface="Agency FB" pitchFamily="34" charset="0"/>
              </a:rPr>
              <a:t>probility</a:t>
            </a:r>
            <a:r>
              <a:rPr lang="en-US" dirty="0" smtClean="0"/>
              <a:t>(</a:t>
            </a:r>
            <a:r>
              <a:rPr lang="en-US" dirty="0" smtClean="0">
                <a:solidFill>
                  <a:srgbClr val="0070C0"/>
                </a:solidFill>
              </a:rPr>
              <a:t>retribution</a:t>
            </a:r>
            <a:r>
              <a:rPr lang="en-US" dirty="0" smtClean="0"/>
              <a:t>))</a:t>
            </a:r>
            <a:endParaRPr lang="fr-LU" dirty="0"/>
          </a:p>
        </p:txBody>
      </p:sp>
      <p:sp>
        <p:nvSpPr>
          <p:cNvPr id="29" name="Flowchart: Off-page Connector 28"/>
          <p:cNvSpPr/>
          <p:nvPr/>
        </p:nvSpPr>
        <p:spPr>
          <a:xfrm>
            <a:off x="4211960" y="4003485"/>
            <a:ext cx="3947761" cy="1945795"/>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Tree>
    <p:extLst>
      <p:ext uri="{BB962C8B-B14F-4D97-AF65-F5344CB8AC3E}">
        <p14:creationId xmlns:p14="http://schemas.microsoft.com/office/powerpoint/2010/main" val="14453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856984" cy="1107996"/>
          </a:xfrm>
          <a:prstGeom prst="rect">
            <a:avLst/>
          </a:prstGeom>
        </p:spPr>
        <p:txBody>
          <a:bodyPr wrap="square">
            <a:spAutoFit/>
          </a:bodyPr>
          <a:lstStyle/>
          <a:p>
            <a:pPr algn="ctr"/>
            <a:r>
              <a:rPr lang="en-GB" b="1" dirty="0" smtClean="0">
                <a:solidFill>
                  <a:schemeClr val="tx1">
                    <a:lumMod val="50000"/>
                  </a:schemeClr>
                </a:solidFill>
                <a:latin typeface="Arial" panose="020B0604020202020204" pitchFamily="34" charset="0"/>
                <a:cs typeface="Arial" panose="020B0604020202020204" pitchFamily="34" charset="0"/>
              </a:rPr>
              <a:t>Dual Aims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F</a:t>
            </a:r>
            <a:r>
              <a:rPr lang="en-GB" dirty="0" smtClean="0">
                <a:solidFill>
                  <a:schemeClr val="tx1">
                    <a:lumMod val="50000"/>
                  </a:schemeClr>
                </a:solidFill>
                <a:latin typeface="Arial" panose="020B0604020202020204" pitchFamily="34" charset="0"/>
                <a:cs typeface="Arial" panose="020B0604020202020204" pitchFamily="34" charset="0"/>
              </a:rPr>
              <a:t>acilitate free movement of personal data in the EU Internal Market </a:t>
            </a:r>
          </a:p>
          <a:p>
            <a:pPr algn="ctr"/>
            <a:r>
              <a:rPr lang="en-GB" sz="2400" b="1" dirty="0" smtClean="0">
                <a:solidFill>
                  <a:schemeClr val="tx1">
                    <a:lumMod val="50000"/>
                  </a:schemeClr>
                </a:solidFill>
                <a:latin typeface="Arial" panose="020B0604020202020204" pitchFamily="34" charset="0"/>
                <a:cs typeface="Arial" panose="020B0604020202020204" pitchFamily="34" charset="0"/>
              </a:rPr>
              <a:t>P</a:t>
            </a:r>
            <a:r>
              <a:rPr lang="en-GB" dirty="0" smtClean="0">
                <a:solidFill>
                  <a:schemeClr val="tx1">
                    <a:lumMod val="50000"/>
                  </a:schemeClr>
                </a:solidFill>
                <a:latin typeface="Arial" panose="020B0604020202020204" pitchFamily="34" charset="0"/>
                <a:cs typeface="Arial" panose="020B0604020202020204" pitchFamily="34" charset="0"/>
              </a:rPr>
              <a:t>rotect fundamental rights, in particular privacy </a:t>
            </a:r>
          </a:p>
        </p:txBody>
      </p:sp>
      <p:cxnSp>
        <p:nvCxnSpPr>
          <p:cNvPr id="6" name="Straight Arrow Connector 5"/>
          <p:cNvCxnSpPr/>
          <p:nvPr/>
        </p:nvCxnSpPr>
        <p:spPr>
          <a:xfrm>
            <a:off x="4608004" y="134076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54312" y="1556792"/>
            <a:ext cx="758541" cy="369332"/>
          </a:xfrm>
          <a:prstGeom prst="rect">
            <a:avLst/>
          </a:prstGeom>
        </p:spPr>
        <p:txBody>
          <a:bodyPr wrap="none">
            <a:spAutoFit/>
          </a:bodyPr>
          <a:lstStyle/>
          <a:p>
            <a:pPr algn="ctr"/>
            <a:r>
              <a:rPr lang="en-GB" b="1" dirty="0" smtClean="0">
                <a:solidFill>
                  <a:srgbClr val="FF0000"/>
                </a:solidFill>
                <a:latin typeface="Bradley Hand ITC" pitchFamily="66" charset="0"/>
                <a:cs typeface="Arial" panose="020B0604020202020204" pitchFamily="34" charset="0"/>
              </a:rPr>
              <a:t>Why?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1123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a:spLocks noGrp="1"/>
          </p:cNvSpPr>
          <p:nvPr/>
        </p:nvSpPr>
        <p:spPr>
          <a:xfrm>
            <a:off x="1835697" y="2112958"/>
            <a:ext cx="5544616" cy="1857226"/>
          </a:xfrm>
          <a:prstGeom prst="rect">
            <a:avLst/>
          </a:prstGeom>
        </p:spPr>
        <p:txBody>
          <a:bodyPr vert="horz">
            <a:noAutofit/>
          </a:bodyPr>
          <a:lstStyle>
            <a:lvl1pPr marL="0" indent="0" algn="l" defTabSz="457200" rtl="0" eaLnBrk="1" latinLnBrk="0" hangingPunct="1">
              <a:spcBef>
                <a:spcPct val="20000"/>
              </a:spcBef>
              <a:buFontTx/>
              <a:buNone/>
              <a:defRPr sz="36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b="1" dirty="0">
                <a:solidFill>
                  <a:schemeClr val="tx2"/>
                </a:solidFill>
                <a:latin typeface="Agency FB" pitchFamily="34" charset="0"/>
                <a:cs typeface="Arial" panose="020B0604020202020204" pitchFamily="34" charset="0"/>
              </a:rPr>
              <a:t>Right of information(Arts.10&amp;11) </a:t>
            </a:r>
          </a:p>
          <a:p>
            <a:pPr algn="ctr"/>
            <a:r>
              <a:rPr lang="en-GB" sz="1800" b="1" dirty="0">
                <a:solidFill>
                  <a:schemeClr val="tx2"/>
                </a:solidFill>
                <a:latin typeface="Agency FB" pitchFamily="34" charset="0"/>
                <a:cs typeface="Arial" panose="020B0604020202020204" pitchFamily="34" charset="0"/>
              </a:rPr>
              <a:t>Right to object to direct marketing (Art. 14(b)) </a:t>
            </a:r>
          </a:p>
          <a:p>
            <a:pPr algn="ctr"/>
            <a:r>
              <a:rPr lang="en-GB" sz="1800" b="1" dirty="0">
                <a:solidFill>
                  <a:schemeClr val="tx2"/>
                </a:solidFill>
                <a:latin typeface="Agency FB" pitchFamily="34" charset="0"/>
                <a:cs typeface="Arial" panose="020B0604020202020204" pitchFamily="34" charset="0"/>
              </a:rPr>
              <a:t>Prohibition on automated decision-making (Art. 15) </a:t>
            </a:r>
          </a:p>
          <a:p>
            <a:pPr algn="ctr"/>
            <a:r>
              <a:rPr lang="en-GB" sz="1800" b="1" dirty="0">
                <a:solidFill>
                  <a:schemeClr val="tx2"/>
                </a:solidFill>
                <a:latin typeface="Agency FB" pitchFamily="34" charset="0"/>
                <a:cs typeface="Arial" panose="020B0604020202020204" pitchFamily="34" charset="0"/>
              </a:rPr>
              <a:t>Right to rectify, block, erase or destroy inaccurate data (Art. 12(b</a:t>
            </a:r>
            <a:r>
              <a:rPr lang="en-GB" sz="1800" b="1" dirty="0" smtClean="0">
                <a:solidFill>
                  <a:schemeClr val="tx2"/>
                </a:solidFill>
                <a:latin typeface="Agency FB" pitchFamily="34" charset="0"/>
                <a:cs typeface="Arial" panose="020B0604020202020204" pitchFamily="34" charset="0"/>
              </a:rPr>
              <a:t>))</a:t>
            </a:r>
          </a:p>
          <a:p>
            <a:pPr algn="ctr"/>
            <a:r>
              <a:rPr lang="en-GB" sz="1800" dirty="0"/>
              <a:t>Right to data portability (new) </a:t>
            </a:r>
            <a:r>
              <a:rPr lang="en-GB" sz="1800" b="1" dirty="0" smtClean="0">
                <a:solidFill>
                  <a:schemeClr val="tx2"/>
                </a:solidFill>
                <a:latin typeface="Agency FB" pitchFamily="34" charset="0"/>
                <a:cs typeface="Arial" panose="020B0604020202020204" pitchFamily="34" charset="0"/>
              </a:rPr>
              <a:t> </a:t>
            </a:r>
            <a:endParaRPr lang="en-GB" sz="1800" b="1" dirty="0">
              <a:solidFill>
                <a:schemeClr val="tx2"/>
              </a:solidFill>
              <a:latin typeface="Agency FB" pitchFamily="34" charset="0"/>
              <a:cs typeface="Arial" panose="020B0604020202020204" pitchFamily="34" charset="0"/>
            </a:endParaRPr>
          </a:p>
          <a:p>
            <a:endParaRPr lang="en-GB" sz="1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9266"/>
            <a:ext cx="4032448" cy="229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8530"/>
          <a:stretch/>
        </p:blipFill>
        <p:spPr bwMode="auto">
          <a:xfrm>
            <a:off x="4420550" y="4149080"/>
            <a:ext cx="4392488" cy="228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7812360" y="871794"/>
            <a:ext cx="0" cy="3277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884368" y="2325770"/>
            <a:ext cx="758541" cy="369332"/>
          </a:xfrm>
          <a:prstGeom prst="rect">
            <a:avLst/>
          </a:prstGeom>
        </p:spPr>
        <p:txBody>
          <a:bodyPr wrap="none">
            <a:spAutoFit/>
          </a:bodyPr>
          <a:lstStyle/>
          <a:p>
            <a:pPr algn="ctr"/>
            <a:r>
              <a:rPr lang="en-GB" b="1" dirty="0" smtClean="0">
                <a:solidFill>
                  <a:srgbClr val="FF0000"/>
                </a:solidFill>
                <a:latin typeface="Bradley Hand ITC" pitchFamily="66" charset="0"/>
                <a:cs typeface="Arial" panose="020B0604020202020204" pitchFamily="34" charset="0"/>
              </a:rPr>
              <a:t>Why?</a:t>
            </a:r>
          </a:p>
        </p:txBody>
      </p:sp>
      <p:cxnSp>
        <p:nvCxnSpPr>
          <p:cNvPr id="20" name="Straight Arrow Connector 19"/>
          <p:cNvCxnSpPr>
            <a:stCxn id="5124" idx="1"/>
            <a:endCxn id="5123" idx="3"/>
          </p:cNvCxnSpPr>
          <p:nvPr/>
        </p:nvCxnSpPr>
        <p:spPr>
          <a:xfrm flipH="1">
            <a:off x="4139952" y="5292025"/>
            <a:ext cx="280598" cy="85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39271" y="6434969"/>
            <a:ext cx="8229600" cy="408773"/>
          </a:xfrm>
        </p:spPr>
        <p:txBody>
          <a:bodyPr>
            <a:normAutofit/>
          </a:bodyPr>
          <a:lstStyle/>
          <a:p>
            <a:pPr marL="0" indent="0" algn="ctr">
              <a:buNone/>
            </a:pPr>
            <a:r>
              <a:rPr lang="fr-LU" sz="2000" dirty="0" smtClean="0">
                <a:hlinkClick r:id="rId5"/>
              </a:rPr>
              <a:t>https://www.youtube.com/watch?v=Wo9arZs21WI</a:t>
            </a:r>
            <a:endParaRPr lang="fr-LU" sz="2000" dirty="0"/>
          </a:p>
        </p:txBody>
      </p:sp>
    </p:spTree>
    <p:extLst>
      <p:ext uri="{BB962C8B-B14F-4D97-AF65-F5344CB8AC3E}">
        <p14:creationId xmlns:p14="http://schemas.microsoft.com/office/powerpoint/2010/main" val="26106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8971" y="1340768"/>
            <a:ext cx="3015317" cy="212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Summary (so far)</a:t>
            </a:r>
            <a:endParaRPr lang="fr-LU" dirty="0"/>
          </a:p>
        </p:txBody>
      </p:sp>
      <p:sp>
        <p:nvSpPr>
          <p:cNvPr id="3" name="Content Placeholder 2"/>
          <p:cNvSpPr>
            <a:spLocks noGrp="1"/>
          </p:cNvSpPr>
          <p:nvPr>
            <p:ph idx="1"/>
          </p:nvPr>
        </p:nvSpPr>
        <p:spPr>
          <a:xfrm>
            <a:off x="611560" y="1484784"/>
            <a:ext cx="8229600" cy="4525963"/>
          </a:xfrm>
        </p:spPr>
        <p:txBody>
          <a:bodyPr>
            <a:normAutofit/>
          </a:bodyPr>
          <a:lstStyle/>
          <a:p>
            <a:pPr algn="just"/>
            <a:r>
              <a:rPr lang="en-US" sz="2400" dirty="0" smtClean="0"/>
              <a:t>Person (Natural Person)</a:t>
            </a:r>
          </a:p>
          <a:p>
            <a:pPr lvl="1" algn="just"/>
            <a:r>
              <a:rPr lang="en-US" sz="2000" dirty="0" smtClean="0"/>
              <a:t>Personal Data (Privacy)</a:t>
            </a:r>
          </a:p>
          <a:p>
            <a:pPr lvl="1" algn="just"/>
            <a:r>
              <a:rPr lang="en-US" sz="1600" dirty="0" smtClean="0">
                <a:solidFill>
                  <a:schemeClr val="bg1">
                    <a:lumMod val="65000"/>
                  </a:schemeClr>
                </a:solidFill>
              </a:rPr>
              <a:t>Sensitive Personal Data</a:t>
            </a:r>
          </a:p>
          <a:p>
            <a:pPr algn="just"/>
            <a:r>
              <a:rPr lang="en-US" sz="1600" dirty="0" smtClean="0">
                <a:solidFill>
                  <a:schemeClr val="bg1">
                    <a:lumMod val="65000"/>
                  </a:schemeClr>
                </a:solidFill>
              </a:rPr>
              <a:t>Company (Legal Person)</a:t>
            </a:r>
          </a:p>
          <a:p>
            <a:pPr lvl="1" algn="just"/>
            <a:r>
              <a:rPr lang="en-US" sz="1600" dirty="0" smtClean="0">
                <a:solidFill>
                  <a:schemeClr val="bg1">
                    <a:lumMod val="65000"/>
                  </a:schemeClr>
                </a:solidFill>
              </a:rPr>
              <a:t>Public Data</a:t>
            </a:r>
          </a:p>
          <a:p>
            <a:pPr lvl="1" algn="just"/>
            <a:r>
              <a:rPr lang="en-US" sz="1600" dirty="0" smtClean="0">
                <a:solidFill>
                  <a:schemeClr val="bg1">
                    <a:lumMod val="65000"/>
                  </a:schemeClr>
                </a:solidFill>
              </a:rPr>
              <a:t>Private Data</a:t>
            </a:r>
          </a:p>
          <a:p>
            <a:r>
              <a:rPr lang="en-US" sz="2400" dirty="0" smtClean="0"/>
              <a:t>How (…data controller, subject, and processor)</a:t>
            </a:r>
          </a:p>
          <a:p>
            <a:r>
              <a:rPr lang="en-US" sz="2400" dirty="0" smtClean="0"/>
              <a:t>What (…personal data and processing)</a:t>
            </a:r>
          </a:p>
          <a:p>
            <a:r>
              <a:rPr lang="en-US" sz="2400" dirty="0" smtClean="0"/>
              <a:t>Where (…member states or third country GOOGLE v. SPAIN)</a:t>
            </a:r>
          </a:p>
          <a:p>
            <a:r>
              <a:rPr lang="en-US" sz="2400" dirty="0" smtClean="0"/>
              <a:t>Why (…subject rights, EU market &amp; constraints on processing)</a:t>
            </a:r>
          </a:p>
          <a:p>
            <a:pPr marL="0" indent="0">
              <a:buNone/>
            </a:pPr>
            <a:r>
              <a:rPr lang="en-US" sz="2400" dirty="0"/>
              <a:t> </a:t>
            </a:r>
            <a:r>
              <a:rPr lang="en-US" sz="2400" dirty="0" smtClean="0"/>
              <a:t>                                                                  </a:t>
            </a:r>
            <a:endParaRPr lang="fr-LU" sz="2400" dirty="0"/>
          </a:p>
        </p:txBody>
      </p:sp>
      <p:sp>
        <p:nvSpPr>
          <p:cNvPr id="8" name="Content Placeholder 2"/>
          <p:cNvSpPr>
            <a:spLocks noGrp="1"/>
          </p:cNvSpPr>
          <p:nvPr/>
        </p:nvSpPr>
        <p:spPr>
          <a:xfrm>
            <a:off x="1763688" y="5373216"/>
            <a:ext cx="5688632" cy="379938"/>
          </a:xfrm>
          <a:prstGeom prst="rect">
            <a:avLst/>
          </a:prstGeom>
        </p:spPr>
        <p:txBody>
          <a:bodyPr vert="horz">
            <a:noAutofit/>
          </a:bodyPr>
          <a:lstStyle>
            <a:lvl1pPr marL="0" indent="0" algn="l" defTabSz="457200" rtl="0" eaLnBrk="1" latinLnBrk="0" hangingPunct="1">
              <a:spcBef>
                <a:spcPct val="20000"/>
              </a:spcBef>
              <a:buFontTx/>
              <a:buNone/>
              <a:defRPr sz="36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b="1" dirty="0">
                <a:solidFill>
                  <a:schemeClr val="tx2"/>
                </a:solidFill>
                <a:latin typeface="Agency FB" pitchFamily="34" charset="0"/>
                <a:cs typeface="Arial" panose="020B0604020202020204" pitchFamily="34" charset="0"/>
              </a:rPr>
              <a:t>Right </a:t>
            </a:r>
            <a:r>
              <a:rPr lang="en-GB" sz="1800" b="1" dirty="0" smtClean="0">
                <a:solidFill>
                  <a:schemeClr val="tx2"/>
                </a:solidFill>
                <a:latin typeface="Agency FB" pitchFamily="34" charset="0"/>
                <a:cs typeface="Arial" panose="020B0604020202020204" pitchFamily="34" charset="0"/>
              </a:rPr>
              <a:t>to Sell Data? “my data is my property like my car, can I sell it?”</a:t>
            </a:r>
            <a:endParaRPr lang="en-GB" sz="1800" b="1" dirty="0">
              <a:solidFill>
                <a:schemeClr val="tx2"/>
              </a:solidFill>
              <a:latin typeface="Agency FB" pitchFamily="34" charset="0"/>
              <a:cs typeface="Arial" panose="020B0604020202020204" pitchFamily="34" charset="0"/>
            </a:endParaRPr>
          </a:p>
          <a:p>
            <a:endParaRPr lang="en-GB" sz="1600" dirty="0"/>
          </a:p>
        </p:txBody>
      </p:sp>
      <p:sp>
        <p:nvSpPr>
          <p:cNvPr id="7" name="Rectangle 6"/>
          <p:cNvSpPr/>
          <p:nvPr/>
        </p:nvSpPr>
        <p:spPr>
          <a:xfrm>
            <a:off x="611560" y="5877272"/>
            <a:ext cx="7920880" cy="646331"/>
          </a:xfrm>
          <a:prstGeom prst="rect">
            <a:avLst/>
          </a:prstGeom>
        </p:spPr>
        <p:txBody>
          <a:bodyPr wrap="square">
            <a:spAutoFit/>
          </a:bodyPr>
          <a:lstStyle/>
          <a:p>
            <a:pPr algn="ctr"/>
            <a:r>
              <a:rPr lang="en-GB" dirty="0" smtClean="0">
                <a:solidFill>
                  <a:srgbClr val="C00000"/>
                </a:solidFill>
                <a:latin typeface="Arial Black" pitchFamily="34" charset="0"/>
                <a:cs typeface="Arial" pitchFamily="34" charset="0"/>
              </a:rPr>
              <a:t>If data protection is a fundamental right, can it be alienated or waived in exchange for compensation? </a:t>
            </a:r>
          </a:p>
        </p:txBody>
      </p:sp>
    </p:spTree>
    <p:extLst>
      <p:ext uri="{BB962C8B-B14F-4D97-AF65-F5344CB8AC3E}">
        <p14:creationId xmlns:p14="http://schemas.microsoft.com/office/powerpoint/2010/main" val="8321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Topic</a:t>
            </a:r>
            <a:endParaRPr lang="fr-LU" dirty="0"/>
          </a:p>
        </p:txBody>
      </p:sp>
      <p:sp>
        <p:nvSpPr>
          <p:cNvPr id="3" name="Content Placeholder 2"/>
          <p:cNvSpPr>
            <a:spLocks noGrp="1"/>
          </p:cNvSpPr>
          <p:nvPr>
            <p:ph idx="1"/>
          </p:nvPr>
        </p:nvSpPr>
        <p:spPr/>
        <p:txBody>
          <a:bodyPr/>
          <a:lstStyle/>
          <a:p>
            <a:pPr marL="0" indent="0" algn="ctr">
              <a:buNone/>
            </a:pPr>
            <a:r>
              <a:rPr lang="en-US" b="1" dirty="0" smtClean="0"/>
              <a:t>Revenue (or Profit)</a:t>
            </a:r>
          </a:p>
          <a:p>
            <a:pPr marL="0" indent="0" algn="ctr">
              <a:buNone/>
            </a:pPr>
            <a:endParaRPr lang="en-US" b="1" dirty="0"/>
          </a:p>
          <a:p>
            <a:pPr marL="0" indent="0" algn="ctr">
              <a:buNone/>
            </a:pPr>
            <a:endParaRPr lang="en-US" b="1" dirty="0" smtClean="0"/>
          </a:p>
          <a:p>
            <a:pPr marL="0" indent="0" algn="ctr">
              <a:buNone/>
            </a:pPr>
            <a:r>
              <a:rPr lang="en-US" sz="3600" b="1" dirty="0">
                <a:solidFill>
                  <a:schemeClr val="tx2"/>
                </a:solidFill>
                <a:latin typeface="Agency FB" pitchFamily="34" charset="0"/>
                <a:cs typeface="Arial" panose="020B0604020202020204" pitchFamily="34" charset="0"/>
              </a:rPr>
              <a:t>Legally binding and enforceable </a:t>
            </a:r>
            <a:r>
              <a:rPr lang="en-US" sz="3600" b="1" dirty="0">
                <a:solidFill>
                  <a:schemeClr val="tx2"/>
                </a:solidFill>
                <a:latin typeface="Bradley Hand ITC" pitchFamily="66" charset="0"/>
                <a:cs typeface="Arial" panose="020B0604020202020204" pitchFamily="34" charset="0"/>
              </a:rPr>
              <a:t>contract</a:t>
            </a:r>
          </a:p>
          <a:p>
            <a:pPr marL="0" indent="0" algn="ctr">
              <a:buNone/>
            </a:pPr>
            <a:r>
              <a:rPr lang="en-US" sz="3600" b="1" dirty="0" smtClean="0">
                <a:solidFill>
                  <a:schemeClr val="tx2"/>
                </a:solidFill>
                <a:latin typeface="Agency FB" pitchFamily="34" charset="0"/>
                <a:cs typeface="Arial" panose="020B0604020202020204" pitchFamily="34" charset="0"/>
              </a:rPr>
              <a:t>Recognized Token </a:t>
            </a:r>
            <a:r>
              <a:rPr lang="en-US" sz="3600" b="1" dirty="0">
                <a:solidFill>
                  <a:schemeClr val="tx2"/>
                </a:solidFill>
                <a:latin typeface="Agency FB" pitchFamily="34" charset="0"/>
                <a:cs typeface="Arial" panose="020B0604020202020204" pitchFamily="34" charset="0"/>
              </a:rPr>
              <a:t>of </a:t>
            </a:r>
            <a:r>
              <a:rPr lang="en-US" sz="3600" b="1" dirty="0">
                <a:solidFill>
                  <a:schemeClr val="tx2"/>
                </a:solidFill>
                <a:latin typeface="Bradley Hand ITC" pitchFamily="66" charset="0"/>
                <a:cs typeface="Arial" panose="020B0604020202020204" pitchFamily="34" charset="0"/>
              </a:rPr>
              <a:t>payment</a:t>
            </a:r>
            <a:endParaRPr lang="fr-LU" sz="3600" b="1" dirty="0">
              <a:solidFill>
                <a:schemeClr val="tx2"/>
              </a:solidFill>
              <a:latin typeface="Bradley Hand ITC" pitchFamily="66" charset="0"/>
              <a:cs typeface="Arial" panose="020B0604020202020204" pitchFamily="34" charset="0"/>
            </a:endParaRPr>
          </a:p>
        </p:txBody>
      </p:sp>
    </p:spTree>
    <p:extLst>
      <p:ext uri="{BB962C8B-B14F-4D97-AF65-F5344CB8AC3E}">
        <p14:creationId xmlns:p14="http://schemas.microsoft.com/office/powerpoint/2010/main" val="85582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8864" y="1600125"/>
            <a:ext cx="8229600" cy="37730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it-IT" dirty="0" smtClean="0">
                <a:solidFill>
                  <a:srgbClr val="5F5F5F"/>
                </a:solidFill>
                <a:ea typeface="ＭＳ Ｐゴシック" charset="0"/>
              </a:rPr>
              <a:t>Mny </a:t>
            </a:r>
            <a:r>
              <a:rPr lang="it-IT" dirty="0" smtClean="0">
                <a:solidFill>
                  <a:srgbClr val="5F5F5F"/>
                </a:solidFill>
                <a:ea typeface="ＭＳ Ｐゴシック" charset="0"/>
              </a:rPr>
              <a:t>thanks for the attention</a:t>
            </a: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spcBef>
                <a:spcPct val="0"/>
              </a:spcBef>
              <a:buFontTx/>
              <a:buNone/>
              <a:defRPr/>
            </a:pPr>
            <a:endParaRPr lang="it-IT" dirty="0" smtClean="0">
              <a:solidFill>
                <a:srgbClr val="5F5F5F"/>
              </a:solidFill>
              <a:ea typeface="ＭＳ Ｐゴシック" charset="0"/>
            </a:endParaRPr>
          </a:p>
          <a:p>
            <a:pPr algn="ctr">
              <a:spcBef>
                <a:spcPct val="0"/>
              </a:spcBef>
              <a:buFontTx/>
              <a:buNone/>
              <a:defRPr/>
            </a:pPr>
            <a:r>
              <a:rPr lang="it-IT" dirty="0" smtClean="0">
                <a:solidFill>
                  <a:srgbClr val="5F5F5F"/>
                </a:solidFill>
                <a:ea typeface="ＭＳ Ｐゴシック" charset="0"/>
                <a:hlinkClick r:id="rId2"/>
              </a:rPr>
              <a:t>umer.wasim@gmail.com</a:t>
            </a:r>
            <a:endParaRPr lang="it-IT" dirty="0" smtClean="0">
              <a:solidFill>
                <a:srgbClr val="5F5F5F"/>
              </a:solidFill>
              <a:ea typeface="ＭＳ Ｐゴシック" charset="0"/>
            </a:endParaRPr>
          </a:p>
          <a:p>
            <a:pPr algn="ctr">
              <a:buFontTx/>
              <a:buNone/>
              <a:defRPr/>
            </a:pPr>
            <a:endParaRPr lang="it-IT" dirty="0">
              <a:solidFill>
                <a:srgbClr val="5F5F5F"/>
              </a:solidFill>
              <a:ea typeface="ＭＳ Ｐゴシック"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22098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04256" y="4797152"/>
            <a:ext cx="4572000" cy="707886"/>
          </a:xfrm>
          <a:prstGeom prst="rect">
            <a:avLst/>
          </a:prstGeom>
        </p:spPr>
        <p:txBody>
          <a:bodyPr>
            <a:spAutoFit/>
          </a:bodyPr>
          <a:lstStyle/>
          <a:p>
            <a:pPr algn="ctr"/>
            <a:r>
              <a:rPr lang="en-US" sz="2000" b="1" i="0" kern="1200" dirty="0" smtClean="0">
                <a:solidFill>
                  <a:schemeClr val="bg1">
                    <a:lumMod val="50000"/>
                  </a:schemeClr>
                </a:solidFill>
                <a:effectLst/>
                <a:latin typeface="Arial Rounded MT Bold" pitchFamily="34" charset="0"/>
              </a:rPr>
              <a:t>Interdisciplinary Lab for Intelligent and Adaptive Systems (ILIAS)</a:t>
            </a:r>
            <a:endParaRPr lang="en-US" sz="2000" b="1" i="0" kern="1200" dirty="0">
              <a:solidFill>
                <a:schemeClr val="bg1">
                  <a:lumMod val="50000"/>
                </a:schemeClr>
              </a:solidFill>
              <a:effectLst/>
              <a:latin typeface="Arial Rounded MT Bold" pitchFamily="34" charset="0"/>
            </a:endParaRPr>
          </a:p>
        </p:txBody>
      </p:sp>
      <p:sp>
        <p:nvSpPr>
          <p:cNvPr id="7" name="Content Placeholder 6"/>
          <p:cNvSpPr>
            <a:spLocks noGrp="1"/>
          </p:cNvSpPr>
          <p:nvPr>
            <p:ph idx="1"/>
          </p:nvPr>
        </p:nvSpPr>
        <p:spPr/>
        <p:txBody>
          <a:bodyPr/>
          <a:lstStyle/>
          <a:p>
            <a:endParaRPr lang="fr-LU" dirty="0"/>
          </a:p>
        </p:txBody>
      </p:sp>
    </p:spTree>
    <p:extLst>
      <p:ext uri="{BB962C8B-B14F-4D97-AF65-F5344CB8AC3E}">
        <p14:creationId xmlns:p14="http://schemas.microsoft.com/office/powerpoint/2010/main" val="2720380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only a ticket?</a:t>
            </a:r>
            <a:endParaRPr lang="fr-L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09910"/>
            <a:ext cx="3600400" cy="1942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6434"/>
            <a:ext cx="2188641" cy="15894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615964" y="5013176"/>
            <a:ext cx="8229600" cy="1296144"/>
          </a:xfrm>
        </p:spPr>
        <p:txBody>
          <a:bodyPr>
            <a:normAutofit/>
          </a:bodyPr>
          <a:lstStyle/>
          <a:p>
            <a:pPr marL="0" indent="0" algn="just">
              <a:buNone/>
            </a:pPr>
            <a:r>
              <a:rPr lang="en-US" sz="2400" dirty="0" smtClean="0"/>
              <a:t>Contracts formed without the exchange of written (or legally defined form) or even oral, formed simply by a meeting of minds: </a:t>
            </a:r>
            <a:r>
              <a:rPr lang="en-US" sz="2400" b="1" dirty="0" smtClean="0">
                <a:solidFill>
                  <a:srgbClr val="00B050"/>
                </a:solidFill>
                <a:latin typeface="Bradley Hand ITC" pitchFamily="66" charset="0"/>
              </a:rPr>
              <a:t>informal</a:t>
            </a:r>
            <a:r>
              <a:rPr lang="en-US" sz="2400" dirty="0" smtClean="0"/>
              <a:t> contracts</a:t>
            </a:r>
          </a:p>
        </p:txBody>
      </p:sp>
      <p:sp>
        <p:nvSpPr>
          <p:cNvPr id="4" name="Rectangle 3"/>
          <p:cNvSpPr/>
          <p:nvPr/>
        </p:nvSpPr>
        <p:spPr>
          <a:xfrm>
            <a:off x="611560" y="3573016"/>
            <a:ext cx="8208912" cy="1077218"/>
          </a:xfrm>
          <a:prstGeom prst="rect">
            <a:avLst/>
          </a:prstGeom>
        </p:spPr>
        <p:txBody>
          <a:bodyPr wrap="square">
            <a:spAutoFit/>
          </a:bodyPr>
          <a:lstStyle/>
          <a:p>
            <a:pPr marL="0" lvl="1" algn="ctr"/>
            <a:r>
              <a:rPr lang="en-US" sz="3200" b="1" dirty="0" smtClean="0">
                <a:solidFill>
                  <a:srgbClr val="002060"/>
                </a:solidFill>
                <a:latin typeface="Bradley Hand ITC" pitchFamily="66" charset="0"/>
              </a:rPr>
              <a:t>Offer</a:t>
            </a:r>
            <a:r>
              <a:rPr lang="en-US" sz="3200" dirty="0" smtClean="0">
                <a:solidFill>
                  <a:srgbClr val="002060"/>
                </a:solidFill>
                <a:latin typeface="Arial Rounded MT Bold" pitchFamily="34" charset="0"/>
              </a:rPr>
              <a:t> is </a:t>
            </a:r>
            <a:r>
              <a:rPr lang="en-US" sz="3200" b="1" dirty="0" smtClean="0">
                <a:solidFill>
                  <a:srgbClr val="002060"/>
                </a:solidFill>
                <a:latin typeface="Bradley Hand ITC" pitchFamily="66" charset="0"/>
              </a:rPr>
              <a:t>accepted</a:t>
            </a:r>
            <a:r>
              <a:rPr lang="en-US" sz="3200" dirty="0" smtClean="0">
                <a:solidFill>
                  <a:srgbClr val="002060"/>
                </a:solidFill>
                <a:latin typeface="Arial Rounded MT Bold" pitchFamily="34" charset="0"/>
              </a:rPr>
              <a:t> with </a:t>
            </a:r>
            <a:r>
              <a:rPr lang="en-US" sz="3200" b="1" dirty="0" smtClean="0">
                <a:solidFill>
                  <a:srgbClr val="002060"/>
                </a:solidFill>
                <a:latin typeface="Bradley Hand ITC" pitchFamily="66" charset="0"/>
              </a:rPr>
              <a:t>consideration</a:t>
            </a:r>
            <a:r>
              <a:rPr lang="en-US" sz="3200" dirty="0" smtClean="0">
                <a:solidFill>
                  <a:srgbClr val="002060"/>
                </a:solidFill>
                <a:latin typeface="Arial Rounded MT Bold" pitchFamily="34" charset="0"/>
              </a:rPr>
              <a:t> (some benefits following on both sides) </a:t>
            </a:r>
          </a:p>
        </p:txBody>
      </p:sp>
    </p:spTree>
    <p:extLst>
      <p:ext uri="{BB962C8B-B14F-4D97-AF65-F5344CB8AC3E}">
        <p14:creationId xmlns:p14="http://schemas.microsoft.com/office/powerpoint/2010/main" val="2446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11460"/>
            <a:ext cx="2402632" cy="120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95536" y="1484784"/>
            <a:ext cx="8229600" cy="3384376"/>
          </a:xfrm>
        </p:spPr>
        <p:txBody>
          <a:bodyPr>
            <a:normAutofit/>
          </a:bodyPr>
          <a:lstStyle/>
          <a:p>
            <a:pPr marL="0" indent="0" algn="just">
              <a:buNone/>
            </a:pPr>
            <a:r>
              <a:rPr lang="en-US" sz="1800" b="1" i="1" dirty="0" smtClean="0">
                <a:solidFill>
                  <a:schemeClr val="tx2"/>
                </a:solidFill>
                <a:latin typeface="Arial Narrow" pitchFamily="34" charset="0"/>
              </a:rPr>
              <a:t>Pharmaceutical Society of Great Britain v. Boots Cash Chemists (Southern) Ltd. (1953)</a:t>
            </a:r>
          </a:p>
          <a:p>
            <a:pPr algn="just">
              <a:buFontTx/>
              <a:buChar char="-"/>
            </a:pPr>
            <a:r>
              <a:rPr lang="en-US" sz="1800" dirty="0" smtClean="0"/>
              <a:t>Boots Introduce Self-service shopping </a:t>
            </a:r>
          </a:p>
          <a:p>
            <a:pPr algn="just">
              <a:buFontTx/>
              <a:buChar char="-"/>
            </a:pPr>
            <a:r>
              <a:rPr lang="en-US" sz="1800" u="sng" dirty="0" smtClean="0"/>
              <a:t>Against</a:t>
            </a:r>
            <a:r>
              <a:rPr lang="en-US" sz="1800" dirty="0" smtClean="0"/>
              <a:t>: Breach of Pharmacy and Poisons Act 1933, illegal to sell a listed poison without supervision</a:t>
            </a:r>
          </a:p>
          <a:p>
            <a:pPr algn="just">
              <a:buFontTx/>
              <a:buChar char="-"/>
            </a:pPr>
            <a:r>
              <a:rPr lang="en-US" sz="1800" u="sng" dirty="0" smtClean="0"/>
              <a:t>Court</a:t>
            </a:r>
            <a:r>
              <a:rPr lang="en-US" sz="1800" dirty="0" smtClean="0"/>
              <a:t>:  is display of goods on self is a standing offer to sell which is accepted by customer on placing good is basket? Or its is simply “invitation to treat” with offer being made by customer and acceptance being affected by cashier </a:t>
            </a:r>
            <a:r>
              <a:rPr lang="en-US" sz="1800" dirty="0" smtClean="0">
                <a:sym typeface="Wingdings" pitchFamily="2" charset="2"/>
              </a:rPr>
              <a:t></a:t>
            </a:r>
            <a:endParaRPr lang="en-US" sz="1800" dirty="0" smtClean="0"/>
          </a:p>
          <a:p>
            <a:pPr lvl="1" algn="just">
              <a:buFontTx/>
              <a:buChar char="-"/>
            </a:pPr>
            <a:r>
              <a:rPr lang="en-US" sz="1600" dirty="0"/>
              <a:t>An </a:t>
            </a:r>
            <a:r>
              <a:rPr lang="en-US" sz="1600" b="1" dirty="0"/>
              <a:t>invitation to treat</a:t>
            </a:r>
            <a:r>
              <a:rPr lang="en-US" sz="1600" dirty="0"/>
              <a:t> </a:t>
            </a:r>
            <a:r>
              <a:rPr lang="en-US" sz="1600" dirty="0" smtClean="0"/>
              <a:t>is </a:t>
            </a:r>
            <a:r>
              <a:rPr lang="en-US" sz="1600" dirty="0"/>
              <a:t>a concept within </a:t>
            </a:r>
            <a:r>
              <a:rPr lang="en-US" sz="1600" dirty="0">
                <a:hlinkClick r:id="rId4" tooltip="Contract law"/>
              </a:rPr>
              <a:t>contract </a:t>
            </a:r>
            <a:r>
              <a:rPr lang="en-US" sz="1600" dirty="0" smtClean="0">
                <a:hlinkClick r:id="rId4" tooltip="Contract law"/>
              </a:rPr>
              <a:t>law</a:t>
            </a:r>
            <a:r>
              <a:rPr lang="en-US" sz="1600" dirty="0" smtClean="0"/>
              <a:t> (</a:t>
            </a:r>
            <a:r>
              <a:rPr lang="en-US" sz="1600" dirty="0"/>
              <a:t>...an expression of willingness to </a:t>
            </a:r>
            <a:r>
              <a:rPr lang="en-US" sz="1600" dirty="0" smtClean="0"/>
              <a:t>negotiate)</a:t>
            </a:r>
          </a:p>
          <a:p>
            <a:pPr algn="just">
              <a:buFontTx/>
              <a:buChar char="-"/>
            </a:pPr>
            <a:r>
              <a:rPr lang="en-US" sz="1800" u="sng" dirty="0" smtClean="0"/>
              <a:t>Judgment</a:t>
            </a:r>
            <a:r>
              <a:rPr lang="en-US" sz="1800" dirty="0" smtClean="0"/>
              <a:t>:  latter position (you will not get any in pharmacy by saying I accept your offer)</a:t>
            </a:r>
            <a:endParaRPr lang="en-US" sz="1800" dirty="0"/>
          </a:p>
        </p:txBody>
      </p:sp>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0" t="6771" r="2195" b="2520"/>
          <a:stretch/>
        </p:blipFill>
        <p:spPr bwMode="auto">
          <a:xfrm>
            <a:off x="7270921" y="211459"/>
            <a:ext cx="1080120" cy="115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67544" y="4797152"/>
            <a:ext cx="822960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Case is very important in discussing </a:t>
            </a:r>
            <a:r>
              <a:rPr lang="en-US" sz="2800" dirty="0" err="1" smtClean="0"/>
              <a:t>eContracting</a:t>
            </a:r>
            <a:r>
              <a:rPr lang="en-US" sz="2800" dirty="0" smtClean="0"/>
              <a:t> or Online Contract or Service Level Agreement (SLA)</a:t>
            </a:r>
          </a:p>
          <a:p>
            <a:pPr marL="0" indent="0" algn="ctr">
              <a:buFont typeface="Arial" pitchFamily="34" charset="0"/>
              <a:buNone/>
            </a:pPr>
            <a:r>
              <a:rPr lang="en-US" sz="2800" dirty="0" smtClean="0">
                <a:solidFill>
                  <a:srgbClr val="002060"/>
                </a:solidFill>
                <a:latin typeface="Gill Sans MT Condensed" pitchFamily="34" charset="0"/>
              </a:rPr>
              <a:t>Is web service on e-commerce giant Amazon website an </a:t>
            </a:r>
            <a:r>
              <a:rPr lang="en-US" sz="2800" b="1" u="sng" dirty="0" smtClean="0">
                <a:solidFill>
                  <a:srgbClr val="002060"/>
                </a:solidFill>
                <a:latin typeface="Bradley Hand ITC" pitchFamily="66" charset="0"/>
              </a:rPr>
              <a:t>invitation to treat</a:t>
            </a:r>
            <a:r>
              <a:rPr lang="en-US" sz="2800" dirty="0" smtClean="0">
                <a:solidFill>
                  <a:srgbClr val="002060"/>
                </a:solidFill>
                <a:latin typeface="Bradley Hand ITC" pitchFamily="66" charset="0"/>
              </a:rPr>
              <a:t> </a:t>
            </a:r>
            <a:r>
              <a:rPr lang="en-US" sz="2800" dirty="0" smtClean="0">
                <a:solidFill>
                  <a:srgbClr val="002060"/>
                </a:solidFill>
                <a:latin typeface="Gill Sans MT Condensed" pitchFamily="34" charset="0"/>
              </a:rPr>
              <a:t>or </a:t>
            </a:r>
            <a:r>
              <a:rPr lang="en-US" sz="2800" b="1" dirty="0" smtClean="0">
                <a:solidFill>
                  <a:srgbClr val="002060"/>
                </a:solidFill>
                <a:latin typeface="Bradley Hand ITC" pitchFamily="66" charset="0"/>
              </a:rPr>
              <a:t>standing offer to sell</a:t>
            </a:r>
            <a:r>
              <a:rPr lang="en-US" sz="2800" dirty="0" smtClean="0">
                <a:solidFill>
                  <a:srgbClr val="002060"/>
                </a:solidFill>
                <a:latin typeface="Gill Sans MT Condensed" pitchFamily="34" charset="0"/>
              </a:rPr>
              <a:t>?  </a:t>
            </a:r>
            <a:endParaRPr lang="en-US" sz="2800" dirty="0">
              <a:solidFill>
                <a:srgbClr val="002060"/>
              </a:solidFill>
              <a:latin typeface="Gill Sans MT Condensed" pitchFamily="34" charset="0"/>
            </a:endParaRPr>
          </a:p>
        </p:txBody>
      </p:sp>
    </p:spTree>
    <p:extLst>
      <p:ext uri="{BB962C8B-B14F-4D97-AF65-F5344CB8AC3E}">
        <p14:creationId xmlns:p14="http://schemas.microsoft.com/office/powerpoint/2010/main" val="38591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arch result for &quot;amaz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60648"/>
            <a:ext cx="3096344" cy="11345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95536" y="1484784"/>
            <a:ext cx="8229600" cy="1080120"/>
          </a:xfrm>
        </p:spPr>
        <p:txBody>
          <a:bodyPr>
            <a:normAutofit/>
          </a:bodyPr>
          <a:lstStyle/>
          <a:p>
            <a:pPr marL="0" indent="0" algn="just">
              <a:buNone/>
            </a:pPr>
            <a:r>
              <a:rPr lang="en-US" sz="1800" dirty="0" smtClean="0">
                <a:latin typeface="Arial Rounded MT Bold" pitchFamily="34" charset="0"/>
              </a:rPr>
              <a:t>How should the contract formation process be structured when one of the parties is a computer? </a:t>
            </a:r>
          </a:p>
          <a:p>
            <a:pPr algn="just">
              <a:buFontTx/>
              <a:buChar char="-"/>
            </a:pPr>
            <a:r>
              <a:rPr lang="en-US" sz="1800" dirty="0" smtClean="0"/>
              <a:t>Remember (contract) meeting </a:t>
            </a:r>
            <a:r>
              <a:rPr lang="en-US" sz="1800" dirty="0"/>
              <a:t>of minds </a:t>
            </a:r>
            <a:r>
              <a:rPr lang="en-US" sz="1800" dirty="0" smtClean="0"/>
              <a:t>but computer is not </a:t>
            </a:r>
            <a:r>
              <a:rPr lang="en-US" sz="1800" dirty="0" smtClean="0">
                <a:sym typeface="Wingdings" pitchFamily="2" charset="2"/>
              </a:rPr>
              <a:t>human (no intend) </a:t>
            </a:r>
            <a:endParaRPr lang="en-US" sz="1800" dirty="0"/>
          </a:p>
        </p:txBody>
      </p:sp>
      <p:sp>
        <p:nvSpPr>
          <p:cNvPr id="6" name="Content Placeholder 2"/>
          <p:cNvSpPr txBox="1">
            <a:spLocks/>
          </p:cNvSpPr>
          <p:nvPr/>
        </p:nvSpPr>
        <p:spPr>
          <a:xfrm>
            <a:off x="446856" y="2550159"/>
            <a:ext cx="8229600"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1800" b="1" i="1" dirty="0" smtClean="0">
                <a:solidFill>
                  <a:schemeClr val="tx2"/>
                </a:solidFill>
                <a:latin typeface="Arial Narrow" pitchFamily="34" charset="0"/>
              </a:rPr>
              <a:t>Thornton v. Shoe Lane Parking Ltd. (1971)</a:t>
            </a:r>
          </a:p>
          <a:p>
            <a:pPr algn="just">
              <a:buFontTx/>
              <a:buChar char="-"/>
            </a:pPr>
            <a:r>
              <a:rPr lang="en-US" sz="1800" dirty="0" smtClean="0"/>
              <a:t>Role of automated ticket machine  </a:t>
            </a:r>
          </a:p>
          <a:p>
            <a:pPr algn="just">
              <a:buFontTx/>
              <a:buChar char="-"/>
            </a:pPr>
            <a:r>
              <a:rPr lang="en-US" sz="1800" u="sng" dirty="0" smtClean="0"/>
              <a:t>Judgment</a:t>
            </a:r>
            <a:r>
              <a:rPr lang="en-US" sz="1800" dirty="0" smtClean="0"/>
              <a:t>:  The offer is made when proprietor of machine holds it out as being ready to receive the money and acceptance take place when customer puts money in machine slot</a:t>
            </a:r>
          </a:p>
          <a:p>
            <a:pPr algn="just">
              <a:buFontTx/>
              <a:buChar char="-"/>
            </a:pPr>
            <a:r>
              <a:rPr lang="en-US" sz="1800" dirty="0" smtClean="0"/>
              <a:t>The standing offer reflects the intend of the machine operator (mind) and this is then capable of acceptance by customer who indicates her acceptance of terms by putting money in the slot </a:t>
            </a:r>
            <a:r>
              <a:rPr lang="en-US" sz="1800" dirty="0" smtClean="0">
                <a:sym typeface="Wingdings" pitchFamily="2" charset="2"/>
              </a:rPr>
              <a:t> meeting of minds</a:t>
            </a:r>
            <a:endParaRPr lang="en-US" sz="1800" dirty="0"/>
          </a:p>
        </p:txBody>
      </p:sp>
      <p:sp>
        <p:nvSpPr>
          <p:cNvPr id="4" name="AutoShape 4" descr="Search result for &quot;ticket machine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LU"/>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612" y="26064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67544" y="4941168"/>
            <a:ext cx="8229600" cy="180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So, Amazon operate under the standing offer principle as they use non-human agents to conclude the contract</a:t>
            </a:r>
          </a:p>
          <a:p>
            <a:pPr marL="0" indent="0" algn="ctr">
              <a:buNone/>
            </a:pPr>
            <a:r>
              <a:rPr lang="en-US" sz="2800" dirty="0" smtClean="0">
                <a:solidFill>
                  <a:srgbClr val="002060"/>
                </a:solidFill>
                <a:latin typeface="Gill Sans MT Condensed" pitchFamily="34" charset="0"/>
              </a:rPr>
              <a:t>Is web service on e-commerce giant Amazon website an </a:t>
            </a:r>
            <a:r>
              <a:rPr lang="en-US" sz="2800" b="1" dirty="0" smtClean="0">
                <a:solidFill>
                  <a:srgbClr val="002060"/>
                </a:solidFill>
                <a:latin typeface="Bradley Hand ITC" pitchFamily="66" charset="0"/>
              </a:rPr>
              <a:t>invitation to treat</a:t>
            </a:r>
            <a:r>
              <a:rPr lang="en-US" sz="2800" dirty="0" smtClean="0">
                <a:solidFill>
                  <a:srgbClr val="002060"/>
                </a:solidFill>
                <a:latin typeface="Bradley Hand ITC" pitchFamily="66" charset="0"/>
              </a:rPr>
              <a:t> </a:t>
            </a:r>
            <a:r>
              <a:rPr lang="en-US" sz="2800" dirty="0" smtClean="0">
                <a:solidFill>
                  <a:srgbClr val="002060"/>
                </a:solidFill>
                <a:latin typeface="Gill Sans MT Condensed" pitchFamily="34" charset="0"/>
              </a:rPr>
              <a:t>or </a:t>
            </a:r>
            <a:r>
              <a:rPr lang="en-US" sz="2800" b="1" u="sng" dirty="0" smtClean="0">
                <a:solidFill>
                  <a:srgbClr val="002060"/>
                </a:solidFill>
                <a:latin typeface="Bradley Hand ITC" pitchFamily="66" charset="0"/>
              </a:rPr>
              <a:t>standing offer to sell</a:t>
            </a:r>
            <a:r>
              <a:rPr lang="en-US" sz="2800" dirty="0" smtClean="0">
                <a:solidFill>
                  <a:srgbClr val="002060"/>
                </a:solidFill>
                <a:latin typeface="Gill Sans MT Condensed" pitchFamily="34" charset="0"/>
              </a:rPr>
              <a:t>?  </a:t>
            </a:r>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758" y="6137900"/>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6175987"/>
            <a:ext cx="850239" cy="64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1813" y="6129100"/>
            <a:ext cx="504056" cy="74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par>
                                <p:cTn id="18" presetID="10" presetClass="entr" presetSubtype="0" fill="hold" nodeType="withEffect">
                                  <p:stCondLst>
                                    <p:cond delay="0"/>
                                  </p:stCondLst>
                                  <p:childTnLst>
                                    <p:set>
                                      <p:cBhvr>
                                        <p:cTn id="19" dur="1" fill="hold">
                                          <p:stCondLst>
                                            <p:cond delay="0"/>
                                          </p:stCondLst>
                                        </p:cTn>
                                        <p:tgtEl>
                                          <p:spTgt spid="4103"/>
                                        </p:tgtEl>
                                        <p:attrNameLst>
                                          <p:attrName>style.visibility</p:attrName>
                                        </p:attrNameLst>
                                      </p:cBhvr>
                                      <p:to>
                                        <p:strVal val="visible"/>
                                      </p:to>
                                    </p:set>
                                    <p:animEffect transition="in" filter="fade">
                                      <p:cBhvr>
                                        <p:cTn id="20" dur="500"/>
                                        <p:tgtEl>
                                          <p:spTgt spid="4103"/>
                                        </p:tgtEl>
                                      </p:cBhvr>
                                    </p:animEffect>
                                  </p:childTnLst>
                                </p:cTn>
                              </p:par>
                              <p:par>
                                <p:cTn id="21" presetID="10" presetClass="entr" presetSubtype="0" fill="hold" nodeType="with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fade">
                                      <p:cBhvr>
                                        <p:cTn id="23"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5536" y="2924944"/>
            <a:ext cx="8229600" cy="1080120"/>
          </a:xfrm>
        </p:spPr>
        <p:txBody>
          <a:bodyPr>
            <a:normAutofit/>
          </a:bodyPr>
          <a:lstStyle/>
          <a:p>
            <a:pPr marL="0" indent="0" algn="ctr">
              <a:buNone/>
            </a:pPr>
            <a:r>
              <a:rPr lang="en-US" sz="1800" dirty="0" smtClean="0">
                <a:latin typeface="Arial Rounded MT Bold" pitchFamily="34" charset="0"/>
              </a:rPr>
              <a:t>Is an e-commerce website like a shop display (</a:t>
            </a:r>
            <a:r>
              <a:rPr lang="en-US" sz="1800" b="1" dirty="0" smtClean="0">
                <a:latin typeface="Bradley Hand ITC" pitchFamily="66" charset="0"/>
              </a:rPr>
              <a:t>invitation to treat</a:t>
            </a:r>
            <a:r>
              <a:rPr lang="en-US" sz="1800" dirty="0" smtClean="0">
                <a:latin typeface="Arial Rounded MT Bold" pitchFamily="34" charset="0"/>
              </a:rPr>
              <a:t>) or like a vending machine (</a:t>
            </a:r>
            <a:r>
              <a:rPr lang="en-US" sz="1800" b="1" dirty="0" smtClean="0">
                <a:latin typeface="Bradley Hand ITC" pitchFamily="66" charset="0"/>
              </a:rPr>
              <a:t>standing offer</a:t>
            </a:r>
            <a:r>
              <a:rPr lang="en-US" sz="1800" dirty="0" smtClean="0">
                <a:latin typeface="Arial Rounded MT Bold" pitchFamily="34" charset="0"/>
              </a:rPr>
              <a:t>)?</a:t>
            </a:r>
            <a:endParaRPr lang="en-US" sz="1800" dirty="0"/>
          </a:p>
        </p:txBody>
      </p:sp>
      <p:pic>
        <p:nvPicPr>
          <p:cNvPr id="5122" name="Picture 2" descr="Search result for &quot;ecommerce players&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3" t="4903" r="2254" b="5666"/>
          <a:stretch/>
        </p:blipFill>
        <p:spPr bwMode="auto">
          <a:xfrm>
            <a:off x="1732156" y="22860"/>
            <a:ext cx="5545873" cy="27580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67544" y="3573016"/>
            <a:ext cx="8229600"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EU: some states take it as </a:t>
            </a:r>
            <a:r>
              <a:rPr lang="en-US" sz="2800" b="1" dirty="0" smtClean="0"/>
              <a:t>invitation </a:t>
            </a:r>
            <a:r>
              <a:rPr lang="en-US" sz="2800" b="1" dirty="0"/>
              <a:t>to </a:t>
            </a:r>
            <a:r>
              <a:rPr lang="en-US" sz="2800" b="1" dirty="0" smtClean="0"/>
              <a:t>treat </a:t>
            </a:r>
            <a:r>
              <a:rPr lang="en-US" sz="2800" dirty="0"/>
              <a:t>and some as </a:t>
            </a:r>
            <a:r>
              <a:rPr lang="en-US" sz="2800" b="1" dirty="0" smtClean="0"/>
              <a:t>standing offer </a:t>
            </a:r>
            <a:endParaRPr lang="en-US" sz="2800" b="1" dirty="0"/>
          </a:p>
          <a:p>
            <a:pPr marL="0" indent="0" algn="ctr">
              <a:buNone/>
            </a:pPr>
            <a:r>
              <a:rPr lang="en-US" sz="2800" dirty="0" smtClean="0">
                <a:solidFill>
                  <a:srgbClr val="002060"/>
                </a:solidFill>
                <a:latin typeface="Gill Sans MT Condensed" pitchFamily="34" charset="0"/>
              </a:rPr>
              <a:t>Result: adverse affects on cross boarder B2B and B2C transactions, solution?</a:t>
            </a:r>
          </a:p>
        </p:txBody>
      </p:sp>
      <p:pic>
        <p:nvPicPr>
          <p:cNvPr id="5124" name="Picture 4" descr="Search result for &quot;Electronic Commerce Directive eu&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7863" y="5157192"/>
            <a:ext cx="3768353" cy="149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233" t="8505" r="23840" b="8373"/>
          <a:stretch/>
        </p:blipFill>
        <p:spPr bwMode="auto">
          <a:xfrm>
            <a:off x="251520" y="116633"/>
            <a:ext cx="2592288" cy="41318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8640"/>
            <a:ext cx="2664296" cy="148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2915816" y="1916832"/>
            <a:ext cx="5999939" cy="2304256"/>
          </a:xfrm>
        </p:spPr>
        <p:txBody>
          <a:bodyPr>
            <a:normAutofit fontScale="62500" lnSpcReduction="20000"/>
          </a:bodyPr>
          <a:lstStyle/>
          <a:p>
            <a:pPr marL="0" indent="0" algn="ctr">
              <a:buNone/>
            </a:pPr>
            <a:r>
              <a:rPr lang="en-US" sz="4500" dirty="0" smtClean="0">
                <a:latin typeface="Arial Rounded MT Bold" pitchFamily="34" charset="0"/>
              </a:rPr>
              <a:t>Having established a contact, next is what are terms? </a:t>
            </a:r>
          </a:p>
          <a:p>
            <a:pPr marL="0" indent="0" algn="ctr">
              <a:buNone/>
            </a:pPr>
            <a:r>
              <a:rPr lang="en-US" sz="4500" dirty="0" smtClean="0">
                <a:solidFill>
                  <a:srgbClr val="002060"/>
                </a:solidFill>
                <a:latin typeface="Gill Sans MT Condensed" pitchFamily="34" charset="0"/>
              </a:rPr>
              <a:t>Agreed </a:t>
            </a:r>
            <a:r>
              <a:rPr lang="en-US" sz="4500" dirty="0">
                <a:solidFill>
                  <a:srgbClr val="002060"/>
                </a:solidFill>
                <a:latin typeface="Gill Sans MT Condensed" pitchFamily="34" charset="0"/>
              </a:rPr>
              <a:t>upon at the time contract is </a:t>
            </a:r>
            <a:r>
              <a:rPr lang="en-US" sz="4500" dirty="0" smtClean="0">
                <a:solidFill>
                  <a:srgbClr val="002060"/>
                </a:solidFill>
                <a:latin typeface="Gill Sans MT Condensed" pitchFamily="34" charset="0"/>
              </a:rPr>
              <a:t>concluded. Terms not brought to attention of counterparty before contract is concluded </a:t>
            </a:r>
            <a:r>
              <a:rPr lang="en-US" sz="4500" b="1" dirty="0" smtClean="0">
                <a:solidFill>
                  <a:srgbClr val="FF0000"/>
                </a:solidFill>
                <a:latin typeface="Bradley Hand ITC" pitchFamily="66" charset="0"/>
              </a:rPr>
              <a:t>will not be </a:t>
            </a:r>
            <a:r>
              <a:rPr lang="en-US" sz="4500" dirty="0" smtClean="0">
                <a:solidFill>
                  <a:srgbClr val="002060"/>
                </a:solidFill>
                <a:latin typeface="Gill Sans MT Condensed" pitchFamily="34" charset="0"/>
              </a:rPr>
              <a:t>a part of contract</a:t>
            </a:r>
            <a:endParaRPr lang="en-US" sz="4500" dirty="0">
              <a:solidFill>
                <a:srgbClr val="002060"/>
              </a:solidFill>
              <a:latin typeface="Gill Sans MT Condensed" pitchFamily="34" charset="0"/>
            </a:endParaRPr>
          </a:p>
        </p:txBody>
      </p:sp>
      <p:sp>
        <p:nvSpPr>
          <p:cNvPr id="4" name="Rectangle 3"/>
          <p:cNvSpPr/>
          <p:nvPr/>
        </p:nvSpPr>
        <p:spPr>
          <a:xfrm>
            <a:off x="3197858" y="5394146"/>
            <a:ext cx="2836739" cy="369332"/>
          </a:xfrm>
          <a:prstGeom prst="rect">
            <a:avLst/>
          </a:prstGeom>
        </p:spPr>
        <p:txBody>
          <a:bodyPr wrap="none">
            <a:spAutoFit/>
          </a:bodyPr>
          <a:lstStyle/>
          <a:p>
            <a:r>
              <a:rPr lang="fr-LU" dirty="0" smtClean="0">
                <a:hlinkClick r:id="rId4"/>
              </a:rPr>
              <a:t>https://youtu.be/HPYz2IzIii0</a:t>
            </a:r>
            <a:endParaRPr lang="fr-LU" dirty="0"/>
          </a:p>
        </p:txBody>
      </p:sp>
      <p:sp>
        <p:nvSpPr>
          <p:cNvPr id="14" name="Rectangle 13"/>
          <p:cNvSpPr/>
          <p:nvPr/>
        </p:nvSpPr>
        <p:spPr>
          <a:xfrm>
            <a:off x="251520" y="4293096"/>
            <a:ext cx="8784976" cy="1077218"/>
          </a:xfrm>
          <a:prstGeom prst="rect">
            <a:avLst/>
          </a:prstGeom>
        </p:spPr>
        <p:txBody>
          <a:bodyPr wrap="square">
            <a:spAutoFit/>
          </a:bodyPr>
          <a:lstStyle/>
          <a:p>
            <a:pPr marL="0" lvl="1" algn="ctr"/>
            <a:r>
              <a:rPr lang="en-US" sz="3200" dirty="0" smtClean="0">
                <a:latin typeface="Arial Rounded MT Bold" pitchFamily="34" charset="0"/>
              </a:rPr>
              <a:t>Contract established and </a:t>
            </a:r>
            <a:r>
              <a:rPr lang="en-US" sz="3200" dirty="0">
                <a:latin typeface="Arial Rounded MT Bold" pitchFamily="34" charset="0"/>
              </a:rPr>
              <a:t>terms </a:t>
            </a:r>
            <a:r>
              <a:rPr lang="en-US" sz="3200" dirty="0" smtClean="0">
                <a:latin typeface="Arial Rounded MT Bold" pitchFamily="34" charset="0"/>
              </a:rPr>
              <a:t>agreed </a:t>
            </a:r>
          </a:p>
          <a:p>
            <a:pPr marL="0" lvl="1" algn="ctr"/>
            <a:r>
              <a:rPr lang="en-US" sz="3200" b="1" dirty="0" smtClean="0">
                <a:solidFill>
                  <a:srgbClr val="002060"/>
                </a:solidFill>
                <a:latin typeface="Bradley Hand ITC" pitchFamily="66" charset="0"/>
              </a:rPr>
              <a:t>Is there any </a:t>
            </a:r>
            <a:r>
              <a:rPr lang="en-US" sz="3200" b="1" dirty="0" smtClean="0">
                <a:solidFill>
                  <a:srgbClr val="FF0000"/>
                </a:solidFill>
                <a:latin typeface="Bradley Hand ITC" pitchFamily="66" charset="0"/>
              </a:rPr>
              <a:t>problem</a:t>
            </a:r>
            <a:r>
              <a:rPr lang="en-US" sz="3200" b="1" dirty="0" smtClean="0">
                <a:solidFill>
                  <a:srgbClr val="002060"/>
                </a:solidFill>
                <a:latin typeface="Bradley Hand ITC" pitchFamily="66" charset="0"/>
              </a:rPr>
              <a:t> after that????</a:t>
            </a:r>
            <a:endParaRPr lang="en-US" sz="3200" dirty="0" smtClean="0">
              <a:solidFill>
                <a:srgbClr val="002060"/>
              </a:solidFill>
              <a:latin typeface="Bauhaus 93" pitchFamily="82" charset="0"/>
            </a:endParaRPr>
          </a:p>
        </p:txBody>
      </p:sp>
      <p:pic>
        <p:nvPicPr>
          <p:cNvPr id="6152" name="Picture 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426" y="5877272"/>
            <a:ext cx="1211163" cy="82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52"/>
                                        </p:tgtEl>
                                        <p:attrNameLst>
                                          <p:attrName>style.visibility</p:attrName>
                                        </p:attrNameLst>
                                      </p:cBhvr>
                                      <p:to>
                                        <p:strVal val="visible"/>
                                      </p:to>
                                    </p:set>
                                    <p:animEffect transition="in" filter="fade">
                                      <p:cBhvr>
                                        <p:cTn id="25"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(so far)</a:t>
            </a:r>
            <a:endParaRPr lang="fr-LU" dirty="0"/>
          </a:p>
        </p:txBody>
      </p:sp>
      <p:sp>
        <p:nvSpPr>
          <p:cNvPr id="3" name="Content Placeholder 2"/>
          <p:cNvSpPr>
            <a:spLocks noGrp="1"/>
          </p:cNvSpPr>
          <p:nvPr>
            <p:ph idx="1"/>
          </p:nvPr>
        </p:nvSpPr>
        <p:spPr/>
        <p:txBody>
          <a:bodyPr>
            <a:normAutofit/>
          </a:bodyPr>
          <a:lstStyle/>
          <a:p>
            <a:r>
              <a:rPr lang="en-US" sz="2400" dirty="0" smtClean="0">
                <a:solidFill>
                  <a:srgbClr val="002060"/>
                </a:solidFill>
              </a:rPr>
              <a:t>Contract</a:t>
            </a:r>
            <a:r>
              <a:rPr lang="fr-LU" sz="2400" dirty="0" smtClean="0">
                <a:solidFill>
                  <a:srgbClr val="002060"/>
                </a:solidFill>
              </a:rPr>
              <a:t>s </a:t>
            </a:r>
          </a:p>
          <a:p>
            <a:pPr lvl="1"/>
            <a:r>
              <a:rPr lang="en-US" sz="2000" b="1" dirty="0" smtClean="0"/>
              <a:t>Offer</a:t>
            </a:r>
            <a:r>
              <a:rPr lang="en-US" sz="2000" dirty="0" smtClean="0"/>
              <a:t> is </a:t>
            </a:r>
            <a:r>
              <a:rPr lang="en-US" sz="2000" b="1" dirty="0" smtClean="0"/>
              <a:t>accepted</a:t>
            </a:r>
            <a:r>
              <a:rPr lang="en-US" sz="2000" dirty="0" smtClean="0"/>
              <a:t> with </a:t>
            </a:r>
            <a:r>
              <a:rPr lang="en-US" sz="2000" b="1" dirty="0" smtClean="0"/>
              <a:t>consideration</a:t>
            </a:r>
          </a:p>
          <a:p>
            <a:pPr lvl="1"/>
            <a:r>
              <a:rPr lang="en-US" sz="2400" b="1" dirty="0">
                <a:solidFill>
                  <a:srgbClr val="00B050"/>
                </a:solidFill>
                <a:latin typeface="Bradley Hand ITC" pitchFamily="66" charset="0"/>
              </a:rPr>
              <a:t>Informal </a:t>
            </a:r>
            <a:r>
              <a:rPr lang="en-US" sz="2000" dirty="0" smtClean="0">
                <a:solidFill>
                  <a:srgbClr val="002060"/>
                </a:solidFill>
              </a:rPr>
              <a:t>Contracts (</a:t>
            </a:r>
            <a:r>
              <a:rPr lang="en-US" sz="2000" b="1" dirty="0" smtClean="0"/>
              <a:t>meeting of minds – no legally defined form</a:t>
            </a:r>
            <a:r>
              <a:rPr lang="en-US" sz="2000" dirty="0" smtClean="0">
                <a:solidFill>
                  <a:srgbClr val="002060"/>
                </a:solidFill>
              </a:rPr>
              <a:t>)</a:t>
            </a:r>
            <a:endParaRPr lang="en-US" sz="2000" dirty="0">
              <a:solidFill>
                <a:srgbClr val="002060"/>
              </a:solidFill>
            </a:endParaRPr>
          </a:p>
          <a:p>
            <a:pPr lvl="2"/>
            <a:r>
              <a:rPr lang="en-US" sz="1600" dirty="0" smtClean="0"/>
              <a:t>Self-service shopping (invitation to treat) </a:t>
            </a:r>
          </a:p>
          <a:p>
            <a:pPr lvl="2"/>
            <a:r>
              <a:rPr lang="en-US" sz="1600" dirty="0" smtClean="0"/>
              <a:t>Vending machines (standing offer)</a:t>
            </a:r>
            <a:endParaRPr lang="en-US" sz="1600" dirty="0"/>
          </a:p>
          <a:p>
            <a:pPr lvl="1"/>
            <a:r>
              <a:rPr lang="en-US" sz="2000" dirty="0">
                <a:solidFill>
                  <a:srgbClr val="002060"/>
                </a:solidFill>
              </a:rPr>
              <a:t>Online </a:t>
            </a:r>
            <a:r>
              <a:rPr lang="en-US" sz="2000" dirty="0" smtClean="0">
                <a:solidFill>
                  <a:srgbClr val="002060"/>
                </a:solidFill>
              </a:rPr>
              <a:t>contracts as </a:t>
            </a:r>
            <a:r>
              <a:rPr lang="en-US" sz="2400" b="1" dirty="0">
                <a:solidFill>
                  <a:srgbClr val="00B050"/>
                </a:solidFill>
                <a:latin typeface="Bradley Hand ITC" pitchFamily="66" charset="0"/>
              </a:rPr>
              <a:t>informal</a:t>
            </a:r>
            <a:r>
              <a:rPr lang="en-US" sz="2000" dirty="0" smtClean="0">
                <a:solidFill>
                  <a:srgbClr val="002060"/>
                </a:solidFill>
              </a:rPr>
              <a:t> contracts </a:t>
            </a:r>
          </a:p>
          <a:p>
            <a:pPr lvl="2"/>
            <a:r>
              <a:rPr lang="en-US" sz="1700" dirty="0"/>
              <a:t>e-commerce website is a invitation to treat or standing offer</a:t>
            </a:r>
          </a:p>
          <a:p>
            <a:pPr lvl="2"/>
            <a:r>
              <a:rPr lang="en-US" sz="1600" dirty="0" smtClean="0"/>
              <a:t>EU Directive (e-commerce)</a:t>
            </a:r>
          </a:p>
          <a:p>
            <a:pPr lvl="1"/>
            <a:r>
              <a:rPr lang="en-US" sz="2000" dirty="0" smtClean="0">
                <a:solidFill>
                  <a:srgbClr val="002060"/>
                </a:solidFill>
              </a:rPr>
              <a:t>Terms and Condition</a:t>
            </a:r>
          </a:p>
          <a:p>
            <a:pPr lvl="2"/>
            <a:r>
              <a:rPr lang="en-US" sz="1600" dirty="0" smtClean="0"/>
              <a:t>Valid </a:t>
            </a:r>
            <a:r>
              <a:rPr lang="en-US" sz="1600" dirty="0"/>
              <a:t>only if Agreed upon at the time contract is </a:t>
            </a:r>
            <a:r>
              <a:rPr lang="en-US" sz="1600" dirty="0" smtClean="0"/>
              <a:t>concluded</a:t>
            </a:r>
          </a:p>
          <a:p>
            <a:pPr lvl="1"/>
            <a:r>
              <a:rPr lang="en-US" sz="2000" dirty="0" smtClean="0">
                <a:solidFill>
                  <a:srgbClr val="002060"/>
                </a:solidFill>
              </a:rPr>
              <a:t>Problem: </a:t>
            </a:r>
            <a:r>
              <a:rPr lang="en-US" sz="2000" dirty="0" smtClean="0">
                <a:solidFill>
                  <a:srgbClr val="FF0000"/>
                </a:solidFill>
              </a:rPr>
              <a:t>Enforceability</a:t>
            </a:r>
            <a:r>
              <a:rPr lang="en-US" sz="2000" dirty="0" smtClean="0">
                <a:solidFill>
                  <a:srgbClr val="002060"/>
                </a:solidFill>
              </a:rPr>
              <a:t> for established and agreed contract </a:t>
            </a:r>
          </a:p>
          <a:p>
            <a:pPr lvl="2"/>
            <a:r>
              <a:rPr lang="en-US" sz="1600" dirty="0" smtClean="0"/>
              <a:t>EU Directive (consumer rights)</a:t>
            </a:r>
          </a:p>
          <a:p>
            <a:pPr lvl="2"/>
            <a:r>
              <a:rPr lang="en-US" sz="1600" dirty="0" smtClean="0"/>
              <a:t>More in coming next slides… </a:t>
            </a:r>
            <a:endParaRPr lang="en-US" sz="1600" dirty="0"/>
          </a:p>
          <a:p>
            <a:endParaRPr lang="en-US" sz="2400" dirty="0"/>
          </a:p>
          <a:p>
            <a:pPr lvl="1"/>
            <a:endParaRPr lang="en-US" dirty="0" smtClean="0"/>
          </a:p>
        </p:txBody>
      </p:sp>
    </p:spTree>
    <p:extLst>
      <p:ext uri="{BB962C8B-B14F-4D97-AF65-F5344CB8AC3E}">
        <p14:creationId xmlns:p14="http://schemas.microsoft.com/office/powerpoint/2010/main" val="110295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Intellectual Property Protection</a:t>
            </a:r>
            <a:endParaRPr lang="en-US" dirty="0"/>
          </a:p>
        </p:txBody>
      </p:sp>
      <p:sp>
        <p:nvSpPr>
          <p:cNvPr id="3" name="Content Placeholder 2"/>
          <p:cNvSpPr>
            <a:spLocks noGrp="1"/>
          </p:cNvSpPr>
          <p:nvPr>
            <p:ph idx="1"/>
          </p:nvPr>
        </p:nvSpPr>
        <p:spPr/>
        <p:txBody>
          <a:bodyPr>
            <a:normAutofit/>
          </a:bodyPr>
          <a:lstStyle/>
          <a:p>
            <a:pPr algn="just"/>
            <a:r>
              <a:rPr lang="en-US" sz="2800" dirty="0" smtClean="0"/>
              <a:t>Intellectual property (IP) is an know how that gives competitive advantage</a:t>
            </a:r>
          </a:p>
          <a:p>
            <a:pPr algn="just"/>
            <a:r>
              <a:rPr lang="en-US" sz="2800" dirty="0" smtClean="0"/>
              <a:t>How to protect IP (know how) by LAW?</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26"/>
          <a:stretch/>
        </p:blipFill>
        <p:spPr bwMode="auto">
          <a:xfrm>
            <a:off x="2261102" y="3200400"/>
            <a:ext cx="4596898"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Contracts</a:t>
            </a:r>
            <a:endParaRPr lang="fr-L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392342" cy="29904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627784" y="1412776"/>
            <a:ext cx="6431987" cy="1694284"/>
          </a:xfrm>
        </p:spPr>
        <p:txBody>
          <a:bodyPr>
            <a:normAutofit/>
          </a:bodyPr>
          <a:lstStyle/>
          <a:p>
            <a:pPr marL="0" indent="0" algn="ctr">
              <a:buNone/>
            </a:pPr>
            <a:r>
              <a:rPr lang="en-US" sz="2800" dirty="0" smtClean="0">
                <a:latin typeface="Arial Rounded MT Bold" pitchFamily="34" charset="0"/>
              </a:rPr>
              <a:t>Contract in </a:t>
            </a:r>
            <a:r>
              <a:rPr lang="en-US" sz="2800" dirty="0" smtClean="0">
                <a:solidFill>
                  <a:srgbClr val="002060"/>
                </a:solidFill>
                <a:latin typeface="Arial Rounded MT Bold" pitchFamily="34" charset="0"/>
              </a:rPr>
              <a:t>writing </a:t>
            </a:r>
            <a:r>
              <a:rPr lang="en-US" sz="2800" dirty="0" smtClean="0">
                <a:latin typeface="Arial Rounded MT Bold" pitchFamily="34" charset="0"/>
              </a:rPr>
              <a:t>and </a:t>
            </a:r>
            <a:r>
              <a:rPr lang="en-US" sz="2800" dirty="0" smtClean="0">
                <a:solidFill>
                  <a:srgbClr val="002060"/>
                </a:solidFill>
                <a:latin typeface="Arial Rounded MT Bold" pitchFamily="34" charset="0"/>
              </a:rPr>
              <a:t>signed</a:t>
            </a:r>
            <a:r>
              <a:rPr lang="en-US" sz="2800" dirty="0" smtClean="0">
                <a:latin typeface="Arial Rounded MT Bold" pitchFamily="34" charset="0"/>
              </a:rPr>
              <a:t>, for high value items e.g. property or intellectual property etc.</a:t>
            </a:r>
            <a:endParaRPr lang="en-US" sz="2800" dirty="0">
              <a:solidFill>
                <a:srgbClr val="002060"/>
              </a:solidFill>
              <a:latin typeface="Gill Sans MT Condensed" pitchFamily="34" charset="0"/>
            </a:endParaRPr>
          </a:p>
        </p:txBody>
      </p:sp>
      <p:sp>
        <p:nvSpPr>
          <p:cNvPr id="4" name="Rectangle 3"/>
          <p:cNvSpPr/>
          <p:nvPr/>
        </p:nvSpPr>
        <p:spPr>
          <a:xfrm>
            <a:off x="251520" y="2977788"/>
            <a:ext cx="8496944" cy="2677656"/>
          </a:xfrm>
          <a:prstGeom prst="rect">
            <a:avLst/>
          </a:prstGeom>
        </p:spPr>
        <p:txBody>
          <a:bodyPr wrap="square">
            <a:spAutoFit/>
          </a:bodyPr>
          <a:lstStyle/>
          <a:p>
            <a:pPr algn="ctr"/>
            <a:r>
              <a:rPr lang="en-US" sz="2800" dirty="0">
                <a:solidFill>
                  <a:srgbClr val="002060"/>
                </a:solidFill>
                <a:latin typeface="Gill Sans MT Condensed" pitchFamily="34" charset="0"/>
              </a:rPr>
              <a:t>Is webpage or email can be considered as document (electronic) ‘in writing</a:t>
            </a:r>
            <a:r>
              <a:rPr lang="en-US" sz="2800" dirty="0" smtClean="0">
                <a:solidFill>
                  <a:srgbClr val="002060"/>
                </a:solidFill>
                <a:latin typeface="Gill Sans MT Condensed" pitchFamily="34" charset="0"/>
              </a:rPr>
              <a:t>’?</a:t>
            </a:r>
          </a:p>
          <a:p>
            <a:pPr algn="just"/>
            <a:r>
              <a:rPr lang="en-US" sz="2000" dirty="0"/>
              <a:t>1996: United Nations Commission on International Trade Law (UNCITRAL) require all UNCITRAL states to formally recognize electric </a:t>
            </a:r>
            <a:r>
              <a:rPr lang="en-US" sz="2000" dirty="0" smtClean="0"/>
              <a:t>contracts</a:t>
            </a:r>
          </a:p>
          <a:p>
            <a:pPr algn="just"/>
            <a:r>
              <a:rPr lang="en-US" sz="2000" dirty="0"/>
              <a:t>	</a:t>
            </a:r>
            <a:r>
              <a:rPr lang="en-US" sz="2000" dirty="0" smtClean="0"/>
              <a:t>Art. 5 &amp; 6: Data message </a:t>
            </a:r>
          </a:p>
          <a:p>
            <a:pPr algn="just"/>
            <a:r>
              <a:rPr lang="en-US" sz="2000" dirty="0"/>
              <a:t> </a:t>
            </a:r>
            <a:r>
              <a:rPr lang="en-US" sz="2000" dirty="0" smtClean="0"/>
              <a:t>               Art. 7: Electronic signature </a:t>
            </a:r>
          </a:p>
          <a:p>
            <a:pPr algn="just"/>
            <a:r>
              <a:rPr lang="en-US" sz="2000" dirty="0"/>
              <a:t> </a:t>
            </a:r>
            <a:r>
              <a:rPr lang="en-US" sz="2000" dirty="0" smtClean="0"/>
              <a:t>               Art. 11: </a:t>
            </a:r>
            <a:r>
              <a:rPr lang="en-US" sz="2000" dirty="0" err="1" smtClean="0"/>
              <a:t>Electroc</a:t>
            </a:r>
            <a:r>
              <a:rPr lang="en-US" sz="2000" dirty="0" smtClean="0"/>
              <a:t> contracts </a:t>
            </a:r>
          </a:p>
          <a:p>
            <a:pPr algn="just"/>
            <a:endParaRPr lang="en-US" sz="2000" dirty="0"/>
          </a:p>
          <a:p>
            <a:pPr algn="just"/>
            <a:r>
              <a:rPr lang="en-US" sz="2000" dirty="0" smtClean="0"/>
              <a:t>EU: </a:t>
            </a:r>
            <a:r>
              <a:rPr lang="en-US" sz="2000" dirty="0" smtClean="0">
                <a:hlinkClick r:id="rId3"/>
              </a:rPr>
              <a:t>Electronic Signature Directive</a:t>
            </a:r>
            <a:endParaRPr lang="en-US" sz="2000"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437112"/>
            <a:ext cx="3433564" cy="200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5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arch result for &quot;amaz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94299"/>
            <a:ext cx="3096344" cy="1134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1844824"/>
            <a:ext cx="4572000" cy="923330"/>
          </a:xfrm>
          <a:prstGeom prst="rect">
            <a:avLst/>
          </a:prstGeom>
        </p:spPr>
        <p:txBody>
          <a:bodyPr>
            <a:spAutoFit/>
          </a:bodyPr>
          <a:lstStyle/>
          <a:p>
            <a:pPr algn="ctr"/>
            <a:r>
              <a:rPr lang="en-US" dirty="0" smtClean="0">
                <a:latin typeface="Arial Rounded MT Bold" pitchFamily="34" charset="0"/>
              </a:rPr>
              <a:t>Amazon has a informal contract </a:t>
            </a:r>
            <a:r>
              <a:rPr lang="en-US" dirty="0">
                <a:latin typeface="Arial Rounded MT Bold" pitchFamily="34" charset="0"/>
              </a:rPr>
              <a:t>(</a:t>
            </a:r>
            <a:r>
              <a:rPr lang="en-US" b="1" dirty="0">
                <a:latin typeface="Bradley Hand ITC" pitchFamily="66" charset="0"/>
              </a:rPr>
              <a:t>invitation to treat</a:t>
            </a:r>
            <a:r>
              <a:rPr lang="en-US" dirty="0">
                <a:latin typeface="Arial Rounded MT Bold" pitchFamily="34" charset="0"/>
              </a:rPr>
              <a:t>) or like a vending machine (</a:t>
            </a:r>
            <a:r>
              <a:rPr lang="en-US" b="1" dirty="0">
                <a:latin typeface="Bradley Hand ITC" pitchFamily="66" charset="0"/>
              </a:rPr>
              <a:t>standing offer</a:t>
            </a:r>
            <a:r>
              <a:rPr lang="en-US" dirty="0" smtClean="0">
                <a:latin typeface="Arial Rounded MT Bold" pitchFamily="34" charset="0"/>
              </a:rPr>
              <a:t>)</a:t>
            </a:r>
            <a:endParaRPr lang="en-US" dirty="0"/>
          </a:p>
        </p:txBody>
      </p:sp>
      <p:sp>
        <p:nvSpPr>
          <p:cNvPr id="6" name="Rectangle 5"/>
          <p:cNvSpPr/>
          <p:nvPr/>
        </p:nvSpPr>
        <p:spPr>
          <a:xfrm>
            <a:off x="4499992" y="1818533"/>
            <a:ext cx="4572000" cy="923330"/>
          </a:xfrm>
          <a:prstGeom prst="rect">
            <a:avLst/>
          </a:prstGeom>
        </p:spPr>
        <p:txBody>
          <a:bodyPr>
            <a:spAutoFit/>
          </a:bodyPr>
          <a:lstStyle/>
          <a:p>
            <a:pPr algn="ctr"/>
            <a:r>
              <a:rPr lang="en-US" dirty="0" smtClean="0">
                <a:latin typeface="Arial Rounded MT Bold" pitchFamily="34" charset="0"/>
              </a:rPr>
              <a:t>Amazon has a formal contract </a:t>
            </a:r>
            <a:r>
              <a:rPr lang="en-US" b="1" dirty="0" smtClean="0">
                <a:latin typeface="Bradley Hand ITC" pitchFamily="66" charset="0"/>
              </a:rPr>
              <a:t>electronically written</a:t>
            </a:r>
            <a:r>
              <a:rPr lang="en-US" dirty="0" smtClean="0">
                <a:latin typeface="Arial Rounded MT Bold" pitchFamily="34" charset="0"/>
              </a:rPr>
              <a:t> and </a:t>
            </a:r>
            <a:r>
              <a:rPr lang="en-US" b="1" dirty="0" smtClean="0">
                <a:latin typeface="Bradley Hand ITC" pitchFamily="66" charset="0"/>
              </a:rPr>
              <a:t>electronically signed</a:t>
            </a:r>
            <a:endParaRPr lang="en-US" dirty="0">
              <a:latin typeface="Arial Rounded MT Bold" pitchFamily="34" charset="0"/>
            </a:endParaRPr>
          </a:p>
        </p:txBody>
      </p:sp>
      <p:sp>
        <p:nvSpPr>
          <p:cNvPr id="7" name="Rectangle 6"/>
          <p:cNvSpPr/>
          <p:nvPr/>
        </p:nvSpPr>
        <p:spPr>
          <a:xfrm>
            <a:off x="2213992" y="3363957"/>
            <a:ext cx="4572000" cy="2585323"/>
          </a:xfrm>
          <a:prstGeom prst="rect">
            <a:avLst/>
          </a:prstGeom>
        </p:spPr>
        <p:txBody>
          <a:bodyPr>
            <a:spAutoFit/>
          </a:bodyPr>
          <a:lstStyle/>
          <a:p>
            <a:pPr algn="ctr"/>
            <a:r>
              <a:rPr lang="en-US" dirty="0" smtClean="0">
                <a:latin typeface="Arial Rounded MT Bold" pitchFamily="34" charset="0"/>
              </a:rPr>
              <a:t>Amazon has a something in between: </a:t>
            </a:r>
            <a:r>
              <a:rPr lang="en-US" dirty="0" smtClean="0">
                <a:latin typeface="Arial Rounded MT Bold" pitchFamily="34" charset="0"/>
                <a:hlinkClick r:id="rId3"/>
              </a:rPr>
              <a:t>contract</a:t>
            </a:r>
            <a:r>
              <a:rPr lang="en-US" dirty="0" smtClean="0">
                <a:latin typeface="Arial Rounded MT Bold" pitchFamily="34" charset="0"/>
              </a:rPr>
              <a:t> is </a:t>
            </a:r>
            <a:r>
              <a:rPr lang="en-US" b="1" dirty="0" smtClean="0">
                <a:latin typeface="Bradley Hand ITC" pitchFamily="66" charset="0"/>
              </a:rPr>
              <a:t>electronically written</a:t>
            </a:r>
            <a:r>
              <a:rPr lang="en-US" dirty="0" smtClean="0">
                <a:latin typeface="Arial Rounded MT Bold" pitchFamily="34" charset="0"/>
              </a:rPr>
              <a:t> but not </a:t>
            </a:r>
            <a:r>
              <a:rPr lang="en-US" b="1" dirty="0" smtClean="0">
                <a:latin typeface="Bradley Hand ITC" pitchFamily="66" charset="0"/>
              </a:rPr>
              <a:t>electronically signed </a:t>
            </a:r>
            <a:endParaRPr lang="en-US" dirty="0">
              <a:latin typeface="Arial Rounded MT Bold" pitchFamily="34" charset="0"/>
            </a:endParaRPr>
          </a:p>
          <a:p>
            <a:pPr algn="ctr"/>
            <a:endParaRPr lang="en-US" dirty="0" smtClean="0">
              <a:latin typeface="Arial Rounded MT Bold" pitchFamily="34" charset="0"/>
            </a:endParaRPr>
          </a:p>
          <a:p>
            <a:pPr algn="ctr"/>
            <a:r>
              <a:rPr lang="en-US" dirty="0" smtClean="0">
                <a:latin typeface="Arial Rounded MT Bold" pitchFamily="34" charset="0"/>
              </a:rPr>
              <a:t>OR</a:t>
            </a:r>
          </a:p>
          <a:p>
            <a:pPr algn="ctr"/>
            <a:endParaRPr lang="en-US" dirty="0">
              <a:latin typeface="Arial Rounded MT Bold" pitchFamily="34" charset="0"/>
            </a:endParaRPr>
          </a:p>
          <a:p>
            <a:pPr algn="ctr"/>
            <a:r>
              <a:rPr lang="en-US" dirty="0" smtClean="0">
                <a:latin typeface="Arial Rounded MT Bold" pitchFamily="34" charset="0"/>
              </a:rPr>
              <a:t>Amazon has a something in between: </a:t>
            </a:r>
            <a:r>
              <a:rPr lang="en-US" dirty="0" smtClean="0">
                <a:latin typeface="Arial Rounded MT Bold" pitchFamily="34" charset="0"/>
                <a:hlinkClick r:id="rId4"/>
              </a:rPr>
              <a:t>contract</a:t>
            </a:r>
            <a:r>
              <a:rPr lang="en-US" dirty="0" smtClean="0">
                <a:latin typeface="Arial Rounded MT Bold" pitchFamily="34" charset="0"/>
              </a:rPr>
              <a:t> is not </a:t>
            </a:r>
            <a:r>
              <a:rPr lang="en-US" b="1" dirty="0" smtClean="0">
                <a:latin typeface="Bradley Hand ITC" pitchFamily="66" charset="0"/>
              </a:rPr>
              <a:t>electronically written</a:t>
            </a:r>
            <a:r>
              <a:rPr lang="en-US" dirty="0" smtClean="0">
                <a:latin typeface="Arial Rounded MT Bold" pitchFamily="34" charset="0"/>
              </a:rPr>
              <a:t> but </a:t>
            </a:r>
            <a:r>
              <a:rPr lang="en-US" b="1" dirty="0" smtClean="0">
                <a:latin typeface="Bradley Hand ITC" pitchFamily="66" charset="0"/>
              </a:rPr>
              <a:t>electronically signed </a:t>
            </a:r>
            <a:endParaRPr lang="en-US" dirty="0" smtClean="0">
              <a:latin typeface="Arial Rounded MT Bold" pitchFamily="34" charset="0"/>
            </a:endParaRP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725134"/>
            <a:ext cx="638200" cy="6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Search result for &quot;digitally signed contrac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LU"/>
          </a:p>
        </p:txBody>
      </p:sp>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614" y="2536877"/>
            <a:ext cx="14668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00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Contracts</a:t>
            </a:r>
            <a:endParaRPr lang="fr-L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96752"/>
            <a:ext cx="2592288" cy="162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1520" y="5157192"/>
            <a:ext cx="8784976" cy="954107"/>
          </a:xfrm>
          <a:prstGeom prst="rect">
            <a:avLst/>
          </a:prstGeom>
        </p:spPr>
        <p:txBody>
          <a:bodyPr wrap="square">
            <a:spAutoFit/>
          </a:bodyPr>
          <a:lstStyle/>
          <a:p>
            <a:pPr marL="0" lvl="1" algn="ctr"/>
            <a:r>
              <a:rPr lang="en-US" sz="2800" dirty="0" smtClean="0">
                <a:latin typeface="Arial Rounded MT Bold" pitchFamily="34" charset="0"/>
              </a:rPr>
              <a:t>Legally Binding (</a:t>
            </a:r>
            <a:r>
              <a:rPr lang="en-US" sz="2800" dirty="0" smtClean="0">
                <a:solidFill>
                  <a:srgbClr val="002060"/>
                </a:solidFill>
                <a:latin typeface="Arial Rounded MT Bold" pitchFamily="34" charset="0"/>
              </a:rPr>
              <a:t>digitally signed</a:t>
            </a:r>
            <a:r>
              <a:rPr lang="en-US" sz="2800" dirty="0" smtClean="0">
                <a:latin typeface="Arial Rounded MT Bold" pitchFamily="34" charset="0"/>
              </a:rPr>
              <a:t>) and </a:t>
            </a:r>
            <a:r>
              <a:rPr lang="en-US" sz="2800" b="1" dirty="0" smtClean="0">
                <a:solidFill>
                  <a:srgbClr val="FF0000"/>
                </a:solidFill>
                <a:latin typeface="Bradley Hand ITC" pitchFamily="66" charset="0"/>
              </a:rPr>
              <a:t>Enforceable</a:t>
            </a:r>
            <a:r>
              <a:rPr lang="en-US" sz="2800" dirty="0" smtClean="0">
                <a:latin typeface="Arial Rounded MT Bold" pitchFamily="34" charset="0"/>
              </a:rPr>
              <a:t>?</a:t>
            </a:r>
          </a:p>
          <a:p>
            <a:pPr marL="0" lvl="1" algn="ctr"/>
            <a:r>
              <a:rPr lang="en-US" sz="2800" dirty="0" smtClean="0">
                <a:latin typeface="Algerian" pitchFamily="82" charset="0"/>
              </a:rPr>
              <a:t>Especially in the Cloud??????</a:t>
            </a:r>
          </a:p>
        </p:txBody>
      </p:sp>
      <p:pic>
        <p:nvPicPr>
          <p:cNvPr id="7"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303526"/>
            <a:ext cx="2664296" cy="173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4"/>
          </p:cNvPr>
          <p:cNvSpPr>
            <a:spLocks noChangeArrowheads="1"/>
          </p:cNvSpPr>
          <p:nvPr/>
        </p:nvSpPr>
        <p:spPr bwMode="auto">
          <a:xfrm>
            <a:off x="2363564" y="2824569"/>
            <a:ext cx="456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hlinkClick r:id="rId4"/>
              </a:rPr>
              <a:t>IBM &amp; Samsung live demo of ADEPT</a:t>
            </a:r>
            <a:endParaRPr lang="fr-LU" dirty="0"/>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805264"/>
            <a:ext cx="1383990" cy="9687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008" y="6372036"/>
            <a:ext cx="7164288" cy="369332"/>
          </a:xfrm>
          <a:prstGeom prst="rect">
            <a:avLst/>
          </a:prstGeom>
        </p:spPr>
        <p:txBody>
          <a:bodyPr wrap="square">
            <a:spAutoFit/>
          </a:bodyPr>
          <a:lstStyle/>
          <a:p>
            <a:r>
              <a:rPr lang="fr-LU" dirty="0" smtClean="0"/>
              <a:t>http://ec.europa.eu/justice/contract/cloud-computing/index_en.htm</a:t>
            </a:r>
            <a:endParaRPr lang="fr-LU" dirty="0"/>
          </a:p>
        </p:txBody>
      </p:sp>
    </p:spTree>
    <p:extLst>
      <p:ext uri="{BB962C8B-B14F-4D97-AF65-F5344CB8AC3E}">
        <p14:creationId xmlns:p14="http://schemas.microsoft.com/office/powerpoint/2010/main" val="293708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 Online Contract</a:t>
            </a:r>
            <a:endParaRPr lang="fr-LU" dirty="0"/>
          </a:p>
        </p:txBody>
      </p:sp>
      <p:sp>
        <p:nvSpPr>
          <p:cNvPr id="3" name="Content Placeholder 2"/>
          <p:cNvSpPr>
            <a:spLocks noGrp="1"/>
          </p:cNvSpPr>
          <p:nvPr>
            <p:ph idx="1"/>
          </p:nvPr>
        </p:nvSpPr>
        <p:spPr/>
        <p:txBody>
          <a:bodyPr>
            <a:normAutofit fontScale="92500" lnSpcReduction="10000"/>
          </a:bodyPr>
          <a:lstStyle/>
          <a:p>
            <a:r>
              <a:rPr lang="en-US" sz="2400" dirty="0" smtClean="0">
                <a:solidFill>
                  <a:srgbClr val="002060"/>
                </a:solidFill>
              </a:rPr>
              <a:t>Contract</a:t>
            </a:r>
            <a:r>
              <a:rPr lang="fr-LU" sz="2400" dirty="0" smtClean="0">
                <a:solidFill>
                  <a:srgbClr val="002060"/>
                </a:solidFill>
              </a:rPr>
              <a:t>s </a:t>
            </a:r>
          </a:p>
          <a:p>
            <a:pPr lvl="1"/>
            <a:r>
              <a:rPr lang="en-US" sz="2200" b="1" dirty="0" smtClean="0"/>
              <a:t>Offer</a:t>
            </a:r>
            <a:r>
              <a:rPr lang="en-US" sz="2200" dirty="0" smtClean="0"/>
              <a:t> is </a:t>
            </a:r>
            <a:r>
              <a:rPr lang="en-US" sz="2200" b="1" dirty="0" smtClean="0"/>
              <a:t>accepted</a:t>
            </a:r>
            <a:r>
              <a:rPr lang="en-US" sz="2200" dirty="0" smtClean="0"/>
              <a:t> with </a:t>
            </a:r>
            <a:r>
              <a:rPr lang="en-US" sz="2200" b="1" dirty="0" smtClean="0"/>
              <a:t>consideration</a:t>
            </a:r>
          </a:p>
          <a:p>
            <a:pPr lvl="1"/>
            <a:r>
              <a:rPr lang="en-US" sz="2200" b="1" dirty="0">
                <a:solidFill>
                  <a:srgbClr val="00B050"/>
                </a:solidFill>
                <a:latin typeface="Bradley Hand ITC" pitchFamily="66" charset="0"/>
              </a:rPr>
              <a:t>Informal </a:t>
            </a:r>
            <a:r>
              <a:rPr lang="en-US" sz="2200" dirty="0" smtClean="0">
                <a:solidFill>
                  <a:srgbClr val="002060"/>
                </a:solidFill>
              </a:rPr>
              <a:t>Contracts (</a:t>
            </a:r>
            <a:r>
              <a:rPr lang="en-US" sz="2200" b="1" dirty="0" smtClean="0"/>
              <a:t>meeting of minds</a:t>
            </a:r>
            <a:r>
              <a:rPr lang="en-US" sz="2200" dirty="0" smtClean="0">
                <a:solidFill>
                  <a:srgbClr val="002060"/>
                </a:solidFill>
              </a:rPr>
              <a:t>)</a:t>
            </a:r>
            <a:endParaRPr lang="en-US" sz="2200" dirty="0">
              <a:solidFill>
                <a:srgbClr val="002060"/>
              </a:solidFill>
            </a:endParaRPr>
          </a:p>
          <a:p>
            <a:pPr lvl="1"/>
            <a:r>
              <a:rPr lang="en-US" sz="2200" dirty="0" smtClean="0">
                <a:solidFill>
                  <a:srgbClr val="00B050"/>
                </a:solidFill>
                <a:latin typeface="Algerian" pitchFamily="82" charset="0"/>
              </a:rPr>
              <a:t>Formal</a:t>
            </a:r>
            <a:r>
              <a:rPr lang="en-US" sz="2200" dirty="0" smtClean="0">
                <a:solidFill>
                  <a:srgbClr val="002060"/>
                </a:solidFill>
              </a:rPr>
              <a:t> </a:t>
            </a:r>
            <a:r>
              <a:rPr lang="en-US" sz="2200" dirty="0">
                <a:solidFill>
                  <a:srgbClr val="002060"/>
                </a:solidFill>
              </a:rPr>
              <a:t>Contracts (</a:t>
            </a:r>
            <a:r>
              <a:rPr lang="en-US" sz="2200" b="1" dirty="0"/>
              <a:t>written and </a:t>
            </a:r>
            <a:r>
              <a:rPr lang="en-US" sz="2200" b="1" dirty="0" smtClean="0"/>
              <a:t>signed</a:t>
            </a:r>
            <a:r>
              <a:rPr lang="en-US" sz="2200" dirty="0" smtClean="0">
                <a:solidFill>
                  <a:srgbClr val="002060"/>
                </a:solidFill>
              </a:rPr>
              <a:t>)</a:t>
            </a:r>
          </a:p>
          <a:p>
            <a:r>
              <a:rPr lang="en-US" sz="2400" dirty="0">
                <a:solidFill>
                  <a:srgbClr val="002060"/>
                </a:solidFill>
              </a:rPr>
              <a:t>Issue in both</a:t>
            </a:r>
          </a:p>
          <a:p>
            <a:pPr lvl="1"/>
            <a:r>
              <a:rPr lang="en-US" sz="2000" dirty="0" smtClean="0">
                <a:solidFill>
                  <a:srgbClr val="FF0000"/>
                </a:solidFill>
              </a:rPr>
              <a:t>Enforceability</a:t>
            </a:r>
            <a:r>
              <a:rPr lang="en-US" sz="2000" dirty="0" smtClean="0">
                <a:solidFill>
                  <a:srgbClr val="002060"/>
                </a:solidFill>
              </a:rPr>
              <a:t> (especially in Cloud) </a:t>
            </a:r>
          </a:p>
          <a:p>
            <a:r>
              <a:rPr lang="en-US" sz="2400" dirty="0" smtClean="0">
                <a:solidFill>
                  <a:srgbClr val="002060"/>
                </a:solidFill>
              </a:rPr>
              <a:t>Four possible cases</a:t>
            </a:r>
          </a:p>
          <a:p>
            <a:pPr lvl="1"/>
            <a:r>
              <a:rPr lang="en-US" sz="2200" dirty="0" smtClean="0">
                <a:solidFill>
                  <a:srgbClr val="002060"/>
                </a:solidFill>
              </a:rPr>
              <a:t>Meeting of minds (informal)</a:t>
            </a:r>
          </a:p>
          <a:p>
            <a:pPr lvl="1"/>
            <a:r>
              <a:rPr lang="en-US" sz="2200" dirty="0" smtClean="0">
                <a:solidFill>
                  <a:srgbClr val="002060"/>
                </a:solidFill>
              </a:rPr>
              <a:t>Written and signed (formal)</a:t>
            </a:r>
          </a:p>
          <a:p>
            <a:pPr lvl="1"/>
            <a:r>
              <a:rPr lang="en-US" sz="2200" dirty="0" smtClean="0">
                <a:solidFill>
                  <a:srgbClr val="002060"/>
                </a:solidFill>
              </a:rPr>
              <a:t>Written but may be not considered signed </a:t>
            </a:r>
          </a:p>
          <a:p>
            <a:pPr lvl="2"/>
            <a:r>
              <a:rPr lang="en-US" sz="1900" b="1" dirty="0" smtClean="0">
                <a:solidFill>
                  <a:srgbClr val="002060"/>
                </a:solidFill>
              </a:rPr>
              <a:t>Service </a:t>
            </a:r>
            <a:r>
              <a:rPr lang="en-US" sz="1900" b="1" dirty="0" smtClean="0">
                <a:solidFill>
                  <a:srgbClr val="002060"/>
                </a:solidFill>
              </a:rPr>
              <a:t>level agreements (SLA)</a:t>
            </a:r>
          </a:p>
          <a:p>
            <a:pPr lvl="1"/>
            <a:r>
              <a:rPr lang="en-US" sz="2200" dirty="0" smtClean="0">
                <a:solidFill>
                  <a:srgbClr val="002060"/>
                </a:solidFill>
              </a:rPr>
              <a:t>May be considered not written but signed</a:t>
            </a:r>
          </a:p>
          <a:p>
            <a:pPr lvl="2"/>
            <a:r>
              <a:rPr lang="en-US" sz="1900" b="1" dirty="0" smtClean="0">
                <a:solidFill>
                  <a:srgbClr val="002060"/>
                </a:solidFill>
              </a:rPr>
              <a:t>Smart </a:t>
            </a:r>
            <a:r>
              <a:rPr lang="en-US" sz="1900" b="1" dirty="0" smtClean="0">
                <a:solidFill>
                  <a:srgbClr val="002060"/>
                </a:solidFill>
              </a:rPr>
              <a:t>Contracts </a:t>
            </a:r>
            <a:endParaRPr lang="en-US" sz="1900" b="1" dirty="0">
              <a:solidFill>
                <a:srgbClr val="002060"/>
              </a:solidFill>
            </a:endParaRPr>
          </a:p>
        </p:txBody>
      </p:sp>
    </p:spTree>
    <p:extLst>
      <p:ext uri="{BB962C8B-B14F-4D97-AF65-F5344CB8AC3E}">
        <p14:creationId xmlns:p14="http://schemas.microsoft.com/office/powerpoint/2010/main" val="2896159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of all Summaries</a:t>
            </a:r>
            <a:endParaRPr lang="fr-LU" dirty="0"/>
          </a:p>
        </p:txBody>
      </p:sp>
      <p:sp>
        <p:nvSpPr>
          <p:cNvPr id="3" name="Content Placeholder 2"/>
          <p:cNvSpPr>
            <a:spLocks noGrp="1"/>
          </p:cNvSpPr>
          <p:nvPr>
            <p:ph idx="1"/>
          </p:nvPr>
        </p:nvSpPr>
        <p:spPr/>
        <p:txBody>
          <a:bodyPr/>
          <a:lstStyle/>
          <a:p>
            <a:r>
              <a:rPr lang="en-US" dirty="0" smtClean="0"/>
              <a:t>Legal protection</a:t>
            </a:r>
            <a:endParaRPr lang="en-US" dirty="0"/>
          </a:p>
          <a:p>
            <a:pPr lvl="1"/>
            <a:r>
              <a:rPr lang="en-US" dirty="0" smtClean="0"/>
              <a:t>Data (competitive advantage)</a:t>
            </a:r>
          </a:p>
          <a:p>
            <a:pPr lvl="2"/>
            <a:r>
              <a:rPr lang="en-US" dirty="0" smtClean="0"/>
              <a:t>IPR</a:t>
            </a:r>
          </a:p>
          <a:p>
            <a:pPr lvl="1"/>
            <a:r>
              <a:rPr lang="en-US" dirty="0" smtClean="0"/>
              <a:t>Data (Personal)</a:t>
            </a:r>
          </a:p>
          <a:p>
            <a:pPr lvl="2"/>
            <a:r>
              <a:rPr lang="en-US" dirty="0" smtClean="0"/>
              <a:t>Data Protection Regulation</a:t>
            </a:r>
          </a:p>
          <a:p>
            <a:pPr lvl="1"/>
            <a:r>
              <a:rPr lang="en-US" dirty="0" smtClean="0"/>
              <a:t>Data in Transaction</a:t>
            </a:r>
          </a:p>
          <a:p>
            <a:pPr lvl="2"/>
            <a:r>
              <a:rPr lang="en-US" dirty="0" smtClean="0"/>
              <a:t>Online contracts</a:t>
            </a:r>
            <a:endParaRPr lang="fr-LU" dirty="0"/>
          </a:p>
        </p:txBody>
      </p:sp>
      <p:pic>
        <p:nvPicPr>
          <p:cNvPr id="14338" name="Picture 2" descr="Search result for &quot;conclus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96752"/>
            <a:ext cx="2160240" cy="1191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Search result for &quot;w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636912"/>
            <a:ext cx="1800200" cy="1043506"/>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7481"/>
          <a:stretch/>
        </p:blipFill>
        <p:spPr bwMode="auto">
          <a:xfrm>
            <a:off x="5076056" y="3789040"/>
            <a:ext cx="3816424" cy="25108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47664" y="6228601"/>
            <a:ext cx="6670416" cy="584775"/>
          </a:xfrm>
          <a:prstGeom prst="rect">
            <a:avLst/>
          </a:prstGeom>
        </p:spPr>
        <p:txBody>
          <a:bodyPr wrap="none">
            <a:spAutoFit/>
          </a:bodyPr>
          <a:lstStyle/>
          <a:p>
            <a:r>
              <a:rPr lang="en-US" sz="3200" b="1" dirty="0" smtClean="0">
                <a:solidFill>
                  <a:schemeClr val="tx2"/>
                </a:solidFill>
                <a:latin typeface="Agency FB" pitchFamily="34" charset="0"/>
                <a:cs typeface="Arial" panose="020B0604020202020204" pitchFamily="34" charset="0"/>
              </a:rPr>
              <a:t>DATA DRIVEN ARCITECHTURES &amp; INNOVATIONS </a:t>
            </a:r>
            <a:endParaRPr lang="fr-LU" sz="3200" dirty="0"/>
          </a:p>
        </p:txBody>
      </p:sp>
    </p:spTree>
    <p:extLst>
      <p:ext uri="{BB962C8B-B14F-4D97-AF65-F5344CB8AC3E}">
        <p14:creationId xmlns:p14="http://schemas.microsoft.com/office/powerpoint/2010/main" val="13856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500"/>
                                        <p:tgtEl>
                                          <p:spTgt spid="143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8864" y="1600125"/>
            <a:ext cx="8229600" cy="37730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it-IT" dirty="0" smtClean="0">
                <a:solidFill>
                  <a:srgbClr val="5F5F5F"/>
                </a:solidFill>
                <a:ea typeface="ＭＳ Ｐゴシック" charset="0"/>
              </a:rPr>
              <a:t>Mny </a:t>
            </a:r>
            <a:r>
              <a:rPr lang="it-IT" dirty="0" smtClean="0">
                <a:solidFill>
                  <a:srgbClr val="5F5F5F"/>
                </a:solidFill>
                <a:ea typeface="ＭＳ Ｐゴシック" charset="0"/>
              </a:rPr>
              <a:t>thanks for the attention</a:t>
            </a: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buFontTx/>
              <a:buNone/>
              <a:defRPr/>
            </a:pPr>
            <a:endParaRPr lang="it-IT" dirty="0" smtClean="0">
              <a:solidFill>
                <a:srgbClr val="5F5F5F"/>
              </a:solidFill>
              <a:ea typeface="ＭＳ Ｐゴシック" charset="0"/>
            </a:endParaRPr>
          </a:p>
          <a:p>
            <a:pPr algn="ctr">
              <a:spcBef>
                <a:spcPct val="0"/>
              </a:spcBef>
              <a:buFontTx/>
              <a:buNone/>
              <a:defRPr/>
            </a:pPr>
            <a:endParaRPr lang="it-IT" dirty="0" smtClean="0">
              <a:solidFill>
                <a:srgbClr val="5F5F5F"/>
              </a:solidFill>
              <a:ea typeface="ＭＳ Ｐゴシック" charset="0"/>
            </a:endParaRPr>
          </a:p>
          <a:p>
            <a:pPr algn="ctr">
              <a:spcBef>
                <a:spcPct val="0"/>
              </a:spcBef>
              <a:buFontTx/>
              <a:buNone/>
              <a:defRPr/>
            </a:pPr>
            <a:r>
              <a:rPr lang="it-IT" dirty="0" smtClean="0">
                <a:solidFill>
                  <a:srgbClr val="5F5F5F"/>
                </a:solidFill>
                <a:ea typeface="ＭＳ Ｐゴシック" charset="0"/>
                <a:hlinkClick r:id="rId2"/>
              </a:rPr>
              <a:t>umer.wasim@gmail.com</a:t>
            </a:r>
            <a:endParaRPr lang="it-IT" dirty="0" smtClean="0">
              <a:solidFill>
                <a:srgbClr val="5F5F5F"/>
              </a:solidFill>
              <a:ea typeface="ＭＳ Ｐゴシック" charset="0"/>
            </a:endParaRPr>
          </a:p>
          <a:p>
            <a:pPr algn="ctr">
              <a:buFontTx/>
              <a:buNone/>
              <a:defRPr/>
            </a:pPr>
            <a:endParaRPr lang="it-IT" dirty="0">
              <a:solidFill>
                <a:srgbClr val="5F5F5F"/>
              </a:solidFill>
              <a:ea typeface="ＭＳ Ｐゴシック"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22098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04256" y="4797152"/>
            <a:ext cx="4572000" cy="707886"/>
          </a:xfrm>
          <a:prstGeom prst="rect">
            <a:avLst/>
          </a:prstGeom>
        </p:spPr>
        <p:txBody>
          <a:bodyPr>
            <a:spAutoFit/>
          </a:bodyPr>
          <a:lstStyle/>
          <a:p>
            <a:pPr algn="ctr"/>
            <a:r>
              <a:rPr lang="en-US" sz="2000" b="1" i="0" kern="1200" dirty="0" smtClean="0">
                <a:solidFill>
                  <a:schemeClr val="bg1">
                    <a:lumMod val="50000"/>
                  </a:schemeClr>
                </a:solidFill>
                <a:effectLst/>
                <a:latin typeface="Arial Rounded MT Bold" pitchFamily="34" charset="0"/>
              </a:rPr>
              <a:t>Interdisciplinary Lab for Intelligent and Adaptive Systems (ILIAS)</a:t>
            </a:r>
            <a:endParaRPr lang="en-US" sz="2000" b="1" i="0" kern="1200" dirty="0">
              <a:solidFill>
                <a:schemeClr val="bg1">
                  <a:lumMod val="50000"/>
                </a:schemeClr>
              </a:solidFill>
              <a:effectLst/>
              <a:latin typeface="Arial Rounded MT Bold" pitchFamily="34" charset="0"/>
            </a:endParaRPr>
          </a:p>
        </p:txBody>
      </p:sp>
      <p:sp>
        <p:nvSpPr>
          <p:cNvPr id="7" name="Content Placeholder 6"/>
          <p:cNvSpPr>
            <a:spLocks noGrp="1"/>
          </p:cNvSpPr>
          <p:nvPr>
            <p:ph idx="1"/>
          </p:nvPr>
        </p:nvSpPr>
        <p:spPr/>
        <p:txBody>
          <a:bodyPr/>
          <a:lstStyle/>
          <a:p>
            <a:endParaRPr lang="fr-LU" dirty="0"/>
          </a:p>
        </p:txBody>
      </p:sp>
    </p:spTree>
    <p:extLst>
      <p:ext uri="{BB962C8B-B14F-4D97-AF65-F5344CB8AC3E}">
        <p14:creationId xmlns:p14="http://schemas.microsoft.com/office/powerpoint/2010/main" val="291255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Intellectual Property</a:t>
            </a:r>
            <a:endParaRPr lang="en-US" dirty="0"/>
          </a:p>
        </p:txBody>
      </p:sp>
      <p:sp>
        <p:nvSpPr>
          <p:cNvPr id="3" name="Content Placeholder 2"/>
          <p:cNvSpPr>
            <a:spLocks noGrp="1"/>
          </p:cNvSpPr>
          <p:nvPr>
            <p:ph idx="1"/>
          </p:nvPr>
        </p:nvSpPr>
        <p:spPr/>
        <p:txBody>
          <a:bodyPr>
            <a:normAutofit/>
          </a:bodyPr>
          <a:lstStyle/>
          <a:p>
            <a:pPr lvl="1" algn="just"/>
            <a:r>
              <a:rPr lang="en-US" dirty="0" smtClean="0"/>
              <a:t>Trademark</a:t>
            </a:r>
          </a:p>
          <a:p>
            <a:pPr lvl="2" algn="just"/>
            <a:r>
              <a:rPr lang="en-US" dirty="0" smtClean="0"/>
              <a:t>Anything that identify a product from particular source: color, word, phrase, name, logo, slogan, sound…</a:t>
            </a:r>
          </a:p>
          <a:p>
            <a:pPr lvl="2" algn="just"/>
            <a:r>
              <a:rPr lang="en-US" dirty="0" smtClean="0"/>
              <a:t>Why Trademark? </a:t>
            </a:r>
          </a:p>
          <a:p>
            <a:pPr lvl="3" algn="just"/>
            <a:r>
              <a:rPr lang="en-US" dirty="0" smtClean="0"/>
              <a:t>To protect consumer expectations </a:t>
            </a:r>
          </a:p>
          <a:p>
            <a:pPr lvl="2" algn="just"/>
            <a:r>
              <a:rPr lang="en-US" dirty="0" smtClean="0"/>
              <a:t>What is entitled for trademark? </a:t>
            </a:r>
          </a:p>
          <a:p>
            <a:pPr lvl="3" algn="just"/>
            <a:r>
              <a:rPr lang="en-US" dirty="0" smtClean="0"/>
              <a:t>“Water” as word? </a:t>
            </a:r>
            <a:endParaRPr lang="en-US" b="1" i="1" dirty="0" smtClean="0">
              <a:solidFill>
                <a:srgbClr val="FF0000"/>
              </a:solidFill>
            </a:endParaRPr>
          </a:p>
          <a:p>
            <a:pPr lvl="2" algn="just"/>
            <a:r>
              <a:rPr lang="en-US" dirty="0"/>
              <a:t>How to know my trademark </a:t>
            </a:r>
            <a:r>
              <a:rPr lang="en-US" dirty="0" smtClean="0"/>
              <a:t>is </a:t>
            </a:r>
            <a:r>
              <a:rPr lang="en-US" dirty="0"/>
              <a:t>infringing? </a:t>
            </a:r>
            <a:r>
              <a:rPr lang="en-US" dirty="0" smtClean="0"/>
              <a:t> </a:t>
            </a:r>
          </a:p>
          <a:p>
            <a:pPr lvl="3" algn="just"/>
            <a:r>
              <a:rPr lang="en-US" dirty="0" smtClean="0"/>
              <a:t>consumer confusion </a:t>
            </a:r>
            <a:endParaRPr lang="en-US" dirty="0"/>
          </a:p>
          <a:p>
            <a:pPr lvl="1" algn="just"/>
            <a:endParaRPr lang="en-US" dirty="0"/>
          </a:p>
        </p:txBody>
      </p:sp>
      <p:pic>
        <p:nvPicPr>
          <p:cNvPr id="11266" name="Picture 2" descr="Image result for bra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971800"/>
            <a:ext cx="2057400" cy="1369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700" y="5105400"/>
            <a:ext cx="2095500" cy="1571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299" y="5410200"/>
            <a:ext cx="2857501" cy="1071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270"/>
                                        </p:tgtEl>
                                        <p:attrNameLst>
                                          <p:attrName>style.visibility</p:attrName>
                                        </p:attrNameLst>
                                      </p:cBhvr>
                                      <p:to>
                                        <p:strVal val="visible"/>
                                      </p:to>
                                    </p:set>
                                    <p:animEffect transition="in" filter="fade">
                                      <p:cBhvr>
                                        <p:cTn id="39" dur="500"/>
                                        <p:tgtEl>
                                          <p:spTgt spid="11270"/>
                                        </p:tgtEl>
                                      </p:cBhvr>
                                    </p:animEffect>
                                  </p:childTnLst>
                                </p:cTn>
                              </p:par>
                              <p:par>
                                <p:cTn id="40" presetID="10" presetClass="entr" presetSubtype="0" fill="hold" nodeType="withEffect">
                                  <p:stCondLst>
                                    <p:cond delay="0"/>
                                  </p:stCondLst>
                                  <p:childTnLst>
                                    <p:set>
                                      <p:cBhvr>
                                        <p:cTn id="41" dur="1" fill="hold">
                                          <p:stCondLst>
                                            <p:cond delay="0"/>
                                          </p:stCondLst>
                                        </p:cTn>
                                        <p:tgtEl>
                                          <p:spTgt spid="11268"/>
                                        </p:tgtEl>
                                        <p:attrNameLst>
                                          <p:attrName>style.visibility</p:attrName>
                                        </p:attrNameLst>
                                      </p:cBhvr>
                                      <p:to>
                                        <p:strVal val="visible"/>
                                      </p:to>
                                    </p:set>
                                    <p:animEffect transition="in" filter="fade">
                                      <p:cBhvr>
                                        <p:cTn id="4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Intellectual Property</a:t>
            </a:r>
            <a:endParaRPr lang="en-US" dirty="0"/>
          </a:p>
        </p:txBody>
      </p:sp>
      <p:sp>
        <p:nvSpPr>
          <p:cNvPr id="3" name="Content Placeholder 2"/>
          <p:cNvSpPr>
            <a:spLocks noGrp="1"/>
          </p:cNvSpPr>
          <p:nvPr>
            <p:ph idx="1"/>
          </p:nvPr>
        </p:nvSpPr>
        <p:spPr/>
        <p:txBody>
          <a:bodyPr>
            <a:normAutofit/>
          </a:bodyPr>
          <a:lstStyle/>
          <a:p>
            <a:pPr lvl="1" algn="just"/>
            <a:r>
              <a:rPr lang="en-US" dirty="0" smtClean="0"/>
              <a:t>Copyrights</a:t>
            </a:r>
          </a:p>
          <a:p>
            <a:pPr lvl="2" algn="just"/>
            <a:r>
              <a:rPr lang="en-US" dirty="0" smtClean="0"/>
              <a:t>Rights for work of authorship </a:t>
            </a:r>
          </a:p>
          <a:p>
            <a:pPr lvl="2" algn="just"/>
            <a:r>
              <a:rPr lang="en-US" dirty="0"/>
              <a:t>W</a:t>
            </a:r>
            <a:r>
              <a:rPr lang="en-US" dirty="0" smtClean="0"/>
              <a:t>ork of authorship </a:t>
            </a:r>
            <a:endParaRPr lang="en-US" dirty="0"/>
          </a:p>
          <a:p>
            <a:pPr lvl="3" algn="just"/>
            <a:r>
              <a:rPr lang="en-US" dirty="0" smtClean="0"/>
              <a:t>creative </a:t>
            </a:r>
            <a:r>
              <a:rPr lang="en-US" dirty="0"/>
              <a:t>expression, especially literature, music, art, and graphic </a:t>
            </a:r>
            <a:r>
              <a:rPr lang="en-US" dirty="0" smtClean="0"/>
              <a:t>designs</a:t>
            </a:r>
            <a:r>
              <a:rPr lang="en-US" dirty="0"/>
              <a:t> </a:t>
            </a:r>
            <a:r>
              <a:rPr lang="en-US" dirty="0" smtClean="0"/>
              <a:t>etc. </a:t>
            </a:r>
          </a:p>
          <a:p>
            <a:pPr lvl="2" algn="just"/>
            <a:r>
              <a:rPr lang="en-US" dirty="0" smtClean="0"/>
              <a:t>Example: </a:t>
            </a:r>
            <a:r>
              <a:rPr lang="en-US" dirty="0" smtClean="0"/>
              <a:t>Instructional </a:t>
            </a:r>
            <a:r>
              <a:rPr lang="en-US" dirty="0" smtClean="0"/>
              <a:t>manual (box send to customer), Text on website, promotional video, logo (as it fall under artistic design category) etc.</a:t>
            </a:r>
          </a:p>
          <a:p>
            <a:pPr lvl="2" algn="just"/>
            <a:r>
              <a:rPr lang="en-US" dirty="0" smtClean="0"/>
              <a:t>Copyright</a:t>
            </a:r>
            <a:r>
              <a:rPr lang="en-US" dirty="0"/>
              <a:t>: Only protection from copying the </a:t>
            </a:r>
            <a:r>
              <a:rPr lang="en-US" dirty="0" smtClean="0"/>
              <a:t>logo but what is someone does not copy and create the same logo? Better to have “Trademark and copyright”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24000"/>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Image result for copyrigh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573" y="1259282"/>
            <a:ext cx="2620535" cy="1483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11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Intellectual Property</a:t>
            </a:r>
            <a:endParaRPr lang="en-US" dirty="0"/>
          </a:p>
        </p:txBody>
      </p:sp>
      <p:sp>
        <p:nvSpPr>
          <p:cNvPr id="3" name="Content Placeholder 2"/>
          <p:cNvSpPr>
            <a:spLocks noGrp="1"/>
          </p:cNvSpPr>
          <p:nvPr>
            <p:ph idx="1"/>
          </p:nvPr>
        </p:nvSpPr>
        <p:spPr/>
        <p:txBody>
          <a:bodyPr>
            <a:normAutofit fontScale="92500"/>
          </a:bodyPr>
          <a:lstStyle/>
          <a:p>
            <a:pPr lvl="1" algn="just"/>
            <a:r>
              <a:rPr lang="en-US" dirty="0" smtClean="0"/>
              <a:t>Trade Secret</a:t>
            </a:r>
          </a:p>
          <a:p>
            <a:pPr lvl="2" algn="just"/>
            <a:r>
              <a:rPr lang="en-US" dirty="0" smtClean="0"/>
              <a:t>Any valuable information that is kept confidential for competitive advantage + not known to others + reasonable efforts are made to keep it secret (formula, computer code, pricing list etc.)</a:t>
            </a:r>
          </a:p>
          <a:p>
            <a:pPr lvl="2" algn="just"/>
            <a:r>
              <a:rPr lang="en-US" dirty="0" smtClean="0"/>
              <a:t>Last for ever but risky (once out not protected any more)</a:t>
            </a:r>
          </a:p>
          <a:p>
            <a:pPr lvl="2" algn="just"/>
            <a:r>
              <a:rPr lang="en-US" dirty="0" smtClean="0"/>
              <a:t>Non-disclosure agreement  as a tool to protect trade secret </a:t>
            </a:r>
          </a:p>
          <a:p>
            <a:pPr lvl="1" algn="just"/>
            <a:r>
              <a:rPr lang="en-US" dirty="0" smtClean="0"/>
              <a:t>Patent</a:t>
            </a:r>
          </a:p>
          <a:p>
            <a:pPr lvl="2" algn="just"/>
            <a:r>
              <a:rPr lang="en-US" dirty="0" smtClean="0"/>
              <a:t>Utility (function), design (decorative aspects not function) …  </a:t>
            </a:r>
          </a:p>
          <a:p>
            <a:pPr lvl="2" algn="just"/>
            <a:r>
              <a:rPr lang="en-US" dirty="0" smtClean="0"/>
              <a:t>Example: Software (windows </a:t>
            </a:r>
            <a:r>
              <a:rPr lang="en-US" dirty="0" err="1" smtClean="0"/>
              <a:t>xp</a:t>
            </a:r>
            <a:r>
              <a:rPr lang="en-US" dirty="0" smtClean="0"/>
              <a:t>)</a:t>
            </a:r>
            <a:endParaRPr lang="en-US" dirty="0"/>
          </a:p>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7043" y="5624945"/>
            <a:ext cx="201115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140" y="5153890"/>
            <a:ext cx="1213295" cy="165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225" y="1143000"/>
            <a:ext cx="1247775" cy="9410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9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500"/>
                                        <p:tgtEl>
                                          <p:spTgt spid="4099"/>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Trademark</a:t>
            </a:r>
            <a:endParaRPr lang="en-US" dirty="0" smtClean="0"/>
          </a:p>
          <a:p>
            <a:pPr marL="742950" lvl="2" indent="-342900" algn="just">
              <a:buFont typeface="Arial" pitchFamily="34" charset="0"/>
              <a:buChar char="•"/>
            </a:pPr>
            <a:r>
              <a:rPr lang="en-US" dirty="0" smtClean="0"/>
              <a:t>URL (</a:t>
            </a:r>
            <a:r>
              <a:rPr lang="en-US" dirty="0">
                <a:solidFill>
                  <a:srgbClr val="0070C0"/>
                </a:solidFill>
              </a:rPr>
              <a:t>@</a:t>
            </a:r>
            <a:r>
              <a:rPr lang="en-US" dirty="0" smtClean="0">
                <a:solidFill>
                  <a:srgbClr val="0070C0"/>
                </a:solidFill>
              </a:rPr>
              <a:t>autoeurope.com</a:t>
            </a:r>
            <a:r>
              <a:rPr lang="en-US" dirty="0" smtClean="0"/>
              <a:t>) make it easier for customer to find brand, however, its not a trademark  </a:t>
            </a:r>
          </a:p>
          <a:p>
            <a:pPr algn="just"/>
            <a:endParaRPr lang="en-US" dirty="0" smtClean="0"/>
          </a:p>
          <a:p>
            <a:pPr algn="just"/>
            <a:endParaRPr lang="en-US" dirty="0"/>
          </a:p>
          <a:p>
            <a:pPr marL="457200" lvl="1" indent="0" algn="just">
              <a:buNone/>
            </a:pPr>
            <a:endParaRPr lang="en-US" dirty="0" smtClean="0"/>
          </a:p>
          <a:p>
            <a:pPr lvl="1" algn="just">
              <a:buFont typeface="Arial" pitchFamily="34" charset="0"/>
              <a:buChar char="•"/>
            </a:pPr>
            <a:r>
              <a:rPr lang="en-GB" sz="2400" dirty="0" smtClean="0"/>
              <a:t>Cybersquatting</a:t>
            </a:r>
            <a:r>
              <a:rPr lang="en-GB" sz="2400" dirty="0"/>
              <a:t>, no competition, but instead an unlicensed user registering the trademark as a domain name in order to pressure a payoff (or other benefit) from the lawful mark owner </a:t>
            </a:r>
          </a:p>
          <a:p>
            <a:pPr lvl="1" algn="just">
              <a:buFont typeface="Arial" pitchFamily="34" charset="0"/>
              <a:buChar char="•"/>
            </a:pPr>
            <a:r>
              <a:rPr lang="en-GB" sz="2400" dirty="0" smtClean="0"/>
              <a:t>Internet </a:t>
            </a:r>
            <a:r>
              <a:rPr lang="en-GB" sz="2400" dirty="0"/>
              <a:t>Corporation for Assigned Names &amp;</a:t>
            </a:r>
            <a:r>
              <a:rPr lang="en-GB" sz="2400" dirty="0" smtClean="0"/>
              <a:t> </a:t>
            </a:r>
            <a:r>
              <a:rPr lang="en-GB" sz="2400" dirty="0"/>
              <a:t>Numbers  </a:t>
            </a:r>
            <a:r>
              <a:rPr lang="en-GB" sz="2400" dirty="0" smtClean="0"/>
              <a:t>(ICANN) or Lawsuit  </a:t>
            </a:r>
            <a:endParaRPr lang="en-US" dirty="0" smtClean="0"/>
          </a:p>
          <a:p>
            <a:pPr lvl="1" algn="just"/>
            <a:endParaRPr lang="en-US" dirty="0" smtClean="0"/>
          </a:p>
        </p:txBody>
      </p:sp>
      <p:grpSp>
        <p:nvGrpSpPr>
          <p:cNvPr id="7" name="Group 6"/>
          <p:cNvGrpSpPr/>
          <p:nvPr/>
        </p:nvGrpSpPr>
        <p:grpSpPr>
          <a:xfrm>
            <a:off x="700088" y="2895600"/>
            <a:ext cx="7834312" cy="1159545"/>
            <a:chOff x="1143000" y="2057400"/>
            <a:chExt cx="7834312" cy="1159545"/>
          </a:xfrm>
        </p:grpSpPr>
        <p:sp>
          <p:nvSpPr>
            <p:cNvPr id="4" name="Rectangle 3"/>
            <p:cNvSpPr>
              <a:spLocks noChangeArrowheads="1"/>
            </p:cNvSpPr>
            <p:nvPr/>
          </p:nvSpPr>
          <p:spPr bwMode="auto">
            <a:xfrm>
              <a:off x="1143000" y="2057400"/>
              <a:ext cx="7834312" cy="705321"/>
            </a:xfrm>
            <a:prstGeom prst="rect">
              <a:avLst/>
            </a:prstGeom>
            <a:noFill/>
            <a:ln w="12700">
              <a:noFill/>
              <a:miter lim="800000"/>
              <a:headEnd/>
              <a:tailEnd/>
            </a:ln>
            <a:effectLst/>
          </p:spPr>
          <p:txBody>
            <a:bodyPr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AU" sz="2000" dirty="0">
                  <a:latin typeface="Times New Roman" pitchFamily="18" charset="0"/>
                </a:rPr>
                <a:t>URL - Uniform Resource Locator (web address</a:t>
              </a:r>
              <a:r>
                <a:rPr lang="en-AU" sz="2000" dirty="0" smtClean="0">
                  <a:latin typeface="Times New Roman" pitchFamily="18" charset="0"/>
                </a:rPr>
                <a:t>):</a:t>
              </a:r>
              <a:endParaRPr lang="en-AU" sz="2000" dirty="0">
                <a:solidFill>
                  <a:schemeClr val="tx2"/>
                </a:solidFill>
                <a:latin typeface="Times New Roman" pitchFamily="18" charset="0"/>
              </a:endParaRPr>
            </a:p>
            <a:p>
              <a:pPr eaLnBrk="0" hangingPunct="0">
                <a:defRPr/>
              </a:pPr>
              <a:r>
                <a:rPr lang="en-AU" sz="2000" dirty="0">
                  <a:solidFill>
                    <a:schemeClr val="accent2"/>
                  </a:solidFill>
                  <a:effectLst>
                    <a:outerShdw blurRad="38100" dist="38100" dir="2700000" algn="tl">
                      <a:srgbClr val="C0C0C0"/>
                    </a:outerShdw>
                  </a:effectLst>
                  <a:latin typeface="Times New Roman" pitchFamily="18" charset="0"/>
                </a:rPr>
                <a:t>	</a:t>
              </a:r>
              <a:r>
                <a:rPr lang="en-AU" sz="2000" dirty="0">
                  <a:solidFill>
                    <a:schemeClr val="accent2"/>
                  </a:solidFill>
                  <a:latin typeface="Times New Roman" pitchFamily="18" charset="0"/>
                </a:rPr>
                <a:t>http://</a:t>
              </a:r>
              <a:r>
                <a:rPr lang="en-AU" sz="2000" dirty="0" smtClean="0">
                  <a:solidFill>
                    <a:schemeClr val="accent2"/>
                  </a:solidFill>
                  <a:latin typeface="Times New Roman" pitchFamily="18" charset="0"/>
                </a:rPr>
                <a:t>www.</a:t>
              </a:r>
              <a:r>
                <a:rPr lang="en-AU" sz="2000" dirty="0" smtClean="0">
                  <a:solidFill>
                    <a:schemeClr val="tx2"/>
                  </a:solidFill>
                  <a:latin typeface="Times New Roman" pitchFamily="18" charset="0"/>
                </a:rPr>
                <a:t>autoeurope.com</a:t>
              </a:r>
              <a:r>
                <a:rPr lang="en-AU" sz="2000" dirty="0" smtClean="0">
                  <a:solidFill>
                    <a:schemeClr val="accent2"/>
                  </a:solidFill>
                  <a:latin typeface="Times New Roman" pitchFamily="18" charset="0"/>
                </a:rPr>
                <a:t>/cars/</a:t>
              </a:r>
              <a:endParaRPr lang="en-AU" sz="2000" dirty="0">
                <a:solidFill>
                  <a:schemeClr val="accent2"/>
                </a:solidFill>
                <a:latin typeface="Times New Roman" pitchFamily="18" charset="0"/>
              </a:endParaRPr>
            </a:p>
          </p:txBody>
        </p:sp>
        <p:sp>
          <p:nvSpPr>
            <p:cNvPr id="5" name="Rectangle 4"/>
            <p:cNvSpPr>
              <a:spLocks noChangeArrowheads="1"/>
            </p:cNvSpPr>
            <p:nvPr/>
          </p:nvSpPr>
          <p:spPr bwMode="auto">
            <a:xfrm>
              <a:off x="2881312" y="2819400"/>
              <a:ext cx="1684758" cy="397545"/>
            </a:xfrm>
            <a:prstGeom prst="rect">
              <a:avLst/>
            </a:prstGeom>
            <a:noFill/>
            <a:ln w="12700">
              <a:noFill/>
              <a:miter lim="800000"/>
              <a:headEnd/>
              <a:tailEnd/>
            </a:ln>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r>
                <a:rPr lang="en-AU" sz="2000" dirty="0">
                  <a:solidFill>
                    <a:schemeClr val="tx2"/>
                  </a:solidFill>
                  <a:latin typeface="Times New Roman" pitchFamily="18" charset="0"/>
                </a:rPr>
                <a:t>Domain Name</a:t>
              </a:r>
            </a:p>
          </p:txBody>
        </p:sp>
        <p:sp>
          <p:nvSpPr>
            <p:cNvPr id="6" name="AutoShape 6"/>
            <p:cNvSpPr>
              <a:spLocks/>
            </p:cNvSpPr>
            <p:nvPr/>
          </p:nvSpPr>
          <p:spPr bwMode="auto">
            <a:xfrm rot="16200000">
              <a:off x="3626643" y="2035969"/>
              <a:ext cx="171451" cy="1509712"/>
            </a:xfrm>
            <a:prstGeom prst="leftBrace">
              <a:avLst>
                <a:gd name="adj1" fmla="val 29630"/>
                <a:gd name="adj2" fmla="val 50000"/>
              </a:avLst>
            </a:prstGeom>
            <a:noFill/>
            <a:ln w="25400">
              <a:solidFill>
                <a:schemeClr val="tx2"/>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890" y="2514600"/>
            <a:ext cx="2161310" cy="1538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99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Infringement</a:t>
            </a:r>
            <a:endParaRPr lang="en-US" dirty="0"/>
          </a:p>
        </p:txBody>
      </p:sp>
      <p:sp>
        <p:nvSpPr>
          <p:cNvPr id="3" name="Content Placeholder 2"/>
          <p:cNvSpPr>
            <a:spLocks noGrp="1"/>
          </p:cNvSpPr>
          <p:nvPr>
            <p:ph idx="1"/>
          </p:nvPr>
        </p:nvSpPr>
        <p:spPr/>
        <p:txBody>
          <a:bodyPr/>
          <a:lstStyle/>
          <a:p>
            <a:pPr marL="742950" lvl="2" indent="-342900" algn="just"/>
            <a:r>
              <a:rPr lang="en-GB" sz="2400" dirty="0" smtClean="0"/>
              <a:t>Recently </a:t>
            </a:r>
            <a:r>
              <a:rPr lang="en-GB" sz="2400" dirty="0"/>
              <a:t>interest has moved from Domain Name disputes (discussed last week) to the use of TMs on Search Engine Adverts (sponsored listings) and secondary markets (such as eBay)</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22" y="3167062"/>
            <a:ext cx="8180178" cy="3462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0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2837</Words>
  <Application>Microsoft Office PowerPoint</Application>
  <PresentationFormat>On-screen Show (4:3)</PresentationFormat>
  <Paragraphs>318</Paragraphs>
  <Slides>45</Slides>
  <Notes>4</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45</vt:i4>
      </vt:variant>
    </vt:vector>
  </HeadingPairs>
  <TitlesOfParts>
    <vt:vector size="49" baseType="lpstr">
      <vt:lpstr>Office Theme</vt:lpstr>
      <vt:lpstr>F:\Lectures\Privacy.vsd\Drawing\~Page-1\Sheet.31</vt:lpstr>
      <vt:lpstr>F:\Lectures\Privacy.vsd\Drawing\~Page-1\Sheet.32</vt:lpstr>
      <vt:lpstr>F:\Lectures\Privacy.vsd\Drawing\~Page-1\Sheet.33</vt:lpstr>
      <vt:lpstr>PowerPoint Presentation</vt:lpstr>
      <vt:lpstr>What is this?</vt:lpstr>
      <vt:lpstr>Intellectual Property</vt:lpstr>
      <vt:lpstr>Intellectual Property Protection</vt:lpstr>
      <vt:lpstr>Types of Intellectual Property</vt:lpstr>
      <vt:lpstr>Types of Intellectual Property</vt:lpstr>
      <vt:lpstr>Types of Intellectual Property</vt:lpstr>
      <vt:lpstr>Infringement</vt:lpstr>
      <vt:lpstr>Infringement</vt:lpstr>
      <vt:lpstr>Infringement</vt:lpstr>
      <vt:lpstr>Infringement</vt:lpstr>
      <vt:lpstr>Infringement</vt:lpstr>
      <vt:lpstr>Infringement</vt:lpstr>
      <vt:lpstr>PowerPoint Presentation</vt:lpstr>
      <vt:lpstr>Infringement</vt:lpstr>
      <vt:lpstr>Something extra!</vt:lpstr>
      <vt:lpstr>Summary (so far)</vt:lpstr>
      <vt:lpstr>Next Topic</vt:lpstr>
      <vt:lpstr>https://slock.it/</vt:lpstr>
      <vt:lpstr>PowerPoint Presentation</vt:lpstr>
      <vt:lpstr>PowerPoint Presentation</vt:lpstr>
      <vt:lpstr>Concern: Impact of Data Processing on Legal Rights* *legal rights are in Data Protection Directive 95/46 or Regulation (2018) </vt:lpstr>
      <vt:lpstr>Concern: Impact of Data Processing on Legal Rights* *legal rights are in Data Protection Directive 95/46 or Regulation (2018) </vt:lpstr>
      <vt:lpstr>PowerPoint Presentation</vt:lpstr>
      <vt:lpstr>PowerPoint Presentation</vt:lpstr>
      <vt:lpstr>Facts</vt:lpstr>
      <vt:lpstr>Is Google a ‘data controller’ or a neutral intermediary? (one of arguments)</vt:lpstr>
      <vt:lpstr>Is Google a ‘data controller’ or a neutral intermediary? (one of arguments)</vt:lpstr>
      <vt:lpstr>Results</vt:lpstr>
      <vt:lpstr>PowerPoint Presentation</vt:lpstr>
      <vt:lpstr>Summary (so far)</vt:lpstr>
      <vt:lpstr>Next Topic</vt:lpstr>
      <vt:lpstr>PowerPoint Presentation</vt:lpstr>
      <vt:lpstr>Is this only a ticket?</vt:lpstr>
      <vt:lpstr>PowerPoint Presentation</vt:lpstr>
      <vt:lpstr>PowerPoint Presentation</vt:lpstr>
      <vt:lpstr>PowerPoint Presentation</vt:lpstr>
      <vt:lpstr>PowerPoint Presentation</vt:lpstr>
      <vt:lpstr>Summary (so far)</vt:lpstr>
      <vt:lpstr>Formal Contracts</vt:lpstr>
      <vt:lpstr>PowerPoint Presentation</vt:lpstr>
      <vt:lpstr>Smart Contracts</vt:lpstr>
      <vt:lpstr>Summary - Online Contract</vt:lpstr>
      <vt:lpstr>Mother of all Summaries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 Rights (IPR)</dc:title>
  <dc:creator>Spark</dc:creator>
  <cp:lastModifiedBy>Spark</cp:lastModifiedBy>
  <cp:revision>34</cp:revision>
  <dcterms:created xsi:type="dcterms:W3CDTF">2017-06-04T14:36:53Z</dcterms:created>
  <dcterms:modified xsi:type="dcterms:W3CDTF">2017-06-05T12:56:28Z</dcterms:modified>
</cp:coreProperties>
</file>