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8" r:id="rId2"/>
    <p:sldId id="259" r:id="rId3"/>
    <p:sldId id="266" r:id="rId4"/>
    <p:sldId id="267" r:id="rId5"/>
    <p:sldId id="268" r:id="rId6"/>
    <p:sldId id="270" r:id="rId7"/>
    <p:sldId id="271" r:id="rId8"/>
    <p:sldId id="272" r:id="rId9"/>
    <p:sldId id="273" r:id="rId10"/>
    <p:sldId id="274" r:id="rId11"/>
    <p:sldId id="275" r:id="rId12"/>
    <p:sldId id="269" r:id="rId13"/>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11F"/>
    <a:srgbClr val="FF5200"/>
    <a:srgbClr val="5C5C5C"/>
    <a:srgbClr val="365F91"/>
    <a:srgbClr val="39D981"/>
    <a:srgbClr val="4EA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35" autoAdjust="0"/>
    <p:restoredTop sz="63766" autoAdjust="0"/>
  </p:normalViewPr>
  <p:slideViewPr>
    <p:cSldViewPr snapToGrid="0" snapToObjects="1">
      <p:cViewPr>
        <p:scale>
          <a:sx n="70" d="100"/>
          <a:sy n="70" d="100"/>
        </p:scale>
        <p:origin x="-918" y="-180"/>
      </p:cViewPr>
      <p:guideLst>
        <p:guide orient="horz" pos="2160"/>
        <p:guide pos="3840"/>
      </p:guideLst>
    </p:cSldViewPr>
  </p:slideViewPr>
  <p:notesTextViewPr>
    <p:cViewPr>
      <p:scale>
        <a:sx n="150" d="100"/>
        <a:sy n="150" d="100"/>
      </p:scale>
      <p:origin x="0" y="0"/>
    </p:cViewPr>
  </p:notesTextViewPr>
  <p:sorterViewPr>
    <p:cViewPr>
      <p:scale>
        <a:sx n="100" d="100"/>
        <a:sy n="100" d="100"/>
      </p:scale>
      <p:origin x="0" y="5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B42A05CD-A21E-7040-9FE7-5D9BB9B675A5}" type="datetimeFigureOut">
              <a:rPr lang="en-US" smtClean="0"/>
              <a:t>9/14/2017</a:t>
            </a:fld>
            <a:endParaRPr lang="en-US"/>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234EBF39-1523-A64A-8DFF-1BAF6AD15F9C}" type="slidenum">
              <a:rPr lang="en-US" smtClean="0"/>
              <a:t>‹#›</a:t>
            </a:fld>
            <a:endParaRPr lang="en-US"/>
          </a:p>
        </p:txBody>
      </p:sp>
    </p:spTree>
    <p:extLst>
      <p:ext uri="{BB962C8B-B14F-4D97-AF65-F5344CB8AC3E}">
        <p14:creationId xmlns:p14="http://schemas.microsoft.com/office/powerpoint/2010/main" val="1276075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Dear colleagues</a:t>
            </a:r>
            <a:r>
              <a:rPr lang="en-US" baseline="0" dirty="0" smtClean="0"/>
              <a:t> and participants of the 12</a:t>
            </a:r>
            <a:r>
              <a:rPr lang="en-US" baseline="30000" dirty="0" smtClean="0"/>
              <a:t>th</a:t>
            </a:r>
            <a:r>
              <a:rPr lang="en-US" baseline="0" dirty="0" smtClean="0"/>
              <a:t> FIEP European Congress!</a:t>
            </a:r>
          </a:p>
          <a:p>
            <a:endParaRPr lang="en-US" baseline="0" dirty="0" smtClean="0"/>
          </a:p>
          <a:p>
            <a:r>
              <a:rPr lang="en-US" baseline="0" dirty="0" smtClean="0"/>
              <a:t>I think it can be said that during the last few days of the congress we have spent an interesting and exciting time together. We have seen a lot of presentations of new research projects, new methods and approaches and we had a lot of productive talks with each other.</a:t>
            </a:r>
          </a:p>
          <a:p>
            <a:endParaRPr lang="en-US" baseline="0" dirty="0" smtClean="0"/>
          </a:p>
          <a:p>
            <a:r>
              <a:rPr lang="en-US" baseline="0" dirty="0" smtClean="0"/>
              <a:t>As a member of the scientific committee and to conclude the congress, I would like to try to give in some very last slides a short summary of the conference in terms of “facts and statements”. This happens, of course, from a very personal point of view and I have to point out that this summary of course does </a:t>
            </a:r>
            <a:r>
              <a:rPr lang="en-US" u="sng" baseline="0" dirty="0" smtClean="0"/>
              <a:t>not</a:t>
            </a:r>
            <a:r>
              <a:rPr lang="en-US" baseline="0" dirty="0" smtClean="0"/>
              <a:t> necessarily include the “better” or “more important” contributions of the congress! </a:t>
            </a:r>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1</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research on this topic were presented at the invited symposia of FIEP and two parallel sessions. In a recent study of Gabriela </a:t>
            </a:r>
            <a:r>
              <a:rPr lang="en-US" dirty="0" err="1" smtClean="0"/>
              <a:t>Luptákowá</a:t>
            </a:r>
            <a:r>
              <a:rPr lang="en-US" dirty="0" smtClean="0"/>
              <a:t> &amp;</a:t>
            </a:r>
            <a:r>
              <a:rPr lang="en-US" baseline="0" dirty="0" smtClean="0"/>
              <a:t> </a:t>
            </a:r>
            <a:r>
              <a:rPr lang="en-US" dirty="0" err="1" smtClean="0"/>
              <a:t>Branislaw</a:t>
            </a:r>
            <a:r>
              <a:rPr lang="en-US" baseline="0" dirty="0" smtClean="0"/>
              <a:t> </a:t>
            </a:r>
            <a:r>
              <a:rPr lang="en-US" baseline="0" dirty="0" err="1" smtClean="0"/>
              <a:t>Antala</a:t>
            </a:r>
            <a:r>
              <a:rPr lang="en-US" baseline="0" dirty="0" smtClean="0"/>
              <a:t> 41% of the secondary school students indicated that new technologies should not be used in physical education, although the students think that it could enhance the learning process and increase their motivation. According to Rosa </a:t>
            </a:r>
            <a:r>
              <a:rPr lang="en-US" baseline="0" dirty="0" err="1" smtClean="0"/>
              <a:t>Diketmüllers</a:t>
            </a:r>
            <a:r>
              <a:rPr lang="en-US" baseline="0" dirty="0" smtClean="0"/>
              <a:t> research, special apps and games on the smartphone can not only be used to assess the physical activity patterns of teenagers, but also stimulate them to be more active. And finally, technology helps teachers to create appropriate and motivating learning, exercise and test situations.</a:t>
            </a:r>
          </a:p>
          <a:p>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10</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there</a:t>
            </a:r>
            <a:r>
              <a:rPr lang="en-US" baseline="0" dirty="0" smtClean="0"/>
              <a:t> are so many other works that I could and should mention here, but we have to come to an end. (However, let me remind you that a full text book on this conference will be published soon).</a:t>
            </a:r>
          </a:p>
          <a:p>
            <a:endParaRPr lang="en-US" baseline="0" dirty="0" smtClean="0"/>
          </a:p>
          <a:p>
            <a:r>
              <a:rPr lang="en-US" baseline="0" dirty="0" err="1" smtClean="0"/>
              <a:t>Alltogether</a:t>
            </a:r>
            <a:r>
              <a:rPr lang="en-US" baseline="0" dirty="0" smtClean="0"/>
              <a:t>, I think it can be stated that this congress has showed a remarkable scientific level. A lot of new findings and approaches on current topics of physical education were presented and deeply discussed here. As we all know, the field of physical education faces a number of challenges raised by recent social, political and technological developments. My hope is that the results of this congress can help to address and cope these challenges! Perhaps we are already wiser concerning this point when we meet us again next year in Istanbul!</a:t>
            </a:r>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11</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very much for your attention and for your participation at the 12</a:t>
            </a:r>
            <a:r>
              <a:rPr lang="en-US" baseline="30000" dirty="0" smtClean="0"/>
              <a:t>th</a:t>
            </a:r>
            <a:r>
              <a:rPr lang="en-US" dirty="0" smtClean="0"/>
              <a:t> FIEP European Congress in Luxembourg!</a:t>
            </a:r>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12</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with some facts of the 12</a:t>
            </a:r>
            <a:r>
              <a:rPr lang="en-US" baseline="30000" dirty="0" smtClean="0"/>
              <a:t>th</a:t>
            </a:r>
            <a:r>
              <a:rPr lang="en-US" dirty="0" smtClean="0"/>
              <a:t> FIEP European Congress. First, the</a:t>
            </a:r>
            <a:r>
              <a:rPr lang="en-US" baseline="0" dirty="0" smtClean="0"/>
              <a:t> congress brought together about 200 researchers, teachers and stakeholders in the field of physical education from all over the world! As you can see on this map, we could welcome participants from Europe, Asia, Africa and North America. Thank you again for travelling so far to take part at this conference, we appreciate this very much!</a:t>
            </a:r>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2</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last three days, we had 133 talks and posters allocated to 4 keynotes, 8 invited symposia, 14 parallel sessions and 1 poster session (including the FIEP New Leaders session). The</a:t>
            </a:r>
            <a:r>
              <a:rPr lang="en-US" baseline="0" dirty="0" smtClean="0"/>
              <a:t> keynotes are of course always an essential part of a congress and therefore we are still proud that with Prof. Ina Hunger from Germany, Dr. Richard Bailey from the UK, Prof. Dr. Ivo van </a:t>
            </a:r>
            <a:r>
              <a:rPr lang="en-US" baseline="0" dirty="0" err="1" smtClean="0"/>
              <a:t>Hilvoorde</a:t>
            </a:r>
            <a:r>
              <a:rPr lang="en-US" baseline="0" dirty="0" smtClean="0"/>
              <a:t> from the Netherlands and Prof. Martin Block from the USA we could attract researchers who are internationally renowned as experts for his or her special topic of physical education. Thank you for joining us! </a:t>
            </a:r>
          </a:p>
          <a:p>
            <a:endParaRPr lang="en-US" baseline="0" dirty="0" smtClean="0"/>
          </a:p>
          <a:p>
            <a:r>
              <a:rPr lang="en-US" baseline="0" dirty="0" smtClean="0"/>
              <a:t>Furthermore, we are happy that a number of international organizations that are related to physical education has accepted our invitation to organize within the frame of the congress a symposium on a self-chosen topic. I think it can be stated today that due to the range and quality of the contributions these Invited Symposia have enriched the conference a lot.</a:t>
            </a:r>
          </a:p>
          <a:p>
            <a:endParaRPr lang="en-US" baseline="0" dirty="0" smtClean="0"/>
          </a:p>
          <a:p>
            <a:r>
              <a:rPr lang="en-US" baseline="0" dirty="0" smtClean="0"/>
              <a:t>However, the indispensable basis of each congress are the research projects presented in the parallel and poster sessions and we got a very positive feedback from a lot of people regarding these presentations. We would therefore like to thank all of the participants for presenting their research projects at this congress!</a:t>
            </a:r>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3</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already know, all scientific contributions addressed at least one of seven important topics of current physical education:</a:t>
            </a:r>
          </a:p>
          <a:p>
            <a:pPr marL="228600" indent="-228600">
              <a:buFont typeface="+mj-lt"/>
              <a:buAutoNum type="arabicPeriod"/>
            </a:pPr>
            <a:r>
              <a:rPr lang="en-US" dirty="0" smtClean="0"/>
              <a:t>Physical</a:t>
            </a:r>
            <a:r>
              <a:rPr lang="en-US" baseline="0" dirty="0" smtClean="0"/>
              <a:t> education in early childhood</a:t>
            </a:r>
          </a:p>
          <a:p>
            <a:pPr marL="228600" indent="-228600">
              <a:buFont typeface="+mj-lt"/>
              <a:buAutoNum type="arabicPeriod"/>
            </a:pPr>
            <a:r>
              <a:rPr lang="en-US" baseline="0" dirty="0" smtClean="0"/>
              <a:t>Physical education teacher education</a:t>
            </a:r>
          </a:p>
          <a:p>
            <a:pPr marL="228600" indent="-228600">
              <a:buFont typeface="+mj-lt"/>
              <a:buAutoNum type="arabicPeriod"/>
            </a:pPr>
            <a:r>
              <a:rPr lang="en-US" baseline="0" dirty="0" smtClean="0"/>
              <a:t>Intercultural learning and inclusion in physical education</a:t>
            </a:r>
          </a:p>
          <a:p>
            <a:pPr marL="228600" indent="-228600">
              <a:buFont typeface="+mj-lt"/>
              <a:buAutoNum type="arabicPeriod"/>
            </a:pPr>
            <a:r>
              <a:rPr lang="en-US" baseline="0" dirty="0" smtClean="0"/>
              <a:t>Physical education and new technologies</a:t>
            </a:r>
          </a:p>
          <a:p>
            <a:pPr marL="228600" indent="-228600">
              <a:buFont typeface="+mj-lt"/>
              <a:buAutoNum type="arabicPeriod"/>
            </a:pPr>
            <a:r>
              <a:rPr lang="en-US" baseline="0" dirty="0" smtClean="0"/>
              <a:t>Physical education and physical activity</a:t>
            </a:r>
          </a:p>
          <a:p>
            <a:pPr marL="228600" indent="-228600">
              <a:buFont typeface="+mj-lt"/>
              <a:buAutoNum type="arabicPeriod"/>
            </a:pPr>
            <a:r>
              <a:rPr lang="en-US" baseline="0" dirty="0" smtClean="0"/>
              <a:t>Physical literacy</a:t>
            </a:r>
          </a:p>
          <a:p>
            <a:pPr marL="228600" indent="-228600">
              <a:buFont typeface="+mj-lt"/>
              <a:buAutoNum type="arabicPeriod"/>
            </a:pPr>
            <a:r>
              <a:rPr lang="en-US" baseline="0" dirty="0" smtClean="0"/>
              <a:t>Physical education in secondary education</a:t>
            </a:r>
          </a:p>
          <a:p>
            <a:pPr marL="228600" indent="-228600">
              <a:buFont typeface="+mj-lt"/>
              <a:buAutoNum type="arabicPeriod"/>
            </a:pPr>
            <a:endParaRPr lang="en-US" baseline="0" dirty="0" smtClean="0"/>
          </a:p>
          <a:p>
            <a:pPr marL="0" indent="0">
              <a:buFont typeface="+mj-lt"/>
              <a:buNone/>
            </a:pPr>
            <a:r>
              <a:rPr lang="en-US" baseline="0" dirty="0" smtClean="0"/>
              <a:t>With the aim to give a very short (and of course incomplete) summary of the congress, I would like to present in the following some “key statements” given by participants on some of these topics.</a:t>
            </a:r>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4</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with the topic “Physical education in early childhood and Primary education”. In</a:t>
            </a:r>
            <a:r>
              <a:rPr lang="en-US" baseline="0" dirty="0" smtClean="0"/>
              <a:t> her keynote talk, </a:t>
            </a:r>
            <a:r>
              <a:rPr lang="en-US" baseline="0" dirty="0" err="1" smtClean="0"/>
              <a:t>Prof.nIna</a:t>
            </a:r>
            <a:r>
              <a:rPr lang="en-US" baseline="0" dirty="0" smtClean="0"/>
              <a:t> Hunger has stressed the importance of the social environment and especially of the family for the physical activity behavior in early childhood. In her qualitative research she worked out the educational values and goals that parents consciously or unconsciously follow and that frequently result in a gender-biased socialization in the field of sports and physical activity. </a:t>
            </a:r>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5</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a:t>
            </a:r>
            <a:r>
              <a:rPr lang="en-US" baseline="0" dirty="0" smtClean="0"/>
              <a:t> while Ina Hunger was dealing with the impact of the family context on children’s physical activity, the European Primary Physical Education Network (EPPEN) addressed in its symposia the increasing involvement of diverse stakeholders on primary physical education, for example from politics, industry or the public health sector. This development is seen critically by many researchers since it may result in conflicting views about the goals of physical education in primary schools and, thus, may slow down the development in this field. The European Primary Physical Education Network offers a platform to discuss these questions on a regular basis. In this context, it should also be noted that a new project of EUPEA, namely the European Physical Education Observatory project, is going to develop a comprehensive monitoring system for sports activities and physical education in schools.  </a:t>
            </a:r>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6</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doubt, how to include children with disabilities into general</a:t>
            </a:r>
            <a:r>
              <a:rPr lang="en-US" baseline="0" dirty="0" smtClean="0"/>
              <a:t> </a:t>
            </a:r>
            <a:r>
              <a:rPr lang="en-US" dirty="0" smtClean="0"/>
              <a:t>physical education lessons becomes more and more important. In his keynote speech, Prof. Martin Block stated that due to the lack of special courses in their educational programs, physical education teacher do not feel prepared to work with disabled children. Since many teacher education programs</a:t>
            </a:r>
            <a:r>
              <a:rPr lang="en-US" baseline="0" dirty="0" smtClean="0"/>
              <a:t> </a:t>
            </a:r>
            <a:r>
              <a:rPr lang="en-US" dirty="0" smtClean="0"/>
              <a:t>have neither the time nor the professors to offer additional courses in adapted physical education, he suggests to establish online training</a:t>
            </a:r>
            <a:r>
              <a:rPr lang="en-US" baseline="0" dirty="0" smtClean="0"/>
              <a:t> programs to provide relevant content to the students. First experience at the University of Virginia confirms that online training is suitable to teach students critical aspects of adapted physical education. </a:t>
            </a:r>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7</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 the keynote speech of Prof. Martin Block, further</a:t>
            </a:r>
            <a:r>
              <a:rPr lang="en-US" baseline="0" dirty="0" smtClean="0"/>
              <a:t> research on inclusion and intercultural learning was presented at this congress. For example, </a:t>
            </a:r>
            <a:r>
              <a:rPr lang="en-US" baseline="0" dirty="0" smtClean="0"/>
              <a:t>Aisling </a:t>
            </a:r>
            <a:r>
              <a:rPr lang="en-US" baseline="0" dirty="0" err="1" smtClean="0"/>
              <a:t>Sugrue</a:t>
            </a:r>
            <a:r>
              <a:rPr lang="en-US" baseline="0" dirty="0" smtClean="0"/>
              <a:t> presented the </a:t>
            </a:r>
            <a:r>
              <a:rPr lang="en-US" baseline="0" dirty="0" err="1" smtClean="0"/>
              <a:t>iPEPAS</a:t>
            </a:r>
            <a:r>
              <a:rPr lang="en-US" baseline="0" dirty="0" smtClean="0"/>
              <a:t> project of the UNESO what stands for Inclusive Physical Education, Physical Activity and Sport. </a:t>
            </a:r>
            <a:r>
              <a:rPr lang="en-US" baseline="0" dirty="0" err="1" smtClean="0"/>
              <a:t>iPEPAS</a:t>
            </a:r>
            <a:r>
              <a:rPr lang="en-US" baseline="0" dirty="0" smtClean="0"/>
              <a:t>, which is first of all an online resource, aims to bridge the gap between policy and praxis and to make it easier for disabled people to take part in physical education, physical activity and sport. </a:t>
            </a:r>
            <a:endParaRPr lang="en-US" baseline="0" dirty="0" smtClean="0"/>
          </a:p>
          <a:p>
            <a:r>
              <a:rPr lang="en-US" baseline="0" dirty="0" smtClean="0"/>
              <a:t>Using observation and interviews, </a:t>
            </a:r>
            <a:r>
              <a:rPr lang="en-US" baseline="0" dirty="0" err="1" smtClean="0"/>
              <a:t>Cheikh</a:t>
            </a:r>
            <a:r>
              <a:rPr lang="en-US" baseline="0" dirty="0" smtClean="0"/>
              <a:t> Wane investigated how secondary school students with different cultural backgrounds deal with the “otherness” among each other in the context of physical education and how they develop in a process of intercultural learning a kind of “micro society” in which a consensus exists about a set of common rules and values.</a:t>
            </a:r>
          </a:p>
          <a:p>
            <a:endParaRPr lang="en-US" dirty="0"/>
          </a:p>
        </p:txBody>
      </p:sp>
      <p:sp>
        <p:nvSpPr>
          <p:cNvPr id="4" name="Slide Number Placeholder 3"/>
          <p:cNvSpPr>
            <a:spLocks noGrp="1"/>
          </p:cNvSpPr>
          <p:nvPr>
            <p:ph type="sldNum" sz="quarter" idx="10"/>
          </p:nvPr>
        </p:nvSpPr>
        <p:spPr/>
        <p:txBody>
          <a:bodyPr/>
          <a:lstStyle/>
          <a:p>
            <a:fld id="{234EBF39-1523-A64A-8DFF-1BAF6AD15F9C}" type="slidenum">
              <a:rPr lang="en-US" smtClean="0"/>
              <a:t>8</a:t>
            </a:fld>
            <a:endParaRPr lang="en-US"/>
          </a:p>
        </p:txBody>
      </p:sp>
    </p:spTree>
    <p:extLst>
      <p:ext uri="{BB962C8B-B14F-4D97-AF65-F5344CB8AC3E}">
        <p14:creationId xmlns:p14="http://schemas.microsoft.com/office/powerpoint/2010/main" val="278481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let’s take a look</a:t>
            </a:r>
            <a:r>
              <a:rPr lang="en-US" baseline="0" dirty="0" smtClean="0"/>
              <a:t> at one of the key topics of our congress, that is to say the use of new technologies in physical education. We heard an outstanding keynote talk of Prof. Ivo van </a:t>
            </a:r>
            <a:r>
              <a:rPr lang="en-US" baseline="0" dirty="0" err="1" smtClean="0"/>
              <a:t>Hilvoorde</a:t>
            </a:r>
            <a:r>
              <a:rPr lang="en-US" baseline="0" dirty="0" smtClean="0"/>
              <a:t>, in which he firstly stated that smartphones, tablets, apps and so on and the physical activities of children are already linked with each other in manifold ways. In fact, they have a significant impact on how children perform sports and physical activities. From his point of view, the benefit of using new technologies in physical education depends mainly from the technological, pedagogical and content knowledge of the physical education teacher and he named this as “TPACK” model. Motor skill learning or the evaluation and monitoring of motor abilities (that is, motor development) are typical examples of application of digital technologies in the field of physical education</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34EBF39-1523-A64A-8DFF-1BAF6AD15F9C}" type="slidenum">
              <a:rPr lang="en-US" smtClean="0"/>
              <a:t>9</a:t>
            </a:fld>
            <a:endParaRPr lang="en-US"/>
          </a:p>
        </p:txBody>
      </p:sp>
    </p:spTree>
    <p:extLst>
      <p:ext uri="{BB962C8B-B14F-4D97-AF65-F5344CB8AC3E}">
        <p14:creationId xmlns:p14="http://schemas.microsoft.com/office/powerpoint/2010/main" val="2784810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BE"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smtClean="0"/>
              <a:t>Click to edit Master subtitle style</a:t>
            </a:r>
            <a:endParaRPr lang="en-US"/>
          </a:p>
        </p:txBody>
      </p:sp>
      <p:sp>
        <p:nvSpPr>
          <p:cNvPr id="4" name="Date Placeholder 3"/>
          <p:cNvSpPr>
            <a:spLocks noGrp="1"/>
          </p:cNvSpPr>
          <p:nvPr>
            <p:ph type="dt" sz="half" idx="10"/>
          </p:nvPr>
        </p:nvSpPr>
        <p:spPr/>
        <p:txBody>
          <a:bodyPr/>
          <a:lstStyle/>
          <a:p>
            <a:fld id="{FA2999F2-748F-9646-B7DA-886CC473EB15}"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2060893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FA2999F2-748F-9646-B7DA-886CC473EB15}"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979689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FA2999F2-748F-9646-B7DA-886CC473EB15}"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87902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FA2999F2-748F-9646-B7DA-886CC473EB15}"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33867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BE"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FA2999F2-748F-9646-B7DA-886CC473EB15}" type="datetimeFigureOut">
              <a:rPr lang="en-US" smtClean="0"/>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134492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p:txBody>
          <a:bodyPr/>
          <a:lstStyle/>
          <a:p>
            <a:fld id="{FA2999F2-748F-9646-B7DA-886CC473EB15}" type="datetimeFigureOut">
              <a:rPr lang="en-US" smtClean="0"/>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192409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BE"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p:txBody>
          <a:bodyPr/>
          <a:lstStyle/>
          <a:p>
            <a:fld id="{FA2999F2-748F-9646-B7DA-886CC473EB15}" type="datetimeFigureOut">
              <a:rPr lang="en-US" smtClean="0"/>
              <a:t>9/14/2017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1528279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p:txBody>
          <a:bodyPr/>
          <a:lstStyle/>
          <a:p>
            <a:fld id="{FA2999F2-748F-9646-B7DA-886CC473EB15}" type="datetimeFigureOut">
              <a:rPr lang="en-US" smtClean="0"/>
              <a:t>9/14/2017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188772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999F2-748F-9646-B7DA-886CC473EB15}" type="datetimeFigureOut">
              <a:rPr lang="en-US" smtClean="0"/>
              <a:t>9/14/2017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9743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BE"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FA2999F2-748F-9646-B7DA-886CC473EB15}" type="datetimeFigureOut">
              <a:rPr lang="en-US" smtClean="0"/>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1139706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BE"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FA2999F2-748F-9646-B7DA-886CC473EB15}" type="datetimeFigureOut">
              <a:rPr lang="en-US" smtClean="0"/>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03E96-2E02-A14D-94F1-584447753CC7}" type="slidenum">
              <a:rPr lang="en-US" smtClean="0"/>
              <a:t>‹#›</a:t>
            </a:fld>
            <a:endParaRPr lang="en-US"/>
          </a:p>
        </p:txBody>
      </p:sp>
    </p:spTree>
    <p:extLst>
      <p:ext uri="{BB962C8B-B14F-4D97-AF65-F5344CB8AC3E}">
        <p14:creationId xmlns:p14="http://schemas.microsoft.com/office/powerpoint/2010/main" val="164130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BE"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999F2-748F-9646-B7DA-886CC473EB15}" type="datetimeFigureOut">
              <a:rPr lang="en-US" smtClean="0"/>
              <a:t>9/14/2017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03E96-2E02-A14D-94F1-584447753CC7}" type="slidenum">
              <a:rPr lang="en-US" smtClean="0"/>
              <a:t>‹#›</a:t>
            </a:fld>
            <a:endParaRPr lang="en-US"/>
          </a:p>
        </p:txBody>
      </p:sp>
    </p:spTree>
    <p:extLst>
      <p:ext uri="{BB962C8B-B14F-4D97-AF65-F5344CB8AC3E}">
        <p14:creationId xmlns:p14="http://schemas.microsoft.com/office/powerpoint/2010/main" val="1481141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gif"/><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1425907"/>
            <a:ext cx="6256925" cy="3243776"/>
          </a:xfrm>
        </p:spPr>
        <p:txBody>
          <a:bodyPr>
            <a:normAutofit fontScale="90000"/>
          </a:bodyPr>
          <a:lstStyle/>
          <a:p>
            <a:pPr>
              <a:lnSpc>
                <a:spcPct val="100000"/>
              </a:lnSpc>
              <a:spcBef>
                <a:spcPts val="600"/>
              </a:spcBef>
              <a:spcAft>
                <a:spcPts val="600"/>
              </a:spcAft>
            </a:pPr>
            <a:r>
              <a:rPr lang="en-US" sz="4000" b="1" dirty="0" smtClean="0">
                <a:solidFill>
                  <a:srgbClr val="5C5C5C"/>
                </a:solidFill>
                <a:latin typeface="Arial Narrow" panose="020B0606020202030204" pitchFamily="34" charset="0"/>
              </a:rPr>
              <a:t>SOME VERY LAST SLIDES…</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5300" b="1" dirty="0">
                <a:solidFill>
                  <a:srgbClr val="E5411F"/>
                </a:solidFill>
                <a:latin typeface="Arial Narrow" panose="020B0606020202030204" pitchFamily="34" charset="0"/>
              </a:rPr>
              <a:t>P</a:t>
            </a:r>
            <a:r>
              <a:rPr lang="en-US" sz="5300" b="1" dirty="0" smtClean="0">
                <a:solidFill>
                  <a:srgbClr val="E5411F"/>
                </a:solidFill>
                <a:latin typeface="Arial Narrow" panose="020B0606020202030204" pitchFamily="34" charset="0"/>
              </a:rPr>
              <a:t>rof. Dr. Andreas Bund</a:t>
            </a:r>
            <a:r>
              <a:rPr lang="en-US" sz="5300" b="1" dirty="0" smtClean="0">
                <a:solidFill>
                  <a:srgbClr val="FF5200"/>
                </a:solidFill>
                <a:latin typeface="Arial Narrow" panose="020B0606020202030204" pitchFamily="34" charset="0"/>
              </a:rPr>
              <a:t/>
            </a:r>
            <a:br>
              <a:rPr lang="en-US" sz="5300" b="1" dirty="0" smtClean="0">
                <a:solidFill>
                  <a:srgbClr val="FF5200"/>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dirty="0" smtClean="0">
                <a:solidFill>
                  <a:srgbClr val="5C5C5C"/>
                </a:solidFill>
                <a:latin typeface="Arial Narrow" panose="020B0606020202030204" pitchFamily="34" charset="0"/>
              </a:rPr>
              <a:t>Scientific Committee </a:t>
            </a:r>
            <a:br>
              <a:rPr lang="en-US" dirty="0" smtClean="0">
                <a:solidFill>
                  <a:srgbClr val="5C5C5C"/>
                </a:solidFill>
                <a:latin typeface="Arial Narrow" panose="020B0606020202030204" pitchFamily="34" charset="0"/>
              </a:rPr>
            </a:br>
            <a:r>
              <a:rPr lang="en-US" dirty="0">
                <a:solidFill>
                  <a:srgbClr val="5C5C5C"/>
                </a:solidFill>
                <a:latin typeface="Arial Narrow" panose="020B0606020202030204" pitchFamily="34" charset="0"/>
              </a:rPr>
              <a:t/>
            </a:r>
            <a:br>
              <a:rPr lang="en-US" dirty="0">
                <a:solidFill>
                  <a:srgbClr val="5C5C5C"/>
                </a:solidFill>
                <a:latin typeface="Arial Narrow" panose="020B0606020202030204" pitchFamily="34" charset="0"/>
              </a:rPr>
            </a:br>
            <a:r>
              <a:rPr lang="en-US" dirty="0" smtClean="0">
                <a:solidFill>
                  <a:srgbClr val="5C5C5C"/>
                </a:solidFill>
                <a:latin typeface="Arial Narrow" panose="020B0606020202030204" pitchFamily="34" charset="0"/>
              </a:rPr>
              <a:t>Facts and Statements of the  12</a:t>
            </a:r>
            <a:r>
              <a:rPr lang="en-US" baseline="30000" dirty="0" smtClean="0">
                <a:solidFill>
                  <a:srgbClr val="5C5C5C"/>
                </a:solidFill>
                <a:latin typeface="Arial Narrow" panose="020B0606020202030204" pitchFamily="34" charset="0"/>
              </a:rPr>
              <a:t>th</a:t>
            </a:r>
            <a:r>
              <a:rPr lang="en-US" dirty="0" smtClean="0">
                <a:solidFill>
                  <a:srgbClr val="5C5C5C"/>
                </a:solidFill>
                <a:latin typeface="Arial Narrow" panose="020B0606020202030204" pitchFamily="34" charset="0"/>
              </a:rPr>
              <a:t> FIEP European Congress</a:t>
            </a:r>
            <a:endParaRPr lang="en-US"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3" name="TextBox 2"/>
          <p:cNvSpPr txBox="1"/>
          <p:nvPr/>
        </p:nvSpPr>
        <p:spPr>
          <a:xfrm>
            <a:off x="259302" y="150120"/>
            <a:ext cx="1241045" cy="369332"/>
          </a:xfrm>
          <a:prstGeom prst="rect">
            <a:avLst/>
          </a:prstGeom>
          <a:noFill/>
        </p:spPr>
        <p:txBody>
          <a:bodyPr wrap="none" rtlCol="0">
            <a:spAutoFit/>
          </a:bodyPr>
          <a:lstStyle/>
          <a:p>
            <a:r>
              <a:rPr lang="de-DE" dirty="0" smtClean="0">
                <a:latin typeface="Arial Narrow" panose="020B0606020202030204" pitchFamily="34" charset="0"/>
              </a:rPr>
              <a:t>Slide 1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1859246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907300"/>
            <a:ext cx="6493239" cy="5024940"/>
          </a:xfrm>
        </p:spPr>
        <p:txBody>
          <a:bodyPr>
            <a:normAutofit fontScale="90000"/>
          </a:bodyPr>
          <a:lstStyle/>
          <a:p>
            <a:pPr>
              <a:lnSpc>
                <a:spcPct val="100000"/>
              </a:lnSpc>
              <a:spcBef>
                <a:spcPts val="600"/>
              </a:spcBef>
              <a:spcAft>
                <a:spcPts val="600"/>
              </a:spcAft>
            </a:pPr>
            <a:r>
              <a:rPr lang="en-US" sz="4000" b="1" dirty="0" smtClean="0">
                <a:solidFill>
                  <a:srgbClr val="5C5C5C"/>
                </a:solidFill>
                <a:latin typeface="Arial Narrow" panose="020B0606020202030204" pitchFamily="34" charset="0"/>
              </a:rPr>
              <a:t>Statements on…</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3600" dirty="0" smtClean="0">
                <a:solidFill>
                  <a:srgbClr val="5C5C5C"/>
                </a:solidFill>
                <a:latin typeface="Arial Narrow" panose="020B0606020202030204" pitchFamily="34" charset="0"/>
                <a:sym typeface="Symbol"/>
              </a:rPr>
              <a:t>Physical Education and New Technologies</a:t>
            </a:r>
            <a:r>
              <a:rPr lang="en-US" sz="3200" dirty="0" smtClean="0">
                <a:solidFill>
                  <a:srgbClr val="5C5C5C"/>
                </a:solidFill>
                <a:latin typeface="Arial Narrow" panose="020B0606020202030204" pitchFamily="34" charset="0"/>
                <a:sym typeface="Symbol"/>
              </a:rPr>
              <a:t/>
            </a:r>
            <a:br>
              <a:rPr lang="en-US" sz="32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200" dirty="0" err="1" smtClean="0">
                <a:solidFill>
                  <a:srgbClr val="5C5C5C"/>
                </a:solidFill>
                <a:latin typeface="Arial Narrow" panose="020B0606020202030204" pitchFamily="34" charset="0"/>
                <a:sym typeface="Symbol"/>
              </a:rPr>
              <a:t>Fédération</a:t>
            </a:r>
            <a:r>
              <a:rPr lang="en-US" sz="2200" dirty="0" smtClean="0">
                <a:solidFill>
                  <a:srgbClr val="5C5C5C"/>
                </a:solidFill>
                <a:latin typeface="Arial Narrow" panose="020B0606020202030204" pitchFamily="34" charset="0"/>
                <a:sym typeface="Symbol"/>
              </a:rPr>
              <a:t> </a:t>
            </a:r>
            <a:r>
              <a:rPr lang="en-US" sz="2200" dirty="0" err="1" smtClean="0">
                <a:solidFill>
                  <a:srgbClr val="5C5C5C"/>
                </a:solidFill>
                <a:latin typeface="Arial Narrow" panose="020B0606020202030204" pitchFamily="34" charset="0"/>
                <a:sym typeface="Symbol"/>
              </a:rPr>
              <a:t>Internationale</a:t>
            </a:r>
            <a:r>
              <a:rPr lang="en-US" sz="2200" dirty="0" smtClean="0">
                <a:solidFill>
                  <a:srgbClr val="5C5C5C"/>
                </a:solidFill>
                <a:latin typeface="Arial Narrow" panose="020B0606020202030204" pitchFamily="34" charset="0"/>
                <a:sym typeface="Symbol"/>
              </a:rPr>
              <a:t> </a:t>
            </a:r>
            <a:r>
              <a:rPr lang="en-US" sz="2200" dirty="0" err="1" smtClean="0">
                <a:solidFill>
                  <a:srgbClr val="5C5C5C"/>
                </a:solidFill>
                <a:latin typeface="Arial Narrow" panose="020B0606020202030204" pitchFamily="34" charset="0"/>
                <a:sym typeface="Symbol"/>
              </a:rPr>
              <a:t>d’Éducation</a:t>
            </a:r>
            <a:r>
              <a:rPr lang="en-US" sz="2200" dirty="0" smtClean="0">
                <a:solidFill>
                  <a:srgbClr val="5C5C5C"/>
                </a:solidFill>
                <a:latin typeface="Arial Narrow" panose="020B0606020202030204" pitchFamily="34" charset="0"/>
                <a:sym typeface="Symbol"/>
              </a:rPr>
              <a:t> Physique (FIEP)                  and diverse authors</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41% of secondary school students think that digital technology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should not be used in physical education (</a:t>
            </a:r>
            <a:r>
              <a:rPr lang="en-US" sz="2200" dirty="0" err="1" smtClean="0">
                <a:solidFill>
                  <a:srgbClr val="5C5C5C"/>
                </a:solidFill>
                <a:latin typeface="Arial Narrow" panose="020B0606020202030204" pitchFamily="34" charset="0"/>
                <a:sym typeface="Symbol"/>
              </a:rPr>
              <a:t>Luptáková</a:t>
            </a:r>
            <a:r>
              <a:rPr lang="en-US" sz="22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&amp; </a:t>
            </a:r>
            <a:r>
              <a:rPr lang="en-US" sz="2200" dirty="0" err="1" smtClean="0">
                <a:solidFill>
                  <a:srgbClr val="5C5C5C"/>
                </a:solidFill>
                <a:latin typeface="Arial Narrow" panose="020B0606020202030204" pitchFamily="34" charset="0"/>
                <a:sym typeface="Symbol"/>
              </a:rPr>
              <a:t>Antala</a:t>
            </a:r>
            <a:r>
              <a:rPr lang="en-US" sz="2200" dirty="0" smtClean="0">
                <a:solidFill>
                  <a:srgbClr val="5C5C5C"/>
                </a:solidFill>
                <a:latin typeface="Arial Narrow" panose="020B0606020202030204" pitchFamily="34" charset="0"/>
                <a:sym typeface="Symbol"/>
              </a:rPr>
              <a:t>).</a:t>
            </a:r>
            <a:r>
              <a:rPr lang="en-US" sz="2200" dirty="0" smtClean="0">
                <a:solidFill>
                  <a:srgbClr val="5C5C5C"/>
                </a:solidFill>
                <a:latin typeface="Arial Narrow" panose="020B0606020202030204" pitchFamily="34" charset="0"/>
                <a:sym typeface="Symbol"/>
              </a:rPr>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GPS-based smartphone apps and games can be used to assess</a:t>
            </a:r>
            <a:br>
              <a:rPr lang="en-US" sz="22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and stimulate physical activity of young people (</a:t>
            </a:r>
            <a:r>
              <a:rPr lang="en-US" sz="2200" dirty="0" err="1" smtClean="0">
                <a:solidFill>
                  <a:srgbClr val="5C5C5C"/>
                </a:solidFill>
                <a:latin typeface="Arial Narrow" panose="020B0606020202030204" pitchFamily="34" charset="0"/>
                <a:sym typeface="Symbol"/>
              </a:rPr>
              <a:t>Diketmüller</a:t>
            </a:r>
            <a:r>
              <a:rPr lang="en-US" sz="2200" dirty="0" smtClean="0">
                <a:solidFill>
                  <a:srgbClr val="5C5C5C"/>
                </a:solidFill>
                <a:latin typeface="Arial Narrow" panose="020B0606020202030204" pitchFamily="34" charset="0"/>
                <a:sym typeface="Symbol"/>
              </a:rPr>
              <a:t>).</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Augmented reality is suitable to create effective and motivating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balance exercises (Mast et al.).</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Digital technology helps teacher to design “balanced” learning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environments and motivating motor tests (</a:t>
            </a:r>
            <a:r>
              <a:rPr lang="en-US" sz="2200" dirty="0" err="1" smtClean="0">
                <a:solidFill>
                  <a:srgbClr val="5C5C5C"/>
                </a:solidFill>
                <a:latin typeface="Arial Narrow" panose="020B0606020202030204" pitchFamily="34" charset="0"/>
                <a:sym typeface="Symbol"/>
              </a:rPr>
              <a:t>Koekoek</a:t>
            </a:r>
            <a:r>
              <a:rPr lang="en-US" sz="2200" dirty="0" smtClean="0">
                <a:solidFill>
                  <a:srgbClr val="5C5C5C"/>
                </a:solidFill>
                <a:latin typeface="Arial Narrow" panose="020B0606020202030204" pitchFamily="34" charset="0"/>
                <a:sym typeface="Symbol"/>
              </a:rPr>
              <a:t> &amp; </a:t>
            </a:r>
            <a:r>
              <a:rPr lang="en-US" sz="2200" dirty="0" err="1" smtClean="0">
                <a:solidFill>
                  <a:srgbClr val="5C5C5C"/>
                </a:solidFill>
                <a:latin typeface="Arial Narrow" panose="020B0606020202030204" pitchFamily="34" charset="0"/>
                <a:sym typeface="Symbol"/>
              </a:rPr>
              <a:t>Walinga</a:t>
            </a:r>
            <a:r>
              <a:rPr lang="en-US" sz="2200" dirty="0" smtClean="0">
                <a:solidFill>
                  <a:srgbClr val="5C5C5C"/>
                </a:solidFill>
                <a:latin typeface="Arial Narrow" panose="020B0606020202030204" pitchFamily="34" charset="0"/>
                <a:sym typeface="Symbol"/>
              </a:rPr>
              <a:t>;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err="1" smtClean="0">
                <a:solidFill>
                  <a:srgbClr val="5C5C5C"/>
                </a:solidFill>
                <a:latin typeface="Arial Narrow" panose="020B0606020202030204" pitchFamily="34" charset="0"/>
                <a:sym typeface="Symbol"/>
              </a:rPr>
              <a:t>Zemková</a:t>
            </a:r>
            <a:r>
              <a:rPr lang="en-US" sz="2200" dirty="0" smtClean="0">
                <a:solidFill>
                  <a:srgbClr val="5C5C5C"/>
                </a:solidFill>
                <a:latin typeface="Arial Narrow" panose="020B0606020202030204" pitchFamily="34" charset="0"/>
                <a:sym typeface="Symbol"/>
              </a:rPr>
              <a:t>  &amp; </a:t>
            </a:r>
            <a:r>
              <a:rPr lang="en-US" sz="2200" dirty="0" err="1" smtClean="0">
                <a:solidFill>
                  <a:srgbClr val="5C5C5C"/>
                </a:solidFill>
                <a:latin typeface="Arial Narrow" panose="020B0606020202030204" pitchFamily="34" charset="0"/>
                <a:sym typeface="Symbol"/>
              </a:rPr>
              <a:t>Stefániková</a:t>
            </a:r>
            <a:r>
              <a:rPr lang="en-US" sz="2200" dirty="0" smtClean="0">
                <a:solidFill>
                  <a:srgbClr val="5C5C5C"/>
                </a:solidFill>
                <a:latin typeface="Arial Narrow" panose="020B0606020202030204" pitchFamily="34" charset="0"/>
                <a:sym typeface="Symbol"/>
              </a:rPr>
              <a:t>).</a:t>
            </a:r>
            <a:endParaRPr lang="en-US" sz="22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346844" cy="369332"/>
          </a:xfrm>
          <a:prstGeom prst="rect">
            <a:avLst/>
          </a:prstGeom>
          <a:noFill/>
        </p:spPr>
        <p:txBody>
          <a:bodyPr wrap="none" rtlCol="0">
            <a:spAutoFit/>
          </a:bodyPr>
          <a:lstStyle/>
          <a:p>
            <a:r>
              <a:rPr lang="de-DE" dirty="0" smtClean="0">
                <a:latin typeface="Arial Narrow" panose="020B0606020202030204" pitchFamily="34" charset="0"/>
              </a:rPr>
              <a:t>Slide 10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898764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907300"/>
            <a:ext cx="6493239" cy="5024940"/>
          </a:xfrm>
        </p:spPr>
        <p:txBody>
          <a:bodyPr>
            <a:normAutofit/>
          </a:bodyPr>
          <a:lstStyle/>
          <a:p>
            <a:pPr>
              <a:lnSpc>
                <a:spcPct val="100000"/>
              </a:lnSpc>
              <a:spcBef>
                <a:spcPts val="600"/>
              </a:spcBef>
              <a:spcAft>
                <a:spcPts val="600"/>
              </a:spcAft>
            </a:pPr>
            <a:r>
              <a:rPr lang="en-US" sz="4000" b="1" dirty="0" smtClean="0">
                <a:solidFill>
                  <a:srgbClr val="5C5C5C"/>
                </a:solidFill>
                <a:latin typeface="Arial Narrow" panose="020B0606020202030204" pitchFamily="34" charset="0"/>
              </a:rPr>
              <a:t>There are many other works that could and should be mentioned, but…</a:t>
            </a:r>
            <a:br>
              <a:rPr lang="en-US" sz="4000" b="1" dirty="0" smtClean="0">
                <a:solidFill>
                  <a:srgbClr val="5C5C5C"/>
                </a:solidFill>
                <a:latin typeface="Arial Narrow" panose="020B0606020202030204" pitchFamily="34" charset="0"/>
              </a:rPr>
            </a:br>
            <a:r>
              <a:rPr lang="en-US" sz="4000" b="1" dirty="0">
                <a:solidFill>
                  <a:srgbClr val="5C5C5C"/>
                </a:solidFill>
                <a:latin typeface="Arial Narrow" panose="020B0606020202030204" pitchFamily="34" charset="0"/>
              </a:rPr>
              <a:t/>
            </a:r>
            <a:br>
              <a:rPr lang="en-US" sz="4000" b="1" dirty="0">
                <a:solidFill>
                  <a:srgbClr val="5C5C5C"/>
                </a:solidFill>
                <a:latin typeface="Arial Narrow" panose="020B0606020202030204" pitchFamily="34" charset="0"/>
              </a:rPr>
            </a:br>
            <a:r>
              <a:rPr lang="en-US" sz="4000" b="1" dirty="0" smtClean="0">
                <a:solidFill>
                  <a:srgbClr val="5C5C5C"/>
                </a:solidFill>
                <a:latin typeface="Arial Narrow" panose="020B0606020202030204" pitchFamily="34" charset="0"/>
              </a:rPr>
              <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endParaRPr lang="en-US" sz="22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332994" cy="369332"/>
          </a:xfrm>
          <a:prstGeom prst="rect">
            <a:avLst/>
          </a:prstGeom>
          <a:noFill/>
        </p:spPr>
        <p:txBody>
          <a:bodyPr wrap="none" rtlCol="0">
            <a:spAutoFit/>
          </a:bodyPr>
          <a:lstStyle/>
          <a:p>
            <a:r>
              <a:rPr lang="de-DE" dirty="0" smtClean="0">
                <a:latin typeface="Arial Narrow" panose="020B0606020202030204" pitchFamily="34" charset="0"/>
              </a:rPr>
              <a:t>Slide 11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1095078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920948"/>
            <a:ext cx="6493239" cy="4614663"/>
          </a:xfrm>
        </p:spPr>
        <p:txBody>
          <a:bodyPr>
            <a:normAutofit/>
          </a:bodyPr>
          <a:lstStyle/>
          <a:p>
            <a:pPr algn="ctr">
              <a:lnSpc>
                <a:spcPct val="100000"/>
              </a:lnSpc>
              <a:spcBef>
                <a:spcPts val="600"/>
              </a:spcBef>
              <a:spcAft>
                <a:spcPts val="600"/>
              </a:spcAft>
            </a:pPr>
            <a:r>
              <a:rPr lang="en-US" sz="4000" b="1" dirty="0" smtClean="0">
                <a:solidFill>
                  <a:srgbClr val="5C5C5C"/>
                </a:solidFill>
                <a:latin typeface="Arial Narrow" panose="020B0606020202030204" pitchFamily="34" charset="0"/>
              </a:rPr>
              <a:t>Thank you very much for your attention and for your participation at the </a:t>
            </a:r>
            <a:br>
              <a:rPr lang="en-US" sz="4000" b="1" dirty="0" smtClean="0">
                <a:solidFill>
                  <a:srgbClr val="5C5C5C"/>
                </a:solidFill>
                <a:latin typeface="Arial Narrow" panose="020B0606020202030204" pitchFamily="34" charset="0"/>
              </a:rPr>
            </a:br>
            <a:r>
              <a:rPr lang="en-US" sz="4000" b="1" dirty="0" smtClean="0">
                <a:solidFill>
                  <a:srgbClr val="5C5C5C"/>
                </a:solidFill>
                <a:latin typeface="Arial Narrow" panose="020B0606020202030204" pitchFamily="34" charset="0"/>
              </a:rPr>
              <a:t>12</a:t>
            </a:r>
            <a:r>
              <a:rPr lang="en-US" sz="4000" b="1" baseline="30000" dirty="0" smtClean="0">
                <a:solidFill>
                  <a:srgbClr val="5C5C5C"/>
                </a:solidFill>
                <a:latin typeface="Arial Narrow" panose="020B0606020202030204" pitchFamily="34" charset="0"/>
              </a:rPr>
              <a:t>th</a:t>
            </a:r>
            <a:r>
              <a:rPr lang="en-US" sz="4000" b="1" dirty="0" smtClean="0">
                <a:solidFill>
                  <a:srgbClr val="5C5C5C"/>
                </a:solidFill>
                <a:latin typeface="Arial Narrow" panose="020B0606020202030204" pitchFamily="34" charset="0"/>
              </a:rPr>
              <a:t> FIEP European Congress in Luxembourg!</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endParaRPr lang="en-US" sz="22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346844" cy="369332"/>
          </a:xfrm>
          <a:prstGeom prst="rect">
            <a:avLst/>
          </a:prstGeom>
          <a:noFill/>
        </p:spPr>
        <p:txBody>
          <a:bodyPr wrap="none" rtlCol="0">
            <a:spAutoFit/>
          </a:bodyPr>
          <a:lstStyle/>
          <a:p>
            <a:r>
              <a:rPr lang="de-DE" dirty="0" smtClean="0">
                <a:latin typeface="Arial Narrow" panose="020B0606020202030204" pitchFamily="34" charset="0"/>
              </a:rPr>
              <a:t>Slide 12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317713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306789"/>
            <a:ext cx="6256925" cy="3243776"/>
          </a:xfrm>
        </p:spPr>
        <p:txBody>
          <a:bodyPr>
            <a:normAutofit/>
          </a:bodyPr>
          <a:lstStyle/>
          <a:p>
            <a:pPr>
              <a:lnSpc>
                <a:spcPct val="100000"/>
              </a:lnSpc>
              <a:spcBef>
                <a:spcPts val="600"/>
              </a:spcBef>
              <a:spcAft>
                <a:spcPts val="600"/>
              </a:spcAft>
            </a:pPr>
            <a:r>
              <a:rPr lang="en-US" sz="4000" b="1" dirty="0" smtClean="0">
                <a:solidFill>
                  <a:srgbClr val="5C5C5C"/>
                </a:solidFill>
                <a:latin typeface="Arial Narrow" panose="020B0606020202030204" pitchFamily="34" charset="0"/>
              </a:rPr>
              <a:t>Facts…</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3600" dirty="0" smtClean="0">
                <a:solidFill>
                  <a:srgbClr val="5C5C5C"/>
                </a:solidFill>
                <a:latin typeface="Arial Narrow" panose="020B0606020202030204" pitchFamily="34" charset="0"/>
              </a:rPr>
              <a:t>Approx. 200 participants from all over the world!</a:t>
            </a:r>
            <a:endParaRPr lang="en-US" sz="36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9771" y="2996892"/>
            <a:ext cx="5358402" cy="3018566"/>
          </a:xfrm>
          <a:prstGeom prst="rect">
            <a:avLst/>
          </a:prstGeom>
        </p:spPr>
      </p:pic>
      <p:cxnSp>
        <p:nvCxnSpPr>
          <p:cNvPr id="15" name="Straight Connector 14"/>
          <p:cNvCxnSpPr/>
          <p:nvPr/>
        </p:nvCxnSpPr>
        <p:spPr>
          <a:xfrm>
            <a:off x="5829771" y="6015458"/>
            <a:ext cx="535840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9302" y="150120"/>
            <a:ext cx="1241045" cy="369332"/>
          </a:xfrm>
          <a:prstGeom prst="rect">
            <a:avLst/>
          </a:prstGeom>
          <a:noFill/>
        </p:spPr>
        <p:txBody>
          <a:bodyPr wrap="none" rtlCol="0">
            <a:spAutoFit/>
          </a:bodyPr>
          <a:lstStyle/>
          <a:p>
            <a:r>
              <a:rPr lang="de-DE" dirty="0" smtClean="0">
                <a:latin typeface="Arial Narrow" panose="020B0606020202030204" pitchFamily="34" charset="0"/>
              </a:rPr>
              <a:t>Slide 2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71695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1098373"/>
            <a:ext cx="6493239" cy="3243776"/>
          </a:xfrm>
        </p:spPr>
        <p:txBody>
          <a:bodyPr>
            <a:normAutofit fontScale="90000"/>
          </a:bodyPr>
          <a:lstStyle/>
          <a:p>
            <a:pPr>
              <a:lnSpc>
                <a:spcPct val="100000"/>
              </a:lnSpc>
              <a:spcBef>
                <a:spcPts val="600"/>
              </a:spcBef>
              <a:spcAft>
                <a:spcPts val="600"/>
              </a:spcAft>
            </a:pPr>
            <a:r>
              <a:rPr lang="en-US" sz="4000" b="1" dirty="0" smtClean="0">
                <a:solidFill>
                  <a:srgbClr val="5C5C5C"/>
                </a:solidFill>
                <a:latin typeface="Arial Narrow" panose="020B0606020202030204" pitchFamily="34" charset="0"/>
              </a:rPr>
              <a:t>Facts…</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3600" dirty="0" smtClean="0">
                <a:solidFill>
                  <a:srgbClr val="5C5C5C"/>
                </a:solidFill>
                <a:latin typeface="Arial Narrow" panose="020B0606020202030204" pitchFamily="34" charset="0"/>
                <a:sym typeface="Symbol"/>
              </a:rPr>
              <a:t>133 talks and posters in</a:t>
            </a:r>
            <a:br>
              <a:rPr lang="en-US" sz="36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r>
            <a:br>
              <a:rPr lang="en-US" sz="2200" dirty="0" smtClean="0">
                <a:solidFill>
                  <a:srgbClr val="5C5C5C"/>
                </a:solidFill>
                <a:latin typeface="Arial Narrow" panose="020B0606020202030204" pitchFamily="34" charset="0"/>
                <a:sym typeface="Symbol"/>
              </a:rPr>
            </a:br>
            <a:r>
              <a:rPr lang="en-US" sz="3600" dirty="0" smtClean="0">
                <a:solidFill>
                  <a:srgbClr val="5C5C5C"/>
                </a:solidFill>
                <a:latin typeface="Arial Narrow" panose="020B0606020202030204" pitchFamily="34" charset="0"/>
                <a:sym typeface="Symbol"/>
              </a:rPr>
              <a:t> 4 	 keynotes</a:t>
            </a:r>
            <a:r>
              <a:rPr lang="en-US" sz="3600" dirty="0">
                <a:solidFill>
                  <a:srgbClr val="5C5C5C"/>
                </a:solidFill>
                <a:latin typeface="Arial Narrow" panose="020B0606020202030204" pitchFamily="34" charset="0"/>
                <a:sym typeface="Symbol"/>
              </a:rPr>
              <a:t/>
            </a:r>
            <a:br>
              <a:rPr lang="en-US" sz="3600" dirty="0">
                <a:solidFill>
                  <a:srgbClr val="5C5C5C"/>
                </a:solidFill>
                <a:latin typeface="Arial Narrow" panose="020B0606020202030204" pitchFamily="34" charset="0"/>
                <a:sym typeface="Symbol"/>
              </a:rPr>
            </a:br>
            <a:r>
              <a:rPr lang="en-US" sz="3600" dirty="0">
                <a:solidFill>
                  <a:srgbClr val="5C5C5C"/>
                </a:solidFill>
                <a:latin typeface="Arial Narrow" panose="020B0606020202030204" pitchFamily="34" charset="0"/>
                <a:sym typeface="Symbol"/>
              </a:rPr>
              <a:t> 8 </a:t>
            </a:r>
            <a:r>
              <a:rPr lang="en-US" sz="3600" dirty="0" smtClean="0">
                <a:solidFill>
                  <a:srgbClr val="5C5C5C"/>
                </a:solidFill>
                <a:latin typeface="Arial Narrow" panose="020B0606020202030204" pitchFamily="34" charset="0"/>
                <a:sym typeface="Symbol"/>
              </a:rPr>
              <a:t>	 invited </a:t>
            </a:r>
            <a:r>
              <a:rPr lang="en-US" sz="3600" dirty="0">
                <a:solidFill>
                  <a:srgbClr val="5C5C5C"/>
                </a:solidFill>
                <a:latin typeface="Arial Narrow" panose="020B0606020202030204" pitchFamily="34" charset="0"/>
                <a:sym typeface="Symbol"/>
              </a:rPr>
              <a:t>s</a:t>
            </a:r>
            <a:r>
              <a:rPr lang="en-US" sz="3600" dirty="0" smtClean="0">
                <a:solidFill>
                  <a:srgbClr val="5C5C5C"/>
                </a:solidFill>
                <a:latin typeface="Arial Narrow" panose="020B0606020202030204" pitchFamily="34" charset="0"/>
                <a:sym typeface="Symbol"/>
              </a:rPr>
              <a:t>ymposia</a:t>
            </a:r>
            <a:r>
              <a:rPr lang="en-US" sz="3600" dirty="0">
                <a:solidFill>
                  <a:srgbClr val="5C5C5C"/>
                </a:solidFill>
                <a:latin typeface="Arial Narrow" panose="020B0606020202030204" pitchFamily="34" charset="0"/>
                <a:sym typeface="Symbol"/>
              </a:rPr>
              <a:t/>
            </a:r>
            <a:br>
              <a:rPr lang="en-US" sz="3600" dirty="0">
                <a:solidFill>
                  <a:srgbClr val="5C5C5C"/>
                </a:solidFill>
                <a:latin typeface="Arial Narrow" panose="020B0606020202030204" pitchFamily="34" charset="0"/>
                <a:sym typeface="Symbol"/>
              </a:rPr>
            </a:br>
            <a:r>
              <a:rPr lang="en-US" sz="3600" dirty="0">
                <a:solidFill>
                  <a:srgbClr val="5C5C5C"/>
                </a:solidFill>
                <a:latin typeface="Arial Narrow" panose="020B0606020202030204" pitchFamily="34" charset="0"/>
                <a:sym typeface="Symbol"/>
              </a:rPr>
              <a:t> </a:t>
            </a:r>
            <a:r>
              <a:rPr lang="en-US" sz="3600" dirty="0" smtClean="0">
                <a:solidFill>
                  <a:srgbClr val="5C5C5C"/>
                </a:solidFill>
                <a:latin typeface="Arial Narrow" panose="020B0606020202030204" pitchFamily="34" charset="0"/>
                <a:sym typeface="Symbol"/>
              </a:rPr>
              <a:t>14	 parallel sessions</a:t>
            </a:r>
            <a:r>
              <a:rPr lang="en-US" sz="3600" dirty="0">
                <a:solidFill>
                  <a:srgbClr val="5C5C5C"/>
                </a:solidFill>
                <a:latin typeface="Arial Narrow" panose="020B0606020202030204" pitchFamily="34" charset="0"/>
                <a:sym typeface="Symbol"/>
              </a:rPr>
              <a:t/>
            </a:r>
            <a:br>
              <a:rPr lang="en-US" sz="3600" dirty="0">
                <a:solidFill>
                  <a:srgbClr val="5C5C5C"/>
                </a:solidFill>
                <a:latin typeface="Arial Narrow" panose="020B0606020202030204" pitchFamily="34" charset="0"/>
                <a:sym typeface="Symbol"/>
              </a:rPr>
            </a:br>
            <a:r>
              <a:rPr lang="en-US" sz="3600" dirty="0" smtClean="0">
                <a:solidFill>
                  <a:srgbClr val="5C5C5C"/>
                </a:solidFill>
                <a:latin typeface="Arial Narrow" panose="020B0606020202030204" pitchFamily="34" charset="0"/>
                <a:sym typeface="Symbol"/>
              </a:rPr>
              <a:t> 1 	 poster </a:t>
            </a:r>
            <a:r>
              <a:rPr lang="en-US" sz="3600" dirty="0">
                <a:solidFill>
                  <a:srgbClr val="5C5C5C"/>
                </a:solidFill>
                <a:latin typeface="Arial Narrow" panose="020B0606020202030204" pitchFamily="34" charset="0"/>
                <a:sym typeface="Symbol"/>
              </a:rPr>
              <a:t>s</a:t>
            </a:r>
            <a:r>
              <a:rPr lang="en-US" sz="3600" dirty="0" smtClean="0">
                <a:solidFill>
                  <a:srgbClr val="5C5C5C"/>
                </a:solidFill>
                <a:latin typeface="Arial Narrow" panose="020B0606020202030204" pitchFamily="34" charset="0"/>
                <a:sym typeface="Symbol"/>
              </a:rPr>
              <a:t>ession</a:t>
            </a:r>
            <a:endParaRPr lang="en-US" sz="36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241045" cy="369332"/>
          </a:xfrm>
          <a:prstGeom prst="rect">
            <a:avLst/>
          </a:prstGeom>
          <a:noFill/>
        </p:spPr>
        <p:txBody>
          <a:bodyPr wrap="none" rtlCol="0">
            <a:spAutoFit/>
          </a:bodyPr>
          <a:lstStyle/>
          <a:p>
            <a:r>
              <a:rPr lang="de-DE" dirty="0" smtClean="0">
                <a:latin typeface="Arial Narrow" panose="020B0606020202030204" pitchFamily="34" charset="0"/>
              </a:rPr>
              <a:t>Slide 3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393656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920948"/>
            <a:ext cx="6493239" cy="4614663"/>
          </a:xfrm>
        </p:spPr>
        <p:txBody>
          <a:bodyPr>
            <a:normAutofit fontScale="90000"/>
          </a:bodyPr>
          <a:lstStyle/>
          <a:p>
            <a:pPr>
              <a:lnSpc>
                <a:spcPct val="100000"/>
              </a:lnSpc>
              <a:spcBef>
                <a:spcPts val="600"/>
              </a:spcBef>
              <a:spcAft>
                <a:spcPts val="600"/>
              </a:spcAft>
            </a:pPr>
            <a:r>
              <a:rPr lang="en-US" sz="4000" b="1" dirty="0" smtClean="0">
                <a:solidFill>
                  <a:srgbClr val="5C5C5C"/>
                </a:solidFill>
                <a:latin typeface="Arial Narrow" panose="020B0606020202030204" pitchFamily="34" charset="0"/>
              </a:rPr>
              <a:t>Facts…</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3600" dirty="0" smtClean="0">
                <a:solidFill>
                  <a:srgbClr val="5C5C5C"/>
                </a:solidFill>
                <a:latin typeface="Arial Narrow" panose="020B0606020202030204" pitchFamily="34" charset="0"/>
                <a:sym typeface="Symbol"/>
              </a:rPr>
              <a:t>Research projects dealt with current  topics of physical </a:t>
            </a:r>
            <a:r>
              <a:rPr lang="en-US" sz="3600" dirty="0">
                <a:solidFill>
                  <a:srgbClr val="5C5C5C"/>
                </a:solidFill>
                <a:latin typeface="Arial Narrow" panose="020B0606020202030204" pitchFamily="34" charset="0"/>
                <a:sym typeface="Symbol"/>
              </a:rPr>
              <a:t>e</a:t>
            </a:r>
            <a:r>
              <a:rPr lang="en-US" sz="3600" dirty="0" smtClean="0">
                <a:solidFill>
                  <a:srgbClr val="5C5C5C"/>
                </a:solidFill>
                <a:latin typeface="Arial Narrow" panose="020B0606020202030204" pitchFamily="34" charset="0"/>
                <a:sym typeface="Symbol"/>
              </a:rPr>
              <a:t>ducation</a:t>
            </a:r>
            <a:br>
              <a:rPr lang="en-US" sz="36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Physical Education in Early Childhood and Primary Education</a:t>
            </a: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Physical Education Teacher Education</a:t>
            </a: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Intercultural Learning and Inclusion in Physical Education</a:t>
            </a: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Physical Education and New Technologies</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Physical Education and Physical Activity in Active School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Communities</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Physical Literacy</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Physical Education in Secondary Education</a:t>
            </a:r>
            <a:endParaRPr lang="en-US" sz="22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241045" cy="369332"/>
          </a:xfrm>
          <a:prstGeom prst="rect">
            <a:avLst/>
          </a:prstGeom>
          <a:noFill/>
        </p:spPr>
        <p:txBody>
          <a:bodyPr wrap="none" rtlCol="0">
            <a:spAutoFit/>
          </a:bodyPr>
          <a:lstStyle/>
          <a:p>
            <a:r>
              <a:rPr lang="de-DE" dirty="0" smtClean="0">
                <a:latin typeface="Arial Narrow" panose="020B0606020202030204" pitchFamily="34" charset="0"/>
              </a:rPr>
              <a:t>Slide 4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1535801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1071076"/>
            <a:ext cx="6493239" cy="4614663"/>
          </a:xfrm>
        </p:spPr>
        <p:txBody>
          <a:bodyPr>
            <a:normAutofit fontScale="90000"/>
          </a:bodyPr>
          <a:lstStyle/>
          <a:p>
            <a:pPr>
              <a:lnSpc>
                <a:spcPct val="100000"/>
              </a:lnSpc>
              <a:spcBef>
                <a:spcPts val="600"/>
              </a:spcBef>
              <a:spcAft>
                <a:spcPts val="600"/>
              </a:spcAft>
            </a:pPr>
            <a:r>
              <a:rPr lang="en-US" sz="4000" b="1" dirty="0" smtClean="0">
                <a:solidFill>
                  <a:srgbClr val="5C5C5C"/>
                </a:solidFill>
                <a:latin typeface="Arial Narrow" panose="020B0606020202030204" pitchFamily="34" charset="0"/>
              </a:rPr>
              <a:t>Statements on…</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3600" dirty="0" smtClean="0">
                <a:solidFill>
                  <a:srgbClr val="5C5C5C"/>
                </a:solidFill>
                <a:latin typeface="Arial Narrow" panose="020B0606020202030204" pitchFamily="34" charset="0"/>
                <a:sym typeface="Symbol"/>
              </a:rPr>
              <a:t>Physical Education in Early Childhood  and Primary Education</a:t>
            </a:r>
            <a:br>
              <a:rPr lang="en-US" sz="36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Keynote talk of Prof. Dr. Ina Hunger (Germany)</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Type and extent of physical activity in early childhood strongly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depends on social environment, i.e. the family.</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Parents have conscious and unconscious educational values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and goals.</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Physical activity socialization in the family is commonly gender-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biased, i.e., parents promote different learning opportunities to</a:t>
            </a:r>
            <a:br>
              <a:rPr lang="en-US" sz="22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boys and girls.</a:t>
            </a:r>
            <a:br>
              <a:rPr lang="en-US" sz="2200" dirty="0" smtClean="0">
                <a:solidFill>
                  <a:srgbClr val="5C5C5C"/>
                </a:solidFill>
                <a:latin typeface="Arial Narrow" panose="020B0606020202030204" pitchFamily="34" charset="0"/>
                <a:sym typeface="Symbol"/>
              </a:rPr>
            </a:br>
            <a:endParaRPr lang="en-US" sz="22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241045" cy="369332"/>
          </a:xfrm>
          <a:prstGeom prst="rect">
            <a:avLst/>
          </a:prstGeom>
          <a:noFill/>
        </p:spPr>
        <p:txBody>
          <a:bodyPr wrap="none" rtlCol="0">
            <a:spAutoFit/>
          </a:bodyPr>
          <a:lstStyle/>
          <a:p>
            <a:r>
              <a:rPr lang="de-DE" dirty="0" smtClean="0">
                <a:latin typeface="Arial Narrow" panose="020B0606020202030204" pitchFamily="34" charset="0"/>
              </a:rPr>
              <a:t>Slide 5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1844183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907300"/>
            <a:ext cx="6493239" cy="4614663"/>
          </a:xfrm>
        </p:spPr>
        <p:txBody>
          <a:bodyPr>
            <a:normAutofit fontScale="90000"/>
          </a:bodyPr>
          <a:lstStyle/>
          <a:p>
            <a:pPr>
              <a:lnSpc>
                <a:spcPct val="100000"/>
              </a:lnSpc>
              <a:spcBef>
                <a:spcPts val="600"/>
              </a:spcBef>
              <a:spcAft>
                <a:spcPts val="600"/>
              </a:spcAft>
            </a:pPr>
            <a:r>
              <a:rPr lang="en-US" sz="4000" b="1" dirty="0" smtClean="0">
                <a:solidFill>
                  <a:srgbClr val="5C5C5C"/>
                </a:solidFill>
                <a:latin typeface="Arial Narrow" panose="020B0606020202030204" pitchFamily="34" charset="0"/>
              </a:rPr>
              <a:t>Statements on…</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3600" dirty="0" smtClean="0">
                <a:solidFill>
                  <a:srgbClr val="5C5C5C"/>
                </a:solidFill>
                <a:latin typeface="Arial Narrow" panose="020B0606020202030204" pitchFamily="34" charset="0"/>
                <a:sym typeface="Symbol"/>
              </a:rPr>
              <a:t>Physical Education in Early Childhood  and Primary Education</a:t>
            </a:r>
            <a:br>
              <a:rPr lang="en-US" sz="36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European Primary Physical Education Network (EPPEN)</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Increasing impact of stakeholders from politics, industry and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public health on primary physical education.</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Contradictory views about the purpose of primary physical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education may hinder necessary developments.</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EPPEN offers a platform to discuss these developments.</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See also: European Physical Education Observatory project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of EUPEA (</a:t>
            </a:r>
            <a:r>
              <a:rPr lang="en-US" sz="2200" dirty="0" err="1" smtClean="0">
                <a:solidFill>
                  <a:srgbClr val="5C5C5C"/>
                </a:solidFill>
                <a:latin typeface="Arial Narrow" panose="020B0606020202030204" pitchFamily="34" charset="0"/>
                <a:sym typeface="Symbol"/>
              </a:rPr>
              <a:t>Onofre</a:t>
            </a:r>
            <a:r>
              <a:rPr lang="en-US" sz="2200" dirty="0" smtClean="0">
                <a:solidFill>
                  <a:srgbClr val="5C5C5C"/>
                </a:solidFill>
                <a:latin typeface="Arial Narrow" panose="020B0606020202030204" pitchFamily="34" charset="0"/>
                <a:sym typeface="Symbol"/>
              </a:rPr>
              <a:t>).</a:t>
            </a:r>
            <a:endParaRPr lang="en-US" sz="22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241045" cy="369332"/>
          </a:xfrm>
          <a:prstGeom prst="rect">
            <a:avLst/>
          </a:prstGeom>
          <a:noFill/>
        </p:spPr>
        <p:txBody>
          <a:bodyPr wrap="none" rtlCol="0">
            <a:spAutoFit/>
          </a:bodyPr>
          <a:lstStyle/>
          <a:p>
            <a:r>
              <a:rPr lang="de-DE" dirty="0" smtClean="0">
                <a:latin typeface="Arial Narrow" panose="020B0606020202030204" pitchFamily="34" charset="0"/>
              </a:rPr>
              <a:t>Slide 6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1885881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716228"/>
            <a:ext cx="6493239" cy="5024940"/>
          </a:xfrm>
        </p:spPr>
        <p:txBody>
          <a:bodyPr>
            <a:normAutofit fontScale="90000"/>
          </a:bodyPr>
          <a:lstStyle/>
          <a:p>
            <a:pPr>
              <a:lnSpc>
                <a:spcPct val="100000"/>
              </a:lnSpc>
              <a:spcBef>
                <a:spcPts val="600"/>
              </a:spcBef>
              <a:spcAft>
                <a:spcPts val="600"/>
              </a:spcAft>
            </a:pPr>
            <a:r>
              <a:rPr lang="en-US" sz="4000" b="1" dirty="0" smtClean="0">
                <a:solidFill>
                  <a:srgbClr val="5C5C5C"/>
                </a:solidFill>
                <a:latin typeface="Arial Narrow" panose="020B0606020202030204" pitchFamily="34" charset="0"/>
              </a:rPr>
              <a:t>Statements on…</a:t>
            </a:r>
            <a:br>
              <a:rPr lang="en-US" sz="40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3600" dirty="0" smtClean="0">
                <a:solidFill>
                  <a:srgbClr val="5C5C5C"/>
                </a:solidFill>
                <a:latin typeface="Arial Narrow" panose="020B0606020202030204" pitchFamily="34" charset="0"/>
                <a:sym typeface="Symbol"/>
              </a:rPr>
              <a:t>Intercultural Learning and Inclusion in Physical Education</a:t>
            </a:r>
            <a:br>
              <a:rPr lang="en-US" sz="36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Keynote talk of Prof. Dr. Martin E. Block (USA)</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Physical education teachers do not feel prepared to include</a:t>
            </a:r>
            <a:br>
              <a:rPr lang="en-US" sz="22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students with disabilities into their physical education classes.</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Many physical education teacher education programs do not</a:t>
            </a:r>
            <a:br>
              <a:rPr lang="en-US" sz="22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have the space to add more classes and/or do not have pro-</a:t>
            </a:r>
            <a:br>
              <a:rPr lang="en-US" sz="22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err="1" smtClean="0">
                <a:solidFill>
                  <a:srgbClr val="5C5C5C"/>
                </a:solidFill>
                <a:latin typeface="Arial Narrow" panose="020B0606020202030204" pitchFamily="34" charset="0"/>
                <a:sym typeface="Symbol"/>
              </a:rPr>
              <a:t>fessors</a:t>
            </a:r>
            <a:r>
              <a:rPr lang="en-US" sz="2200" dirty="0" smtClean="0">
                <a:solidFill>
                  <a:srgbClr val="5C5C5C"/>
                </a:solidFill>
                <a:latin typeface="Arial Narrow" panose="020B0606020202030204" pitchFamily="34" charset="0"/>
                <a:sym typeface="Symbol"/>
              </a:rPr>
              <a:t> with special knowledge.</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Possible solution: Online training for future physical education        </a:t>
            </a:r>
            <a:br>
              <a:rPr lang="en-US" sz="2200" dirty="0" smtClean="0">
                <a:solidFill>
                  <a:srgbClr val="5C5C5C"/>
                </a:solidFill>
                <a:latin typeface="Arial Narrow" panose="020B0606020202030204" pitchFamily="34" charset="0"/>
                <a:sym typeface="Symbol"/>
              </a:rPr>
            </a:br>
            <a:r>
              <a:rPr lang="en-US" sz="22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  </a:t>
            </a:r>
            <a:r>
              <a:rPr lang="en-US" sz="2200" dirty="0" smtClean="0">
                <a:solidFill>
                  <a:srgbClr val="5C5C5C"/>
                </a:solidFill>
                <a:latin typeface="Arial Narrow" panose="020B0606020202030204" pitchFamily="34" charset="0"/>
                <a:sym typeface="Symbol"/>
              </a:rPr>
              <a:t>teachers.</a:t>
            </a:r>
            <a:endParaRPr lang="en-US" sz="22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241045" cy="369332"/>
          </a:xfrm>
          <a:prstGeom prst="rect">
            <a:avLst/>
          </a:prstGeom>
          <a:noFill/>
        </p:spPr>
        <p:txBody>
          <a:bodyPr wrap="none" rtlCol="0">
            <a:spAutoFit/>
          </a:bodyPr>
          <a:lstStyle/>
          <a:p>
            <a:r>
              <a:rPr lang="de-DE" dirty="0" smtClean="0">
                <a:latin typeface="Arial Narrow" panose="020B0606020202030204" pitchFamily="34" charset="0"/>
              </a:rPr>
              <a:t>Slide 7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798592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443268"/>
            <a:ext cx="6493239" cy="5024940"/>
          </a:xfrm>
        </p:spPr>
        <p:txBody>
          <a:bodyPr>
            <a:normAutofit/>
          </a:bodyPr>
          <a:lstStyle/>
          <a:p>
            <a:pPr>
              <a:lnSpc>
                <a:spcPct val="100000"/>
              </a:lnSpc>
              <a:spcBef>
                <a:spcPts val="600"/>
              </a:spcBef>
              <a:spcAft>
                <a:spcPts val="600"/>
              </a:spcAft>
            </a:pPr>
            <a:r>
              <a:rPr lang="en-US" sz="3600" b="1" dirty="0" smtClean="0">
                <a:solidFill>
                  <a:srgbClr val="5C5C5C"/>
                </a:solidFill>
                <a:latin typeface="Arial Narrow" panose="020B0606020202030204" pitchFamily="34" charset="0"/>
              </a:rPr>
              <a:t>Statements on…</a:t>
            </a:r>
            <a:br>
              <a:rPr lang="en-US" sz="36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3200" dirty="0" smtClean="0">
                <a:solidFill>
                  <a:srgbClr val="5C5C5C"/>
                </a:solidFill>
                <a:latin typeface="Arial Narrow" panose="020B0606020202030204" pitchFamily="34" charset="0"/>
                <a:sym typeface="Symbol"/>
              </a:rPr>
              <a:t>Intercultural Learning and Inclusion in Physical Education</a:t>
            </a:r>
            <a:r>
              <a:rPr lang="en-US" sz="3600" dirty="0" smtClean="0">
                <a:solidFill>
                  <a:srgbClr val="5C5C5C"/>
                </a:solidFill>
                <a:latin typeface="Arial Narrow" panose="020B0606020202030204" pitchFamily="34" charset="0"/>
                <a:sym typeface="Symbol"/>
              </a:rPr>
              <a:t/>
            </a:r>
            <a:br>
              <a:rPr lang="en-US" sz="36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UNESCO chair IT </a:t>
            </a:r>
            <a:r>
              <a:rPr lang="en-US" sz="2000" dirty="0" err="1" smtClean="0">
                <a:solidFill>
                  <a:srgbClr val="5C5C5C"/>
                </a:solidFill>
                <a:latin typeface="Arial Narrow" panose="020B0606020202030204" pitchFamily="34" charset="0"/>
                <a:sym typeface="Symbol"/>
              </a:rPr>
              <a:t>Trailee</a:t>
            </a:r>
            <a:r>
              <a:rPr lang="en-US" sz="2000" dirty="0" smtClean="0">
                <a:solidFill>
                  <a:srgbClr val="5C5C5C"/>
                </a:solidFill>
                <a:latin typeface="Arial Narrow" panose="020B0606020202030204" pitchFamily="34" charset="0"/>
                <a:sym typeface="Symbol"/>
              </a:rPr>
              <a:t> and diverse </a:t>
            </a:r>
            <a:r>
              <a:rPr lang="en-US" sz="2000" dirty="0" smtClean="0">
                <a:solidFill>
                  <a:srgbClr val="5C5C5C"/>
                </a:solidFill>
                <a:latin typeface="Arial Narrow" panose="020B0606020202030204" pitchFamily="34" charset="0"/>
                <a:sym typeface="Symbol"/>
              </a:rPr>
              <a:t>authors</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a:t>
            </a:r>
            <a:r>
              <a:rPr lang="en-US" sz="2000" dirty="0" err="1" smtClean="0">
                <a:solidFill>
                  <a:srgbClr val="5C5C5C"/>
                </a:solidFill>
                <a:latin typeface="Arial Narrow" panose="020B0606020202030204" pitchFamily="34" charset="0"/>
                <a:sym typeface="Symbol"/>
              </a:rPr>
              <a:t>iPEPAS</a:t>
            </a:r>
            <a:r>
              <a:rPr lang="en-US" sz="2000" dirty="0" smtClean="0">
                <a:solidFill>
                  <a:srgbClr val="5C5C5C"/>
                </a:solidFill>
                <a:latin typeface="Arial Narrow" panose="020B0606020202030204" pitchFamily="34" charset="0"/>
                <a:sym typeface="Symbol"/>
              </a:rPr>
              <a:t> project: Inclusive physical education, physical activity </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a:t>
            </a:r>
            <a:r>
              <a:rPr lang="en-US" sz="18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and sport – an online resource (</a:t>
            </a:r>
            <a:r>
              <a:rPr lang="en-US" sz="2000" dirty="0" err="1" smtClean="0">
                <a:solidFill>
                  <a:srgbClr val="5C5C5C"/>
                </a:solidFill>
                <a:latin typeface="Arial Narrow" panose="020B0606020202030204" pitchFamily="34" charset="0"/>
                <a:sym typeface="Symbol"/>
              </a:rPr>
              <a:t>Sugrue</a:t>
            </a:r>
            <a:r>
              <a:rPr lang="en-US" sz="2000" dirty="0" smtClean="0">
                <a:solidFill>
                  <a:srgbClr val="5C5C5C"/>
                </a:solidFill>
                <a:latin typeface="Arial Narrow" panose="020B0606020202030204" pitchFamily="34" charset="0"/>
                <a:sym typeface="Symbol"/>
              </a:rPr>
              <a:t>).</a:t>
            </a:r>
            <a:r>
              <a:rPr lang="en-US" sz="2000" dirty="0" smtClean="0">
                <a:solidFill>
                  <a:srgbClr val="5C5C5C"/>
                </a:solidFill>
                <a:latin typeface="Arial Narrow" panose="020B0606020202030204" pitchFamily="34" charset="0"/>
                <a:sym typeface="Symbol"/>
              </a:rPr>
              <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Learning about otherness in physical education is moderated by   </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social interactions in the form of verbal and non-verbal </a:t>
            </a:r>
            <a:r>
              <a:rPr lang="en-US" sz="2000" dirty="0" err="1" smtClean="0">
                <a:solidFill>
                  <a:srgbClr val="5C5C5C"/>
                </a:solidFill>
                <a:latin typeface="Arial Narrow" panose="020B0606020202030204" pitchFamily="34" charset="0"/>
                <a:sym typeface="Symbol"/>
              </a:rPr>
              <a:t>commu</a:t>
            </a:r>
            <a:r>
              <a:rPr lang="en-US" sz="2000" dirty="0" smtClean="0">
                <a:solidFill>
                  <a:srgbClr val="5C5C5C"/>
                </a:solidFill>
                <a:latin typeface="Arial Narrow" panose="020B0606020202030204" pitchFamily="34" charset="0"/>
                <a:sym typeface="Symbol"/>
              </a:rPr>
              <a:t>-</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a:t>
            </a:r>
            <a:r>
              <a:rPr lang="en-US" sz="2000" dirty="0" err="1" smtClean="0">
                <a:solidFill>
                  <a:srgbClr val="5C5C5C"/>
                </a:solidFill>
                <a:latin typeface="Arial Narrow" panose="020B0606020202030204" pitchFamily="34" charset="0"/>
                <a:sym typeface="Symbol"/>
              </a:rPr>
              <a:t>nication</a:t>
            </a:r>
            <a:r>
              <a:rPr lang="en-US" sz="2000" dirty="0" smtClean="0">
                <a:solidFill>
                  <a:srgbClr val="5C5C5C"/>
                </a:solidFill>
                <a:latin typeface="Arial Narrow" panose="020B0606020202030204" pitchFamily="34" charset="0"/>
                <a:sym typeface="Symbol"/>
              </a:rPr>
              <a:t> and results in a kind of “micro society” (Wane).</a:t>
            </a:r>
            <a:endParaRPr lang="en-US" sz="20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241045" cy="369332"/>
          </a:xfrm>
          <a:prstGeom prst="rect">
            <a:avLst/>
          </a:prstGeom>
          <a:noFill/>
        </p:spPr>
        <p:txBody>
          <a:bodyPr wrap="none" rtlCol="0">
            <a:spAutoFit/>
          </a:bodyPr>
          <a:lstStyle/>
          <a:p>
            <a:r>
              <a:rPr lang="de-DE" dirty="0" smtClean="0">
                <a:latin typeface="Arial Narrow" panose="020B0606020202030204" pitchFamily="34" charset="0"/>
              </a:rPr>
              <a:t>Slide 8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1454847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761" y="497860"/>
            <a:ext cx="6493239" cy="5024940"/>
          </a:xfrm>
        </p:spPr>
        <p:txBody>
          <a:bodyPr>
            <a:normAutofit/>
          </a:bodyPr>
          <a:lstStyle/>
          <a:p>
            <a:pPr>
              <a:lnSpc>
                <a:spcPct val="100000"/>
              </a:lnSpc>
              <a:spcBef>
                <a:spcPts val="600"/>
              </a:spcBef>
              <a:spcAft>
                <a:spcPts val="600"/>
              </a:spcAft>
            </a:pPr>
            <a:r>
              <a:rPr lang="en-US" sz="3600" b="1" dirty="0" smtClean="0">
                <a:solidFill>
                  <a:srgbClr val="5C5C5C"/>
                </a:solidFill>
                <a:latin typeface="Arial Narrow" panose="020B0606020202030204" pitchFamily="34" charset="0"/>
              </a:rPr>
              <a:t>Statements on…</a:t>
            </a:r>
            <a:br>
              <a:rPr lang="en-US" sz="3600" b="1" dirty="0" smtClean="0">
                <a:solidFill>
                  <a:srgbClr val="5C5C5C"/>
                </a:solidFill>
                <a:latin typeface="Arial Narrow" panose="020B0606020202030204" pitchFamily="34" charset="0"/>
              </a:rPr>
            </a:br>
            <a:r>
              <a:rPr lang="en-US" sz="1600" b="1" dirty="0" smtClean="0">
                <a:solidFill>
                  <a:srgbClr val="5C5C5C"/>
                </a:solidFill>
                <a:latin typeface="Arial Narrow" panose="020B0606020202030204" pitchFamily="34" charset="0"/>
              </a:rPr>
              <a:t/>
            </a:r>
            <a:br>
              <a:rPr lang="en-US" sz="1600" b="1" dirty="0" smtClean="0">
                <a:solidFill>
                  <a:srgbClr val="5C5C5C"/>
                </a:solidFill>
                <a:latin typeface="Arial Narrow" panose="020B0606020202030204" pitchFamily="34" charset="0"/>
              </a:rPr>
            </a:br>
            <a:r>
              <a:rPr lang="en-US" sz="3200" dirty="0" smtClean="0">
                <a:solidFill>
                  <a:srgbClr val="5C5C5C"/>
                </a:solidFill>
                <a:latin typeface="Arial Narrow" panose="020B0606020202030204" pitchFamily="34" charset="0"/>
                <a:sym typeface="Symbol"/>
              </a:rPr>
              <a:t>Physical Education and New Technologies</a:t>
            </a:r>
            <a:br>
              <a:rPr lang="en-US" sz="3200" dirty="0" smtClean="0">
                <a:solidFill>
                  <a:srgbClr val="5C5C5C"/>
                </a:solidFill>
                <a:latin typeface="Arial Narrow" panose="020B0606020202030204" pitchFamily="34" charset="0"/>
                <a:sym typeface="Symbol"/>
              </a:rPr>
            </a:br>
            <a:r>
              <a:rPr lang="en-US" sz="2200" dirty="0">
                <a:solidFill>
                  <a:srgbClr val="5C5C5C"/>
                </a:solidFill>
                <a:latin typeface="Arial Narrow" panose="020B0606020202030204" pitchFamily="34" charset="0"/>
                <a:sym typeface="Symbol"/>
              </a:rPr>
              <a:t/>
            </a:r>
            <a:br>
              <a:rPr lang="en-US" sz="2200" dirty="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Keynote talk of Prof. Dr. Ivo van </a:t>
            </a:r>
            <a:r>
              <a:rPr lang="en-US" sz="2000" dirty="0" err="1" smtClean="0">
                <a:solidFill>
                  <a:srgbClr val="5C5C5C"/>
                </a:solidFill>
                <a:latin typeface="Arial Narrow" panose="020B0606020202030204" pitchFamily="34" charset="0"/>
                <a:sym typeface="Symbol"/>
              </a:rPr>
              <a:t>Hilvoorde</a:t>
            </a:r>
            <a:r>
              <a:rPr lang="en-US" sz="2000" dirty="0" smtClean="0">
                <a:solidFill>
                  <a:srgbClr val="5C5C5C"/>
                </a:solidFill>
                <a:latin typeface="Arial Narrow" panose="020B0606020202030204" pitchFamily="34" charset="0"/>
                <a:sym typeface="Symbol"/>
              </a:rPr>
              <a:t> (Netherlands)</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Smartphones, tablets, apps, video games etc. have an impact  </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a:t>
            </a:r>
            <a:r>
              <a:rPr lang="en-US" sz="18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on how children experience sports and physical activities.</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The use of digital technologies in physical education must be </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a:t>
            </a:r>
            <a:r>
              <a:rPr lang="en-US" sz="18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based on technological, pedagogical, and content knowledge </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a:t>
            </a:r>
            <a:r>
              <a:rPr lang="en-US" sz="18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(TPACK) and critically reflected.</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Examples of application are motor learning, evaluation and   </a:t>
            </a:r>
            <a:br>
              <a:rPr lang="en-US" sz="2000" dirty="0" smtClean="0">
                <a:solidFill>
                  <a:srgbClr val="5C5C5C"/>
                </a:solidFill>
                <a:latin typeface="Arial Narrow" panose="020B0606020202030204" pitchFamily="34" charset="0"/>
                <a:sym typeface="Symbol"/>
              </a:rPr>
            </a:br>
            <a:r>
              <a:rPr lang="en-US" sz="2000" dirty="0" smtClean="0">
                <a:solidFill>
                  <a:srgbClr val="5C5C5C"/>
                </a:solidFill>
                <a:latin typeface="Arial Narrow" panose="020B0606020202030204" pitchFamily="34" charset="0"/>
                <a:sym typeface="Symbol"/>
              </a:rPr>
              <a:t>    </a:t>
            </a:r>
            <a:r>
              <a:rPr lang="en-US" sz="1800" dirty="0" smtClean="0">
                <a:solidFill>
                  <a:srgbClr val="5C5C5C"/>
                </a:solidFill>
                <a:latin typeface="Arial Narrow" panose="020B0606020202030204" pitchFamily="34" charset="0"/>
                <a:sym typeface="Symbol"/>
              </a:rPr>
              <a:t>  </a:t>
            </a:r>
            <a:r>
              <a:rPr lang="en-US" sz="2000" dirty="0" smtClean="0">
                <a:solidFill>
                  <a:srgbClr val="5C5C5C"/>
                </a:solidFill>
                <a:latin typeface="Arial Narrow" panose="020B0606020202030204" pitchFamily="34" charset="0"/>
                <a:sym typeface="Symbol"/>
              </a:rPr>
              <a:t>monitoring of motor development, assessment, etc.</a:t>
            </a:r>
            <a:endParaRPr lang="en-US" sz="2000" dirty="0">
              <a:solidFill>
                <a:srgbClr val="5C5C5C"/>
              </a:solidFill>
              <a:latin typeface="Arial Narrow" panose="020B0606020202030204" pitchFamily="34" charset="0"/>
            </a:endParaRPr>
          </a:p>
        </p:txBody>
      </p:sp>
      <p:sp>
        <p:nvSpPr>
          <p:cNvPr id="5" name="TextBox 4"/>
          <p:cNvSpPr txBox="1"/>
          <p:nvPr/>
        </p:nvSpPr>
        <p:spPr>
          <a:xfrm>
            <a:off x="360382" y="5562908"/>
            <a:ext cx="613186" cy="369332"/>
          </a:xfrm>
          <a:prstGeom prst="rect">
            <a:avLst/>
          </a:prstGeom>
          <a:solidFill>
            <a:schemeClr val="bg1"/>
          </a:solidFill>
          <a:ln>
            <a:solidFill>
              <a:schemeClr val="bg1"/>
            </a:solidFill>
          </a:ln>
        </p:spPr>
        <p:txBody>
          <a:bodyPr wrap="square" rtlCol="0">
            <a:spAutoFit/>
          </a:bodyPr>
          <a:lstStyle/>
          <a:p>
            <a:endParaRPr lang="en-US" dirty="0">
              <a:solidFill>
                <a:schemeClr val="bg1"/>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rcRect t="8531" b="24055"/>
          <a:stretch>
            <a:fillRect/>
          </a:stretch>
        </p:blipFill>
        <p:spPr bwMode="auto">
          <a:xfrm>
            <a:off x="148512" y="926735"/>
            <a:ext cx="5550249" cy="4446000"/>
          </a:xfrm>
          <a:prstGeom prst="rect">
            <a:avLst/>
          </a:prstGeom>
          <a:noFill/>
          <a:ln>
            <a:noFill/>
          </a:ln>
        </p:spPr>
      </p:pic>
      <p:grpSp>
        <p:nvGrpSpPr>
          <p:cNvPr id="6" name="Group 5"/>
          <p:cNvGrpSpPr/>
          <p:nvPr/>
        </p:nvGrpSpPr>
        <p:grpSpPr>
          <a:xfrm>
            <a:off x="1105234" y="6169069"/>
            <a:ext cx="9857686" cy="474415"/>
            <a:chOff x="395538" y="6169069"/>
            <a:chExt cx="9857686" cy="47441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8" y="6169069"/>
              <a:ext cx="1584484" cy="3829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39" t="18778" r="8066" b="20713"/>
            <a:stretch/>
          </p:blipFill>
          <p:spPr bwMode="auto">
            <a:xfrm>
              <a:off x="2563506" y="6169069"/>
              <a:ext cx="1344525" cy="3873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938" y="6169069"/>
              <a:ext cx="1863099" cy="43895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69259"/>
            <a:stretch/>
          </p:blipFill>
          <p:spPr bwMode="auto">
            <a:xfrm>
              <a:off x="7032134" y="6169069"/>
              <a:ext cx="1343213" cy="474415"/>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014" t="28438" r="13247" b="29434"/>
            <a:stretch/>
          </p:blipFill>
          <p:spPr bwMode="auto">
            <a:xfrm>
              <a:off x="8848363" y="6169069"/>
              <a:ext cx="1404861" cy="446223"/>
            </a:xfrm>
            <a:prstGeom prst="rect">
              <a:avLst/>
            </a:prstGeom>
            <a:ln>
              <a:noFill/>
            </a:ln>
            <a:extLst>
              <a:ext uri="{53640926-AAD7-44D8-BBD7-CCE9431645EC}">
                <a14:shadowObscured xmlns:a14="http://schemas.microsoft.com/office/drawing/2010/main"/>
              </a:ext>
            </a:extLst>
          </p:spPr>
        </p:pic>
      </p:grpSp>
      <p:sp>
        <p:nvSpPr>
          <p:cNvPr id="13" name="TextBox 12"/>
          <p:cNvSpPr txBox="1"/>
          <p:nvPr/>
        </p:nvSpPr>
        <p:spPr>
          <a:xfrm>
            <a:off x="259302" y="150120"/>
            <a:ext cx="1241045" cy="369332"/>
          </a:xfrm>
          <a:prstGeom prst="rect">
            <a:avLst/>
          </a:prstGeom>
          <a:noFill/>
        </p:spPr>
        <p:txBody>
          <a:bodyPr wrap="none" rtlCol="0">
            <a:spAutoFit/>
          </a:bodyPr>
          <a:lstStyle/>
          <a:p>
            <a:r>
              <a:rPr lang="de-DE" dirty="0" smtClean="0">
                <a:latin typeface="Arial Narrow" panose="020B0606020202030204" pitchFamily="34" charset="0"/>
              </a:rPr>
              <a:t>Slide 9 </a:t>
            </a:r>
            <a:r>
              <a:rPr lang="de-DE" dirty="0" err="1" smtClean="0">
                <a:latin typeface="Arial Narrow" panose="020B0606020202030204" pitchFamily="34" charset="0"/>
              </a:rPr>
              <a:t>of</a:t>
            </a:r>
            <a:r>
              <a:rPr lang="de-DE" dirty="0" smtClean="0">
                <a:latin typeface="Arial Narrow" panose="020B0606020202030204" pitchFamily="34" charset="0"/>
              </a:rPr>
              <a:t> 12</a:t>
            </a:r>
            <a:endParaRPr lang="de-DE" dirty="0">
              <a:latin typeface="Arial Narrow" panose="020B0606020202030204" pitchFamily="34" charset="0"/>
            </a:endParaRPr>
          </a:p>
        </p:txBody>
      </p:sp>
    </p:spTree>
    <p:extLst>
      <p:ext uri="{BB962C8B-B14F-4D97-AF65-F5344CB8AC3E}">
        <p14:creationId xmlns:p14="http://schemas.microsoft.com/office/powerpoint/2010/main" val="1592307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1605</Words>
  <Application>Microsoft Office PowerPoint</Application>
  <PresentationFormat>Custom</PresentationFormat>
  <Paragraphs>68</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SOME VERY LAST SLIDES…  Prof. Dr. Andreas Bund  Scientific Committee   Facts and Statements of the  12th FIEP European Congress</vt:lpstr>
      <vt:lpstr>Facts…  Approx. 200 participants from all over the world!</vt:lpstr>
      <vt:lpstr>Facts…  133 talks and posters in   4   keynotes  8   invited symposia  14  parallel sessions  1   poster session</vt:lpstr>
      <vt:lpstr>Facts…  Research projects dealt with current  topics of physical education   Physical Education in Early Childhood and Primary Education  Physical Education Teacher Education  Intercultural Learning and Inclusion in Physical Education  Physical Education and New Technologies  Physical Education and Physical Activity in Active School                 Communities  Physical Literacy  Physical Education in Secondary Education</vt:lpstr>
      <vt:lpstr>Statements on…  Physical Education in Early Childhood  and Primary Education  Keynote talk of Prof. Dr. Ina Hunger (Germany)  Type and extent of physical activity in early childhood strongly        depends on social environment, i.e. the family.  Parents have conscious and unconscious educational values        and goals.  Physical activity socialization in the family is commonly gender-          biased, i.e., parents promote different learning opportunities to       boys and girls. </vt:lpstr>
      <vt:lpstr>Statements on…  Physical Education in Early Childhood  and Primary Education  European Primary Physical Education Network (EPPEN)  Increasing impact of stakeholders from politics, industry and        public health on primary physical education.  Contradictory views about the purpose of primary physical        education may hinder necessary developments.  EPPEN offers a platform to discuss these developments.  See also: European Physical Education Observatory project                of EUPEA (Onofre).</vt:lpstr>
      <vt:lpstr>Statements on…  Intercultural Learning and Inclusion in Physical Education  Keynote talk of Prof. Dr. Martin E. Block (USA)  Physical education teachers do not feel prepared to include       students with disabilities into their physical education classes.  Many physical education teacher education programs do not       have the space to add more classes and/or do not have pro-       fessors with special knowledge.  Possible solution: Online training for future physical education               teachers.</vt:lpstr>
      <vt:lpstr>Statements on…  Intercultural Learning and Inclusion in Physical Education  UNESCO chair IT Trailee and diverse authors  iPEPAS project: Inclusive physical education, physical activity        and sport – an online resource (Sugrue).  Learning about otherness in physical education is moderated by          social interactions in the form of verbal and non-verbal commu-       nication and results in a kind of “micro society” (Wane).</vt:lpstr>
      <vt:lpstr>Statements on…  Physical Education and New Technologies  Keynote talk of Prof. Dr. Ivo van Hilvoorde (Netherlands)  Smartphones, tablets, apps, video games etc. have an impact         on how children experience sports and physical activities.  The use of digital technologies in physical education must be        based on technological, pedagogical, and content knowledge        (TPACK) and critically reflected.  Examples of application are motor learning, evaluation and          monitoring of motor development, assessment, etc.</vt:lpstr>
      <vt:lpstr>Statements on…  Physical Education and New Technologies  Fédération Internationale d’Éducation Physique (FIEP)                  and diverse authors  41% of secondary school students think that digital technology        should not be used in physical education (Luptáková &amp; Antala).  GPS-based smartphone apps and games can be used to assess       and stimulate physical activity of young people (Diketmüller).  Augmented reality is suitable to create effective and motivating        balance exercises (Mast et al.).  Digital technology helps teacher to design “balanced” learning        environments and motivating motor tests (Koekoek &amp; Walinga;          Zemková  &amp; Stefániková).</vt:lpstr>
      <vt:lpstr>There are many other works that could and should be mentioned, but…    </vt:lpstr>
      <vt:lpstr>Thank you very much for your attention and for your participation at the  12th FIEP European Congress in Luxembourg!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Andreas BUND</cp:lastModifiedBy>
  <cp:revision>136</cp:revision>
  <cp:lastPrinted>2017-03-15T10:52:23Z</cp:lastPrinted>
  <dcterms:created xsi:type="dcterms:W3CDTF">2017-03-14T10:01:02Z</dcterms:created>
  <dcterms:modified xsi:type="dcterms:W3CDTF">2017-09-14T22:46:16Z</dcterms:modified>
</cp:coreProperties>
</file>