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58" r:id="rId4"/>
    <p:sldId id="271" r:id="rId5"/>
    <p:sldId id="273" r:id="rId6"/>
    <p:sldId id="276" r:id="rId7"/>
    <p:sldId id="277" r:id="rId8"/>
    <p:sldId id="272" r:id="rId9"/>
    <p:sldId id="266" r:id="rId10"/>
    <p:sldId id="269" r:id="rId11"/>
    <p:sldId id="278" r:id="rId12"/>
    <p:sldId id="267" r:id="rId13"/>
    <p:sldId id="264" r:id="rId14"/>
    <p:sldId id="281" r:id="rId15"/>
    <p:sldId id="270" r:id="rId16"/>
    <p:sldId id="261" r:id="rId17"/>
    <p:sldId id="275" r:id="rId18"/>
    <p:sldId id="27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fr-BE"/>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fr-BE"/>
          </a:p>
        </p:txBody>
      </p:sp>
      <p:sp>
        <p:nvSpPr>
          <p:cNvPr id="4" name="Date Placeholder 3"/>
          <p:cNvSpPr txBox="1">
            <a:spLocks noGrp="1"/>
          </p:cNvSpPr>
          <p:nvPr>
            <p:ph type="dt" sz="half" idx="7"/>
          </p:nvPr>
        </p:nvSpPr>
        <p:spPr/>
        <p:txBody>
          <a:bodyPr/>
          <a:lstStyle>
            <a:lvl1pPr>
              <a:defRPr/>
            </a:lvl1pPr>
          </a:lstStyle>
          <a:p>
            <a:pPr lvl="0"/>
            <a:fld id="{2C1FEE7D-2C50-4025-9350-3E63CD99F93C}" type="datetime1">
              <a:rPr lang="fr-BE"/>
              <a:pPr lvl="0"/>
              <a:t>23-04-17</a:t>
            </a:fld>
            <a:endParaRPr lang="fr-BE"/>
          </a:p>
        </p:txBody>
      </p:sp>
      <p:sp>
        <p:nvSpPr>
          <p:cNvPr id="5" name="Footer Placeholder 4"/>
          <p:cNvSpPr txBox="1">
            <a:spLocks noGrp="1"/>
          </p:cNvSpPr>
          <p:nvPr>
            <p:ph type="ftr" sz="quarter" idx="9"/>
          </p:nvPr>
        </p:nvSpPr>
        <p:spPr/>
        <p:txBody>
          <a:bodyPr/>
          <a:lstStyle>
            <a:lvl1pPr>
              <a:defRPr/>
            </a:lvl1pPr>
          </a:lstStyle>
          <a:p>
            <a:pPr lvl="0"/>
            <a:endParaRPr lang="fr-BE"/>
          </a:p>
        </p:txBody>
      </p:sp>
      <p:sp>
        <p:nvSpPr>
          <p:cNvPr id="6" name="Slide Number Placeholder 5"/>
          <p:cNvSpPr txBox="1">
            <a:spLocks noGrp="1"/>
          </p:cNvSpPr>
          <p:nvPr>
            <p:ph type="sldNum" sz="quarter" idx="8"/>
          </p:nvPr>
        </p:nvSpPr>
        <p:spPr/>
        <p:txBody>
          <a:bodyPr/>
          <a:lstStyle>
            <a:lvl1pPr>
              <a:defRPr/>
            </a:lvl1pPr>
          </a:lstStyle>
          <a:p>
            <a:pPr lvl="0"/>
            <a:fld id="{446FD9D3-643F-49B9-855A-2F5ACAC19C26}" type="slidenum">
              <a:t>‹#›</a:t>
            </a:fld>
            <a:endParaRPr lang="fr-BE"/>
          </a:p>
        </p:txBody>
      </p:sp>
    </p:spTree>
    <p:extLst>
      <p:ext uri="{BB962C8B-B14F-4D97-AF65-F5344CB8AC3E}">
        <p14:creationId xmlns:p14="http://schemas.microsoft.com/office/powerpoint/2010/main" val="23233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7"/>
          </p:nvPr>
        </p:nvSpPr>
        <p:spPr/>
        <p:txBody>
          <a:bodyPr/>
          <a:lstStyle>
            <a:lvl1pPr>
              <a:defRPr/>
            </a:lvl1pPr>
          </a:lstStyle>
          <a:p>
            <a:pPr lvl="0"/>
            <a:fld id="{95994C61-3C96-49C3-8769-D1A6C27965E4}" type="datetime1">
              <a:rPr lang="fr-BE"/>
              <a:pPr lvl="0"/>
              <a:t>23-04-17</a:t>
            </a:fld>
            <a:endParaRPr lang="fr-BE"/>
          </a:p>
        </p:txBody>
      </p:sp>
      <p:sp>
        <p:nvSpPr>
          <p:cNvPr id="5" name="Footer Placeholder 4"/>
          <p:cNvSpPr txBox="1">
            <a:spLocks noGrp="1"/>
          </p:cNvSpPr>
          <p:nvPr>
            <p:ph type="ftr" sz="quarter" idx="9"/>
          </p:nvPr>
        </p:nvSpPr>
        <p:spPr/>
        <p:txBody>
          <a:bodyPr/>
          <a:lstStyle>
            <a:lvl1pPr>
              <a:defRPr/>
            </a:lvl1pPr>
          </a:lstStyle>
          <a:p>
            <a:pPr lvl="0"/>
            <a:endParaRPr lang="fr-BE"/>
          </a:p>
        </p:txBody>
      </p:sp>
      <p:sp>
        <p:nvSpPr>
          <p:cNvPr id="6" name="Slide Number Placeholder 5"/>
          <p:cNvSpPr txBox="1">
            <a:spLocks noGrp="1"/>
          </p:cNvSpPr>
          <p:nvPr>
            <p:ph type="sldNum" sz="quarter" idx="8"/>
          </p:nvPr>
        </p:nvSpPr>
        <p:spPr/>
        <p:txBody>
          <a:bodyPr/>
          <a:lstStyle>
            <a:lvl1pPr>
              <a:defRPr/>
            </a:lvl1pPr>
          </a:lstStyle>
          <a:p>
            <a:pPr lvl="0"/>
            <a:fld id="{0865CB86-DAD6-4109-AF1A-F3A867F32F88}" type="slidenum">
              <a:t>‹#›</a:t>
            </a:fld>
            <a:endParaRPr lang="fr-BE"/>
          </a:p>
        </p:txBody>
      </p:sp>
    </p:spTree>
    <p:extLst>
      <p:ext uri="{BB962C8B-B14F-4D97-AF65-F5344CB8AC3E}">
        <p14:creationId xmlns:p14="http://schemas.microsoft.com/office/powerpoint/2010/main" val="185609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fr-BE"/>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7"/>
          </p:nvPr>
        </p:nvSpPr>
        <p:spPr/>
        <p:txBody>
          <a:bodyPr/>
          <a:lstStyle>
            <a:lvl1pPr>
              <a:defRPr/>
            </a:lvl1pPr>
          </a:lstStyle>
          <a:p>
            <a:pPr lvl="0"/>
            <a:fld id="{8FEC22EB-125A-4819-B933-E5A0468287CB}" type="datetime1">
              <a:rPr lang="fr-BE"/>
              <a:pPr lvl="0"/>
              <a:t>23-04-17</a:t>
            </a:fld>
            <a:endParaRPr lang="fr-BE"/>
          </a:p>
        </p:txBody>
      </p:sp>
      <p:sp>
        <p:nvSpPr>
          <p:cNvPr id="5" name="Footer Placeholder 4"/>
          <p:cNvSpPr txBox="1">
            <a:spLocks noGrp="1"/>
          </p:cNvSpPr>
          <p:nvPr>
            <p:ph type="ftr" sz="quarter" idx="9"/>
          </p:nvPr>
        </p:nvSpPr>
        <p:spPr/>
        <p:txBody>
          <a:bodyPr/>
          <a:lstStyle>
            <a:lvl1pPr>
              <a:defRPr/>
            </a:lvl1pPr>
          </a:lstStyle>
          <a:p>
            <a:pPr lvl="0"/>
            <a:endParaRPr lang="fr-BE"/>
          </a:p>
        </p:txBody>
      </p:sp>
      <p:sp>
        <p:nvSpPr>
          <p:cNvPr id="6" name="Slide Number Placeholder 5"/>
          <p:cNvSpPr txBox="1">
            <a:spLocks noGrp="1"/>
          </p:cNvSpPr>
          <p:nvPr>
            <p:ph type="sldNum" sz="quarter" idx="8"/>
          </p:nvPr>
        </p:nvSpPr>
        <p:spPr/>
        <p:txBody>
          <a:bodyPr/>
          <a:lstStyle>
            <a:lvl1pPr>
              <a:defRPr/>
            </a:lvl1pPr>
          </a:lstStyle>
          <a:p>
            <a:pPr lvl="0"/>
            <a:fld id="{80DFC8BC-CABE-4349-ABDB-DC3909DBAC76}" type="slidenum">
              <a:t>‹#›</a:t>
            </a:fld>
            <a:endParaRPr lang="fr-BE"/>
          </a:p>
        </p:txBody>
      </p:sp>
    </p:spTree>
    <p:extLst>
      <p:ext uri="{BB962C8B-B14F-4D97-AF65-F5344CB8AC3E}">
        <p14:creationId xmlns:p14="http://schemas.microsoft.com/office/powerpoint/2010/main" val="365768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7"/>
          </p:nvPr>
        </p:nvSpPr>
        <p:spPr/>
        <p:txBody>
          <a:bodyPr/>
          <a:lstStyle>
            <a:lvl1pPr>
              <a:defRPr/>
            </a:lvl1pPr>
          </a:lstStyle>
          <a:p>
            <a:pPr lvl="0"/>
            <a:fld id="{C80172EF-FB5B-4C7D-8FDB-025F693AEFA9}" type="datetime1">
              <a:rPr lang="fr-BE"/>
              <a:pPr lvl="0"/>
              <a:t>23-04-17</a:t>
            </a:fld>
            <a:endParaRPr lang="fr-BE"/>
          </a:p>
        </p:txBody>
      </p:sp>
      <p:sp>
        <p:nvSpPr>
          <p:cNvPr id="5" name="Footer Placeholder 4"/>
          <p:cNvSpPr txBox="1">
            <a:spLocks noGrp="1"/>
          </p:cNvSpPr>
          <p:nvPr>
            <p:ph type="ftr" sz="quarter" idx="9"/>
          </p:nvPr>
        </p:nvSpPr>
        <p:spPr/>
        <p:txBody>
          <a:bodyPr/>
          <a:lstStyle>
            <a:lvl1pPr>
              <a:defRPr/>
            </a:lvl1pPr>
          </a:lstStyle>
          <a:p>
            <a:pPr lvl="0"/>
            <a:endParaRPr lang="fr-BE"/>
          </a:p>
        </p:txBody>
      </p:sp>
      <p:sp>
        <p:nvSpPr>
          <p:cNvPr id="6" name="Slide Number Placeholder 5"/>
          <p:cNvSpPr txBox="1">
            <a:spLocks noGrp="1"/>
          </p:cNvSpPr>
          <p:nvPr>
            <p:ph type="sldNum" sz="quarter" idx="8"/>
          </p:nvPr>
        </p:nvSpPr>
        <p:spPr/>
        <p:txBody>
          <a:bodyPr/>
          <a:lstStyle>
            <a:lvl1pPr>
              <a:defRPr/>
            </a:lvl1pPr>
          </a:lstStyle>
          <a:p>
            <a:pPr lvl="0"/>
            <a:fld id="{5D5EEC17-DD42-452D-82FF-EE9DDF27DD1E}" type="slidenum">
              <a:t>‹#›</a:t>
            </a:fld>
            <a:endParaRPr lang="fr-BE"/>
          </a:p>
        </p:txBody>
      </p:sp>
    </p:spTree>
    <p:extLst>
      <p:ext uri="{BB962C8B-B14F-4D97-AF65-F5344CB8AC3E}">
        <p14:creationId xmlns:p14="http://schemas.microsoft.com/office/powerpoint/2010/main" val="11878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fr-BE"/>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fld id="{D1AAA614-2453-438B-833C-0849540FADB4}" type="datetime1">
              <a:rPr lang="fr-BE"/>
              <a:pPr lvl="0"/>
              <a:t>23-04-17</a:t>
            </a:fld>
            <a:endParaRPr lang="fr-BE"/>
          </a:p>
        </p:txBody>
      </p:sp>
      <p:sp>
        <p:nvSpPr>
          <p:cNvPr id="5" name="Footer Placeholder 4"/>
          <p:cNvSpPr txBox="1">
            <a:spLocks noGrp="1"/>
          </p:cNvSpPr>
          <p:nvPr>
            <p:ph type="ftr" sz="quarter" idx="9"/>
          </p:nvPr>
        </p:nvSpPr>
        <p:spPr/>
        <p:txBody>
          <a:bodyPr/>
          <a:lstStyle>
            <a:lvl1pPr>
              <a:defRPr/>
            </a:lvl1pPr>
          </a:lstStyle>
          <a:p>
            <a:pPr lvl="0"/>
            <a:endParaRPr lang="fr-BE"/>
          </a:p>
        </p:txBody>
      </p:sp>
      <p:sp>
        <p:nvSpPr>
          <p:cNvPr id="6" name="Slide Number Placeholder 5"/>
          <p:cNvSpPr txBox="1">
            <a:spLocks noGrp="1"/>
          </p:cNvSpPr>
          <p:nvPr>
            <p:ph type="sldNum" sz="quarter" idx="8"/>
          </p:nvPr>
        </p:nvSpPr>
        <p:spPr/>
        <p:txBody>
          <a:bodyPr/>
          <a:lstStyle>
            <a:lvl1pPr>
              <a:defRPr/>
            </a:lvl1pPr>
          </a:lstStyle>
          <a:p>
            <a:pPr lvl="0"/>
            <a:fld id="{38D34685-7997-4241-8587-88638F6EA4DC}" type="slidenum">
              <a:t>‹#›</a:t>
            </a:fld>
            <a:endParaRPr lang="fr-BE"/>
          </a:p>
        </p:txBody>
      </p:sp>
    </p:spTree>
    <p:extLst>
      <p:ext uri="{BB962C8B-B14F-4D97-AF65-F5344CB8AC3E}">
        <p14:creationId xmlns:p14="http://schemas.microsoft.com/office/powerpoint/2010/main" val="209354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txBox="1">
            <a:spLocks noGrp="1"/>
          </p:cNvSpPr>
          <p:nvPr>
            <p:ph type="dt" sz="half" idx="7"/>
          </p:nvPr>
        </p:nvSpPr>
        <p:spPr/>
        <p:txBody>
          <a:bodyPr/>
          <a:lstStyle>
            <a:lvl1pPr>
              <a:defRPr/>
            </a:lvl1pPr>
          </a:lstStyle>
          <a:p>
            <a:pPr lvl="0"/>
            <a:fld id="{D081250E-AFB6-4303-880A-D96CAB88CDAF}" type="datetime1">
              <a:rPr lang="fr-BE"/>
              <a:pPr lvl="0"/>
              <a:t>23-04-17</a:t>
            </a:fld>
            <a:endParaRPr lang="fr-BE"/>
          </a:p>
        </p:txBody>
      </p:sp>
      <p:sp>
        <p:nvSpPr>
          <p:cNvPr id="6" name="Footer Placeholder 5"/>
          <p:cNvSpPr txBox="1">
            <a:spLocks noGrp="1"/>
          </p:cNvSpPr>
          <p:nvPr>
            <p:ph type="ftr" sz="quarter" idx="9"/>
          </p:nvPr>
        </p:nvSpPr>
        <p:spPr/>
        <p:txBody>
          <a:bodyPr/>
          <a:lstStyle>
            <a:lvl1pPr>
              <a:defRPr/>
            </a:lvl1pPr>
          </a:lstStyle>
          <a:p>
            <a:pPr lvl="0"/>
            <a:endParaRPr lang="fr-BE"/>
          </a:p>
        </p:txBody>
      </p:sp>
      <p:sp>
        <p:nvSpPr>
          <p:cNvPr id="7" name="Slide Number Placeholder 6"/>
          <p:cNvSpPr txBox="1">
            <a:spLocks noGrp="1"/>
          </p:cNvSpPr>
          <p:nvPr>
            <p:ph type="sldNum" sz="quarter" idx="8"/>
          </p:nvPr>
        </p:nvSpPr>
        <p:spPr/>
        <p:txBody>
          <a:bodyPr/>
          <a:lstStyle>
            <a:lvl1pPr>
              <a:defRPr/>
            </a:lvl1pPr>
          </a:lstStyle>
          <a:p>
            <a:pPr lvl="0"/>
            <a:fld id="{4570E620-4B11-4BD5-B2B9-642DD88F3EF2}" type="slidenum">
              <a:t>‹#›</a:t>
            </a:fld>
            <a:endParaRPr lang="fr-BE"/>
          </a:p>
        </p:txBody>
      </p:sp>
    </p:spTree>
    <p:extLst>
      <p:ext uri="{BB962C8B-B14F-4D97-AF65-F5344CB8AC3E}">
        <p14:creationId xmlns:p14="http://schemas.microsoft.com/office/powerpoint/2010/main" val="28718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fr-BE"/>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txBox="1">
            <a:spLocks noGrp="1"/>
          </p:cNvSpPr>
          <p:nvPr>
            <p:ph type="dt" sz="half" idx="7"/>
          </p:nvPr>
        </p:nvSpPr>
        <p:spPr/>
        <p:txBody>
          <a:bodyPr/>
          <a:lstStyle>
            <a:lvl1pPr>
              <a:defRPr/>
            </a:lvl1pPr>
          </a:lstStyle>
          <a:p>
            <a:pPr lvl="0"/>
            <a:fld id="{93608A21-92E3-41AB-A69F-71B1B617D785}" type="datetime1">
              <a:rPr lang="fr-BE"/>
              <a:pPr lvl="0"/>
              <a:t>23-04-17</a:t>
            </a:fld>
            <a:endParaRPr lang="fr-BE"/>
          </a:p>
        </p:txBody>
      </p:sp>
      <p:sp>
        <p:nvSpPr>
          <p:cNvPr id="8" name="Footer Placeholder 7"/>
          <p:cNvSpPr txBox="1">
            <a:spLocks noGrp="1"/>
          </p:cNvSpPr>
          <p:nvPr>
            <p:ph type="ftr" sz="quarter" idx="9"/>
          </p:nvPr>
        </p:nvSpPr>
        <p:spPr/>
        <p:txBody>
          <a:bodyPr/>
          <a:lstStyle>
            <a:lvl1pPr>
              <a:defRPr/>
            </a:lvl1pPr>
          </a:lstStyle>
          <a:p>
            <a:pPr lvl="0"/>
            <a:endParaRPr lang="fr-BE"/>
          </a:p>
        </p:txBody>
      </p:sp>
      <p:sp>
        <p:nvSpPr>
          <p:cNvPr id="9" name="Slide Number Placeholder 8"/>
          <p:cNvSpPr txBox="1">
            <a:spLocks noGrp="1"/>
          </p:cNvSpPr>
          <p:nvPr>
            <p:ph type="sldNum" sz="quarter" idx="8"/>
          </p:nvPr>
        </p:nvSpPr>
        <p:spPr/>
        <p:txBody>
          <a:bodyPr/>
          <a:lstStyle>
            <a:lvl1pPr>
              <a:defRPr/>
            </a:lvl1pPr>
          </a:lstStyle>
          <a:p>
            <a:pPr lvl="0"/>
            <a:fld id="{73DDA881-07E2-46F7-85E6-E8CA462E6E73}" type="slidenum">
              <a:t>‹#›</a:t>
            </a:fld>
            <a:endParaRPr lang="fr-BE"/>
          </a:p>
        </p:txBody>
      </p:sp>
    </p:spTree>
    <p:extLst>
      <p:ext uri="{BB962C8B-B14F-4D97-AF65-F5344CB8AC3E}">
        <p14:creationId xmlns:p14="http://schemas.microsoft.com/office/powerpoint/2010/main" val="425476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Date Placeholder 2"/>
          <p:cNvSpPr txBox="1">
            <a:spLocks noGrp="1"/>
          </p:cNvSpPr>
          <p:nvPr>
            <p:ph type="dt" sz="half" idx="7"/>
          </p:nvPr>
        </p:nvSpPr>
        <p:spPr/>
        <p:txBody>
          <a:bodyPr/>
          <a:lstStyle>
            <a:lvl1pPr>
              <a:defRPr/>
            </a:lvl1pPr>
          </a:lstStyle>
          <a:p>
            <a:pPr lvl="0"/>
            <a:fld id="{48203F1B-070B-4BD7-9177-7A37CE0C9437}" type="datetime1">
              <a:rPr lang="fr-BE"/>
              <a:pPr lvl="0"/>
              <a:t>23-04-17</a:t>
            </a:fld>
            <a:endParaRPr lang="fr-BE"/>
          </a:p>
        </p:txBody>
      </p:sp>
      <p:sp>
        <p:nvSpPr>
          <p:cNvPr id="4" name="Footer Placeholder 3"/>
          <p:cNvSpPr txBox="1">
            <a:spLocks noGrp="1"/>
          </p:cNvSpPr>
          <p:nvPr>
            <p:ph type="ftr" sz="quarter" idx="9"/>
          </p:nvPr>
        </p:nvSpPr>
        <p:spPr/>
        <p:txBody>
          <a:bodyPr/>
          <a:lstStyle>
            <a:lvl1pPr>
              <a:defRPr/>
            </a:lvl1pPr>
          </a:lstStyle>
          <a:p>
            <a:pPr lvl="0"/>
            <a:endParaRPr lang="fr-BE"/>
          </a:p>
        </p:txBody>
      </p:sp>
      <p:sp>
        <p:nvSpPr>
          <p:cNvPr id="5" name="Slide Number Placeholder 4"/>
          <p:cNvSpPr txBox="1">
            <a:spLocks noGrp="1"/>
          </p:cNvSpPr>
          <p:nvPr>
            <p:ph type="sldNum" sz="quarter" idx="8"/>
          </p:nvPr>
        </p:nvSpPr>
        <p:spPr/>
        <p:txBody>
          <a:bodyPr/>
          <a:lstStyle>
            <a:lvl1pPr>
              <a:defRPr/>
            </a:lvl1pPr>
          </a:lstStyle>
          <a:p>
            <a:pPr lvl="0"/>
            <a:fld id="{0A344AF5-342B-4E2E-87A6-2684954A002E}" type="slidenum">
              <a:t>‹#›</a:t>
            </a:fld>
            <a:endParaRPr lang="fr-BE"/>
          </a:p>
        </p:txBody>
      </p:sp>
    </p:spTree>
    <p:extLst>
      <p:ext uri="{BB962C8B-B14F-4D97-AF65-F5344CB8AC3E}">
        <p14:creationId xmlns:p14="http://schemas.microsoft.com/office/powerpoint/2010/main" val="40300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5BCCE054-962C-4A84-92FC-E82AA8F89A0D}" type="datetime1">
              <a:rPr lang="fr-BE"/>
              <a:pPr lvl="0"/>
              <a:t>23-04-17</a:t>
            </a:fld>
            <a:endParaRPr lang="fr-BE"/>
          </a:p>
        </p:txBody>
      </p:sp>
      <p:sp>
        <p:nvSpPr>
          <p:cNvPr id="3" name="Footer Placeholder 2"/>
          <p:cNvSpPr txBox="1">
            <a:spLocks noGrp="1"/>
          </p:cNvSpPr>
          <p:nvPr>
            <p:ph type="ftr" sz="quarter" idx="9"/>
          </p:nvPr>
        </p:nvSpPr>
        <p:spPr/>
        <p:txBody>
          <a:bodyPr/>
          <a:lstStyle>
            <a:lvl1pPr>
              <a:defRPr/>
            </a:lvl1pPr>
          </a:lstStyle>
          <a:p>
            <a:pPr lvl="0"/>
            <a:endParaRPr lang="fr-BE"/>
          </a:p>
        </p:txBody>
      </p:sp>
      <p:sp>
        <p:nvSpPr>
          <p:cNvPr id="4" name="Slide Number Placeholder 3"/>
          <p:cNvSpPr txBox="1">
            <a:spLocks noGrp="1"/>
          </p:cNvSpPr>
          <p:nvPr>
            <p:ph type="sldNum" sz="quarter" idx="8"/>
          </p:nvPr>
        </p:nvSpPr>
        <p:spPr/>
        <p:txBody>
          <a:bodyPr/>
          <a:lstStyle>
            <a:lvl1pPr>
              <a:defRPr/>
            </a:lvl1pPr>
          </a:lstStyle>
          <a:p>
            <a:pPr lvl="0"/>
            <a:fld id="{9116775F-D050-4AF3-B247-DD89D58E41AB}" type="slidenum">
              <a:t>‹#›</a:t>
            </a:fld>
            <a:endParaRPr lang="fr-BE"/>
          </a:p>
        </p:txBody>
      </p:sp>
    </p:spTree>
    <p:extLst>
      <p:ext uri="{BB962C8B-B14F-4D97-AF65-F5344CB8AC3E}">
        <p14:creationId xmlns:p14="http://schemas.microsoft.com/office/powerpoint/2010/main" val="11627773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fr-BE"/>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1133F603-17E7-442B-9DD2-2FD4F44D9E2E}" type="datetime1">
              <a:rPr lang="fr-BE"/>
              <a:pPr lvl="0"/>
              <a:t>23-04-17</a:t>
            </a:fld>
            <a:endParaRPr lang="fr-BE"/>
          </a:p>
        </p:txBody>
      </p:sp>
      <p:sp>
        <p:nvSpPr>
          <p:cNvPr id="6" name="Footer Placeholder 5"/>
          <p:cNvSpPr txBox="1">
            <a:spLocks noGrp="1"/>
          </p:cNvSpPr>
          <p:nvPr>
            <p:ph type="ftr" sz="quarter" idx="9"/>
          </p:nvPr>
        </p:nvSpPr>
        <p:spPr/>
        <p:txBody>
          <a:bodyPr/>
          <a:lstStyle>
            <a:lvl1pPr>
              <a:defRPr/>
            </a:lvl1pPr>
          </a:lstStyle>
          <a:p>
            <a:pPr lvl="0"/>
            <a:endParaRPr lang="fr-BE"/>
          </a:p>
        </p:txBody>
      </p:sp>
      <p:sp>
        <p:nvSpPr>
          <p:cNvPr id="7" name="Slide Number Placeholder 6"/>
          <p:cNvSpPr txBox="1">
            <a:spLocks noGrp="1"/>
          </p:cNvSpPr>
          <p:nvPr>
            <p:ph type="sldNum" sz="quarter" idx="8"/>
          </p:nvPr>
        </p:nvSpPr>
        <p:spPr/>
        <p:txBody>
          <a:bodyPr/>
          <a:lstStyle>
            <a:lvl1pPr>
              <a:defRPr/>
            </a:lvl1pPr>
          </a:lstStyle>
          <a:p>
            <a:pPr lvl="0"/>
            <a:fld id="{69351F3A-2CCE-4D3D-A8FA-B05BA5695739}" type="slidenum">
              <a:t>‹#›</a:t>
            </a:fld>
            <a:endParaRPr lang="fr-BE"/>
          </a:p>
        </p:txBody>
      </p:sp>
    </p:spTree>
    <p:extLst>
      <p:ext uri="{BB962C8B-B14F-4D97-AF65-F5344CB8AC3E}">
        <p14:creationId xmlns:p14="http://schemas.microsoft.com/office/powerpoint/2010/main" val="407742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fr-BE"/>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fr-BE" sz="3200"/>
            </a:lvl1pPr>
          </a:lstStyle>
          <a:p>
            <a:pPr lvl="0"/>
            <a:endParaRPr lang="fr-BE"/>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BCF5F44E-7BCE-4F28-9278-61D1CFB9E0A2}" type="datetime1">
              <a:rPr lang="fr-BE"/>
              <a:pPr lvl="0"/>
              <a:t>23-04-17</a:t>
            </a:fld>
            <a:endParaRPr lang="fr-BE"/>
          </a:p>
        </p:txBody>
      </p:sp>
      <p:sp>
        <p:nvSpPr>
          <p:cNvPr id="6" name="Footer Placeholder 5"/>
          <p:cNvSpPr txBox="1">
            <a:spLocks noGrp="1"/>
          </p:cNvSpPr>
          <p:nvPr>
            <p:ph type="ftr" sz="quarter" idx="9"/>
          </p:nvPr>
        </p:nvSpPr>
        <p:spPr/>
        <p:txBody>
          <a:bodyPr/>
          <a:lstStyle>
            <a:lvl1pPr>
              <a:defRPr/>
            </a:lvl1pPr>
          </a:lstStyle>
          <a:p>
            <a:pPr lvl="0"/>
            <a:endParaRPr lang="fr-BE"/>
          </a:p>
        </p:txBody>
      </p:sp>
      <p:sp>
        <p:nvSpPr>
          <p:cNvPr id="7" name="Slide Number Placeholder 6"/>
          <p:cNvSpPr txBox="1">
            <a:spLocks noGrp="1"/>
          </p:cNvSpPr>
          <p:nvPr>
            <p:ph type="sldNum" sz="quarter" idx="8"/>
          </p:nvPr>
        </p:nvSpPr>
        <p:spPr/>
        <p:txBody>
          <a:bodyPr/>
          <a:lstStyle>
            <a:lvl1pPr>
              <a:defRPr/>
            </a:lvl1pPr>
          </a:lstStyle>
          <a:p>
            <a:pPr lvl="0"/>
            <a:fld id="{6ADA8959-DD20-472A-83FA-833F63F56EE4}" type="slidenum">
              <a:t>‹#›</a:t>
            </a:fld>
            <a:endParaRPr lang="fr-BE"/>
          </a:p>
        </p:txBody>
      </p:sp>
    </p:spTree>
    <p:extLst>
      <p:ext uri="{BB962C8B-B14F-4D97-AF65-F5344CB8AC3E}">
        <p14:creationId xmlns:p14="http://schemas.microsoft.com/office/powerpoint/2010/main" val="344747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fr-BE"/>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DDE39899-7910-46F8-8BDF-25A08CC7F815}" type="datetime1">
              <a:rPr lang="fr-BE"/>
              <a:pPr lvl="0"/>
              <a:t>23-04-17</a:t>
            </a:fld>
            <a:endParaRPr lang="fr-BE"/>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endParaRPr lang="fr-BE"/>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2C8C4681-5837-42B5-9373-1C53F88E97C1}" type="slidenum">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goldenmoustache.com/wp-content/uploads/2015/08/17-preuves-que-Tintin-au-Congo-n-est-pas-raciste9.png"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www.goldenmoustache.com/wp-content/uploads/2015/08/17-preuves-que-Tintin-au-Congo-n-est-pas-raciste5.png" TargetMode="External"/><Relationship Id="rId1" Type="http://schemas.openxmlformats.org/officeDocument/2006/relationships/slideLayout" Target="../slideLayouts/slideLayout7.xml"/><Relationship Id="rId6" Type="http://schemas.openxmlformats.org/officeDocument/2006/relationships/hyperlink" Target="http://www.goldenmoustache.com/wp-content/uploads/2015/08/17-preuves-que-Tintin-au-Congo-n-est-pas-raciste8.png"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www.goldenmoustache.com/wp-content/uploads/2015/08/17-preuves-que-Tintin-au-Congo-n-est-pas-raciste.png" TargetMode="External"/><Relationship Id="rId4" Type="http://schemas.openxmlformats.org/officeDocument/2006/relationships/hyperlink" Target="http://www.goldenmoustache.com/wp-content/uploads/2015/08/17-preuves-que-Tintin-au-Congo-n-est-pas-raciste4.png"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File:Inf._26,_Anonimo_fiorentino,_Il_naufragio_della_nave_di_Ulisse,_1390-1400_ca..jpg"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appareil.revues.org/docannexe/image/1493/img-4.png"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hyperlink" Target="http://expositions.bnf.fr/vian/livres/tombes/index.htm" TargetMode="External"/><Relationship Id="rId1" Type="http://schemas.openxmlformats.org/officeDocument/2006/relationships/slideLayout" Target="../slideLayouts/slideLayout7.xml"/><Relationship Id="rId6" Type="http://schemas.openxmlformats.org/officeDocument/2006/relationships/hyperlink" Target="http://expositions.bnf.fr/vian/grand/via_009.htm"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1"/>
          <p:cNvSpPr txBox="1"/>
          <p:nvPr/>
        </p:nvSpPr>
        <p:spPr>
          <a:xfrm>
            <a:off x="1955854" y="1699434"/>
            <a:ext cx="7865744" cy="2923877"/>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4000" b="1" dirty="0">
                <a:solidFill>
                  <a:srgbClr val="000000"/>
                </a:solidFill>
                <a:latin typeface="Calibri"/>
              </a:rPr>
              <a:t>Par</a:t>
            </a:r>
            <a:r>
              <a:rPr lang="fr-BE" sz="4000" b="1" i="0" u="none" strike="noStrike" kern="1200" cap="none" spc="0" baseline="0" dirty="0">
                <a:solidFill>
                  <a:srgbClr val="000000"/>
                </a:solidFill>
                <a:uFillTx/>
                <a:latin typeface="Calibri"/>
              </a:rPr>
              <a:t>-delà le narcissisme et l’exotisme</a:t>
            </a:r>
          </a:p>
          <a:p>
            <a:pPr algn="ctr">
              <a:defRPr sz="1800" b="0" i="0" u="none" strike="noStrike" kern="0" cap="none" spc="0" baseline="0">
                <a:solidFill>
                  <a:srgbClr val="000000"/>
                </a:solidFill>
                <a:uFillTx/>
              </a:defRPr>
            </a:pPr>
            <a:endParaRPr lang="fr-BE" b="1" dirty="0">
              <a:solidFill>
                <a:srgbClr val="000000"/>
              </a:solidFill>
            </a:endParaRPr>
          </a:p>
          <a:p>
            <a:pPr algn="ctr">
              <a:defRPr sz="1800" b="0" i="0" u="none" strike="noStrike" kern="0" cap="none" spc="0" baseline="0">
                <a:solidFill>
                  <a:srgbClr val="000000"/>
                </a:solidFill>
                <a:uFillTx/>
              </a:defRPr>
            </a:pPr>
            <a:endParaRPr lang="fr-BE" b="1" dirty="0">
              <a:solidFill>
                <a:srgbClr val="000000"/>
              </a:solidFill>
            </a:endParaRPr>
          </a:p>
          <a:p>
            <a:pPr algn="ctr">
              <a:defRPr sz="1800" b="0" i="0" u="none" strike="noStrike" kern="0" cap="none" spc="0" baseline="0">
                <a:solidFill>
                  <a:srgbClr val="000000"/>
                </a:solidFill>
                <a:uFillTx/>
              </a:defRPr>
            </a:pPr>
            <a:r>
              <a:rPr lang="fr-BE" b="1" dirty="0">
                <a:solidFill>
                  <a:srgbClr val="000000"/>
                </a:solidFill>
              </a:rPr>
              <a:t>Nathalie </a:t>
            </a:r>
            <a:r>
              <a:rPr lang="fr-BE" b="1" dirty="0" err="1">
                <a:solidFill>
                  <a:srgbClr val="000000"/>
                </a:solidFill>
              </a:rPr>
              <a:t>Roelens</a:t>
            </a:r>
            <a:endParaRPr lang="fr-BE" b="1" dirty="0">
              <a:solidFill>
                <a:srgbClr val="000000"/>
              </a:solidFill>
            </a:endParaRPr>
          </a:p>
          <a:p>
            <a:pPr algn="ctr">
              <a:defRPr sz="1800" b="0" i="0" u="none" strike="noStrike" kern="0" cap="none" spc="0" baseline="0">
                <a:solidFill>
                  <a:srgbClr val="000000"/>
                </a:solidFill>
                <a:uFillTx/>
              </a:defRPr>
            </a:pPr>
            <a:r>
              <a:rPr lang="fr-BE" b="1" dirty="0">
                <a:solidFill>
                  <a:srgbClr val="000000"/>
                </a:solidFill>
              </a:rPr>
              <a:t>(Université du Luxembourg)</a:t>
            </a:r>
          </a:p>
          <a:p>
            <a:pPr algn="ctr">
              <a:defRPr sz="1800" b="0" i="0" u="none" strike="noStrike" kern="0" cap="none" spc="0" baseline="0">
                <a:solidFill>
                  <a:srgbClr val="000000"/>
                </a:solidFill>
                <a:uFillTx/>
              </a:defRPr>
            </a:pPr>
            <a:r>
              <a:rPr lang="fr-BE" b="1" dirty="0" err="1">
                <a:solidFill>
                  <a:srgbClr val="000000"/>
                </a:solidFill>
              </a:rPr>
              <a:t>Ringvorlesung</a:t>
            </a:r>
            <a:r>
              <a:rPr lang="fr-BE" b="1" dirty="0">
                <a:solidFill>
                  <a:srgbClr val="000000"/>
                </a:solidFill>
              </a:rPr>
              <a:t> « World </a:t>
            </a:r>
            <a:r>
              <a:rPr lang="fr-BE" b="1" dirty="0" err="1">
                <a:solidFill>
                  <a:srgbClr val="000000"/>
                </a:solidFill>
              </a:rPr>
              <a:t>Literature</a:t>
            </a:r>
            <a:r>
              <a:rPr lang="fr-BE" b="1" dirty="0">
                <a:solidFill>
                  <a:srgbClr val="000000"/>
                </a:solidFill>
              </a:rPr>
              <a:t> »</a:t>
            </a:r>
          </a:p>
          <a:p>
            <a:pPr algn="ctr">
              <a:defRPr sz="1800" b="0" i="0" u="none" strike="noStrike" kern="0" cap="none" spc="0" baseline="0">
                <a:solidFill>
                  <a:srgbClr val="000000"/>
                </a:solidFill>
                <a:uFillTx/>
              </a:defRPr>
            </a:pPr>
            <a:r>
              <a:rPr lang="fr-BE" b="1" dirty="0">
                <a:solidFill>
                  <a:srgbClr val="000000"/>
                </a:solidFill>
              </a:rPr>
              <a:t>25 avril 2017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Nathalie\Mes documents\Mes images\censure\Tintinaucongo.jpg"/>
          <p:cNvPicPr>
            <a:picLocks noChangeAspect="1" noChangeArrowheads="1"/>
          </p:cNvPicPr>
          <p:nvPr/>
        </p:nvPicPr>
        <p:blipFill>
          <a:blip r:embed="rId2" cstate="print"/>
          <a:srcRect/>
          <a:stretch>
            <a:fillRect/>
          </a:stretch>
        </p:blipFill>
        <p:spPr bwMode="auto">
          <a:xfrm>
            <a:off x="1150399" y="935854"/>
            <a:ext cx="3795713" cy="5257800"/>
          </a:xfrm>
          <a:prstGeom prst="rect">
            <a:avLst/>
          </a:prstGeom>
          <a:noFill/>
          <a:ln w="9525">
            <a:noFill/>
            <a:miter lim="800000"/>
            <a:headEnd/>
            <a:tailEnd/>
          </a:ln>
        </p:spPr>
      </p:pic>
      <p:pic>
        <p:nvPicPr>
          <p:cNvPr id="24579" name="Picture 3" descr="C:\Documents and Settings\Nathalie\Mes documents\Mes images\censure\Tintinaucongo2.jpg"/>
          <p:cNvPicPr>
            <a:picLocks noChangeAspect="1" noChangeArrowheads="1"/>
          </p:cNvPicPr>
          <p:nvPr/>
        </p:nvPicPr>
        <p:blipFill>
          <a:blip r:embed="rId3" cstate="print"/>
          <a:srcRect/>
          <a:stretch>
            <a:fillRect/>
          </a:stretch>
        </p:blipFill>
        <p:spPr bwMode="auto">
          <a:xfrm>
            <a:off x="5214152" y="1848666"/>
            <a:ext cx="4572000" cy="4344988"/>
          </a:xfrm>
          <a:prstGeom prst="rect">
            <a:avLst/>
          </a:prstGeom>
          <a:noFill/>
          <a:ln w="9525">
            <a:noFill/>
            <a:miter lim="800000"/>
            <a:headEnd/>
            <a:tailEnd/>
          </a:ln>
        </p:spPr>
      </p:pic>
      <p:sp>
        <p:nvSpPr>
          <p:cNvPr id="2" name="TextBox 1"/>
          <p:cNvSpPr txBox="1"/>
          <p:nvPr/>
        </p:nvSpPr>
        <p:spPr>
          <a:xfrm>
            <a:off x="1438183" y="390617"/>
            <a:ext cx="5733557" cy="369332"/>
          </a:xfrm>
          <a:prstGeom prst="rect">
            <a:avLst/>
          </a:prstGeom>
          <a:noFill/>
        </p:spPr>
        <p:txBody>
          <a:bodyPr wrap="none" rtlCol="0">
            <a:spAutoFit/>
          </a:bodyPr>
          <a:lstStyle/>
          <a:p>
            <a:r>
              <a:rPr lang="fr-BE" b="1" dirty="0"/>
              <a:t>Hergé, </a:t>
            </a:r>
            <a:r>
              <a:rPr lang="fr-BE" b="1" i="1" dirty="0"/>
              <a:t>Tintin au Congo </a:t>
            </a:r>
            <a:r>
              <a:rPr lang="fr-BE" dirty="0"/>
              <a:t>(</a:t>
            </a:r>
            <a:r>
              <a:rPr lang="fr-BE" b="1" dirty="0"/>
              <a:t>1931</a:t>
            </a:r>
            <a:r>
              <a:rPr lang="fr-BE" dirty="0"/>
              <a:t>, noir et blanc ; </a:t>
            </a:r>
            <a:r>
              <a:rPr lang="fr-BE" b="1" dirty="0"/>
              <a:t>1946</a:t>
            </a:r>
            <a:r>
              <a:rPr lang="fr-BE" dirty="0"/>
              <a:t>, couleur)</a:t>
            </a:r>
          </a:p>
        </p:txBody>
      </p:sp>
    </p:spTree>
    <p:extLst>
      <p:ext uri="{BB962C8B-B14F-4D97-AF65-F5344CB8AC3E}">
        <p14:creationId xmlns:p14="http://schemas.microsoft.com/office/powerpoint/2010/main" val="245634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preuves-que-Tintin-au-Congo-n-est- pas-raciste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0182" y="1316882"/>
            <a:ext cx="5905500" cy="1943100"/>
          </a:xfrm>
          <a:prstGeom prst="rect">
            <a:avLst/>
          </a:prstGeom>
          <a:noFill/>
          <a:ln>
            <a:noFill/>
          </a:ln>
        </p:spPr>
      </p:pic>
      <p:pic>
        <p:nvPicPr>
          <p:cNvPr id="3" name="Picture 2" descr="17-preuves-que-Tintin-au-Congo-n-est- pas-raciste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01411" y="3446728"/>
            <a:ext cx="3163226" cy="2969581"/>
          </a:xfrm>
          <a:prstGeom prst="rect">
            <a:avLst/>
          </a:prstGeom>
          <a:noFill/>
          <a:ln>
            <a:noFill/>
          </a:ln>
        </p:spPr>
      </p:pic>
      <p:pic>
        <p:nvPicPr>
          <p:cNvPr id="4" name="Picture 3" descr="17-preuves-que-Tintin-au-Congo-n-est- pas-raciste8">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205491" y="1314878"/>
            <a:ext cx="4013329" cy="2203969"/>
          </a:xfrm>
          <a:prstGeom prst="rect">
            <a:avLst/>
          </a:prstGeom>
          <a:noFill/>
          <a:ln>
            <a:noFill/>
          </a:ln>
        </p:spPr>
      </p:pic>
      <p:pic>
        <p:nvPicPr>
          <p:cNvPr id="5" name="Picture 4" descr="17-preuves-que-Tintin-au-Congo-n-est- pas-raciste9">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446849" y="3931392"/>
            <a:ext cx="5905500" cy="2000250"/>
          </a:xfrm>
          <a:prstGeom prst="rect">
            <a:avLst/>
          </a:prstGeom>
          <a:noFill/>
          <a:ln>
            <a:noFill/>
          </a:ln>
        </p:spPr>
      </p:pic>
      <p:pic>
        <p:nvPicPr>
          <p:cNvPr id="6" name="Picture 5" descr="17-preuves-que-Tintin-au-Congo-n-est- pas-raciste">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9434561" y="3643432"/>
            <a:ext cx="2621314" cy="2576171"/>
          </a:xfrm>
          <a:prstGeom prst="rect">
            <a:avLst/>
          </a:prstGeom>
          <a:noFill/>
          <a:ln>
            <a:noFill/>
          </a:ln>
        </p:spPr>
      </p:pic>
      <p:sp>
        <p:nvSpPr>
          <p:cNvPr id="7" name="Rectangle 6"/>
          <p:cNvSpPr/>
          <p:nvPr/>
        </p:nvSpPr>
        <p:spPr>
          <a:xfrm>
            <a:off x="302124" y="96414"/>
            <a:ext cx="10715063" cy="1477328"/>
          </a:xfrm>
          <a:prstGeom prst="rect">
            <a:avLst/>
          </a:prstGeom>
        </p:spPr>
        <p:txBody>
          <a:bodyPr wrap="square">
            <a:spAutoFit/>
          </a:bodyPr>
          <a:lstStyle/>
          <a:p>
            <a:pPr algn="just" fontAlgn="base"/>
            <a:r>
              <a:rPr lang="fr-BE" dirty="0">
                <a:latin typeface="Arial" panose="020B0604020202020204" pitchFamily="34" charset="0"/>
                <a:ea typeface="Times New Roman" panose="02020603050405020304" pitchFamily="18" charset="0"/>
              </a:rPr>
              <a:t>« Depuis sa première publication en noir et blanc en 1931 et en couleurs en 1946, l’album Tintin au Congo n’a eu de cesse d’être critiqué pour le racisme que l’on trouverait dans ses pages. Pour mettre fin à cette mascarade, voici 10 preuves en image que cette BD tout public n’est pas du tout raciste. »</a:t>
            </a:r>
            <a:r>
              <a:rPr lang="fr-BE" dirty="0"/>
              <a:t> http://www.goldenmoustache.com/17-preuves-que-tintin-au-congo-nest-pas-du-tout-raciste-115629/</a:t>
            </a:r>
          </a:p>
          <a:p>
            <a:pPr algn="just" fontAlgn="base">
              <a:spcAft>
                <a:spcPts val="0"/>
              </a:spcAft>
            </a:pPr>
            <a:endParaRPr lang="fr-B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529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thologica.fr/grec/pic/polypheme-ulysse_Jorda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93" y="2097275"/>
            <a:ext cx="2914180" cy="1839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54" y="-244629"/>
            <a:ext cx="2609048" cy="1015663"/>
          </a:xfrm>
          <a:prstGeom prst="rect">
            <a:avLst/>
          </a:prstGeom>
          <a:noFill/>
        </p:spPr>
        <p:txBody>
          <a:bodyPr wrap="none" rtlCol="0">
            <a:spAutoFit/>
          </a:bodyPr>
          <a:lstStyle/>
          <a:p>
            <a:endParaRPr lang="fr-BE" b="1" dirty="0">
              <a:latin typeface="Arial" panose="020B0604020202020204" pitchFamily="34" charset="0"/>
              <a:cs typeface="Arial" panose="020B0604020202020204" pitchFamily="34" charset="0"/>
            </a:endParaRPr>
          </a:p>
          <a:p>
            <a:endParaRPr lang="fr-BE" b="1" dirty="0">
              <a:latin typeface="Arial" panose="020B0604020202020204" pitchFamily="34" charset="0"/>
              <a:cs typeface="Arial" panose="020B0604020202020204" pitchFamily="34" charset="0"/>
            </a:endParaRPr>
          </a:p>
          <a:p>
            <a:r>
              <a:rPr lang="fr-BE" sz="2400" b="1" dirty="0">
                <a:latin typeface="Arial" panose="020B0604020202020204" pitchFamily="34" charset="0"/>
                <a:cs typeface="Arial" panose="020B0604020202020204" pitchFamily="34" charset="0"/>
              </a:rPr>
              <a:t>3. L’intraduisible</a:t>
            </a:r>
          </a:p>
        </p:txBody>
      </p:sp>
      <p:sp>
        <p:nvSpPr>
          <p:cNvPr id="4" name="TextBox 3"/>
          <p:cNvSpPr txBox="1"/>
          <p:nvPr/>
        </p:nvSpPr>
        <p:spPr>
          <a:xfrm>
            <a:off x="453581" y="3936851"/>
            <a:ext cx="4526791" cy="2031325"/>
          </a:xfrm>
          <a:prstGeom prst="rect">
            <a:avLst/>
          </a:prstGeom>
          <a:noFill/>
        </p:spPr>
        <p:txBody>
          <a:bodyPr wrap="square" rtlCol="0">
            <a:spAutoFit/>
          </a:bodyPr>
          <a:lstStyle/>
          <a:p>
            <a:r>
              <a:rPr lang="fr-BE" dirty="0">
                <a:latin typeface="Arial" panose="020B0604020202020204" pitchFamily="34" charset="0"/>
                <a:cs typeface="Arial" panose="020B0604020202020204" pitchFamily="34" charset="0"/>
              </a:rPr>
              <a:t>Jacob Jordaens, </a:t>
            </a:r>
            <a:r>
              <a:rPr lang="fr-BE" i="1" dirty="0">
                <a:latin typeface="Arial" panose="020B0604020202020204" pitchFamily="34" charset="0"/>
                <a:cs typeface="Arial" panose="020B0604020202020204" pitchFamily="34" charset="0"/>
              </a:rPr>
              <a:t>Polyphème et Ulysse</a:t>
            </a:r>
            <a:r>
              <a:rPr lang="fr-BE" dirty="0">
                <a:latin typeface="Arial" panose="020B0604020202020204" pitchFamily="34" charset="0"/>
                <a:cs typeface="Arial" panose="020B0604020202020204" pitchFamily="34" charset="0"/>
              </a:rPr>
              <a:t>, 1660, Musée Pouchkine, Moscou</a:t>
            </a:r>
          </a:p>
          <a:p>
            <a:endParaRPr lang="fr-BE"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Οὖτις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με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κτείνει</a:t>
            </a:r>
            <a:r>
              <a:rPr lang="fr-FR" dirty="0">
                <a:latin typeface="Arial" panose="020B0604020202020204" pitchFamily="34" charset="0"/>
                <a:cs typeface="Arial" panose="020B0604020202020204" pitchFamily="34" charset="0"/>
              </a:rPr>
              <a:t> / </a:t>
            </a:r>
            <a:r>
              <a:rPr lang="fr-FR" i="1" dirty="0" err="1">
                <a:latin typeface="Arial" panose="020B0604020202020204" pitchFamily="34" charset="0"/>
                <a:cs typeface="Arial" panose="020B0604020202020204" pitchFamily="34" charset="0"/>
              </a:rPr>
              <a:t>Oûtis</a:t>
            </a:r>
            <a:r>
              <a:rPr lang="fr-FR" i="1" dirty="0">
                <a:latin typeface="Arial" panose="020B0604020202020204" pitchFamily="34" charset="0"/>
                <a:cs typeface="Arial" panose="020B0604020202020204" pitchFamily="34" charset="0"/>
              </a:rPr>
              <a:t> me </a:t>
            </a:r>
            <a:r>
              <a:rPr lang="fr-FR" i="1" dirty="0" err="1">
                <a:latin typeface="Arial" panose="020B0604020202020204" pitchFamily="34" charset="0"/>
                <a:cs typeface="Arial" panose="020B0604020202020204" pitchFamily="34" charset="0"/>
              </a:rPr>
              <a:t>kteínei</a:t>
            </a:r>
            <a:r>
              <a:rPr lang="fr-FR" dirty="0">
                <a:latin typeface="Arial" panose="020B0604020202020204" pitchFamily="34" charset="0"/>
                <a:cs typeface="Arial" panose="020B0604020202020204" pitchFamily="34" charset="0"/>
              </a:rPr>
              <a:t> »  </a:t>
            </a:r>
          </a:p>
          <a:p>
            <a:r>
              <a:rPr lang="fr-FR" dirty="0">
                <a:latin typeface="Arial" panose="020B0604020202020204" pitchFamily="34" charset="0"/>
                <a:cs typeface="Arial" panose="020B0604020202020204" pitchFamily="34" charset="0"/>
              </a:rPr>
              <a:t>(pas de double négation en grec) </a:t>
            </a:r>
            <a:r>
              <a:rPr lang="fr-FR" dirty="0">
                <a:latin typeface="Arial" panose="020B0604020202020204" pitchFamily="34" charset="0"/>
                <a:cs typeface="Arial" panose="020B0604020202020204" pitchFamily="34" charset="0"/>
                <a:sym typeface="Wingdings" panose="05000000000000000000" pitchFamily="2" charset="2"/>
              </a:rPr>
              <a:t></a:t>
            </a:r>
            <a:endParaRPr lang="fr-FR" dirty="0">
              <a:latin typeface="Arial" panose="020B0604020202020204" pitchFamily="34" charset="0"/>
              <a:cs typeface="Arial" panose="020B0604020202020204" pitchFamily="34" charset="0"/>
            </a:endParaRPr>
          </a:p>
          <a:p>
            <a:pPr marL="285750" indent="-285750">
              <a:buFontTx/>
              <a:buChar char="-"/>
            </a:pPr>
            <a:r>
              <a:rPr lang="fr-FR" dirty="0">
                <a:latin typeface="Arial" panose="020B0604020202020204" pitchFamily="34" charset="0"/>
                <a:cs typeface="Arial" panose="020B0604020202020204" pitchFamily="34" charset="0"/>
              </a:rPr>
              <a:t>« Personne me tue » ou </a:t>
            </a:r>
          </a:p>
          <a:p>
            <a:pPr marL="285750" indent="-285750">
              <a:buFontTx/>
              <a:buChar char="-"/>
            </a:pPr>
            <a:r>
              <a:rPr lang="fr-FR" dirty="0">
                <a:latin typeface="Arial" panose="020B0604020202020204" pitchFamily="34" charset="0"/>
                <a:cs typeface="Arial" panose="020B0604020202020204" pitchFamily="34" charset="0"/>
              </a:rPr>
              <a:t>« Personne ne me tue » </a:t>
            </a:r>
            <a:endParaRPr lang="fr-BE" dirty="0">
              <a:latin typeface="Arial" panose="020B0604020202020204" pitchFamily="34" charset="0"/>
              <a:cs typeface="Arial" panose="020B0604020202020204" pitchFamily="34" charset="0"/>
            </a:endParaRPr>
          </a:p>
        </p:txBody>
      </p:sp>
      <p:sp>
        <p:nvSpPr>
          <p:cNvPr id="5" name="Rectangle 4"/>
          <p:cNvSpPr/>
          <p:nvPr/>
        </p:nvSpPr>
        <p:spPr>
          <a:xfrm>
            <a:off x="635001" y="932571"/>
            <a:ext cx="10857390" cy="923330"/>
          </a:xfrm>
          <a:prstGeom prst="rect">
            <a:avLst/>
          </a:prstGeom>
        </p:spPr>
        <p:txBody>
          <a:bodyPr wrap="square">
            <a:spAutoFit/>
          </a:bodyPr>
          <a:lstStyle/>
          <a:p>
            <a:r>
              <a:rPr lang="fr-FR" dirty="0">
                <a:latin typeface="Arial" panose="020B0604020202020204" pitchFamily="34" charset="0"/>
                <a:ea typeface="Calibri" panose="020F0502020204030204" pitchFamily="34" charset="0"/>
                <a:cs typeface="Arial" panose="020B0604020202020204" pitchFamily="34" charset="0"/>
              </a:rPr>
              <a:t>« La traduction est […] l’enjeu et l’arme majeure de la rivalité universelle entre les joueurs, une des formes spécifiques de la lutte dans l’espace littéraire international » (Emily </a:t>
            </a:r>
            <a:r>
              <a:rPr lang="fr-FR" dirty="0" err="1">
                <a:latin typeface="Arial" panose="020B0604020202020204" pitchFamily="34" charset="0"/>
                <a:ea typeface="Calibri" panose="020F0502020204030204" pitchFamily="34" charset="0"/>
                <a:cs typeface="Arial" panose="020B0604020202020204" pitchFamily="34" charset="0"/>
              </a:rPr>
              <a:t>Apter</a:t>
            </a:r>
            <a:r>
              <a:rPr lang="fr-FR" dirty="0">
                <a:latin typeface="Arial" panose="020B0604020202020204" pitchFamily="34" charset="0"/>
                <a:ea typeface="Calibri" panose="020F0502020204030204" pitchFamily="34" charset="0"/>
                <a:cs typeface="Arial" panose="020B0604020202020204" pitchFamily="34" charset="0"/>
              </a:rPr>
              <a:t>, </a:t>
            </a:r>
            <a:r>
              <a:rPr lang="fr-FR" i="1" dirty="0">
                <a:latin typeface="Arial" panose="020B0604020202020204" pitchFamily="34" charset="0"/>
                <a:ea typeface="Calibri" panose="020F0502020204030204" pitchFamily="34" charset="0"/>
                <a:cs typeface="Arial" panose="020B0604020202020204" pitchFamily="34" charset="0"/>
              </a:rPr>
              <a:t>Against World </a:t>
            </a:r>
            <a:r>
              <a:rPr lang="fr-FR" i="1" dirty="0" err="1">
                <a:latin typeface="Arial" panose="020B0604020202020204" pitchFamily="34" charset="0"/>
                <a:ea typeface="Calibri" panose="020F0502020204030204" pitchFamily="34" charset="0"/>
                <a:cs typeface="Arial" panose="020B0604020202020204" pitchFamily="34" charset="0"/>
              </a:rPr>
              <a:t>Literature</a:t>
            </a:r>
            <a:r>
              <a:rPr lang="fr-FR" i="1" dirty="0">
                <a:latin typeface="Arial" panose="020B0604020202020204" pitchFamily="34" charset="0"/>
                <a:ea typeface="Calibri" panose="020F0502020204030204" pitchFamily="34" charset="0"/>
                <a:cs typeface="Arial" panose="020B0604020202020204" pitchFamily="34" charset="0"/>
              </a:rPr>
              <a:t>. On the </a:t>
            </a:r>
            <a:r>
              <a:rPr lang="fr-FR" i="1" dirty="0" err="1">
                <a:latin typeface="Arial" panose="020B0604020202020204" pitchFamily="34" charset="0"/>
                <a:ea typeface="Calibri" panose="020F0502020204030204" pitchFamily="34" charset="0"/>
                <a:cs typeface="Arial" panose="020B0604020202020204" pitchFamily="34" charset="0"/>
              </a:rPr>
              <a:t>Politics</a:t>
            </a:r>
            <a:r>
              <a:rPr lang="fr-FR" i="1" dirty="0">
                <a:latin typeface="Arial" panose="020B0604020202020204" pitchFamily="34" charset="0"/>
                <a:ea typeface="Calibri" panose="020F0502020204030204" pitchFamily="34" charset="0"/>
                <a:cs typeface="Arial" panose="020B0604020202020204" pitchFamily="34" charset="0"/>
              </a:rPr>
              <a:t> of </a:t>
            </a:r>
            <a:r>
              <a:rPr lang="fr-FR" i="1" dirty="0" err="1">
                <a:latin typeface="Arial" panose="020B0604020202020204" pitchFamily="34" charset="0"/>
                <a:ea typeface="Calibri" panose="020F0502020204030204" pitchFamily="34" charset="0"/>
                <a:cs typeface="Arial" panose="020B0604020202020204" pitchFamily="34" charset="0"/>
              </a:rPr>
              <a:t>Untranslatability</a:t>
            </a:r>
            <a:r>
              <a:rPr lang="fr-FR" i="1"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2013, p. 2)</a:t>
            </a:r>
            <a:endParaRPr lang="fr-BE" dirty="0">
              <a:latin typeface="Arial" panose="020B0604020202020204" pitchFamily="34" charset="0"/>
              <a:cs typeface="Arial" panose="020B0604020202020204" pitchFamily="34" charset="0"/>
            </a:endParaRPr>
          </a:p>
        </p:txBody>
      </p:sp>
      <p:pic>
        <p:nvPicPr>
          <p:cNvPr id="7" name="Picture 2" descr="https://upload.wikimedia.org/wikipedia/commons/5/5a/Inf._26%2C_Anonimo_fiorentino%2C_Il_naufragio_della_nave_di_Ulisse%2C_1390-1400_ca..jpg">
            <a:hlinkClick r:id="rId3"/>
          </p:cNvPr>
          <p:cNvPicPr>
            <a:picLocks noChangeAspect="1"/>
          </p:cNvPicPr>
          <p:nvPr/>
        </p:nvPicPr>
        <p:blipFill>
          <a:blip r:embed="rId4"/>
          <a:srcRect/>
          <a:stretch>
            <a:fillRect/>
          </a:stretch>
        </p:blipFill>
        <p:spPr>
          <a:xfrm>
            <a:off x="4766189" y="2087270"/>
            <a:ext cx="2134483" cy="3201725"/>
          </a:xfrm>
          <a:prstGeom prst="rect">
            <a:avLst/>
          </a:prstGeom>
          <a:noFill/>
          <a:ln cap="flat">
            <a:noFill/>
          </a:ln>
        </p:spPr>
      </p:pic>
      <p:sp>
        <p:nvSpPr>
          <p:cNvPr id="6" name="Rectangle 5"/>
          <p:cNvSpPr/>
          <p:nvPr/>
        </p:nvSpPr>
        <p:spPr>
          <a:xfrm>
            <a:off x="7255454" y="2416812"/>
            <a:ext cx="6096000" cy="2800767"/>
          </a:xfrm>
          <a:prstGeom prst="rect">
            <a:avLst/>
          </a:prstGeom>
        </p:spPr>
        <p:txBody>
          <a:bodyPr>
            <a:spAutoFit/>
          </a:bodyPr>
          <a:lstStyle/>
          <a:p>
            <a:pPr lvl="0">
              <a:defRPr sz="1800" b="0" i="0" u="none" strike="noStrike" kern="0" cap="none" spc="0" baseline="0">
                <a:solidFill>
                  <a:srgbClr val="000000"/>
                </a:solidFill>
                <a:uFillTx/>
              </a:defRPr>
            </a:pPr>
            <a:r>
              <a:rPr lang="fr-BE" sz="1600" dirty="0" err="1">
                <a:solidFill>
                  <a:srgbClr val="000000"/>
                </a:solidFill>
                <a:latin typeface="Arial" panose="020B0604020202020204" pitchFamily="34" charset="0"/>
                <a:cs typeface="Arial" panose="020B0604020202020204" pitchFamily="34" charset="0"/>
              </a:rPr>
              <a:t>Considerate</a:t>
            </a:r>
            <a:r>
              <a:rPr lang="fr-BE" sz="1600" dirty="0">
                <a:solidFill>
                  <a:srgbClr val="000000"/>
                </a:solidFill>
                <a:latin typeface="Arial" panose="020B0604020202020204" pitchFamily="34" charset="0"/>
                <a:cs typeface="Arial" panose="020B0604020202020204" pitchFamily="34" charset="0"/>
              </a:rPr>
              <a:t> la </a:t>
            </a:r>
            <a:r>
              <a:rPr lang="fr-BE" sz="1600" dirty="0" err="1">
                <a:solidFill>
                  <a:srgbClr val="000000"/>
                </a:solidFill>
                <a:latin typeface="Arial" panose="020B0604020202020204" pitchFamily="34" charset="0"/>
                <a:cs typeface="Arial" panose="020B0604020202020204" pitchFamily="34" charset="0"/>
              </a:rPr>
              <a:t>vostra</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semenza</a:t>
            </a:r>
            <a:r>
              <a:rPr lang="fr-BE" sz="1600" dirty="0">
                <a:solidFill>
                  <a:srgbClr val="000000"/>
                </a:solidFill>
                <a:latin typeface="Arial" panose="020B0604020202020204" pitchFamily="34" charset="0"/>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latin typeface="Arial" panose="020B0604020202020204" pitchFamily="34" charset="0"/>
                <a:cs typeface="Arial" panose="020B0604020202020204" pitchFamily="34" charset="0"/>
              </a:rPr>
              <a:t>fatti</a:t>
            </a:r>
            <a:r>
              <a:rPr lang="fr-BE" sz="1600" dirty="0">
                <a:solidFill>
                  <a:srgbClr val="000000"/>
                </a:solidFill>
                <a:latin typeface="Arial" panose="020B0604020202020204" pitchFamily="34" charset="0"/>
                <a:cs typeface="Arial" panose="020B0604020202020204" pitchFamily="34" charset="0"/>
              </a:rPr>
              <a:t> non </a:t>
            </a:r>
            <a:r>
              <a:rPr lang="fr-BE" sz="1600" dirty="0" err="1">
                <a:solidFill>
                  <a:srgbClr val="000000"/>
                </a:solidFill>
                <a:latin typeface="Arial" panose="020B0604020202020204" pitchFamily="34" charset="0"/>
                <a:cs typeface="Arial" panose="020B0604020202020204" pitchFamily="34" charset="0"/>
              </a:rPr>
              <a:t>foste</a:t>
            </a:r>
            <a:r>
              <a:rPr lang="fr-BE" sz="1600" dirty="0">
                <a:solidFill>
                  <a:srgbClr val="000000"/>
                </a:solidFill>
                <a:latin typeface="Arial" panose="020B0604020202020204" pitchFamily="34" charset="0"/>
                <a:cs typeface="Arial" panose="020B0604020202020204" pitchFamily="34" charset="0"/>
              </a:rPr>
              <a:t> a </a:t>
            </a:r>
            <a:r>
              <a:rPr lang="fr-BE" sz="1600" dirty="0" err="1">
                <a:solidFill>
                  <a:srgbClr val="000000"/>
                </a:solidFill>
                <a:latin typeface="Arial" panose="020B0604020202020204" pitchFamily="34" charset="0"/>
                <a:cs typeface="Arial" panose="020B0604020202020204" pitchFamily="34" charset="0"/>
              </a:rPr>
              <a:t>viver</a:t>
            </a:r>
            <a:r>
              <a:rPr lang="fr-BE" sz="1600" dirty="0">
                <a:solidFill>
                  <a:srgbClr val="000000"/>
                </a:solidFill>
                <a:latin typeface="Arial" panose="020B0604020202020204" pitchFamily="34" charset="0"/>
                <a:cs typeface="Arial" panose="020B0604020202020204" pitchFamily="34" charset="0"/>
              </a:rPr>
              <a:t> come </a:t>
            </a:r>
            <a:r>
              <a:rPr lang="fr-BE" sz="1600" dirty="0" err="1">
                <a:solidFill>
                  <a:srgbClr val="000000"/>
                </a:solidFill>
                <a:latin typeface="Arial" panose="020B0604020202020204" pitchFamily="34" charset="0"/>
                <a:cs typeface="Arial" panose="020B0604020202020204" pitchFamily="34" charset="0"/>
              </a:rPr>
              <a:t>bruti</a:t>
            </a:r>
            <a:r>
              <a:rPr lang="fr-BE" sz="1600" dirty="0">
                <a:solidFill>
                  <a:srgbClr val="000000"/>
                </a:solidFill>
                <a:latin typeface="Arial" panose="020B0604020202020204" pitchFamily="34" charset="0"/>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latin typeface="Arial" panose="020B0604020202020204" pitchFamily="34" charset="0"/>
                <a:cs typeface="Arial" panose="020B0604020202020204" pitchFamily="34" charset="0"/>
              </a:rPr>
              <a:t>ma per </a:t>
            </a:r>
            <a:r>
              <a:rPr lang="fr-BE" sz="1600" dirty="0" err="1">
                <a:solidFill>
                  <a:srgbClr val="000000"/>
                </a:solidFill>
                <a:latin typeface="Arial" panose="020B0604020202020204" pitchFamily="34" charset="0"/>
                <a:cs typeface="Arial" panose="020B0604020202020204" pitchFamily="34" charset="0"/>
              </a:rPr>
              <a:t>seguir</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virtute</a:t>
            </a:r>
            <a:r>
              <a:rPr lang="fr-BE" sz="1600" dirty="0">
                <a:solidFill>
                  <a:srgbClr val="000000"/>
                </a:solidFill>
                <a:latin typeface="Arial" panose="020B0604020202020204" pitchFamily="34" charset="0"/>
                <a:cs typeface="Arial" panose="020B0604020202020204" pitchFamily="34" charset="0"/>
              </a:rPr>
              <a:t> e </a:t>
            </a:r>
            <a:r>
              <a:rPr lang="fr-BE" sz="1600" dirty="0" err="1">
                <a:solidFill>
                  <a:srgbClr val="000000"/>
                </a:solidFill>
                <a:latin typeface="Arial" panose="020B0604020202020204" pitchFamily="34" charset="0"/>
                <a:cs typeface="Arial" panose="020B0604020202020204" pitchFamily="34" charset="0"/>
              </a:rPr>
              <a:t>canoscenza</a:t>
            </a:r>
            <a:r>
              <a:rPr lang="fr-BE" sz="1600" dirty="0">
                <a:solidFill>
                  <a:srgbClr val="000000"/>
                </a:solidFill>
                <a:latin typeface="Arial" panose="020B0604020202020204" pitchFamily="34" charset="0"/>
                <a:cs typeface="Arial" panose="020B0604020202020204" pitchFamily="34" charset="0"/>
              </a:rPr>
              <a:t> ».</a:t>
            </a:r>
          </a:p>
          <a:p>
            <a:pPr lvl="0">
              <a:defRPr sz="1800" b="0" i="0" u="none" strike="noStrike" kern="0" cap="none" spc="0" baseline="0">
                <a:solidFill>
                  <a:srgbClr val="000000"/>
                </a:solidFill>
                <a:uFillTx/>
              </a:defRPr>
            </a:pPr>
            <a:r>
              <a:rPr lang="fr-BE" sz="1600" dirty="0">
                <a:solidFill>
                  <a:srgbClr val="000000"/>
                </a:solidFill>
                <a:latin typeface="Arial" panose="020B0604020202020204" pitchFamily="34" charset="0"/>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latin typeface="Arial" panose="020B0604020202020204" pitchFamily="34" charset="0"/>
                <a:cs typeface="Arial" panose="020B0604020202020204" pitchFamily="34" charset="0"/>
              </a:rPr>
              <a:t>Tre</a:t>
            </a:r>
            <a:r>
              <a:rPr lang="fr-BE" sz="1600" dirty="0">
                <a:solidFill>
                  <a:srgbClr val="000000"/>
                </a:solidFill>
                <a:latin typeface="Arial" panose="020B0604020202020204" pitchFamily="34" charset="0"/>
                <a:cs typeface="Arial" panose="020B0604020202020204" pitchFamily="34" charset="0"/>
              </a:rPr>
              <a:t> volte il </a:t>
            </a:r>
            <a:r>
              <a:rPr lang="fr-BE" sz="1600" dirty="0" err="1">
                <a:solidFill>
                  <a:srgbClr val="000000"/>
                </a:solidFill>
                <a:latin typeface="Arial" panose="020B0604020202020204" pitchFamily="34" charset="0"/>
                <a:cs typeface="Arial" panose="020B0604020202020204" pitchFamily="34" charset="0"/>
              </a:rPr>
              <a:t>fé</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girar</a:t>
            </a:r>
            <a:r>
              <a:rPr lang="fr-BE" sz="1600" dirty="0">
                <a:solidFill>
                  <a:srgbClr val="000000"/>
                </a:solidFill>
                <a:latin typeface="Arial" panose="020B0604020202020204" pitchFamily="34" charset="0"/>
                <a:cs typeface="Arial" panose="020B0604020202020204" pitchFamily="34" charset="0"/>
              </a:rPr>
              <a:t> con tutte l’</a:t>
            </a:r>
            <a:r>
              <a:rPr lang="fr-BE" sz="1600" dirty="0" err="1">
                <a:solidFill>
                  <a:srgbClr val="000000"/>
                </a:solidFill>
                <a:latin typeface="Arial" panose="020B0604020202020204" pitchFamily="34" charset="0"/>
                <a:cs typeface="Arial" panose="020B0604020202020204" pitchFamily="34" charset="0"/>
              </a:rPr>
              <a:t>acque</a:t>
            </a:r>
            <a:r>
              <a:rPr lang="fr-BE" sz="1600" dirty="0">
                <a:solidFill>
                  <a:srgbClr val="000000"/>
                </a:solidFill>
                <a:latin typeface="Arial" panose="020B0604020202020204" pitchFamily="34" charset="0"/>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latin typeface="Arial" panose="020B0604020202020204" pitchFamily="34" charset="0"/>
                <a:cs typeface="Arial" panose="020B0604020202020204" pitchFamily="34" charset="0"/>
              </a:rPr>
              <a:t>a la quarta </a:t>
            </a:r>
            <a:r>
              <a:rPr lang="fr-BE" sz="1600" dirty="0" err="1">
                <a:solidFill>
                  <a:srgbClr val="000000"/>
                </a:solidFill>
                <a:latin typeface="Arial" panose="020B0604020202020204" pitchFamily="34" charset="0"/>
                <a:cs typeface="Arial" panose="020B0604020202020204" pitchFamily="34" charset="0"/>
              </a:rPr>
              <a:t>levar</a:t>
            </a:r>
            <a:r>
              <a:rPr lang="fr-BE" sz="1600" dirty="0">
                <a:solidFill>
                  <a:srgbClr val="000000"/>
                </a:solidFill>
                <a:latin typeface="Arial" panose="020B0604020202020204" pitchFamily="34" charset="0"/>
                <a:cs typeface="Arial" panose="020B0604020202020204" pitchFamily="34" charset="0"/>
              </a:rPr>
              <a:t> la </a:t>
            </a:r>
            <a:r>
              <a:rPr lang="fr-BE" sz="1600" dirty="0" err="1">
                <a:solidFill>
                  <a:srgbClr val="000000"/>
                </a:solidFill>
                <a:latin typeface="Arial" panose="020B0604020202020204" pitchFamily="34" charset="0"/>
                <a:cs typeface="Arial" panose="020B0604020202020204" pitchFamily="34" charset="0"/>
              </a:rPr>
              <a:t>poppa</a:t>
            </a:r>
            <a:r>
              <a:rPr lang="fr-BE" sz="1600" dirty="0">
                <a:solidFill>
                  <a:srgbClr val="000000"/>
                </a:solidFill>
                <a:latin typeface="Arial" panose="020B0604020202020204" pitchFamily="34" charset="0"/>
                <a:cs typeface="Arial" panose="020B0604020202020204" pitchFamily="34" charset="0"/>
              </a:rPr>
              <a:t> in </a:t>
            </a:r>
            <a:r>
              <a:rPr lang="fr-BE" sz="1600" dirty="0" err="1">
                <a:solidFill>
                  <a:srgbClr val="000000"/>
                </a:solidFill>
                <a:latin typeface="Arial" panose="020B0604020202020204" pitchFamily="34" charset="0"/>
                <a:cs typeface="Arial" panose="020B0604020202020204" pitchFamily="34" charset="0"/>
              </a:rPr>
              <a:t>suso</a:t>
            </a:r>
            <a:endParaRPr lang="fr-BE" sz="160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fr-BE" sz="1600" dirty="0">
                <a:solidFill>
                  <a:srgbClr val="000000"/>
                </a:solidFill>
                <a:latin typeface="Arial" panose="020B0604020202020204" pitchFamily="34" charset="0"/>
                <a:cs typeface="Arial" panose="020B0604020202020204" pitchFamily="34" charset="0"/>
              </a:rPr>
              <a:t>e la </a:t>
            </a:r>
            <a:r>
              <a:rPr lang="fr-BE" sz="1600" dirty="0" err="1">
                <a:solidFill>
                  <a:srgbClr val="000000"/>
                </a:solidFill>
                <a:latin typeface="Arial" panose="020B0604020202020204" pitchFamily="34" charset="0"/>
                <a:cs typeface="Arial" panose="020B0604020202020204" pitchFamily="34" charset="0"/>
              </a:rPr>
              <a:t>prora</a:t>
            </a:r>
            <a:r>
              <a:rPr lang="fr-BE" sz="1600" dirty="0">
                <a:solidFill>
                  <a:srgbClr val="000000"/>
                </a:solidFill>
                <a:latin typeface="Arial" panose="020B0604020202020204" pitchFamily="34" charset="0"/>
                <a:cs typeface="Arial" panose="020B0604020202020204" pitchFamily="34" charset="0"/>
              </a:rPr>
              <a:t> ire in </a:t>
            </a:r>
            <a:r>
              <a:rPr lang="fr-BE" sz="1600" dirty="0" err="1">
                <a:solidFill>
                  <a:srgbClr val="000000"/>
                </a:solidFill>
                <a:latin typeface="Arial" panose="020B0604020202020204" pitchFamily="34" charset="0"/>
                <a:cs typeface="Arial" panose="020B0604020202020204" pitchFamily="34" charset="0"/>
              </a:rPr>
              <a:t>giù</a:t>
            </a:r>
            <a:r>
              <a:rPr lang="fr-BE" sz="1600" dirty="0">
                <a:solidFill>
                  <a:srgbClr val="000000"/>
                </a:solidFill>
                <a:latin typeface="Arial" panose="020B0604020202020204" pitchFamily="34" charset="0"/>
                <a:cs typeface="Arial" panose="020B0604020202020204" pitchFamily="34" charset="0"/>
              </a:rPr>
              <a:t>, com’ </a:t>
            </a:r>
            <a:r>
              <a:rPr lang="fr-BE" sz="1600" dirty="0" err="1">
                <a:solidFill>
                  <a:srgbClr val="000000"/>
                </a:solidFill>
                <a:latin typeface="Arial" panose="020B0604020202020204" pitchFamily="34" charset="0"/>
                <a:cs typeface="Arial" panose="020B0604020202020204" pitchFamily="34" charset="0"/>
              </a:rPr>
              <a:t>altrui</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piacque</a:t>
            </a:r>
            <a:r>
              <a:rPr lang="fr-BE" sz="1600" dirty="0">
                <a:solidFill>
                  <a:srgbClr val="000000"/>
                </a:solidFill>
                <a:latin typeface="Arial" panose="020B0604020202020204" pitchFamily="34" charset="0"/>
                <a:cs typeface="Arial" panose="020B0604020202020204" pitchFamily="34" charset="0"/>
              </a:rPr>
              <a:t>,</a:t>
            </a:r>
          </a:p>
          <a:p>
            <a:pPr lvl="0">
              <a:defRPr sz="1800" b="0" i="0" u="none" strike="noStrike" kern="0" cap="none" spc="0" baseline="0">
                <a:solidFill>
                  <a:srgbClr val="000000"/>
                </a:solidFill>
                <a:uFillTx/>
              </a:defRPr>
            </a:pPr>
            <a:endParaRPr lang="fr-BE" sz="160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fr-BE" sz="1600" dirty="0" err="1">
                <a:solidFill>
                  <a:srgbClr val="000000"/>
                </a:solidFill>
                <a:latin typeface="Arial" panose="020B0604020202020204" pitchFamily="34" charset="0"/>
                <a:cs typeface="Arial" panose="020B0604020202020204" pitchFamily="34" charset="0"/>
              </a:rPr>
              <a:t>infin</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che</a:t>
            </a:r>
            <a:r>
              <a:rPr lang="fr-BE" sz="1600" dirty="0">
                <a:solidFill>
                  <a:srgbClr val="000000"/>
                </a:solidFill>
                <a:latin typeface="Arial" panose="020B0604020202020204" pitchFamily="34" charset="0"/>
                <a:cs typeface="Arial" panose="020B0604020202020204" pitchFamily="34" charset="0"/>
              </a:rPr>
              <a:t> ‘l </a:t>
            </a:r>
            <a:r>
              <a:rPr lang="fr-BE" sz="1600" dirty="0" err="1">
                <a:solidFill>
                  <a:srgbClr val="000000"/>
                </a:solidFill>
                <a:latin typeface="Arial" panose="020B0604020202020204" pitchFamily="34" charset="0"/>
                <a:cs typeface="Arial" panose="020B0604020202020204" pitchFamily="34" charset="0"/>
              </a:rPr>
              <a:t>mar</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fu</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sovra</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noi</a:t>
            </a:r>
            <a:r>
              <a:rPr lang="fr-BE" sz="1600" dirty="0">
                <a:solidFill>
                  <a:srgbClr val="000000"/>
                </a:solidFill>
                <a:latin typeface="Arial" panose="020B0604020202020204" pitchFamily="34" charset="0"/>
                <a:cs typeface="Arial" panose="020B0604020202020204" pitchFamily="34" charset="0"/>
              </a:rPr>
              <a:t> </a:t>
            </a:r>
            <a:r>
              <a:rPr lang="fr-BE" sz="1600" dirty="0" err="1">
                <a:solidFill>
                  <a:srgbClr val="000000"/>
                </a:solidFill>
                <a:latin typeface="Arial" panose="020B0604020202020204" pitchFamily="34" charset="0"/>
                <a:cs typeface="Arial" panose="020B0604020202020204" pitchFamily="34" charset="0"/>
              </a:rPr>
              <a:t>richiuso</a:t>
            </a:r>
            <a:r>
              <a:rPr lang="fr-BE" sz="1600" dirty="0">
                <a:solidFill>
                  <a:srgbClr val="000000"/>
                </a:solidFill>
                <a:latin typeface="Arial" panose="020B0604020202020204" pitchFamily="34" charset="0"/>
                <a:cs typeface="Arial" panose="020B0604020202020204" pitchFamily="34" charset="0"/>
              </a:rPr>
              <a:t>.</a:t>
            </a:r>
          </a:p>
          <a:p>
            <a:pPr lvl="0">
              <a:defRPr sz="1800" b="0" i="0" u="none" strike="noStrike" kern="0" cap="none" spc="0" baseline="0">
                <a:solidFill>
                  <a:srgbClr val="000000"/>
                </a:solidFill>
                <a:uFillTx/>
              </a:defRPr>
            </a:pPr>
            <a:endParaRPr lang="fr-BE" sz="160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fr-BE" sz="1600" dirty="0">
                <a:solidFill>
                  <a:srgbClr val="000000"/>
                </a:solidFill>
                <a:latin typeface="Arial" panose="020B0604020202020204" pitchFamily="34" charset="0"/>
                <a:cs typeface="Arial" panose="020B0604020202020204" pitchFamily="34" charset="0"/>
              </a:rPr>
              <a:t>(Dante </a:t>
            </a:r>
            <a:r>
              <a:rPr lang="fr-BE" sz="1600" dirty="0" err="1">
                <a:solidFill>
                  <a:srgbClr val="000000"/>
                </a:solidFill>
                <a:latin typeface="Arial" panose="020B0604020202020204" pitchFamily="34" charset="0"/>
                <a:cs typeface="Arial" panose="020B0604020202020204" pitchFamily="34" charset="0"/>
              </a:rPr>
              <a:t>Alighieri</a:t>
            </a:r>
            <a:r>
              <a:rPr lang="fr-BE" sz="1600" dirty="0">
                <a:solidFill>
                  <a:srgbClr val="000000"/>
                </a:solidFill>
                <a:latin typeface="Arial" panose="020B0604020202020204" pitchFamily="34" charset="0"/>
                <a:cs typeface="Arial" panose="020B0604020202020204" pitchFamily="34" charset="0"/>
              </a:rPr>
              <a:t>, </a:t>
            </a:r>
            <a:r>
              <a:rPr lang="fr-BE" sz="1600" i="1" dirty="0">
                <a:solidFill>
                  <a:srgbClr val="000000"/>
                </a:solidFill>
                <a:latin typeface="Arial" panose="020B0604020202020204" pitchFamily="34" charset="0"/>
                <a:cs typeface="Arial" panose="020B0604020202020204" pitchFamily="34" charset="0"/>
              </a:rPr>
              <a:t>L’</a:t>
            </a:r>
            <a:r>
              <a:rPr lang="fr-BE" sz="1600" i="1" dirty="0" err="1">
                <a:solidFill>
                  <a:srgbClr val="000000"/>
                </a:solidFill>
                <a:latin typeface="Arial" panose="020B0604020202020204" pitchFamily="34" charset="0"/>
                <a:cs typeface="Arial" panose="020B0604020202020204" pitchFamily="34" charset="0"/>
              </a:rPr>
              <a:t>inferno</a:t>
            </a:r>
            <a:r>
              <a:rPr lang="fr-BE" sz="1600" i="1" dirty="0">
                <a:solidFill>
                  <a:srgbClr val="000000"/>
                </a:solidFill>
                <a:latin typeface="Arial" panose="020B0604020202020204" pitchFamily="34" charset="0"/>
                <a:cs typeface="Arial" panose="020B0604020202020204" pitchFamily="34" charset="0"/>
              </a:rPr>
              <a:t>, </a:t>
            </a:r>
            <a:r>
              <a:rPr lang="fr-BE" sz="1600" dirty="0">
                <a:solidFill>
                  <a:srgbClr val="000000"/>
                </a:solidFill>
                <a:latin typeface="Arial" panose="020B0604020202020204" pitchFamily="34" charset="0"/>
                <a:cs typeface="Arial" panose="020B0604020202020204" pitchFamily="34" charset="0"/>
              </a:rPr>
              <a:t>Canto XXVI, 112-142)</a:t>
            </a:r>
          </a:p>
        </p:txBody>
      </p:sp>
      <p:sp>
        <p:nvSpPr>
          <p:cNvPr id="8" name="Rectangle 7"/>
          <p:cNvSpPr/>
          <p:nvPr/>
        </p:nvSpPr>
        <p:spPr>
          <a:xfrm>
            <a:off x="4859455" y="5520364"/>
            <a:ext cx="6096000" cy="646331"/>
          </a:xfrm>
          <a:prstGeom prst="rect">
            <a:avLst/>
          </a:prstGeom>
        </p:spPr>
        <p:txBody>
          <a:bodyPr>
            <a:spAutoFit/>
          </a:bodyPr>
          <a:lstStyle/>
          <a:p>
            <a:pPr lvl="0" hangingPunct="0">
              <a:defRPr sz="1800" b="0" i="0" u="none" strike="noStrike" kern="0" cap="none" spc="0" baseline="0">
                <a:solidFill>
                  <a:srgbClr val="000000"/>
                </a:solidFill>
                <a:uFillTx/>
              </a:defRPr>
            </a:pPr>
            <a:r>
              <a:rPr lang="en-US" dirty="0" err="1">
                <a:solidFill>
                  <a:srgbClr val="252525"/>
                </a:solidFill>
                <a:latin typeface="Arial" panose="020B0604020202020204" pitchFamily="34" charset="0"/>
                <a:ea typeface="Calibri" pitchFamily="34"/>
                <a:cs typeface="Arial" panose="020B0604020202020204" pitchFamily="34" charset="0"/>
              </a:rPr>
              <a:t>Anonimo</a:t>
            </a:r>
            <a:r>
              <a:rPr lang="en-US" dirty="0">
                <a:solidFill>
                  <a:srgbClr val="252525"/>
                </a:solidFill>
                <a:latin typeface="Arial" panose="020B0604020202020204" pitchFamily="34" charset="0"/>
                <a:ea typeface="Calibri" pitchFamily="34"/>
                <a:cs typeface="Arial" panose="020B0604020202020204" pitchFamily="34" charset="0"/>
              </a:rPr>
              <a:t> </a:t>
            </a:r>
            <a:r>
              <a:rPr lang="en-US" dirty="0" err="1">
                <a:solidFill>
                  <a:srgbClr val="252525"/>
                </a:solidFill>
                <a:latin typeface="Arial" panose="020B0604020202020204" pitchFamily="34" charset="0"/>
                <a:ea typeface="Calibri" pitchFamily="34"/>
                <a:cs typeface="Arial" panose="020B0604020202020204" pitchFamily="34" charset="0"/>
              </a:rPr>
              <a:t>fiorentino</a:t>
            </a:r>
            <a:r>
              <a:rPr lang="en-US" dirty="0">
                <a:solidFill>
                  <a:srgbClr val="252525"/>
                </a:solidFill>
                <a:latin typeface="Arial" panose="020B0604020202020204" pitchFamily="34" charset="0"/>
                <a:ea typeface="Calibri" pitchFamily="34"/>
                <a:cs typeface="Arial" panose="020B0604020202020204" pitchFamily="34" charset="0"/>
              </a:rPr>
              <a:t>, </a:t>
            </a:r>
            <a:r>
              <a:rPr lang="en-US" i="1" dirty="0">
                <a:solidFill>
                  <a:srgbClr val="252525"/>
                </a:solidFill>
                <a:latin typeface="Arial" panose="020B0604020202020204" pitchFamily="34" charset="0"/>
                <a:ea typeface="Calibri" pitchFamily="34"/>
                <a:cs typeface="Arial" panose="020B0604020202020204" pitchFamily="34" charset="0"/>
              </a:rPr>
              <a:t>Il </a:t>
            </a:r>
            <a:r>
              <a:rPr lang="en-US" i="1" dirty="0" err="1">
                <a:solidFill>
                  <a:srgbClr val="252525"/>
                </a:solidFill>
                <a:latin typeface="Arial" panose="020B0604020202020204" pitchFamily="34" charset="0"/>
                <a:ea typeface="Calibri" pitchFamily="34"/>
                <a:cs typeface="Arial" panose="020B0604020202020204" pitchFamily="34" charset="0"/>
              </a:rPr>
              <a:t>naufragio</a:t>
            </a:r>
            <a:r>
              <a:rPr lang="en-US" i="1" dirty="0">
                <a:solidFill>
                  <a:srgbClr val="252525"/>
                </a:solidFill>
                <a:latin typeface="Arial" panose="020B0604020202020204" pitchFamily="34" charset="0"/>
                <a:ea typeface="Calibri" pitchFamily="34"/>
                <a:cs typeface="Arial" panose="020B0604020202020204" pitchFamily="34" charset="0"/>
              </a:rPr>
              <a:t> </a:t>
            </a:r>
            <a:r>
              <a:rPr lang="en-US" i="1" dirty="0" err="1">
                <a:solidFill>
                  <a:srgbClr val="252525"/>
                </a:solidFill>
                <a:latin typeface="Arial" panose="020B0604020202020204" pitchFamily="34" charset="0"/>
                <a:ea typeface="Calibri" pitchFamily="34"/>
                <a:cs typeface="Arial" panose="020B0604020202020204" pitchFamily="34" charset="0"/>
              </a:rPr>
              <a:t>della</a:t>
            </a:r>
            <a:r>
              <a:rPr lang="en-US" i="1" dirty="0">
                <a:solidFill>
                  <a:srgbClr val="252525"/>
                </a:solidFill>
                <a:latin typeface="Arial" panose="020B0604020202020204" pitchFamily="34" charset="0"/>
                <a:ea typeface="Calibri" pitchFamily="34"/>
                <a:cs typeface="Arial" panose="020B0604020202020204" pitchFamily="34" charset="0"/>
              </a:rPr>
              <a:t> nave di </a:t>
            </a:r>
            <a:r>
              <a:rPr lang="en-US" i="1" dirty="0" err="1">
                <a:solidFill>
                  <a:srgbClr val="252525"/>
                </a:solidFill>
                <a:latin typeface="Arial" panose="020B0604020202020204" pitchFamily="34" charset="0"/>
                <a:ea typeface="Calibri" pitchFamily="34"/>
                <a:cs typeface="Arial" panose="020B0604020202020204" pitchFamily="34" charset="0"/>
              </a:rPr>
              <a:t>Ulisse</a:t>
            </a:r>
            <a:r>
              <a:rPr lang="en-US" dirty="0">
                <a:solidFill>
                  <a:srgbClr val="000000"/>
                </a:solidFill>
                <a:latin typeface="Arial" panose="020B0604020202020204" pitchFamily="34" charset="0"/>
                <a:ea typeface="Calibri" pitchFamily="34"/>
                <a:cs typeface="Arial" panose="020B0604020202020204" pitchFamily="34" charset="0"/>
              </a:rPr>
              <a:t> (1390-1400)</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34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1" descr="http://www.idixa.net/Images/CIT/joyce-FG258-he-war.jpg"/>
          <p:cNvPicPr>
            <a:picLocks noChangeAspect="1"/>
          </p:cNvPicPr>
          <p:nvPr/>
        </p:nvPicPr>
        <p:blipFill rotWithShape="1">
          <a:blip r:embed="rId2"/>
          <a:srcRect b="51302"/>
          <a:stretch/>
        </p:blipFill>
        <p:spPr>
          <a:xfrm>
            <a:off x="6167435" y="142848"/>
            <a:ext cx="3714777" cy="2973214"/>
          </a:xfrm>
          <a:prstGeom prst="rect">
            <a:avLst/>
          </a:prstGeom>
          <a:noFill/>
          <a:ln cap="flat">
            <a:noFill/>
          </a:ln>
        </p:spPr>
      </p:pic>
      <p:sp>
        <p:nvSpPr>
          <p:cNvPr id="3" name="Rectangle 2"/>
          <p:cNvSpPr/>
          <p:nvPr/>
        </p:nvSpPr>
        <p:spPr>
          <a:xfrm>
            <a:off x="452380" y="241343"/>
            <a:ext cx="5357863" cy="5232202"/>
          </a:xfrm>
          <a:prstGeom prst="rect">
            <a:avLst/>
          </a:prstGeom>
          <a:noFill/>
          <a:ln cap="flat">
            <a:noFill/>
            <a:prstDash val="solid"/>
          </a:ln>
        </p:spPr>
        <p:txBody>
          <a:bodyPr vert="horz" wrap="square" lIns="91440" tIns="45720" rIns="91440" bIns="45720" anchor="t" anchorCtr="0" compatLnSpc="1">
            <a:spAutoFit/>
          </a:bodyPr>
          <a:lstStyle/>
          <a:p>
            <a:r>
              <a:rPr lang="fr-BE" sz="1600" dirty="0">
                <a:latin typeface="Arial" panose="020B0604020202020204" pitchFamily="34" charset="0"/>
                <a:cs typeface="Arial" panose="020B0604020202020204" pitchFamily="34" charset="0"/>
              </a:rPr>
              <a:t>Pieter </a:t>
            </a:r>
            <a:r>
              <a:rPr lang="fr-BE" sz="1600" dirty="0" err="1">
                <a:latin typeface="Arial" panose="020B0604020202020204" pitchFamily="34" charset="0"/>
                <a:cs typeface="Arial" panose="020B0604020202020204" pitchFamily="34" charset="0"/>
              </a:rPr>
              <a:t>Brueghel</a:t>
            </a:r>
            <a:r>
              <a:rPr lang="fr-BE" sz="1600" dirty="0">
                <a:latin typeface="Arial" panose="020B0604020202020204" pitchFamily="34" charset="0"/>
                <a:cs typeface="Arial" panose="020B0604020202020204" pitchFamily="34" charset="0"/>
              </a:rPr>
              <a:t> l’Ancien, </a:t>
            </a:r>
            <a:r>
              <a:rPr lang="fr-BE" sz="1600" i="1" dirty="0">
                <a:latin typeface="Arial" panose="020B0604020202020204" pitchFamily="34" charset="0"/>
                <a:cs typeface="Arial" panose="020B0604020202020204" pitchFamily="34" charset="0"/>
              </a:rPr>
              <a:t>La tour de Babel</a:t>
            </a:r>
            <a:r>
              <a:rPr lang="fr-BE" sz="1600" dirty="0">
                <a:latin typeface="Arial" panose="020B0604020202020204" pitchFamily="34" charset="0"/>
                <a:cs typeface="Arial" panose="020B0604020202020204" pitchFamily="34" charset="0"/>
              </a:rPr>
              <a:t>, vers 1563,  h/panneau, 114 x 155 cm, </a:t>
            </a:r>
            <a:r>
              <a:rPr lang="fr-BE" sz="1600" dirty="0" err="1">
                <a:latin typeface="Arial" panose="020B0604020202020204" pitchFamily="34" charset="0"/>
                <a:cs typeface="Arial" panose="020B0604020202020204" pitchFamily="34" charset="0"/>
              </a:rPr>
              <a:t>Kunsthistorisches</a:t>
            </a:r>
            <a:r>
              <a:rPr lang="fr-BE" sz="1600" dirty="0">
                <a:latin typeface="Arial" panose="020B0604020202020204" pitchFamily="34" charset="0"/>
                <a:cs typeface="Arial" panose="020B0604020202020204" pitchFamily="34" charset="0"/>
              </a:rPr>
              <a:t> Museum, Vienne</a:t>
            </a:r>
          </a:p>
          <a:p>
            <a:r>
              <a:rPr lang="fr-BE" sz="1600" dirty="0">
                <a:latin typeface="Arial" panose="020B0604020202020204" pitchFamily="34" charset="0"/>
                <a:cs typeface="Arial" panose="020B0604020202020204" pitchFamily="34" charset="0"/>
              </a:rPr>
              <a:t>Roger Caillois, « Babel », 1948</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fr-BE"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fr-BE" b="1" dirty="0">
                <a:solidFill>
                  <a:srgbClr val="000000"/>
                </a:solidFill>
                <a:latin typeface="Arial" panose="020B0604020202020204" pitchFamily="34" charset="0"/>
                <a:cs typeface="Arial" panose="020B0604020202020204" pitchFamily="34" charset="0"/>
              </a:rPr>
              <a:t>Babel</a:t>
            </a:r>
          </a:p>
          <a:p>
            <a:pPr lvl="0">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 And </a:t>
            </a:r>
            <a:r>
              <a:rPr lang="fr-BE" dirty="0" err="1">
                <a:solidFill>
                  <a:srgbClr val="000000"/>
                </a:solidFill>
                <a:latin typeface="Arial" panose="020B0604020202020204" pitchFamily="34" charset="0"/>
                <a:cs typeface="Arial" panose="020B0604020202020204" pitchFamily="34" charset="0"/>
              </a:rPr>
              <a:t>he</a:t>
            </a:r>
            <a:r>
              <a:rPr lang="fr-BE" dirty="0">
                <a:solidFill>
                  <a:srgbClr val="000000"/>
                </a:solidFill>
                <a:latin typeface="Arial" panose="020B0604020202020204" pitchFamily="34" charset="0"/>
                <a:cs typeface="Arial" panose="020B0604020202020204" pitchFamily="34" charset="0"/>
              </a:rPr>
              <a:t> </a:t>
            </a:r>
            <a:r>
              <a:rPr lang="fr-BE" dirty="0" err="1">
                <a:solidFill>
                  <a:srgbClr val="000000"/>
                </a:solidFill>
                <a:latin typeface="Arial" panose="020B0604020202020204" pitchFamily="34" charset="0"/>
                <a:cs typeface="Arial" panose="020B0604020202020204" pitchFamily="34" charset="0"/>
              </a:rPr>
              <a:t>war</a:t>
            </a:r>
            <a:r>
              <a:rPr lang="fr-BE" dirty="0">
                <a:solidFill>
                  <a:srgbClr val="000000"/>
                </a:solidFill>
                <a:latin typeface="Arial" panose="020B0604020202020204" pitchFamily="34" charset="0"/>
                <a:cs typeface="Arial" panose="020B0604020202020204" pitchFamily="34" charset="0"/>
              </a:rPr>
              <a:t> » (</a:t>
            </a:r>
            <a:r>
              <a:rPr lang="fr-FR" i="1" dirty="0" err="1">
                <a:latin typeface="Arial" panose="020B0604020202020204" pitchFamily="34" charset="0"/>
                <a:cs typeface="Arial" panose="020B0604020202020204" pitchFamily="34" charset="0"/>
              </a:rPr>
              <a:t>Yahwé</a:t>
            </a: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he</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war</a:t>
            </a:r>
            <a:r>
              <a:rPr lang="fr-FR" i="1" dirty="0">
                <a:latin typeface="Arial" panose="020B0604020202020204" pitchFamily="34" charset="0"/>
                <a:cs typeface="Arial" panose="020B0604020202020204" pitchFamily="34" charset="0"/>
              </a:rPr>
              <a:t>)</a:t>
            </a:r>
            <a:endParaRPr lang="fr-BE"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James Joyce</a:t>
            </a:r>
            <a:r>
              <a:rPr lang="fr-BE" i="1" dirty="0">
                <a:solidFill>
                  <a:srgbClr val="000000"/>
                </a:solidFill>
                <a:latin typeface="Arial" panose="020B0604020202020204" pitchFamily="34" charset="0"/>
                <a:cs typeface="Arial" panose="020B0604020202020204" pitchFamily="34" charset="0"/>
              </a:rPr>
              <a:t>,  </a:t>
            </a:r>
            <a:r>
              <a:rPr lang="fr-BE" i="1" dirty="0" err="1">
                <a:solidFill>
                  <a:srgbClr val="000000"/>
                </a:solidFill>
                <a:latin typeface="Arial" panose="020B0604020202020204" pitchFamily="34" charset="0"/>
                <a:cs typeface="Arial" panose="020B0604020202020204" pitchFamily="34" charset="0"/>
              </a:rPr>
              <a:t>Finnegans</a:t>
            </a:r>
            <a:r>
              <a:rPr lang="fr-BE" i="1" dirty="0">
                <a:solidFill>
                  <a:srgbClr val="000000"/>
                </a:solidFill>
                <a:latin typeface="Arial" panose="020B0604020202020204" pitchFamily="34" charset="0"/>
                <a:cs typeface="Arial" panose="020B0604020202020204" pitchFamily="34" charset="0"/>
              </a:rPr>
              <a:t> wake,</a:t>
            </a:r>
            <a:r>
              <a:rPr lang="fr-BE" dirty="0">
                <a:solidFill>
                  <a:srgbClr val="000000"/>
                </a:solidFill>
                <a:latin typeface="Arial" panose="020B0604020202020204" pitchFamily="34" charset="0"/>
                <a:cs typeface="Arial" panose="020B0604020202020204" pitchFamily="34" charset="0"/>
              </a:rPr>
              <a:t>1939</a:t>
            </a:r>
          </a:p>
          <a:p>
            <a:pPr lvl="0">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Jacques Derrida, « Des tours de Babel », </a:t>
            </a:r>
            <a:r>
              <a:rPr lang="fr-BE" i="1" dirty="0">
                <a:solidFill>
                  <a:srgbClr val="000000"/>
                </a:solidFill>
                <a:latin typeface="Arial" panose="020B0604020202020204" pitchFamily="34" charset="0"/>
                <a:cs typeface="Arial" panose="020B0604020202020204" pitchFamily="34" charset="0"/>
              </a:rPr>
              <a:t>Psyché</a:t>
            </a:r>
            <a:r>
              <a:rPr lang="fr-BE" dirty="0">
                <a:solidFill>
                  <a:srgbClr val="000000"/>
                </a:solidFill>
                <a:latin typeface="Arial" panose="020B0604020202020204" pitchFamily="34" charset="0"/>
                <a:cs typeface="Arial" panose="020B0604020202020204" pitchFamily="34" charset="0"/>
              </a:rPr>
              <a:t>, </a:t>
            </a:r>
            <a:endParaRPr lang="fr-BE"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Paris, Galilée, 1987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b="1" dirty="0">
              <a:solidFill>
                <a:srgbClr val="000000"/>
              </a:solidFill>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BE" sz="1800" b="0"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4" name="Connecteur droit avec flèche 4"/>
          <p:cNvCxnSpPr/>
          <p:nvPr/>
        </p:nvCxnSpPr>
        <p:spPr>
          <a:xfrm rot="10800009" flipV="1">
            <a:off x="3837721" y="2140288"/>
            <a:ext cx="3286144" cy="428625"/>
          </a:xfrm>
          <a:prstGeom prst="straightConnector1">
            <a:avLst/>
          </a:prstGeom>
          <a:noFill/>
          <a:ln w="6345" cap="flat">
            <a:solidFill>
              <a:srgbClr val="000000"/>
            </a:solidFill>
            <a:prstDash val="solid"/>
            <a:miter/>
            <a:tailEnd type="arrow"/>
          </a:ln>
        </p:spPr>
      </p:cxnSp>
      <p:sp>
        <p:nvSpPr>
          <p:cNvPr id="5" name="Rectangle 4"/>
          <p:cNvSpPr/>
          <p:nvPr/>
        </p:nvSpPr>
        <p:spPr>
          <a:xfrm>
            <a:off x="466177" y="4541330"/>
            <a:ext cx="6096000" cy="2031325"/>
          </a:xfrm>
          <a:prstGeom prst="rect">
            <a:avLst/>
          </a:prstGeom>
        </p:spPr>
        <p:txBody>
          <a:bodyPr>
            <a:spAutoFit/>
          </a:bodyPr>
          <a:lstStyle/>
          <a:p>
            <a:pPr lvl="0">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L’effleurement : « </a:t>
            </a:r>
            <a:r>
              <a:rPr lang="fr-BE" i="1" dirty="0" err="1">
                <a:solidFill>
                  <a:srgbClr val="000000"/>
                </a:solidFill>
                <a:latin typeface="Arial" panose="020B0604020202020204" pitchFamily="34" charset="0"/>
                <a:cs typeface="Arial" panose="020B0604020202020204" pitchFamily="34" charset="0"/>
              </a:rPr>
              <a:t>Flüchtige</a:t>
            </a:r>
            <a:r>
              <a:rPr lang="fr-BE" i="1" dirty="0">
                <a:solidFill>
                  <a:srgbClr val="000000"/>
                </a:solidFill>
                <a:latin typeface="Arial" panose="020B0604020202020204" pitchFamily="34" charset="0"/>
                <a:cs typeface="Arial" panose="020B0604020202020204" pitchFamily="34" charset="0"/>
              </a:rPr>
              <a:t> </a:t>
            </a:r>
            <a:r>
              <a:rPr lang="fr-BE" i="1" dirty="0" err="1">
                <a:solidFill>
                  <a:srgbClr val="000000"/>
                </a:solidFill>
                <a:latin typeface="Arial" panose="020B0604020202020204" pitchFamily="34" charset="0"/>
                <a:cs typeface="Arial" panose="020B0604020202020204" pitchFamily="34" charset="0"/>
              </a:rPr>
              <a:t>Berührung</a:t>
            </a:r>
            <a:r>
              <a:rPr lang="fr-BE" dirty="0">
                <a:solidFill>
                  <a:srgbClr val="000000"/>
                </a:solidFill>
                <a:latin typeface="Arial" panose="020B0604020202020204" pitchFamily="34" charset="0"/>
                <a:cs typeface="Arial" panose="020B0604020202020204" pitchFamily="34" charset="0"/>
              </a:rPr>
              <a:t> »</a:t>
            </a:r>
          </a:p>
          <a:p>
            <a:pPr lvl="0">
              <a:defRPr sz="1800" b="0" i="0" u="none" strike="noStrike" kern="0" cap="none" spc="0" baseline="0">
                <a:solidFill>
                  <a:srgbClr val="000000"/>
                </a:solidFill>
                <a:uFillTx/>
              </a:defRPr>
            </a:pPr>
            <a:endParaRPr lang="fr-BE"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fr-BE"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fr-BE"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fr-BE" b="1" dirty="0">
                <a:solidFill>
                  <a:srgbClr val="000000"/>
                </a:solidFill>
                <a:latin typeface="Arial" panose="020B0604020202020204" pitchFamily="34" charset="0"/>
                <a:cs typeface="Arial" panose="020B0604020202020204" pitchFamily="34" charset="0"/>
              </a:rPr>
              <a:t>Le parasite</a:t>
            </a:r>
          </a:p>
          <a:p>
            <a:pPr lvl="0">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Michel Serres, </a:t>
            </a:r>
            <a:r>
              <a:rPr lang="fr-BE" i="1" dirty="0">
                <a:solidFill>
                  <a:srgbClr val="000000"/>
                </a:solidFill>
                <a:latin typeface="Arial" panose="020B0604020202020204" pitchFamily="34" charset="0"/>
                <a:cs typeface="Arial" panose="020B0604020202020204" pitchFamily="34" charset="0"/>
              </a:rPr>
              <a:t>Le parasite</a:t>
            </a:r>
            <a:r>
              <a:rPr lang="fr-BE" dirty="0">
                <a:solidFill>
                  <a:srgbClr val="000000"/>
                </a:solidFill>
                <a:latin typeface="Arial" panose="020B0604020202020204" pitchFamily="34" charset="0"/>
                <a:cs typeface="Arial" panose="020B0604020202020204" pitchFamily="34" charset="0"/>
              </a:rPr>
              <a:t>, Paris, Grasset, 1980</a:t>
            </a:r>
          </a:p>
          <a:p>
            <a:pPr lvl="0">
              <a:defRPr sz="1800" b="0" i="0" u="none" strike="noStrike" kern="0" cap="none" spc="0" baseline="0">
                <a:solidFill>
                  <a:srgbClr val="000000"/>
                </a:solidFill>
                <a:uFillTx/>
              </a:defRPr>
            </a:pPr>
            <a:endParaRPr lang="fr-BE"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466177" y="3894999"/>
            <a:ext cx="5724644" cy="646331"/>
          </a:xfrm>
          <a:prstGeom prst="rect">
            <a:avLst/>
          </a:prstGeom>
        </p:spPr>
        <p:txBody>
          <a:bodyPr wrap="none">
            <a:spAutoFit/>
          </a:bodyPr>
          <a:lstStyle/>
          <a:p>
            <a:pPr lvl="0">
              <a:defRPr sz="1800" b="0" i="0" u="none" strike="noStrike" kern="0" cap="none" spc="0" baseline="0">
                <a:solidFill>
                  <a:srgbClr val="000000"/>
                </a:solidFill>
                <a:uFillTx/>
              </a:defRPr>
            </a:pPr>
            <a:r>
              <a:rPr lang="fr-BE" b="1" dirty="0">
                <a:solidFill>
                  <a:srgbClr val="000000"/>
                </a:solidFill>
                <a:latin typeface="Arial" panose="020B0604020202020204" pitchFamily="34" charset="0"/>
                <a:cs typeface="Arial" panose="020B0604020202020204" pitchFamily="34" charset="0"/>
              </a:rPr>
              <a:t>Pentecôte</a:t>
            </a:r>
          </a:p>
          <a:p>
            <a:pPr lvl="0">
              <a:defRPr sz="1800" b="0" i="0" u="none" strike="noStrike" kern="0" cap="none" spc="0" baseline="0">
                <a:solidFill>
                  <a:srgbClr val="000000"/>
                </a:solidFill>
                <a:uFillTx/>
              </a:defRPr>
            </a:pPr>
            <a:r>
              <a:rPr lang="fr-BE" dirty="0">
                <a:solidFill>
                  <a:srgbClr val="000000"/>
                </a:solidFill>
                <a:latin typeface="Arial" panose="020B0604020202020204" pitchFamily="34" charset="0"/>
                <a:cs typeface="Arial" panose="020B0604020202020204" pitchFamily="34" charset="0"/>
              </a:rPr>
              <a:t>Walter Benjamin, </a:t>
            </a:r>
            <a:r>
              <a:rPr lang="fr-BE" i="1" dirty="0">
                <a:solidFill>
                  <a:srgbClr val="000000"/>
                </a:solidFill>
                <a:latin typeface="Arial" panose="020B0604020202020204" pitchFamily="34" charset="0"/>
                <a:cs typeface="Arial" panose="020B0604020202020204" pitchFamily="34" charset="0"/>
              </a:rPr>
              <a:t>Die </a:t>
            </a:r>
            <a:r>
              <a:rPr lang="fr-BE" b="1" i="1" dirty="0" err="1">
                <a:solidFill>
                  <a:srgbClr val="000000"/>
                </a:solidFill>
                <a:latin typeface="Arial" panose="020B0604020202020204" pitchFamily="34" charset="0"/>
                <a:cs typeface="Arial" panose="020B0604020202020204" pitchFamily="34" charset="0"/>
              </a:rPr>
              <a:t>Aufgabe</a:t>
            </a:r>
            <a:r>
              <a:rPr lang="fr-BE" i="1" dirty="0">
                <a:solidFill>
                  <a:srgbClr val="000000"/>
                </a:solidFill>
                <a:latin typeface="Arial" panose="020B0604020202020204" pitchFamily="34" charset="0"/>
                <a:cs typeface="Arial" panose="020B0604020202020204" pitchFamily="34" charset="0"/>
              </a:rPr>
              <a:t> des </a:t>
            </a:r>
            <a:r>
              <a:rPr lang="fr-BE" i="1" dirty="0" err="1">
                <a:solidFill>
                  <a:srgbClr val="000000"/>
                </a:solidFill>
                <a:latin typeface="Arial" panose="020B0604020202020204" pitchFamily="34" charset="0"/>
                <a:cs typeface="Arial" panose="020B0604020202020204" pitchFamily="34" charset="0"/>
              </a:rPr>
              <a:t>Übersetzers</a:t>
            </a:r>
            <a:r>
              <a:rPr lang="fr-BE" dirty="0">
                <a:solidFill>
                  <a:srgbClr val="000000"/>
                </a:solidFill>
                <a:latin typeface="Arial" panose="020B0604020202020204" pitchFamily="34" charset="0"/>
                <a:cs typeface="Arial" panose="020B0604020202020204" pitchFamily="34" charset="0"/>
              </a:rPr>
              <a:t>, 1921</a:t>
            </a:r>
          </a:p>
        </p:txBody>
      </p:sp>
      <p:pic>
        <p:nvPicPr>
          <p:cNvPr id="7" name="Image 4" descr="Figure 4">
            <a:hlinkClick r:id="rId3"/>
          </p:cNvPr>
          <p:cNvPicPr/>
          <p:nvPr/>
        </p:nvPicPr>
        <p:blipFill>
          <a:blip r:embed="rId4"/>
          <a:srcRect/>
          <a:stretch>
            <a:fillRect/>
          </a:stretch>
        </p:blipFill>
        <p:spPr bwMode="auto">
          <a:xfrm>
            <a:off x="5547547" y="5751999"/>
            <a:ext cx="1925467" cy="1026136"/>
          </a:xfrm>
          <a:prstGeom prst="rect">
            <a:avLst/>
          </a:prstGeom>
          <a:noFill/>
          <a:ln w="9525">
            <a:noFill/>
            <a:miter lim="800000"/>
            <a:headEnd/>
            <a:tailEnd/>
          </a:ln>
        </p:spPr>
      </p:pic>
      <p:pic>
        <p:nvPicPr>
          <p:cNvPr id="8" name="Picture 2" descr="http://lh4.ggpht.com/Oaxk2bD1UwYpHKLLbNUQ2NvHkrg3St2J8P6P6QwlC5jjjLefDvxFs1ZMGCun=s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025" y="908972"/>
            <a:ext cx="1650940" cy="1207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578041734_c0a44f300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380" y="3391955"/>
            <a:ext cx="1528842" cy="21532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457800" y="3591441"/>
            <a:ext cx="6096000" cy="1754326"/>
          </a:xfrm>
          <a:prstGeom prst="rect">
            <a:avLst/>
          </a:prstGeom>
        </p:spPr>
        <p:txBody>
          <a:bodyPr>
            <a:spAutoFit/>
          </a:bodyPr>
          <a:lstStyle/>
          <a:p>
            <a:r>
              <a:rPr lang="fr-FR" i="1" dirty="0">
                <a:latin typeface="Arial" panose="020B0604020202020204" pitchFamily="34" charset="0"/>
                <a:cs typeface="Arial" panose="020B0604020202020204" pitchFamily="34" charset="0"/>
              </a:rPr>
              <a:t>Descente de l’Esprit </a:t>
            </a:r>
          </a:p>
          <a:p>
            <a:r>
              <a:rPr lang="fr-FR" i="1" dirty="0">
                <a:latin typeface="Arial" panose="020B0604020202020204" pitchFamily="34" charset="0"/>
                <a:cs typeface="Arial" panose="020B0604020202020204" pitchFamily="34" charset="0"/>
              </a:rPr>
              <a:t>saint sur les apôtres</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icône de l’école de </a:t>
            </a:r>
          </a:p>
          <a:p>
            <a:r>
              <a:rPr lang="fr-FR" dirty="0">
                <a:latin typeface="Arial" panose="020B0604020202020204" pitchFamily="34" charset="0"/>
                <a:cs typeface="Arial" panose="020B0604020202020204" pitchFamily="34" charset="0"/>
              </a:rPr>
              <a:t>Novgorod (Russie)</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dantepoliglotta.it/wp-content/uploads/2012/12/Nembrotte_f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539"/>
          <a:stretch/>
        </p:blipFill>
        <p:spPr bwMode="auto">
          <a:xfrm>
            <a:off x="640578" y="2729939"/>
            <a:ext cx="2306808" cy="33677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578" y="6239282"/>
            <a:ext cx="1608133" cy="369332"/>
          </a:xfrm>
          <a:prstGeom prst="rect">
            <a:avLst/>
          </a:prstGeom>
          <a:noFill/>
        </p:spPr>
        <p:txBody>
          <a:bodyPr wrap="none" rtlCol="0">
            <a:spAutoFit/>
          </a:bodyPr>
          <a:lstStyle/>
          <a:p>
            <a:r>
              <a:rPr lang="fr-BE" dirty="0">
                <a:latin typeface="Arial" panose="020B0604020202020204" pitchFamily="34" charset="0"/>
                <a:cs typeface="Arial" panose="020B0604020202020204" pitchFamily="34" charset="0"/>
              </a:rPr>
              <a:t>Gustave Doré</a:t>
            </a:r>
          </a:p>
        </p:txBody>
      </p:sp>
      <p:pic>
        <p:nvPicPr>
          <p:cNvPr id="2054" name="Picture 6" descr="http://www.travelstales.it/wp-content/uploads/2013/12/monteriggio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260" y="237929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3688577" y="2375388"/>
            <a:ext cx="3715399"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lvl="0" algn="r" eaLnBrk="0" fontAlgn="base" hangingPunct="0">
              <a:spcBef>
                <a:spcPct val="0"/>
              </a:spcBef>
              <a:spcAft>
                <a:spcPct val="0"/>
              </a:spcAft>
            </a:pPr>
            <a:r>
              <a:rPr kumimoji="0" lang="he-IL" altLang="fr-FR" sz="3600" b="0" i="0" u="none" strike="noStrike" cap="none" normalizeH="0" baseline="0" dirty="0">
                <a:ln>
                  <a:noFill/>
                </a:ln>
                <a:solidFill>
                  <a:srgbClr val="212121"/>
                </a:solidFill>
                <a:effectLst/>
                <a:latin typeface="Arial" panose="020B0604020202020204" pitchFamily="34" charset="0"/>
                <a:cs typeface="Arial" panose="020B0604020202020204" pitchFamily="34" charset="0"/>
              </a:rPr>
              <a:t>שם</a:t>
            </a:r>
            <a:r>
              <a:rPr lang="fr-BE" altLang="fr-FR" sz="1600" i="1" dirty="0" err="1">
                <a:solidFill>
                  <a:srgbClr val="212121"/>
                </a:solidFill>
                <a:latin typeface="Arial" panose="020B0604020202020204" pitchFamily="34" charset="0"/>
                <a:cs typeface="Arial" panose="020B0604020202020204" pitchFamily="34" charset="0"/>
              </a:rPr>
              <a:t>shem</a:t>
            </a:r>
            <a:r>
              <a:rPr lang="fr-BE" altLang="fr-FR" sz="1600" dirty="0">
                <a:solidFill>
                  <a:srgbClr val="212121"/>
                </a:solidFill>
                <a:latin typeface="Arial" panose="020B0604020202020204" pitchFamily="34" charset="0"/>
                <a:cs typeface="Arial" panose="020B0604020202020204" pitchFamily="34" charset="0"/>
              </a:rPr>
              <a:t> : « nom » / </a:t>
            </a:r>
            <a:r>
              <a:rPr lang="fr-BE" altLang="fr-FR" sz="1600" i="1" dirty="0" err="1">
                <a:solidFill>
                  <a:srgbClr val="212121"/>
                </a:solidFill>
                <a:latin typeface="Arial" panose="020B0604020202020204" pitchFamily="34" charset="0"/>
                <a:cs typeface="Arial" panose="020B0604020202020204" pitchFamily="34" charset="0"/>
              </a:rPr>
              <a:t>sham</a:t>
            </a:r>
            <a:r>
              <a:rPr lang="fr-BE" altLang="fr-FR" sz="1600" dirty="0">
                <a:solidFill>
                  <a:srgbClr val="212121"/>
                </a:solidFill>
                <a:latin typeface="Arial" panose="020B0604020202020204" pitchFamily="34" charset="0"/>
                <a:cs typeface="Arial" panose="020B0604020202020204" pitchFamily="34" charset="0"/>
              </a:rPr>
              <a:t> : « là »</a:t>
            </a:r>
            <a:r>
              <a:rPr kumimoji="0" lang="fr-FR"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3" name="Rectangle 2"/>
          <p:cNvSpPr/>
          <p:nvPr/>
        </p:nvSpPr>
        <p:spPr>
          <a:xfrm>
            <a:off x="640578" y="715083"/>
            <a:ext cx="6763398" cy="1477328"/>
          </a:xfrm>
          <a:prstGeom prst="rect">
            <a:avLst/>
          </a:prstGeom>
        </p:spPr>
        <p:txBody>
          <a:bodyPr wrap="square">
            <a:spAutoFit/>
          </a:bodyPr>
          <a:lstStyle/>
          <a:p>
            <a:r>
              <a:rPr lang="fr-FR" b="1" i="1" dirty="0">
                <a:latin typeface="Arial" panose="020B0604020202020204" pitchFamily="34" charset="0"/>
                <a:cs typeface="Arial" panose="020B0604020202020204" pitchFamily="34" charset="0"/>
              </a:rPr>
              <a:t>Genèse</a:t>
            </a:r>
            <a:r>
              <a:rPr lang="fr-FR" b="1" dirty="0">
                <a:latin typeface="Arial" panose="020B0604020202020204" pitchFamily="34" charset="0"/>
                <a:cs typeface="Arial" panose="020B0604020202020204" pitchFamily="34" charset="0"/>
              </a:rPr>
              <a:t>, chapitre XI</a:t>
            </a:r>
          </a:p>
          <a:p>
            <a:r>
              <a:rPr lang="fr-FR" dirty="0">
                <a:latin typeface="Arial" panose="020B0604020202020204" pitchFamily="34" charset="0"/>
                <a:cs typeface="Arial" panose="020B0604020202020204" pitchFamily="34" charset="0"/>
              </a:rPr>
              <a:t>1. Toute la terre (</a:t>
            </a:r>
            <a:r>
              <a:rPr lang="fr-FR" i="1" dirty="0" err="1">
                <a:latin typeface="Arial" panose="020B0604020202020204" pitchFamily="34" charset="0"/>
                <a:cs typeface="Arial" panose="020B0604020202020204" pitchFamily="34" charset="0"/>
              </a:rPr>
              <a:t>kol</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haaretz</a:t>
            </a:r>
            <a:r>
              <a:rPr lang="fr-FR" dirty="0">
                <a:latin typeface="Arial" panose="020B0604020202020204" pitchFamily="34" charset="0"/>
                <a:cs typeface="Arial" panose="020B0604020202020204" pitchFamily="34" charset="0"/>
              </a:rPr>
              <a:t>) parlait la même langue (</a:t>
            </a:r>
            <a:r>
              <a:rPr lang="fr-FR" i="1" dirty="0" err="1">
                <a:latin typeface="Arial" panose="020B0604020202020204" pitchFamily="34" charset="0"/>
                <a:cs typeface="Arial" panose="020B0604020202020204" pitchFamily="34" charset="0"/>
              </a:rPr>
              <a:t>safah</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4. Ils dirent encore : « Allons ! Construisons-nous une ville et une tour dont le sommet touche le ciel et faisons-nous </a:t>
            </a:r>
            <a:r>
              <a:rPr lang="fr-FR" b="1" dirty="0">
                <a:latin typeface="Arial" panose="020B0604020202020204" pitchFamily="34" charset="0"/>
                <a:cs typeface="Arial" panose="020B0604020202020204" pitchFamily="34" charset="0"/>
              </a:rPr>
              <a:t>un nom </a:t>
            </a:r>
            <a:r>
              <a:rPr lang="fr-FR" dirty="0">
                <a:latin typeface="Arial" panose="020B0604020202020204" pitchFamily="34" charset="0"/>
                <a:cs typeface="Arial" panose="020B0604020202020204" pitchFamily="34" charset="0"/>
              </a:rPr>
              <a:t>afin de ne pas être dispersés sur toute la surface de la terre ».  </a:t>
            </a:r>
            <a:endParaRPr lang="fr-BE" dirty="0">
              <a:latin typeface="Arial" panose="020B0604020202020204" pitchFamily="34" charset="0"/>
              <a:cs typeface="Arial" panose="020B0604020202020204" pitchFamily="34" charset="0"/>
            </a:endParaRPr>
          </a:p>
        </p:txBody>
      </p:sp>
      <p:sp>
        <p:nvSpPr>
          <p:cNvPr id="8" name="Rectangle 7"/>
          <p:cNvSpPr/>
          <p:nvPr/>
        </p:nvSpPr>
        <p:spPr>
          <a:xfrm>
            <a:off x="7905470" y="4656824"/>
            <a:ext cx="4286530" cy="1200329"/>
          </a:xfrm>
          <a:prstGeom prst="rect">
            <a:avLst/>
          </a:prstGeom>
        </p:spPr>
        <p:txBody>
          <a:bodyPr wrap="square">
            <a:spAutoFit/>
          </a:bodyPr>
          <a:lstStyle/>
          <a:p>
            <a:r>
              <a:rPr lang="it-IT"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torregiavan di mezza la persona</a:t>
            </a:r>
            <a:br>
              <a:rPr lang="it-IT" dirty="0">
                <a:latin typeface="Arial" panose="020B0604020202020204" pitchFamily="34" charset="0"/>
                <a:cs typeface="Arial" panose="020B0604020202020204" pitchFamily="34" charset="0"/>
              </a:rPr>
            </a:br>
            <a:r>
              <a:rPr lang="it-IT" i="1" dirty="0">
                <a:latin typeface="Arial" panose="020B0604020202020204" pitchFamily="34" charset="0"/>
                <a:cs typeface="Arial" panose="020B0604020202020204" pitchFamily="34" charset="0"/>
              </a:rPr>
              <a:t>li orribili giganti,»</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(Dante Alighieri, </a:t>
            </a:r>
            <a:r>
              <a:rPr lang="it-IT" i="1" dirty="0">
                <a:latin typeface="Arial" panose="020B0604020202020204" pitchFamily="34" charset="0"/>
                <a:cs typeface="Arial" panose="020B0604020202020204" pitchFamily="34" charset="0"/>
              </a:rPr>
              <a:t>Inferno</a:t>
            </a:r>
            <a:r>
              <a:rPr lang="it-IT" dirty="0">
                <a:latin typeface="Arial" panose="020B0604020202020204" pitchFamily="34" charset="0"/>
                <a:cs typeface="Arial" panose="020B0604020202020204" pitchFamily="34" charset="0"/>
              </a:rPr>
              <a:t>, Canto XXXI, 43-44)</a:t>
            </a:r>
          </a:p>
        </p:txBody>
      </p:sp>
      <p:sp>
        <p:nvSpPr>
          <p:cNvPr id="9" name="TextBox 8"/>
          <p:cNvSpPr txBox="1"/>
          <p:nvPr/>
        </p:nvSpPr>
        <p:spPr>
          <a:xfrm>
            <a:off x="3026874" y="3230386"/>
            <a:ext cx="4013118" cy="923330"/>
          </a:xfrm>
          <a:prstGeom prst="rect">
            <a:avLst/>
          </a:prstGeom>
          <a:noFill/>
        </p:spPr>
        <p:txBody>
          <a:bodyPr wrap="square" rtlCol="0">
            <a:spAutoFit/>
          </a:bodyPr>
          <a:lstStyle/>
          <a:p>
            <a:r>
              <a:rPr lang="fr-BE" dirty="0">
                <a:latin typeface="Arial" panose="020B0604020202020204" pitchFamily="34" charset="0"/>
                <a:cs typeface="Arial" panose="020B0604020202020204" pitchFamily="34" charset="0"/>
              </a:rPr>
              <a:t>(</a:t>
            </a:r>
            <a:r>
              <a:rPr lang="fr-BE" dirty="0" err="1">
                <a:latin typeface="Arial" panose="020B0604020202020204" pitchFamily="34" charset="0"/>
                <a:cs typeface="Arial" panose="020B0604020202020204" pitchFamily="34" charset="0"/>
              </a:rPr>
              <a:t>Nembrot</a:t>
            </a:r>
            <a:r>
              <a:rPr lang="fr-BE" dirty="0">
                <a:latin typeface="Arial" panose="020B0604020202020204" pitchFamily="34" charset="0"/>
                <a:cs typeface="Arial" panose="020B0604020202020204" pitchFamily="34" charset="0"/>
              </a:rPr>
              <a:t>)</a:t>
            </a:r>
          </a:p>
          <a:p>
            <a:r>
              <a:rPr lang="fr-BE" dirty="0">
                <a:latin typeface="Arial" panose="020B0604020202020204" pitchFamily="34" charset="0"/>
                <a:cs typeface="Arial" panose="020B0604020202020204" pitchFamily="34" charset="0"/>
              </a:rPr>
              <a:t>« </a:t>
            </a:r>
            <a:r>
              <a:rPr lang="fr-BE" dirty="0" err="1">
                <a:latin typeface="Arial" panose="020B0604020202020204" pitchFamily="34" charset="0"/>
                <a:cs typeface="Arial" panose="020B0604020202020204" pitchFamily="34" charset="0"/>
              </a:rPr>
              <a:t>Raphél</a:t>
            </a:r>
            <a:r>
              <a:rPr lang="fr-BE" dirty="0">
                <a:latin typeface="Arial" panose="020B0604020202020204" pitchFamily="34" charset="0"/>
                <a:cs typeface="Arial" panose="020B0604020202020204" pitchFamily="34" charset="0"/>
              </a:rPr>
              <a:t> mai </a:t>
            </a:r>
            <a:r>
              <a:rPr lang="fr-BE" dirty="0" err="1">
                <a:latin typeface="Arial" panose="020B0604020202020204" pitchFamily="34" charset="0"/>
                <a:cs typeface="Arial" panose="020B0604020202020204" pitchFamily="34" charset="0"/>
              </a:rPr>
              <a:t>amècche</a:t>
            </a:r>
            <a:r>
              <a:rPr lang="fr-BE" dirty="0">
                <a:latin typeface="Arial" panose="020B0604020202020204" pitchFamily="34" charset="0"/>
                <a:cs typeface="Arial" panose="020B0604020202020204" pitchFamily="34" charset="0"/>
              </a:rPr>
              <a:t> </a:t>
            </a:r>
            <a:r>
              <a:rPr lang="fr-BE" dirty="0" err="1">
                <a:latin typeface="Arial" panose="020B0604020202020204" pitchFamily="34" charset="0"/>
                <a:cs typeface="Arial" panose="020B0604020202020204" pitchFamily="34" charset="0"/>
              </a:rPr>
              <a:t>zabi</a:t>
            </a:r>
            <a:r>
              <a:rPr lang="fr-BE" dirty="0">
                <a:latin typeface="Arial" panose="020B0604020202020204" pitchFamily="34" charset="0"/>
                <a:cs typeface="Arial" panose="020B0604020202020204" pitchFamily="34" charset="0"/>
              </a:rPr>
              <a:t> </a:t>
            </a:r>
            <a:r>
              <a:rPr lang="fr-BE" dirty="0" err="1">
                <a:latin typeface="Arial" panose="020B0604020202020204" pitchFamily="34" charset="0"/>
                <a:cs typeface="Arial" panose="020B0604020202020204" pitchFamily="34" charset="0"/>
              </a:rPr>
              <a:t>almi</a:t>
            </a:r>
            <a:r>
              <a:rPr lang="fr-BE" dirty="0">
                <a:latin typeface="Arial" panose="020B0604020202020204" pitchFamily="34" charset="0"/>
                <a:cs typeface="Arial" panose="020B0604020202020204" pitchFamily="34" charset="0"/>
              </a:rPr>
              <a:t> » </a:t>
            </a:r>
          </a:p>
          <a:p>
            <a:r>
              <a:rPr lang="fr-BE" dirty="0">
                <a:latin typeface="Arial" panose="020B0604020202020204" pitchFamily="34" charset="0"/>
                <a:cs typeface="Arial" panose="020B0604020202020204" pitchFamily="34" charset="0"/>
              </a:rPr>
              <a:t>(Dante </a:t>
            </a:r>
            <a:r>
              <a:rPr lang="fr-BE" dirty="0" err="1">
                <a:latin typeface="Arial" panose="020B0604020202020204" pitchFamily="34" charset="0"/>
                <a:cs typeface="Arial" panose="020B0604020202020204" pitchFamily="34" charset="0"/>
              </a:rPr>
              <a:t>Alighieri</a:t>
            </a:r>
            <a:r>
              <a:rPr lang="fr-BE" dirty="0">
                <a:latin typeface="Arial" panose="020B0604020202020204" pitchFamily="34" charset="0"/>
                <a:cs typeface="Arial" panose="020B0604020202020204" pitchFamily="34" charset="0"/>
              </a:rPr>
              <a:t>, </a:t>
            </a:r>
            <a:r>
              <a:rPr lang="fr-BE" i="1" dirty="0" err="1">
                <a:latin typeface="Arial" panose="020B0604020202020204" pitchFamily="34" charset="0"/>
                <a:cs typeface="Arial" panose="020B0604020202020204" pitchFamily="34" charset="0"/>
              </a:rPr>
              <a:t>Inferno</a:t>
            </a:r>
            <a:r>
              <a:rPr lang="fr-BE" dirty="0">
                <a:latin typeface="Arial" panose="020B0604020202020204" pitchFamily="34" charset="0"/>
                <a:cs typeface="Arial" panose="020B0604020202020204" pitchFamily="34" charset="0"/>
              </a:rPr>
              <a:t>, XXXI, 87)</a:t>
            </a:r>
          </a:p>
        </p:txBody>
      </p:sp>
      <p:cxnSp>
        <p:nvCxnSpPr>
          <p:cNvPr id="6" name="Straight Arrow Connector 5"/>
          <p:cNvCxnSpPr/>
          <p:nvPr/>
        </p:nvCxnSpPr>
        <p:spPr>
          <a:xfrm flipH="1">
            <a:off x="5146004" y="1857697"/>
            <a:ext cx="890954" cy="669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05470" y="1823079"/>
            <a:ext cx="1518364" cy="369332"/>
          </a:xfrm>
          <a:prstGeom prst="rect">
            <a:avLst/>
          </a:prstGeom>
          <a:noFill/>
        </p:spPr>
        <p:txBody>
          <a:bodyPr wrap="none" rtlCol="0">
            <a:spAutoFit/>
          </a:bodyPr>
          <a:lstStyle/>
          <a:p>
            <a:r>
              <a:rPr lang="fr-FR" dirty="0" err="1">
                <a:latin typeface="Arial" panose="020B0604020202020204" pitchFamily="34" charset="0"/>
                <a:cs typeface="Arial" panose="020B0604020202020204" pitchFamily="34" charset="0"/>
              </a:rPr>
              <a:t>Monterrigioni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60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nabokov speak memory&quo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438789" y="237020"/>
            <a:ext cx="1553290" cy="2356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autres rivages&quo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25836" y="251674"/>
            <a:ext cx="1472021" cy="2247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autres rivages&quo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371299" y="251674"/>
            <a:ext cx="1694362" cy="23422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ésultat de recherche d'images pour &quot;conclusive evidence nabokov&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93" y="86101"/>
            <a:ext cx="1811773" cy="2578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4728" y="2719636"/>
            <a:ext cx="11478084" cy="4504888"/>
          </a:xfrm>
          <a:prstGeom prst="rect">
            <a:avLst/>
          </a:prstGeom>
        </p:spPr>
        <p:txBody>
          <a:bodyPr wrap="square">
            <a:spAutoFit/>
          </a:bodyPr>
          <a:lstStyle/>
          <a:p>
            <a:pPr algn="just">
              <a:lnSpc>
                <a:spcPct val="107000"/>
              </a:lnSpc>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Dans l’édition présente et définitive de </a:t>
            </a:r>
            <a:r>
              <a:rPr lang="fr-FR" i="1" dirty="0" err="1">
                <a:latin typeface="Arial" panose="020B0604020202020204" pitchFamily="34" charset="0"/>
                <a:ea typeface="Times New Roman" panose="02020603050405020304" pitchFamily="18" charset="0"/>
                <a:cs typeface="Times New Roman" panose="02020603050405020304" pitchFamily="18" charset="0"/>
              </a:rPr>
              <a:t>Speak</a:t>
            </a:r>
            <a:r>
              <a:rPr lang="fr-FR" i="1" dirty="0">
                <a:latin typeface="Arial" panose="020B0604020202020204" pitchFamily="34" charset="0"/>
                <a:ea typeface="Times New Roman" panose="02020603050405020304" pitchFamily="18" charset="0"/>
                <a:cs typeface="Times New Roman" panose="02020603050405020304" pitchFamily="18" charset="0"/>
              </a:rPr>
              <a:t>, Memory</a:t>
            </a:r>
            <a:r>
              <a:rPr lang="fr-FR" dirty="0">
                <a:latin typeface="Arial" panose="020B0604020202020204" pitchFamily="34" charset="0"/>
                <a:ea typeface="Times New Roman" panose="02020603050405020304" pitchFamily="18" charset="0"/>
                <a:cs typeface="Times New Roman" panose="02020603050405020304" pitchFamily="18" charset="0"/>
              </a:rPr>
              <a:t>, je n’ai pas seulement apporté des modifications fondamentales au texte anglais initial, augmenté en outre d’ajouts consistants, mais j’ai également tiré profit des corrections effectuées alors que je le transposais en russe. Cette remise en forme, </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en anglais</a:t>
            </a:r>
            <a:r>
              <a:rPr lang="fr-FR" dirty="0">
                <a:latin typeface="Arial" panose="020B0604020202020204" pitchFamily="34" charset="0"/>
                <a:ea typeface="Times New Roman" panose="02020603050405020304" pitchFamily="18" charset="0"/>
                <a:cs typeface="Times New Roman" panose="02020603050405020304" pitchFamily="18" charset="0"/>
              </a:rPr>
              <a:t>, d’une remise en forme </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russe</a:t>
            </a:r>
            <a:r>
              <a:rPr lang="fr-FR" dirty="0">
                <a:latin typeface="Arial" panose="020B0604020202020204" pitchFamily="34" charset="0"/>
                <a:ea typeface="Times New Roman" panose="02020603050405020304" pitchFamily="18" charset="0"/>
                <a:cs typeface="Times New Roman" panose="02020603050405020304" pitchFamily="18" charset="0"/>
              </a:rPr>
              <a:t> de ce qui avait été au départ une restitution </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en anglais </a:t>
            </a:r>
            <a:r>
              <a:rPr lang="fr-FR" dirty="0">
                <a:latin typeface="Arial" panose="020B0604020202020204" pitchFamily="34" charset="0"/>
                <a:ea typeface="Times New Roman" panose="02020603050405020304" pitchFamily="18" charset="0"/>
                <a:cs typeface="Times New Roman" panose="02020603050405020304" pitchFamily="18" charset="0"/>
              </a:rPr>
              <a:t>de souvenirs </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russes</a:t>
            </a:r>
            <a:r>
              <a:rPr lang="fr-FR" dirty="0">
                <a:latin typeface="Arial" panose="020B0604020202020204" pitchFamily="34" charset="0"/>
                <a:ea typeface="Times New Roman" panose="02020603050405020304" pitchFamily="18" charset="0"/>
                <a:cs typeface="Times New Roman" panose="02020603050405020304" pitchFamily="18" charset="0"/>
              </a:rPr>
              <a:t>, s’est révélée être une besogne infernale, mais je me suis quelque peu consolé en me disant que de telles </a:t>
            </a:r>
            <a:r>
              <a:rPr lang="fr-FR" b="1" dirty="0">
                <a:latin typeface="Arial" panose="020B0604020202020204" pitchFamily="34" charset="0"/>
                <a:ea typeface="Times New Roman" panose="02020603050405020304" pitchFamily="18" charset="0"/>
                <a:cs typeface="Times New Roman" panose="02020603050405020304" pitchFamily="18" charset="0"/>
              </a:rPr>
              <a:t>métamorphoses</a:t>
            </a:r>
            <a:r>
              <a:rPr lang="fr-FR" dirty="0">
                <a:latin typeface="Arial" panose="020B0604020202020204" pitchFamily="34" charset="0"/>
                <a:ea typeface="Times New Roman" panose="02020603050405020304" pitchFamily="18" charset="0"/>
                <a:cs typeface="Times New Roman" panose="02020603050405020304" pitchFamily="18" charset="0"/>
              </a:rPr>
              <a:t> à répétition, familières aux papillons, n’avaient encore été tentées par aucun humain. » (Vladimir Nabokov, </a:t>
            </a:r>
            <a:r>
              <a:rPr lang="fr-FR" i="1" dirty="0">
                <a:latin typeface="Arial" panose="020B0604020202020204" pitchFamily="34" charset="0"/>
                <a:ea typeface="Times New Roman" panose="02020603050405020304" pitchFamily="18" charset="0"/>
                <a:cs typeface="Times New Roman" panose="02020603050405020304" pitchFamily="18" charset="0"/>
              </a:rPr>
              <a:t>Autres rivages</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i="1" dirty="0">
                <a:latin typeface="Arial" panose="020B0604020202020204" pitchFamily="34" charset="0"/>
                <a:ea typeface="Times New Roman" panose="02020603050405020304" pitchFamily="18" charset="0"/>
                <a:cs typeface="Times New Roman" panose="02020603050405020304" pitchFamily="18" charset="0"/>
              </a:rPr>
              <a:t>Conclusive Evidence</a:t>
            </a:r>
            <a:r>
              <a:rPr lang="fr-FR" dirty="0">
                <a:latin typeface="Arial" panose="020B0604020202020204" pitchFamily="34" charset="0"/>
                <a:ea typeface="Times New Roman" panose="02020603050405020304" pitchFamily="18" charset="0"/>
                <a:cs typeface="Times New Roman" panose="02020603050405020304" pitchFamily="18" charset="0"/>
              </a:rPr>
              <a:t>, 1951, puis </a:t>
            </a:r>
            <a:r>
              <a:rPr lang="fr-FR" i="1" dirty="0" err="1">
                <a:latin typeface="Arial" panose="020B0604020202020204" pitchFamily="34" charset="0"/>
                <a:ea typeface="Times New Roman" panose="02020603050405020304" pitchFamily="18" charset="0"/>
                <a:cs typeface="Times New Roman" panose="02020603050405020304" pitchFamily="18" charset="0"/>
              </a:rPr>
              <a:t>Speak</a:t>
            </a:r>
            <a:r>
              <a:rPr lang="fr-FR" i="1" dirty="0">
                <a:latin typeface="Arial" panose="020B0604020202020204" pitchFamily="34" charset="0"/>
                <a:ea typeface="Times New Roman" panose="02020603050405020304" pitchFamily="18" charset="0"/>
                <a:cs typeface="Times New Roman" panose="02020603050405020304" pitchFamily="18" charset="0"/>
              </a:rPr>
              <a:t>, Memory, an </a:t>
            </a:r>
            <a:r>
              <a:rPr lang="fr-FR" i="1" dirty="0" err="1">
                <a:latin typeface="Arial" panose="020B0604020202020204" pitchFamily="34" charset="0"/>
                <a:ea typeface="Times New Roman" panose="02020603050405020304" pitchFamily="18" charset="0"/>
                <a:cs typeface="Times New Roman" panose="02020603050405020304" pitchFamily="18" charset="0"/>
              </a:rPr>
              <a:t>Autobiogaphy</a:t>
            </a:r>
            <a:r>
              <a:rPr lang="fr-FR" i="1" dirty="0">
                <a:latin typeface="Arial" panose="020B0604020202020204" pitchFamily="34" charset="0"/>
                <a:ea typeface="Times New Roman" panose="02020603050405020304" pitchFamily="18" charset="0"/>
                <a:cs typeface="Times New Roman" panose="02020603050405020304" pitchFamily="18" charset="0"/>
              </a:rPr>
              <a:t> </a:t>
            </a:r>
            <a:r>
              <a:rPr lang="fr-FR" i="1" dirty="0" err="1">
                <a:latin typeface="Arial" panose="020B0604020202020204" pitchFamily="34" charset="0"/>
                <a:ea typeface="Times New Roman" panose="02020603050405020304" pitchFamily="18" charset="0"/>
                <a:cs typeface="Times New Roman" panose="02020603050405020304" pitchFamily="18" charset="0"/>
              </a:rPr>
              <a:t>revisited</a:t>
            </a:r>
            <a:r>
              <a:rPr lang="fr-FR" dirty="0">
                <a:latin typeface="Arial" panose="020B0604020202020204" pitchFamily="34" charset="0"/>
                <a:ea typeface="Times New Roman" panose="02020603050405020304" pitchFamily="18" charset="0"/>
                <a:cs typeface="Times New Roman" panose="02020603050405020304" pitchFamily="18" charset="0"/>
              </a:rPr>
              <a:t>, 1966, 1967) 1999, </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trad. de l’anglais </a:t>
            </a:r>
            <a:r>
              <a:rPr lang="fr-FR" dirty="0">
                <a:latin typeface="Arial" panose="020B0604020202020204" pitchFamily="34" charset="0"/>
                <a:ea typeface="Times New Roman" panose="02020603050405020304" pitchFamily="18" charset="0"/>
                <a:cs typeface="Times New Roman" panose="02020603050405020304" pitchFamily="18" charset="0"/>
              </a:rPr>
              <a:t>par Yvonne </a:t>
            </a:r>
            <a:r>
              <a:rPr lang="fr-FR" dirty="0" err="1">
                <a:latin typeface="Arial" panose="020B0604020202020204" pitchFamily="34" charset="0"/>
                <a:ea typeface="Times New Roman" panose="02020603050405020304" pitchFamily="18" charset="0"/>
                <a:cs typeface="Times New Roman" panose="02020603050405020304" pitchFamily="18" charset="0"/>
              </a:rPr>
              <a:t>Davet</a:t>
            </a:r>
            <a:r>
              <a:rPr lang="fr-FR"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07000"/>
              </a:lnSpc>
              <a:spcAft>
                <a:spcPts val="0"/>
              </a:spcAft>
            </a:pP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a:t>
            </a:r>
            <a:r>
              <a:rPr lang="fr-FR" dirty="0">
                <a:latin typeface="Arial" panose="020B0604020202020204" pitchFamily="34" charset="0"/>
                <a:ea typeface="Calibri" panose="020F0502020204030204" pitchFamily="34" charset="0"/>
                <a:cs typeface="Arial" panose="020B0604020202020204" pitchFamily="34" charset="0"/>
              </a:rPr>
              <a:t> KEGAN-KNIGHT » Vladimir Nabokov, </a:t>
            </a:r>
            <a:r>
              <a:rPr lang="fr-FR" i="1" dirty="0">
                <a:latin typeface="Arial" panose="020B0604020202020204" pitchFamily="34" charset="0"/>
                <a:ea typeface="Calibri" panose="020F0502020204030204" pitchFamily="34" charset="0"/>
                <a:cs typeface="Arial" panose="020B0604020202020204" pitchFamily="34" charset="0"/>
              </a:rPr>
              <a:t>The real life of Sebastian Knight, </a:t>
            </a:r>
            <a:r>
              <a:rPr lang="fr-FR" dirty="0">
                <a:latin typeface="Arial" panose="020B0604020202020204" pitchFamily="34" charset="0"/>
                <a:ea typeface="Calibri" panose="020F0502020204030204" pitchFamily="34" charset="0"/>
                <a:cs typeface="Arial" panose="020B0604020202020204" pitchFamily="34" charset="0"/>
              </a:rPr>
              <a:t>1940 </a:t>
            </a:r>
          </a:p>
          <a:p>
            <a:pPr algn="just">
              <a:lnSpc>
                <a:spcPct val="107000"/>
              </a:lnSpc>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Arial" panose="020B0604020202020204" pitchFamily="34" charset="0"/>
                <a:ea typeface="Calibri" panose="020F0502020204030204" pitchFamily="34" charset="0"/>
                <a:cs typeface="Arial" panose="020B0604020202020204" pitchFamily="34" charset="0"/>
              </a:rPr>
              <a:t>« I </a:t>
            </a:r>
            <a:r>
              <a:rPr lang="fr-FR" dirty="0" err="1">
                <a:latin typeface="Arial" panose="020B0604020202020204" pitchFamily="34" charset="0"/>
                <a:ea typeface="Calibri" panose="020F0502020204030204" pitchFamily="34" charset="0"/>
                <a:cs typeface="Arial" panose="020B0604020202020204" pitchFamily="34" charset="0"/>
              </a:rPr>
              <a:t>would</a:t>
            </a:r>
            <a:r>
              <a:rPr lang="fr-FR" dirty="0">
                <a:latin typeface="Arial" panose="020B0604020202020204" pitchFamily="34" charset="0"/>
                <a:ea typeface="Calibri" panose="020F0502020204030204" pitchFamily="34" charset="0"/>
                <a:cs typeface="Arial" panose="020B0604020202020204" pitchFamily="34" charset="0"/>
              </a:rPr>
              <a:t> </a:t>
            </a:r>
            <a:r>
              <a:rPr lang="fr-FR" dirty="0" err="1">
                <a:latin typeface="Arial" panose="020B0604020202020204" pitchFamily="34" charset="0"/>
                <a:ea typeface="Calibri" panose="020F0502020204030204" pitchFamily="34" charset="0"/>
                <a:cs typeface="Arial" panose="020B0604020202020204" pitchFamily="34" charset="0"/>
              </a:rPr>
              <a:t>prefer</a:t>
            </a:r>
            <a:r>
              <a:rPr lang="fr-FR" dirty="0">
                <a:latin typeface="Arial" panose="020B0604020202020204" pitchFamily="34" charset="0"/>
                <a:ea typeface="Calibri" panose="020F0502020204030204" pitchFamily="34" charset="0"/>
                <a:cs typeface="Arial" panose="020B0604020202020204" pitchFamily="34" charset="0"/>
              </a:rPr>
              <a:t> not to » (Je préférerais ne pas) Herman Melville, </a:t>
            </a:r>
            <a:r>
              <a:rPr lang="fr-FR" i="1" dirty="0" err="1">
                <a:latin typeface="Arial" panose="020B0604020202020204" pitchFamily="34" charset="0"/>
                <a:ea typeface="Calibri" panose="020F0502020204030204" pitchFamily="34" charset="0"/>
                <a:cs typeface="Arial" panose="020B0604020202020204" pitchFamily="34" charset="0"/>
              </a:rPr>
              <a:t>Bartleby</a:t>
            </a:r>
            <a:r>
              <a:rPr lang="fr-FR" dirty="0">
                <a:latin typeface="Arial" panose="020B0604020202020204" pitchFamily="34" charset="0"/>
                <a:ea typeface="Calibri" panose="020F0502020204030204" pitchFamily="34" charset="0"/>
                <a:cs typeface="Arial" panose="020B0604020202020204" pitchFamily="34" charset="0"/>
              </a:rPr>
              <a:t>, 1853 « Melville invente une langue étrangère qui court sous l’anglais, et qui l’emporte : c’est l’OUTLANDISH, ou le Déterritorialisé, la langue de la Baleine » (Gilles Deleuze, </a:t>
            </a:r>
            <a:r>
              <a:rPr lang="fr-FR" dirty="0" err="1">
                <a:latin typeface="Arial" panose="020B0604020202020204" pitchFamily="34" charset="0"/>
                <a:ea typeface="Calibri" panose="020F0502020204030204" pitchFamily="34" charset="0"/>
                <a:cs typeface="Arial" panose="020B0604020202020204" pitchFamily="34" charset="0"/>
              </a:rPr>
              <a:t>Bartleby</a:t>
            </a:r>
            <a:r>
              <a:rPr lang="fr-FR" dirty="0">
                <a:latin typeface="Arial" panose="020B0604020202020204" pitchFamily="34" charset="0"/>
                <a:ea typeface="Calibri" panose="020F0502020204030204" pitchFamily="34" charset="0"/>
                <a:cs typeface="Arial" panose="020B0604020202020204" pitchFamily="34" charset="0"/>
              </a:rPr>
              <a:t>, ou la formule, in Critique et clinique, Paris, Minuit, 1993, p. 93)</a:t>
            </a:r>
            <a:endParaRPr lang="en-US"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481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1"/>
          <p:cNvSpPr/>
          <p:nvPr/>
        </p:nvSpPr>
        <p:spPr>
          <a:xfrm>
            <a:off x="1369171" y="1508639"/>
            <a:ext cx="6286527" cy="452431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i="0" u="none" strike="noStrike" kern="1200" cap="none" spc="0" baseline="0" dirty="0">
                <a:solidFill>
                  <a:srgbClr val="000000"/>
                </a:solidFill>
                <a:uFillTx/>
                <a:latin typeface="Arial" panose="020B0604020202020204" pitchFamily="34" charset="0"/>
                <a:cs typeface="Arial" panose="020B0604020202020204" pitchFamily="34" charset="0"/>
              </a:rPr>
              <a:t>Valery Larbaud, </a:t>
            </a:r>
            <a:r>
              <a:rPr lang="fr-FR" b="1" i="1" u="none" strike="noStrike" kern="1200" cap="none" spc="0" baseline="0" dirty="0">
                <a:solidFill>
                  <a:srgbClr val="000000"/>
                </a:solidFill>
                <a:uFillTx/>
                <a:latin typeface="Arial" panose="020B0604020202020204" pitchFamily="34" charset="0"/>
                <a:cs typeface="Arial" panose="020B0604020202020204" pitchFamily="34" charset="0"/>
              </a:rPr>
              <a:t>La Neige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Un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ano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màs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und</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iam</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eccoti</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mit uns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again</a:t>
            </a:r>
            <a:endParaRPr lang="fr-FR"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Pauvre et petit on the graves dos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nossos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amados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édredon</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E pure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pionsly</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tapàudolos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in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their</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sleep</a:t>
            </a:r>
            <a:endParaRPr lang="fr-FR"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Dal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pallio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glorios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das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virgens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und</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infants.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With</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the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mind’s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eye</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ti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sequo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sobre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l’europa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estasa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On the vas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Northern</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pianure</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dormida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nitida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nix,</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Oder on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lone</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Karpathian</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slopes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donde</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FF0000"/>
                </a:solidFill>
                <a:uFillTx/>
                <a:latin typeface="Arial" panose="020B0604020202020204" pitchFamily="34" charset="0"/>
                <a:cs typeface="Arial" panose="020B0604020202020204" pitchFamily="34" charset="0"/>
              </a:rPr>
              <a:t>zapada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Nigorum</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brazilor</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albo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disposa vélo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bist</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du.</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Doch</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in loco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nullo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more te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colunt</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els meus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pensaments</a:t>
            </a:r>
            <a:endParaRPr lang="fr-FR"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Quam</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in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Esquilino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Monte, ove délia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nostra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Roma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Corona de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platàs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ores,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Dum</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alta</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iaces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on the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fields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so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duss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kein</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Wege</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sève,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Yel</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aima, d’ici détachée, su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camin</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finds</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no </a:t>
            </a:r>
            <a:r>
              <a:rPr lang="fr-FR" b="0" i="0" u="none" strike="noStrike" kern="1200" cap="none" spc="0" baseline="0" dirty="0" err="1">
                <a:solidFill>
                  <a:srgbClr val="000000"/>
                </a:solidFill>
                <a:uFillTx/>
                <a:latin typeface="Arial" panose="020B0604020202020204" pitchFamily="34" charset="0"/>
                <a:cs typeface="Arial" panose="020B0604020202020204" pitchFamily="34" charset="0"/>
              </a:rPr>
              <a:t>cêo</a:t>
            </a: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Bergen-op-Zoom, 29. XII. 1934.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Arial" panose="020B0604020202020204" pitchFamily="34" charset="0"/>
                <a:cs typeface="Arial" panose="020B0604020202020204" pitchFamily="34" charset="0"/>
              </a:rPr>
              <a:t> </a:t>
            </a:r>
          </a:p>
        </p:txBody>
      </p:sp>
      <p:sp>
        <p:nvSpPr>
          <p:cNvPr id="3" name="Rectangle 2"/>
          <p:cNvSpPr/>
          <p:nvPr/>
        </p:nvSpPr>
        <p:spPr>
          <a:xfrm>
            <a:off x="629406" y="776911"/>
            <a:ext cx="10085942" cy="584775"/>
          </a:xfrm>
          <a:prstGeom prst="rect">
            <a:avLst/>
          </a:prstGeom>
          <a:noFill/>
          <a:ln cap="flat">
            <a:noFill/>
            <a:prstDash val="solid"/>
          </a:ln>
        </p:spPr>
        <p:txBody>
          <a:bodyPr vert="horz" wrap="square" lIns="91440" tIns="45720" rIns="91440" bIns="45720" anchor="t" anchorCtr="0" compatLnSpc="1">
            <a:spAutoFit/>
          </a:bodyPr>
          <a:lstStyle/>
          <a:p>
            <a:pPr marL="342900" marR="0" lvl="0" indent="-34290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1600" b="0" i="0" u="none" strike="noStrike" kern="1200" cap="none" spc="0" baseline="0" dirty="0">
                <a:solidFill>
                  <a:srgbClr val="000000"/>
                </a:solidFill>
                <a:uFillTx/>
                <a:latin typeface="Calibri"/>
              </a:rPr>
              <a:t>          </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Il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did</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think</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to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sposar</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my</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old</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vicina</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for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having</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per me il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credito</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dei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suoi</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a:t>
            </a:r>
            <a:r>
              <a:rPr lang="fr-BE" b="0" i="0" u="none" strike="noStrike" kern="1200" cap="none" spc="0" baseline="0" dirty="0" err="1">
                <a:solidFill>
                  <a:srgbClr val="000000"/>
                </a:solidFill>
                <a:uFillTx/>
                <a:latin typeface="Arial" panose="020B0604020202020204" pitchFamily="34" charset="0"/>
                <a:cs typeface="Arial" panose="020B0604020202020204" pitchFamily="34" charset="0"/>
              </a:rPr>
              <a:t>brothers</a:t>
            </a:r>
            <a:r>
              <a:rPr lang="fr-BE" b="0" i="0" u="none" strike="noStrike" kern="1200" cap="none" spc="0" baseline="0" dirty="0">
                <a:solidFill>
                  <a:srgbClr val="000000"/>
                </a:solidFill>
                <a:uFillTx/>
                <a:latin typeface="Arial" panose="020B0604020202020204" pitchFamily="34" charset="0"/>
                <a:cs typeface="Arial" panose="020B0604020202020204" pitchFamily="34" charset="0"/>
              </a:rPr>
              <a:t> » (Stendhal)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dirty="0">
              <a:solidFill>
                <a:srgbClr val="000000"/>
              </a:solidFill>
              <a:uFillTx/>
              <a:latin typeface="Calibri"/>
            </a:endParaRPr>
          </a:p>
        </p:txBody>
      </p:sp>
      <p:sp>
        <p:nvSpPr>
          <p:cNvPr id="4" name="Rectangle 3"/>
          <p:cNvSpPr/>
          <p:nvPr/>
        </p:nvSpPr>
        <p:spPr>
          <a:xfrm>
            <a:off x="8271136" y="2578054"/>
            <a:ext cx="2351926" cy="369332"/>
          </a:xfrm>
          <a:prstGeom prst="rect">
            <a:avLst/>
          </a:prstGeom>
        </p:spPr>
        <p:txBody>
          <a:bodyPr wrap="none">
            <a:spAutoFit/>
          </a:bodyPr>
          <a:lstStyle/>
          <a:p>
            <a:r>
              <a:rPr lang="fr-FR">
                <a:solidFill>
                  <a:srgbClr val="000000"/>
                </a:solidFill>
                <a:latin typeface="Arial" panose="020B0604020202020204" pitchFamily="34" charset="0"/>
                <a:cs typeface="Arial" panose="020B0604020202020204" pitchFamily="34" charset="0"/>
              </a:rPr>
              <a:t>« neige » </a:t>
            </a:r>
            <a:r>
              <a:rPr lang="fr-FR" dirty="0">
                <a:solidFill>
                  <a:srgbClr val="000000"/>
                </a:solidFill>
                <a:latin typeface="Arial" panose="020B0604020202020204" pitchFamily="34" charset="0"/>
                <a:cs typeface="Arial" panose="020B0604020202020204" pitchFamily="34" charset="0"/>
              </a:rPr>
              <a:t>en roumain</a:t>
            </a:r>
            <a:endParaRPr lang="fr-BE" dirty="0"/>
          </a:p>
        </p:txBody>
      </p:sp>
      <p:cxnSp>
        <p:nvCxnSpPr>
          <p:cNvPr id="6" name="Straight Arrow Connector 5"/>
          <p:cNvCxnSpPr/>
          <p:nvPr/>
        </p:nvCxnSpPr>
        <p:spPr>
          <a:xfrm flipH="1">
            <a:off x="6604986" y="2947386"/>
            <a:ext cx="1526960" cy="6391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954" y="523783"/>
            <a:ext cx="10817631" cy="4985980"/>
          </a:xfrm>
          <a:prstGeom prst="rect">
            <a:avLst/>
          </a:prstGeom>
          <a:noFill/>
        </p:spPr>
        <p:txBody>
          <a:bodyPr wrap="square" rtlCol="0">
            <a:spAutoFit/>
          </a:bodyPr>
          <a:lstStyle/>
          <a:p>
            <a:r>
              <a:rPr lang="fr-BE" sz="2400" b="1" dirty="0">
                <a:latin typeface="Arial" panose="020B0604020202020204" pitchFamily="34" charset="0"/>
                <a:cs typeface="Arial" panose="020B0604020202020204" pitchFamily="34" charset="0"/>
              </a:rPr>
              <a:t>Conclusion</a:t>
            </a:r>
          </a:p>
          <a:p>
            <a:endParaRPr lang="fr-BE" dirty="0">
              <a:latin typeface="Arial" panose="020B0604020202020204" pitchFamily="34" charset="0"/>
              <a:cs typeface="Arial" panose="020B0604020202020204" pitchFamily="34" charset="0"/>
            </a:endParaRPr>
          </a:p>
          <a:p>
            <a:pPr algn="just"/>
            <a:r>
              <a:rPr lang="fr-BE" dirty="0">
                <a:latin typeface="Arial" panose="020B0604020202020204" pitchFamily="34" charset="0"/>
                <a:cs typeface="Arial" panose="020B0604020202020204" pitchFamily="34" charset="0"/>
              </a:rPr>
              <a:t>Idiosyncrasie (Hans Ulrich </a:t>
            </a:r>
            <a:r>
              <a:rPr lang="fr-BE" dirty="0" err="1">
                <a:latin typeface="Arial" panose="020B0604020202020204" pitchFamily="34" charset="0"/>
                <a:cs typeface="Arial" panose="020B0604020202020204" pitchFamily="34" charset="0"/>
              </a:rPr>
              <a:t>Gumbrecht</a:t>
            </a:r>
            <a:r>
              <a:rPr lang="fr-BE" dirty="0">
                <a:latin typeface="Arial" panose="020B0604020202020204" pitchFamily="34" charset="0"/>
                <a:cs typeface="Arial" panose="020B0604020202020204" pitchFamily="34" charset="0"/>
              </a:rPr>
              <a:t>)</a:t>
            </a:r>
          </a:p>
          <a:p>
            <a:pPr algn="just"/>
            <a:endParaRPr lang="fr-BE" dirty="0">
              <a:latin typeface="Arial" panose="020B0604020202020204" pitchFamily="34" charset="0"/>
              <a:cs typeface="Arial" panose="020B0604020202020204" pitchFamily="34" charset="0"/>
            </a:endParaRPr>
          </a:p>
          <a:p>
            <a:pPr algn="just"/>
            <a:r>
              <a:rPr lang="fr-BE" dirty="0">
                <a:latin typeface="Arial" panose="020B0604020202020204" pitchFamily="34" charset="0"/>
                <a:cs typeface="Arial" panose="020B0604020202020204" pitchFamily="34" charset="0"/>
              </a:rPr>
              <a:t>« Tel reproche à Césaire de le lasser par son rythme de tam-tam, comme si le propre du zèbre n’était pas de porter des zébrures. » (Léopold </a:t>
            </a:r>
            <a:r>
              <a:rPr lang="fr-BE" dirty="0" err="1">
                <a:latin typeface="Arial" panose="020B0604020202020204" pitchFamily="34" charset="0"/>
                <a:cs typeface="Arial" panose="020B0604020202020204" pitchFamily="34" charset="0"/>
              </a:rPr>
              <a:t>Sédar</a:t>
            </a:r>
            <a:r>
              <a:rPr lang="fr-BE" dirty="0">
                <a:latin typeface="Arial" panose="020B0604020202020204" pitchFamily="34" charset="0"/>
                <a:cs typeface="Arial" panose="020B0604020202020204" pitchFamily="34" charset="0"/>
              </a:rPr>
              <a:t> Senghor, Postface à </a:t>
            </a:r>
            <a:r>
              <a:rPr lang="fr-BE" i="1" dirty="0">
                <a:latin typeface="Arial" panose="020B0604020202020204" pitchFamily="34" charset="0"/>
                <a:cs typeface="Arial" panose="020B0604020202020204" pitchFamily="34" charset="0"/>
              </a:rPr>
              <a:t>Ethiopiques</a:t>
            </a:r>
            <a:r>
              <a:rPr lang="fr-BE" dirty="0">
                <a:latin typeface="Arial" panose="020B0604020202020204" pitchFamily="34" charset="0"/>
                <a:cs typeface="Arial" panose="020B0604020202020204" pitchFamily="34" charset="0"/>
              </a:rPr>
              <a:t>, p. 155)</a:t>
            </a:r>
          </a:p>
          <a:p>
            <a:pPr algn="just"/>
            <a:endParaRPr lang="fr-BE" dirty="0">
              <a:latin typeface="Arial" panose="020B0604020202020204" pitchFamily="34" charset="0"/>
              <a:cs typeface="Arial" panose="020B0604020202020204" pitchFamily="34" charset="0"/>
            </a:endParaRPr>
          </a:p>
          <a:p>
            <a:pPr algn="just"/>
            <a:r>
              <a:rPr lang="fr-BE" dirty="0">
                <a:solidFill>
                  <a:srgbClr val="000000"/>
                </a:solidFill>
                <a:latin typeface="Arial" panose="020B0604020202020204" pitchFamily="34" charset="0"/>
                <a:ea typeface="Times New Roman" pitchFamily="18"/>
                <a:cs typeface="Arial" panose="020B0604020202020204" pitchFamily="34" charset="0"/>
              </a:rPr>
              <a:t>« Partons donc de cet aveu d’impénétrabilité.  Ne nous flattons pas d’assimiler les mœurs, les races, </a:t>
            </a:r>
          </a:p>
          <a:p>
            <a:pPr algn="just"/>
            <a:r>
              <a:rPr lang="fr-BE" dirty="0">
                <a:solidFill>
                  <a:srgbClr val="000000"/>
                </a:solidFill>
                <a:latin typeface="Arial" panose="020B0604020202020204" pitchFamily="34" charset="0"/>
                <a:ea typeface="Times New Roman" pitchFamily="18"/>
                <a:cs typeface="Arial" panose="020B0604020202020204" pitchFamily="34" charset="0"/>
              </a:rPr>
              <a:t>les nations, les autres ; mais au contraire </a:t>
            </a:r>
            <a:r>
              <a:rPr lang="fr-BE" dirty="0" err="1">
                <a:solidFill>
                  <a:srgbClr val="000000"/>
                </a:solidFill>
                <a:latin typeface="Arial" panose="020B0604020202020204" pitchFamily="34" charset="0"/>
                <a:ea typeface="Times New Roman" pitchFamily="18"/>
                <a:cs typeface="Arial" panose="020B0604020202020204" pitchFamily="34" charset="0"/>
              </a:rPr>
              <a:t>éjouissons</a:t>
            </a:r>
            <a:r>
              <a:rPr lang="fr-BE" dirty="0">
                <a:solidFill>
                  <a:srgbClr val="000000"/>
                </a:solidFill>
                <a:latin typeface="Arial" panose="020B0604020202020204" pitchFamily="34" charset="0"/>
                <a:ea typeface="Times New Roman" pitchFamily="18"/>
                <a:cs typeface="Arial" panose="020B0604020202020204" pitchFamily="34" charset="0"/>
              </a:rPr>
              <a:t>-nous  de ne le pouvoir jamais ; nous réservant ainsi la </a:t>
            </a:r>
            <a:r>
              <a:rPr lang="fr-BE" dirty="0" err="1">
                <a:solidFill>
                  <a:srgbClr val="000000"/>
                </a:solidFill>
                <a:latin typeface="Arial" panose="020B0604020202020204" pitchFamily="34" charset="0"/>
                <a:ea typeface="Times New Roman" pitchFamily="18"/>
                <a:cs typeface="Arial" panose="020B0604020202020204" pitchFamily="34" charset="0"/>
              </a:rPr>
              <a:t>perdurabilité</a:t>
            </a:r>
            <a:r>
              <a:rPr lang="fr-BE" dirty="0">
                <a:solidFill>
                  <a:srgbClr val="000000"/>
                </a:solidFill>
                <a:latin typeface="Arial" panose="020B0604020202020204" pitchFamily="34" charset="0"/>
                <a:ea typeface="Times New Roman" pitchFamily="18"/>
                <a:cs typeface="Arial" panose="020B0604020202020204" pitchFamily="34" charset="0"/>
              </a:rPr>
              <a:t> du plaisir de sentir le Divers. » (Victor Segalen, </a:t>
            </a:r>
            <a:r>
              <a:rPr lang="fr-BE" i="1" dirty="0">
                <a:solidFill>
                  <a:srgbClr val="000000"/>
                </a:solidFill>
                <a:latin typeface="Arial" panose="020B0604020202020204" pitchFamily="34" charset="0"/>
                <a:ea typeface="Times New Roman" pitchFamily="18"/>
                <a:cs typeface="Arial" panose="020B0604020202020204" pitchFamily="34" charset="0"/>
              </a:rPr>
              <a:t>Essai sur l’exotisme, </a:t>
            </a:r>
            <a:r>
              <a:rPr lang="fr-BE" dirty="0">
                <a:solidFill>
                  <a:srgbClr val="000000"/>
                </a:solidFill>
                <a:latin typeface="Arial" panose="020B0604020202020204" pitchFamily="34" charset="0"/>
                <a:ea typeface="Times New Roman" pitchFamily="18"/>
                <a:cs typeface="Arial" panose="020B0604020202020204" pitchFamily="34" charset="0"/>
              </a:rPr>
              <a:t>p. 44)</a:t>
            </a:r>
          </a:p>
          <a:p>
            <a:pPr algn="just"/>
            <a:endParaRPr lang="fr-BE" dirty="0">
              <a:solidFill>
                <a:srgbClr val="000000"/>
              </a:solidFill>
              <a:latin typeface="Arial" panose="020B0604020202020204" pitchFamily="34" charset="0"/>
              <a:ea typeface="Times New Roman" pitchFamily="18"/>
              <a:cs typeface="Arial" panose="020B0604020202020204" pitchFamily="34" charset="0"/>
            </a:endParaRPr>
          </a:p>
          <a:p>
            <a:pPr algn="just"/>
            <a:r>
              <a:rPr lang="fr-BE" dirty="0">
                <a:latin typeface="Arial" panose="020B0604020202020204" pitchFamily="34" charset="0"/>
                <a:cs typeface="Arial" panose="020B0604020202020204" pitchFamily="34" charset="0"/>
              </a:rPr>
              <a:t>« Le Divers décroît. Là est le grand danger terrestre. C’est donc contre cette déchéance qu’il faut lutter, se battre, mourir peut-être avec beauté » (p. 95)</a:t>
            </a:r>
          </a:p>
          <a:p>
            <a:endParaRPr lang="fr-BE" dirty="0">
              <a:solidFill>
                <a:srgbClr val="FF0000"/>
              </a:solidFill>
              <a:latin typeface="Arial" panose="020B0604020202020204" pitchFamily="34" charset="0"/>
              <a:cs typeface="Arial" panose="020B0604020202020204" pitchFamily="34" charset="0"/>
            </a:endParaRPr>
          </a:p>
          <a:p>
            <a:endParaRPr lang="en-US" dirty="0">
              <a:solidFill>
                <a:srgbClr val="FF0000"/>
              </a:solidFill>
              <a:latin typeface="Arial" panose="020B0604020202020204" pitchFamily="34" charset="0"/>
              <a:cs typeface="Arial" panose="020B0604020202020204" pitchFamily="34" charset="0"/>
            </a:endParaRPr>
          </a:p>
          <a:p>
            <a:endParaRPr lang="fr-BE" dirty="0">
              <a:solidFill>
                <a:srgbClr val="FF0000"/>
              </a:solidFill>
              <a:latin typeface="Arial" panose="020B0604020202020204" pitchFamily="34" charset="0"/>
              <a:cs typeface="Arial" panose="020B0604020202020204" pitchFamily="34" charset="0"/>
            </a:endParaRPr>
          </a:p>
          <a:p>
            <a:pPr marL="342900" indent="-342900">
              <a:buFontTx/>
              <a:buChar char="-"/>
            </a:pPr>
            <a:endParaRPr lang="fr-BE"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2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983" y="405291"/>
            <a:ext cx="9076188" cy="4524315"/>
          </a:xfrm>
          <a:prstGeom prst="rect">
            <a:avLst/>
          </a:prstGeom>
        </p:spPr>
        <p:txBody>
          <a:bodyPr wrap="square">
            <a:spAutoFit/>
          </a:bodyPr>
          <a:lstStyle/>
          <a:p>
            <a:endParaRPr lang="fr-BE" dirty="0">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 Je suppose que le monde soit une forêt. Bon !</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Il y a des baobabs, du chêne vif, des sapins noirs, du noyer blanc;</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je veux qu’ils poussent tous, bien fermes et drus, différents de bois, de port, de couleur,</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mais pareillement pleins de sève et sans que l’un empiète sur l’autre,</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différents à leur base</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mais oh !</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que leurs têtes se rejoignent oui très haut dans l’éther</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égal à ne former pour tous</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qu’un seul toit</a:t>
            </a:r>
            <a:br>
              <a:rPr lang="fr-BE" dirty="0">
                <a:latin typeface="Arial" panose="020B0604020202020204" pitchFamily="34" charset="0"/>
                <a:cs typeface="Arial" panose="020B0604020202020204" pitchFamily="34" charset="0"/>
              </a:rPr>
            </a:br>
            <a:r>
              <a:rPr lang="fr-BE" dirty="0">
                <a:latin typeface="Arial" panose="020B0604020202020204" pitchFamily="34" charset="0"/>
                <a:cs typeface="Arial" panose="020B0604020202020204" pitchFamily="34" charset="0"/>
              </a:rPr>
              <a:t>je dis l’unique toit tutélaire... »</a:t>
            </a:r>
          </a:p>
          <a:p>
            <a:endParaRPr lang="fr-BE" dirty="0">
              <a:solidFill>
                <a:srgbClr val="FF0000"/>
              </a:solidFill>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Aimé Césaire, « Demain » </a:t>
            </a:r>
          </a:p>
          <a:p>
            <a:r>
              <a:rPr lang="fr-BE" dirty="0">
                <a:latin typeface="Arial" panose="020B0604020202020204" pitchFamily="34" charset="0"/>
                <a:cs typeface="Arial" panose="020B0604020202020204" pitchFamily="34" charset="0"/>
              </a:rPr>
              <a:t>(</a:t>
            </a:r>
            <a:r>
              <a:rPr lang="fr-BE" i="1" dirty="0">
                <a:latin typeface="Arial" panose="020B0604020202020204" pitchFamily="34" charset="0"/>
                <a:cs typeface="Arial" panose="020B0604020202020204" pitchFamily="34" charset="0"/>
              </a:rPr>
              <a:t>Et les chiens se taisaient</a:t>
            </a:r>
            <a:r>
              <a:rPr lang="fr-BE" dirty="0">
                <a:latin typeface="Arial" panose="020B0604020202020204" pitchFamily="34" charset="0"/>
                <a:cs typeface="Arial" panose="020B0604020202020204" pitchFamily="34" charset="0"/>
              </a:rPr>
              <a:t>, 1946)</a:t>
            </a:r>
            <a:endParaRPr lang="en-US" dirty="0">
              <a:latin typeface="Arial" panose="020B0604020202020204" pitchFamily="34" charset="0"/>
              <a:cs typeface="Arial" panose="020B0604020202020204" pitchFamily="34" charset="0"/>
            </a:endParaRPr>
          </a:p>
          <a:p>
            <a:endParaRPr lang="en-US" dirty="0">
              <a:solidFill>
                <a:srgbClr val="FF0000"/>
              </a:solidFill>
              <a:latin typeface="Arial" panose="020B0604020202020204" pitchFamily="34" charset="0"/>
              <a:cs typeface="Arial" panose="020B0604020202020204" pitchFamily="34" charset="0"/>
            </a:endParaRPr>
          </a:p>
          <a:p>
            <a:endParaRPr lang="fr-BE" dirty="0">
              <a:solidFill>
                <a:srgbClr val="FF0000"/>
              </a:solidFill>
              <a:latin typeface="Arial" panose="020B0604020202020204" pitchFamily="34" charset="0"/>
              <a:cs typeface="Arial" panose="020B0604020202020204" pitchFamily="34" charset="0"/>
            </a:endParaRPr>
          </a:p>
        </p:txBody>
      </p:sp>
      <p:pic>
        <p:nvPicPr>
          <p:cNvPr id="2050" name="Picture 2" descr="https://ecriturbulente.files.wordpress.com/2017/01/a2-210-nicod-laurent.jpg?w=590&amp;h=392&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460" y="2911876"/>
            <a:ext cx="4333917" cy="28794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71731" y="6084738"/>
            <a:ext cx="6096000" cy="261610"/>
          </a:xfrm>
          <a:prstGeom prst="rect">
            <a:avLst/>
          </a:prstGeom>
        </p:spPr>
        <p:txBody>
          <a:bodyPr>
            <a:spAutoFit/>
          </a:bodyPr>
          <a:lstStyle/>
          <a:p>
            <a:r>
              <a:rPr lang="fr-CH" sz="1100" dirty="0">
                <a:latin typeface="Lato"/>
              </a:rPr>
              <a:t>© Laurent NICOD 2013, pour le concours photos « Regards sur la forêt ».</a:t>
            </a:r>
            <a:endParaRPr lang="en-US" sz="1100" dirty="0"/>
          </a:p>
        </p:txBody>
      </p:sp>
      <p:sp>
        <p:nvSpPr>
          <p:cNvPr id="4" name="TextBox 3"/>
          <p:cNvSpPr txBox="1"/>
          <p:nvPr/>
        </p:nvSpPr>
        <p:spPr>
          <a:xfrm>
            <a:off x="9988441" y="3206038"/>
            <a:ext cx="1725537" cy="2585323"/>
          </a:xfrm>
          <a:prstGeom prst="rect">
            <a:avLst/>
          </a:prstGeom>
          <a:noFill/>
        </p:spPr>
        <p:txBody>
          <a:bodyPr wrap="none" rtlCol="0">
            <a:spAutoFit/>
          </a:bodyPr>
          <a:lstStyle/>
          <a:p>
            <a:r>
              <a:rPr lang="fr-FR" dirty="0"/>
              <a:t>World </a:t>
            </a:r>
            <a:r>
              <a:rPr lang="fr-FR" dirty="0" err="1"/>
              <a:t>Literature</a:t>
            </a:r>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Le Divers</a:t>
            </a:r>
          </a:p>
        </p:txBody>
      </p:sp>
      <p:cxnSp>
        <p:nvCxnSpPr>
          <p:cNvPr id="6" name="Straight Arrow Connector 5"/>
          <p:cNvCxnSpPr/>
          <p:nvPr/>
        </p:nvCxnSpPr>
        <p:spPr>
          <a:xfrm>
            <a:off x="10328764" y="3701585"/>
            <a:ext cx="49232" cy="15942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40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94" y="235390"/>
            <a:ext cx="11088791" cy="6832640"/>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0. Introduction</a:t>
            </a:r>
          </a:p>
          <a:p>
            <a:endParaRPr lang="fr-FR"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16</a:t>
            </a:r>
            <a:r>
              <a:rPr lang="fr-FR" b="1" baseline="30000" dirty="0">
                <a:latin typeface="Arial" panose="020B0604020202020204" pitchFamily="34" charset="0"/>
                <a:cs typeface="Arial" panose="020B0604020202020204" pitchFamily="34" charset="0"/>
              </a:rPr>
              <a:t>ième</a:t>
            </a:r>
            <a:r>
              <a:rPr lang="fr-FR" b="1" dirty="0">
                <a:latin typeface="Arial" panose="020B0604020202020204" pitchFamily="34" charset="0"/>
                <a:cs typeface="Arial" panose="020B0604020202020204" pitchFamily="34" charset="0"/>
              </a:rPr>
              <a:t> siècle </a:t>
            </a:r>
          </a:p>
          <a:p>
            <a:pPr marL="285750" indent="-285750" algn="just">
              <a:buFontTx/>
              <a:buChar char="-"/>
            </a:pPr>
            <a:r>
              <a:rPr lang="fr-BE" dirty="0">
                <a:latin typeface="Arial" panose="020B0604020202020204" pitchFamily="34" charset="0"/>
                <a:cs typeface="Arial" panose="020B0604020202020204" pitchFamily="34" charset="0"/>
              </a:rPr>
              <a:t>« visiter les </a:t>
            </a:r>
            <a:r>
              <a:rPr lang="fr-BE" dirty="0" err="1">
                <a:latin typeface="Arial" panose="020B0604020202020204" pitchFamily="34" charset="0"/>
                <a:cs typeface="Arial" panose="020B0604020202020204" pitchFamily="34" charset="0"/>
              </a:rPr>
              <a:t>compaignies</a:t>
            </a:r>
            <a:r>
              <a:rPr lang="fr-BE" dirty="0">
                <a:latin typeface="Arial" panose="020B0604020202020204" pitchFamily="34" charset="0"/>
                <a:cs typeface="Arial" panose="020B0604020202020204" pitchFamily="34" charset="0"/>
              </a:rPr>
              <a:t> des gens lettrez, ou de gens que eussent </a:t>
            </a:r>
            <a:r>
              <a:rPr lang="fr-BE" dirty="0" err="1">
                <a:latin typeface="Arial" panose="020B0604020202020204" pitchFamily="34" charset="0"/>
                <a:cs typeface="Arial" panose="020B0604020202020204" pitchFamily="34" charset="0"/>
              </a:rPr>
              <a:t>veu</a:t>
            </a:r>
            <a:r>
              <a:rPr lang="fr-BE" dirty="0">
                <a:latin typeface="Arial" panose="020B0604020202020204" pitchFamily="34" charset="0"/>
                <a:cs typeface="Arial" panose="020B0604020202020204" pitchFamily="34" charset="0"/>
              </a:rPr>
              <a:t> pays </a:t>
            </a:r>
            <a:r>
              <a:rPr lang="fr-BE" dirty="0" err="1">
                <a:latin typeface="Arial" panose="020B0604020202020204" pitchFamily="34" charset="0"/>
                <a:cs typeface="Arial" panose="020B0604020202020204" pitchFamily="34" charset="0"/>
              </a:rPr>
              <a:t>estranges</a:t>
            </a:r>
            <a:r>
              <a:rPr lang="fr-BE" dirty="0">
                <a:latin typeface="Arial" panose="020B0604020202020204" pitchFamily="34" charset="0"/>
                <a:cs typeface="Arial" panose="020B0604020202020204" pitchFamily="34" charset="0"/>
              </a:rPr>
              <a:t> » (</a:t>
            </a:r>
            <a:r>
              <a:rPr lang="fr-BE" b="1" dirty="0">
                <a:solidFill>
                  <a:srgbClr val="FF0000"/>
                </a:solidFill>
                <a:latin typeface="Arial" panose="020B0604020202020204" pitchFamily="34" charset="0"/>
                <a:cs typeface="Arial" panose="020B0604020202020204" pitchFamily="34" charset="0"/>
              </a:rPr>
              <a:t>François Rabelais</a:t>
            </a:r>
            <a:r>
              <a:rPr lang="fr-BE" dirty="0">
                <a:latin typeface="Arial" panose="020B0604020202020204" pitchFamily="34" charset="0"/>
                <a:cs typeface="Arial" panose="020B0604020202020204" pitchFamily="34" charset="0"/>
              </a:rPr>
              <a:t>, </a:t>
            </a:r>
            <a:r>
              <a:rPr lang="fr-BE" i="1" dirty="0">
                <a:latin typeface="Arial" panose="020B0604020202020204" pitchFamily="34" charset="0"/>
                <a:cs typeface="Arial" panose="020B0604020202020204" pitchFamily="34" charset="0"/>
              </a:rPr>
              <a:t>Gargantua</a:t>
            </a:r>
            <a:r>
              <a:rPr lang="fr-BE" dirty="0">
                <a:latin typeface="Arial" panose="020B0604020202020204" pitchFamily="34" charset="0"/>
                <a:cs typeface="Arial" panose="020B0604020202020204" pitchFamily="34" charset="0"/>
              </a:rPr>
              <a:t>, chap. 23, </a:t>
            </a:r>
            <a:r>
              <a:rPr lang="fr-FR" i="1" dirty="0">
                <a:latin typeface="Arial" panose="020B0604020202020204" pitchFamily="34" charset="0"/>
                <a:cs typeface="Arial" panose="020B0604020202020204" pitchFamily="34" charset="0"/>
              </a:rPr>
              <a:t>Œuvres</a:t>
            </a:r>
            <a:r>
              <a:rPr lang="fr-FR" dirty="0">
                <a:latin typeface="Arial" panose="020B0604020202020204" pitchFamily="34" charset="0"/>
                <a:cs typeface="Arial" panose="020B0604020202020204" pitchFamily="34" charset="0"/>
              </a:rPr>
              <a:t>, Paris, </a:t>
            </a:r>
            <a:r>
              <a:rPr lang="fr-FR" dirty="0" err="1">
                <a:latin typeface="Arial" panose="020B0604020202020204" pitchFamily="34" charset="0"/>
                <a:cs typeface="Arial" panose="020B0604020202020204" pitchFamily="34" charset="0"/>
              </a:rPr>
              <a:t>Dalibon</a:t>
            </a:r>
            <a:r>
              <a:rPr lang="fr-FR" dirty="0">
                <a:latin typeface="Arial" panose="020B0604020202020204" pitchFamily="34" charset="0"/>
                <a:cs typeface="Arial" panose="020B0604020202020204" pitchFamily="34" charset="0"/>
              </a:rPr>
              <a:t>, 1823, p. 471).</a:t>
            </a:r>
            <a:endParaRPr lang="fr-BE" dirty="0">
              <a:latin typeface="Arial" panose="020B0604020202020204" pitchFamily="34" charset="0"/>
              <a:cs typeface="Arial" panose="020B0604020202020204" pitchFamily="34" charset="0"/>
            </a:endParaRPr>
          </a:p>
          <a:p>
            <a:pPr marL="285750" indent="-285750" algn="just">
              <a:buFontTx/>
              <a:buChar char="-"/>
            </a:pPr>
            <a:r>
              <a:rPr lang="fr-FR" dirty="0">
                <a:latin typeface="Arial" panose="020B0604020202020204" pitchFamily="34" charset="0"/>
                <a:cs typeface="Arial" panose="020B0604020202020204" pitchFamily="34" charset="0"/>
              </a:rPr>
              <a:t>« chacun appelle </a:t>
            </a:r>
            <a:r>
              <a:rPr lang="fr-FR" i="1" dirty="0">
                <a:latin typeface="Arial" panose="020B0604020202020204" pitchFamily="34" charset="0"/>
                <a:cs typeface="Arial" panose="020B0604020202020204" pitchFamily="34" charset="0"/>
              </a:rPr>
              <a:t>barbare</a:t>
            </a:r>
            <a:r>
              <a:rPr lang="fr-FR" dirty="0">
                <a:latin typeface="Arial" panose="020B0604020202020204" pitchFamily="34" charset="0"/>
                <a:cs typeface="Arial" panose="020B0604020202020204" pitchFamily="34" charset="0"/>
              </a:rPr>
              <a:t> ce qui n’est pas de son usage.» (</a:t>
            </a:r>
            <a:r>
              <a:rPr lang="fr-FR" b="1" dirty="0">
                <a:solidFill>
                  <a:srgbClr val="FF0000"/>
                </a:solidFill>
                <a:latin typeface="Arial" panose="020B0604020202020204" pitchFamily="34" charset="0"/>
                <a:cs typeface="Arial" panose="020B0604020202020204" pitchFamily="34" charset="0"/>
              </a:rPr>
              <a:t>Michel de Montaigne</a:t>
            </a:r>
            <a:r>
              <a:rPr lang="fr-FR" dirty="0">
                <a:latin typeface="Arial" panose="020B0604020202020204" pitchFamily="34" charset="0"/>
                <a:cs typeface="Arial" panose="020B0604020202020204" pitchFamily="34" charset="0"/>
              </a:rPr>
              <a:t>, « Des Cannibales » in </a:t>
            </a:r>
            <a:r>
              <a:rPr lang="fr-FR" i="1" dirty="0">
                <a:latin typeface="Arial" panose="020B0604020202020204" pitchFamily="34" charset="0"/>
                <a:cs typeface="Arial" panose="020B0604020202020204" pitchFamily="34" charset="0"/>
              </a:rPr>
              <a:t>Essais</a:t>
            </a:r>
            <a:r>
              <a:rPr lang="fr-FR" dirty="0">
                <a:latin typeface="Arial" panose="020B0604020202020204" pitchFamily="34" charset="0"/>
                <a:cs typeface="Arial" panose="020B0604020202020204" pitchFamily="34" charset="0"/>
              </a:rPr>
              <a:t> I, chap. 31, P. </a:t>
            </a:r>
            <a:r>
              <a:rPr lang="fr-FR" dirty="0" err="1">
                <a:latin typeface="Arial" panose="020B0604020202020204" pitchFamily="34" charset="0"/>
                <a:cs typeface="Arial" panose="020B0604020202020204" pitchFamily="34" charset="0"/>
              </a:rPr>
              <a:t>Villey</a:t>
            </a:r>
            <a:r>
              <a:rPr lang="fr-FR" dirty="0">
                <a:latin typeface="Arial" panose="020B0604020202020204" pitchFamily="34" charset="0"/>
                <a:cs typeface="Arial" panose="020B0604020202020204" pitchFamily="34" charset="0"/>
              </a:rPr>
              <a:t> et Saulnier, 1595, p. 85)</a:t>
            </a:r>
            <a:endParaRPr lang="fr-BE" dirty="0">
              <a:latin typeface="Arial" panose="020B0604020202020204" pitchFamily="34" charset="0"/>
              <a:cs typeface="Arial" panose="020B0604020202020204" pitchFamily="34" charset="0"/>
            </a:endParaRPr>
          </a:p>
          <a:p>
            <a:pPr marL="285750" indent="-285750" algn="just">
              <a:buFontTx/>
              <a:buChar char="-"/>
            </a:pPr>
            <a:endParaRPr lang="fr-FR"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18</a:t>
            </a:r>
            <a:r>
              <a:rPr lang="fr-FR" b="1" baseline="30000" dirty="0">
                <a:latin typeface="Arial" panose="020B0604020202020204" pitchFamily="34" charset="0"/>
                <a:cs typeface="Arial" panose="020B0604020202020204" pitchFamily="34" charset="0"/>
              </a:rPr>
              <a:t>ième</a:t>
            </a:r>
            <a:r>
              <a:rPr lang="fr-FR" b="1" dirty="0">
                <a:latin typeface="Arial" panose="020B0604020202020204" pitchFamily="34" charset="0"/>
                <a:cs typeface="Arial" panose="020B0604020202020204" pitchFamily="34" charset="0"/>
              </a:rPr>
              <a:t> siècle </a:t>
            </a:r>
          </a:p>
          <a:p>
            <a:pPr marL="285750" indent="-285750" algn="just">
              <a:buFontTx/>
              <a:buChar char="-"/>
            </a:pPr>
            <a:r>
              <a:rPr lang="fr-FR" dirty="0">
                <a:latin typeface="Arial" panose="020B0604020202020204" pitchFamily="34" charset="0"/>
                <a:cs typeface="Arial" panose="020B0604020202020204" pitchFamily="34" charset="0"/>
              </a:rPr>
              <a:t>«</a:t>
            </a:r>
            <a:r>
              <a:rPr lang="fr-FR" b="1" i="1" dirty="0">
                <a:latin typeface="Arial" panose="020B0604020202020204" pitchFamily="34" charset="0"/>
                <a:cs typeface="Arial" panose="020B0604020202020204" pitchFamily="34" charset="0"/>
              </a:rPr>
              <a:t> </a:t>
            </a:r>
            <a:r>
              <a:rPr lang="fr-BE" dirty="0">
                <a:latin typeface="Arial" panose="020B0604020202020204" pitchFamily="34" charset="0"/>
                <a:cs typeface="Arial" panose="020B0604020202020204" pitchFamily="34" charset="0"/>
              </a:rPr>
              <a:t>Les </a:t>
            </a:r>
            <a:r>
              <a:rPr lang="fr-BE" i="1" dirty="0">
                <a:latin typeface="Arial" panose="020B0604020202020204" pitchFamily="34" charset="0"/>
                <a:cs typeface="Arial" panose="020B0604020202020204" pitchFamily="34" charset="0"/>
              </a:rPr>
              <a:t>voyages</a:t>
            </a:r>
            <a:r>
              <a:rPr lang="fr-BE" dirty="0">
                <a:latin typeface="Arial" panose="020B0604020202020204" pitchFamily="34" charset="0"/>
                <a:cs typeface="Arial" panose="020B0604020202020204" pitchFamily="34" charset="0"/>
              </a:rPr>
              <a:t> étendent l’esprit, l’</a:t>
            </a:r>
            <a:r>
              <a:rPr lang="fr-BE" dirty="0" err="1">
                <a:latin typeface="Arial" panose="020B0604020202020204" pitchFamily="34" charset="0"/>
                <a:cs typeface="Arial" panose="020B0604020202020204" pitchFamily="34" charset="0"/>
              </a:rPr>
              <a:t>élevent</a:t>
            </a:r>
            <a:r>
              <a:rPr lang="fr-BE" dirty="0">
                <a:latin typeface="Arial" panose="020B0604020202020204" pitchFamily="34" charset="0"/>
                <a:cs typeface="Arial" panose="020B0604020202020204" pitchFamily="34" charset="0"/>
              </a:rPr>
              <a:t>, l’enrichissent de </a:t>
            </a:r>
            <a:r>
              <a:rPr lang="fr-BE" dirty="0" err="1">
                <a:latin typeface="Arial" panose="020B0604020202020204" pitchFamily="34" charset="0"/>
                <a:cs typeface="Arial" panose="020B0604020202020204" pitchFamily="34" charset="0"/>
              </a:rPr>
              <a:t>connoissances</a:t>
            </a:r>
            <a:r>
              <a:rPr lang="fr-BE" dirty="0">
                <a:latin typeface="Arial" panose="020B0604020202020204" pitchFamily="34" charset="0"/>
                <a:cs typeface="Arial" panose="020B0604020202020204" pitchFamily="34" charset="0"/>
              </a:rPr>
              <a:t>, &amp; le guérissent des préjugés nationaux. ‘[…] l’important est de frotter, &amp; limer votre cervelle contre celle d’autrui.’» (</a:t>
            </a:r>
            <a:r>
              <a:rPr lang="fr-FR" b="1" dirty="0">
                <a:solidFill>
                  <a:srgbClr val="FF0000"/>
                </a:solidFill>
                <a:latin typeface="Arial" panose="020B0604020202020204" pitchFamily="34" charset="0"/>
                <a:cs typeface="Arial" panose="020B0604020202020204" pitchFamily="34" charset="0"/>
              </a:rPr>
              <a:t>Chevalier Louis de Jaucourt</a:t>
            </a:r>
            <a:r>
              <a:rPr lang="fr-FR" dirty="0">
                <a:latin typeface="Arial" panose="020B0604020202020204" pitchFamily="34" charset="0"/>
                <a:cs typeface="Arial" panose="020B0604020202020204" pitchFamily="34" charset="0"/>
              </a:rPr>
              <a:t>, « Voyage », </a:t>
            </a:r>
            <a:r>
              <a:rPr lang="fr-FR" i="1" dirty="0">
                <a:latin typeface="Arial" panose="020B0604020202020204" pitchFamily="34" charset="0"/>
                <a:cs typeface="Arial" panose="020B0604020202020204" pitchFamily="34" charset="0"/>
              </a:rPr>
              <a:t>L’Encyclopédie</a:t>
            </a:r>
            <a:r>
              <a:rPr lang="fr-FR" dirty="0">
                <a:latin typeface="Arial" panose="020B0604020202020204" pitchFamily="34" charset="0"/>
                <a:cs typeface="Arial" panose="020B0604020202020204" pitchFamily="34" charset="0"/>
              </a:rPr>
              <a:t>, 1765 Jaucourt cite ici un passage de Montaigne, </a:t>
            </a:r>
            <a:r>
              <a:rPr lang="fr-FR" i="1" dirty="0">
                <a:latin typeface="Arial" panose="020B0604020202020204" pitchFamily="34" charset="0"/>
                <a:cs typeface="Arial" panose="020B0604020202020204" pitchFamily="34" charset="0"/>
              </a:rPr>
              <a:t>Essais</a:t>
            </a:r>
            <a:r>
              <a:rPr lang="fr-FR" dirty="0">
                <a:latin typeface="Arial" panose="020B0604020202020204" pitchFamily="34" charset="0"/>
                <a:cs typeface="Arial" panose="020B0604020202020204" pitchFamily="34" charset="0"/>
              </a:rPr>
              <a:t>, I. 25 « Du pédantisme ») </a:t>
            </a:r>
            <a:endParaRPr lang="fr-BE" dirty="0">
              <a:latin typeface="Arial" panose="020B0604020202020204" pitchFamily="34" charset="0"/>
              <a:cs typeface="Arial" panose="020B0604020202020204" pitchFamily="34" charset="0"/>
            </a:endParaRPr>
          </a:p>
          <a:p>
            <a:pPr marL="285750" indent="-285750" algn="just">
              <a:buFontTx/>
              <a:buChar char="-"/>
            </a:pPr>
            <a:r>
              <a:rPr lang="fr-FR" dirty="0">
                <a:latin typeface="Arial" panose="020B0604020202020204" pitchFamily="34" charset="0"/>
                <a:cs typeface="Arial" panose="020B0604020202020204" pitchFamily="34" charset="0"/>
              </a:rPr>
              <a:t>« Il faut s’en rapporter aux auteurs chinois sur l’antiquité de leur pays, ce n’est pas à nous autres celtes à juger la Chine du bord de notre océan occidental. » (</a:t>
            </a:r>
            <a:r>
              <a:rPr lang="fr-FR" b="1" dirty="0">
                <a:solidFill>
                  <a:srgbClr val="FF0000"/>
                </a:solidFill>
                <a:latin typeface="Arial" panose="020B0604020202020204" pitchFamily="34" charset="0"/>
                <a:cs typeface="Arial" panose="020B0604020202020204" pitchFamily="34" charset="0"/>
              </a:rPr>
              <a:t>Voltaire</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Carnets</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Œuvres C</a:t>
            </a:r>
            <a:r>
              <a:rPr lang="fr-FR" dirty="0">
                <a:latin typeface="Arial" panose="020B0604020202020204" pitchFamily="34" charset="0"/>
                <a:cs typeface="Arial" panose="020B0604020202020204" pitchFamily="34" charset="0"/>
              </a:rPr>
              <a:t>omplètes </a:t>
            </a:r>
            <a:r>
              <a:rPr lang="fr-BE" dirty="0">
                <a:latin typeface="Arial" panose="020B0604020202020204" pitchFamily="34" charset="0"/>
                <a:cs typeface="Arial" panose="020B0604020202020204" pitchFamily="34" charset="0"/>
              </a:rPr>
              <a:t>, Oxford, 1994, </a:t>
            </a:r>
            <a:r>
              <a:rPr lang="fr-BE" dirty="0" err="1">
                <a:latin typeface="Arial" panose="020B0604020202020204" pitchFamily="34" charset="0"/>
                <a:cs typeface="Arial" panose="020B0604020202020204" pitchFamily="34" charset="0"/>
              </a:rPr>
              <a:t>dir</a:t>
            </a:r>
            <a:r>
              <a:rPr lang="fr-BE" dirty="0">
                <a:latin typeface="Arial" panose="020B0604020202020204" pitchFamily="34" charset="0"/>
                <a:cs typeface="Arial" panose="020B0604020202020204" pitchFamily="34" charset="0"/>
              </a:rPr>
              <a:t>. Christiane </a:t>
            </a:r>
            <a:r>
              <a:rPr lang="fr-BE" dirty="0" err="1">
                <a:latin typeface="Arial" panose="020B0604020202020204" pitchFamily="34" charset="0"/>
                <a:cs typeface="Arial" panose="020B0604020202020204" pitchFamily="34" charset="0"/>
              </a:rPr>
              <a:t>Mervaud</a:t>
            </a:r>
            <a:r>
              <a:rPr lang="fr-BE"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t. V, p. 81)</a:t>
            </a:r>
          </a:p>
          <a:p>
            <a:pPr lvl="1" algn="just"/>
            <a:endParaRPr lang="fr-FR" b="1"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20</a:t>
            </a:r>
            <a:r>
              <a:rPr lang="fr-FR" b="1" baseline="30000" dirty="0">
                <a:latin typeface="Arial" panose="020B0604020202020204" pitchFamily="34" charset="0"/>
                <a:cs typeface="Arial" panose="020B0604020202020204" pitchFamily="34" charset="0"/>
              </a:rPr>
              <a:t>ième</a:t>
            </a:r>
            <a:r>
              <a:rPr lang="fr-FR" b="1" dirty="0">
                <a:latin typeface="Arial" panose="020B0604020202020204" pitchFamily="34" charset="0"/>
                <a:cs typeface="Arial" panose="020B0604020202020204" pitchFamily="34" charset="0"/>
              </a:rPr>
              <a:t> siècle</a:t>
            </a:r>
          </a:p>
          <a:p>
            <a:pPr marL="285750" indent="-285750" algn="just">
              <a:buFontTx/>
              <a:buChar char="-"/>
            </a:pPr>
            <a:r>
              <a:rPr lang="fr-FR" dirty="0">
                <a:latin typeface="Arial" panose="020B0604020202020204" pitchFamily="34" charset="0"/>
                <a:cs typeface="Arial" panose="020B0604020202020204" pitchFamily="34" charset="0"/>
              </a:rPr>
              <a:t>« </a:t>
            </a:r>
            <a:r>
              <a:rPr lang="fr-BE" dirty="0">
                <a:latin typeface="Arial" panose="020B0604020202020204" pitchFamily="34" charset="0"/>
                <a:cs typeface="Arial" panose="020B0604020202020204" pitchFamily="34" charset="0"/>
              </a:rPr>
              <a:t>Or, l’heure actuelle comporte cette question capitale : l’Europe va-t-elle garder sa prééminence dans tous les genres ?  L’Europe deviendra-t-elle </a:t>
            </a:r>
            <a:r>
              <a:rPr lang="fr-BE" i="1" dirty="0">
                <a:latin typeface="Arial" panose="020B0604020202020204" pitchFamily="34" charset="0"/>
                <a:cs typeface="Arial" panose="020B0604020202020204" pitchFamily="34" charset="0"/>
              </a:rPr>
              <a:t>ce qu’elle est en réalité</a:t>
            </a:r>
            <a:r>
              <a:rPr lang="fr-BE" dirty="0">
                <a:latin typeface="Arial" panose="020B0604020202020204" pitchFamily="34" charset="0"/>
                <a:cs typeface="Arial" panose="020B0604020202020204" pitchFamily="34" charset="0"/>
              </a:rPr>
              <a:t>, c’est-à-dire un petit cap du continent asiatique ? Ou bien l’Europe restera-t-elle </a:t>
            </a:r>
            <a:r>
              <a:rPr lang="fr-BE" i="1" dirty="0">
                <a:latin typeface="Arial" panose="020B0604020202020204" pitchFamily="34" charset="0"/>
                <a:cs typeface="Arial" panose="020B0604020202020204" pitchFamily="34" charset="0"/>
              </a:rPr>
              <a:t>ce qu’elle paraît</a:t>
            </a:r>
            <a:r>
              <a:rPr lang="fr-BE" dirty="0">
                <a:latin typeface="Arial" panose="020B0604020202020204" pitchFamily="34" charset="0"/>
                <a:cs typeface="Arial" panose="020B0604020202020204" pitchFamily="34" charset="0"/>
              </a:rPr>
              <a:t>, c’est-à-dire : la partie précieuse de l’univers terrestre, la perle de la sphère, le cerveau d’un vaste corps ? » (</a:t>
            </a:r>
            <a:r>
              <a:rPr lang="fr-FR" b="1" dirty="0">
                <a:solidFill>
                  <a:srgbClr val="FF0000"/>
                </a:solidFill>
                <a:latin typeface="Arial" panose="020B0604020202020204" pitchFamily="34" charset="0"/>
                <a:cs typeface="Arial" panose="020B0604020202020204" pitchFamily="34" charset="0"/>
              </a:rPr>
              <a:t>Paul Valéry</a:t>
            </a:r>
            <a:r>
              <a:rPr lang="fr-FR" b="1"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La crise de l’Esprit</a:t>
            </a:r>
            <a:r>
              <a:rPr lang="fr-FR" dirty="0">
                <a:latin typeface="Arial" panose="020B0604020202020204" pitchFamily="34" charset="0"/>
                <a:cs typeface="Arial" panose="020B0604020202020204" pitchFamily="34" charset="0"/>
              </a:rPr>
              <a:t>, Deuxième lettre, 1919, Paris, Gallimard « Pléiade »)</a:t>
            </a:r>
          </a:p>
          <a:p>
            <a:pPr marL="285750" indent="-285750">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5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1"/>
          <p:cNvSpPr txBox="1"/>
          <p:nvPr/>
        </p:nvSpPr>
        <p:spPr>
          <a:xfrm flipH="1">
            <a:off x="697935" y="201497"/>
            <a:ext cx="4451113" cy="461665"/>
          </a:xfrm>
          <a:prstGeom prst="rect">
            <a:avLst/>
          </a:prstGeom>
          <a:noFill/>
        </p:spPr>
        <p:txBody>
          <a:bodyPr wrap="square" rtlCol="0">
            <a:spAutoFit/>
          </a:bodyPr>
          <a:lstStyle/>
          <a:p>
            <a:pPr marL="342900" indent="-342900">
              <a:buAutoNum type="arabicPeriod"/>
            </a:pPr>
            <a:r>
              <a:rPr lang="fr-BE" sz="2400" b="1" dirty="0">
                <a:latin typeface="Arial" panose="020B0604020202020204" pitchFamily="34" charset="0"/>
                <a:cs typeface="Arial" panose="020B0604020202020204" pitchFamily="34" charset="0"/>
              </a:rPr>
              <a:t>Au-delà du Narcissisme</a:t>
            </a:r>
          </a:p>
        </p:txBody>
      </p:sp>
      <p:pic>
        <p:nvPicPr>
          <p:cNvPr id="1026" name="Picture 2" descr="Image associé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37959" y="1261545"/>
            <a:ext cx="2054664" cy="24912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2083" y="3752746"/>
            <a:ext cx="6186309" cy="3323987"/>
          </a:xfrm>
          <a:prstGeom prst="rect">
            <a:avLst/>
          </a:prstGeom>
        </p:spPr>
        <p:txBody>
          <a:bodyPr wrap="none">
            <a:spAutoFit/>
          </a:bodyPr>
          <a:lstStyle/>
          <a:p>
            <a:pPr fontAlgn="base"/>
            <a:r>
              <a:rPr lang="fr-BE" sz="1600" dirty="0">
                <a:latin typeface="Arial" panose="020B0604020202020204" pitchFamily="34" charset="0"/>
                <a:cs typeface="Arial" panose="020B0604020202020204" pitchFamily="34" charset="0"/>
              </a:rPr>
              <a:t>Le Caravage, </a:t>
            </a:r>
            <a:r>
              <a:rPr lang="fr-BE" sz="1600" i="1" dirty="0">
                <a:latin typeface="Arial" panose="020B0604020202020204" pitchFamily="34" charset="0"/>
                <a:cs typeface="Arial" panose="020B0604020202020204" pitchFamily="34" charset="0"/>
              </a:rPr>
              <a:t>Narcisse</a:t>
            </a:r>
            <a:r>
              <a:rPr lang="fr-BE" sz="1600" dirty="0">
                <a:latin typeface="Arial" panose="020B0604020202020204" pitchFamily="34" charset="0"/>
                <a:cs typeface="Arial" panose="020B0604020202020204" pitchFamily="34" charset="0"/>
              </a:rPr>
              <a:t>, 1597-1599, </a:t>
            </a:r>
          </a:p>
          <a:p>
            <a:pPr fontAlgn="base"/>
            <a:r>
              <a:rPr lang="fr-BE" sz="1600" dirty="0">
                <a:latin typeface="Arial" panose="020B0604020202020204" pitchFamily="34" charset="0"/>
                <a:cs typeface="Arial" panose="020B0604020202020204" pitchFamily="34" charset="0"/>
              </a:rPr>
              <a:t>h/t, palais Barberini, Rome</a:t>
            </a:r>
          </a:p>
          <a:p>
            <a:pPr fontAlgn="base"/>
            <a:r>
              <a:rPr lang="fr-BE" sz="16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Les trois humiliations au </a:t>
            </a:r>
            <a:r>
              <a:rPr lang="en-US" dirty="0" err="1">
                <a:latin typeface="Arial" panose="020B0604020202020204" pitchFamily="34" charset="0"/>
                <a:cs typeface="Arial" panose="020B0604020202020204" pitchFamily="34" charset="0"/>
              </a:rPr>
              <a:t>narcissisme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l’humanité</a:t>
            </a:r>
            <a:r>
              <a:rPr lang="en-US" dirty="0">
                <a:latin typeface="Arial" panose="020B0604020202020204" pitchFamily="34" charset="0"/>
                <a:cs typeface="Arial" panose="020B0604020202020204" pitchFamily="34" charset="0"/>
              </a:rPr>
              <a:t> :</a:t>
            </a:r>
          </a:p>
          <a:p>
            <a:pPr marL="285750" indent="-285750">
              <a:buFontTx/>
              <a:buChar char="-"/>
            </a:pPr>
            <a:r>
              <a:rPr lang="en-US" dirty="0">
                <a:latin typeface="Arial" panose="020B0604020202020204" pitchFamily="34" charset="0"/>
                <a:cs typeface="Arial" panose="020B0604020202020204" pitchFamily="34" charset="0"/>
              </a:rPr>
              <a:t>Copernic</a:t>
            </a:r>
          </a:p>
          <a:p>
            <a:pPr marL="285750" indent="-285750">
              <a:buFontTx/>
              <a:buChar char="-"/>
            </a:pPr>
            <a:r>
              <a:rPr lang="en-US" dirty="0">
                <a:latin typeface="Arial" panose="020B0604020202020204" pitchFamily="34" charset="0"/>
                <a:cs typeface="Arial" panose="020B0604020202020204" pitchFamily="34" charset="0"/>
              </a:rPr>
              <a:t>Darwin</a:t>
            </a:r>
          </a:p>
          <a:p>
            <a:pPr marL="285750" indent="-285750">
              <a:buFontTx/>
              <a:buChar char="-"/>
            </a:pPr>
            <a:r>
              <a:rPr lang="en-US" dirty="0">
                <a:latin typeface="Arial" panose="020B0604020202020204" pitchFamily="34" charset="0"/>
                <a:cs typeface="Arial" panose="020B0604020202020204" pitchFamily="34" charset="0"/>
              </a:rPr>
              <a:t>Freud</a:t>
            </a:r>
          </a:p>
          <a:p>
            <a:r>
              <a:rPr lang="fr-BE" dirty="0">
                <a:latin typeface="Arial" panose="020B0604020202020204" pitchFamily="34" charset="0"/>
                <a:cs typeface="Arial" panose="020B0604020202020204" pitchFamily="34" charset="0"/>
              </a:rPr>
              <a:t>(Sigmund Freud, </a:t>
            </a:r>
            <a:r>
              <a:rPr lang="fr-BE" i="1" dirty="0">
                <a:latin typeface="Arial" panose="020B0604020202020204" pitchFamily="34" charset="0"/>
                <a:cs typeface="Arial" panose="020B0604020202020204" pitchFamily="34" charset="0"/>
              </a:rPr>
              <a:t>Une difficulté de la psychanalyse </a:t>
            </a:r>
            <a:r>
              <a:rPr lang="fr-BE" dirty="0">
                <a:latin typeface="Arial" panose="020B0604020202020204" pitchFamily="34" charset="0"/>
                <a:cs typeface="Arial" panose="020B0604020202020204" pitchFamily="34" charset="0"/>
              </a:rPr>
              <a:t>(1917))</a:t>
            </a:r>
          </a:p>
          <a:p>
            <a:r>
              <a:rPr lang="fr-BE" dirty="0">
                <a:latin typeface="Arial" panose="020B0604020202020204" pitchFamily="34" charset="0"/>
                <a:cs typeface="Arial" panose="020B0604020202020204" pitchFamily="34" charset="0"/>
              </a:rPr>
              <a:t>Quatrième coup au </a:t>
            </a:r>
            <a:r>
              <a:rPr lang="fr-BE" dirty="0" err="1">
                <a:latin typeface="Arial" panose="020B0604020202020204" pitchFamily="34" charset="0"/>
                <a:cs typeface="Arial" panose="020B0604020202020204" pitchFamily="34" charset="0"/>
              </a:rPr>
              <a:t>narcissime</a:t>
            </a:r>
            <a:r>
              <a:rPr lang="fr-BE" dirty="0">
                <a:latin typeface="Arial" panose="020B0604020202020204" pitchFamily="34" charset="0"/>
                <a:cs typeface="Arial" panose="020B0604020202020204" pitchFamily="34" charset="0"/>
              </a:rPr>
              <a:t> de l’Occident ? </a:t>
            </a:r>
          </a:p>
          <a:p>
            <a:r>
              <a:rPr lang="fr-BE" dirty="0">
                <a:latin typeface="Arial" panose="020B0604020202020204" pitchFamily="34" charset="0"/>
                <a:cs typeface="Arial" panose="020B0604020202020204" pitchFamily="34" charset="0"/>
              </a:rPr>
              <a:t>-  Le décentrement</a:t>
            </a:r>
          </a:p>
          <a:p>
            <a:endParaRPr lang="fr-BE" dirty="0">
              <a:latin typeface="Arial" panose="020B0604020202020204" pitchFamily="34" charset="0"/>
              <a:cs typeface="Arial" panose="020B0604020202020204" pitchFamily="34" charset="0"/>
            </a:endParaRPr>
          </a:p>
          <a:p>
            <a:endParaRPr lang="fr-BE" dirty="0">
              <a:latin typeface="Arial" panose="020B0604020202020204" pitchFamily="34" charset="0"/>
              <a:cs typeface="Arial" panose="020B0604020202020204" pitchFamily="34" charset="0"/>
            </a:endParaRPr>
          </a:p>
        </p:txBody>
      </p:sp>
      <p:pic>
        <p:nvPicPr>
          <p:cNvPr id="1028" name="Picture 4" descr="Résultat de recherche d'image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18506" y="1261545"/>
            <a:ext cx="3246506" cy="23281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17012" y="3746928"/>
            <a:ext cx="6096000" cy="584775"/>
          </a:xfrm>
          <a:prstGeom prst="rect">
            <a:avLst/>
          </a:prstGeom>
        </p:spPr>
        <p:txBody>
          <a:bodyPr>
            <a:spAutoFit/>
          </a:bodyPr>
          <a:lstStyle/>
          <a:p>
            <a:r>
              <a:rPr lang="fr-BE" sz="1600" dirty="0">
                <a:solidFill>
                  <a:srgbClr val="262626"/>
                </a:solidFill>
                <a:latin typeface="Arial" panose="020B0604020202020204" pitchFamily="34" charset="0"/>
                <a:cs typeface="Arial" panose="020B0604020202020204" pitchFamily="34" charset="0"/>
              </a:rPr>
              <a:t>Salvador Dalí, </a:t>
            </a:r>
            <a:r>
              <a:rPr lang="fr-BE" sz="1600" b="0" i="1" dirty="0">
                <a:solidFill>
                  <a:srgbClr val="262626"/>
                </a:solidFill>
                <a:effectLst/>
                <a:latin typeface="Arial" panose="020B0604020202020204" pitchFamily="34" charset="0"/>
                <a:cs typeface="Arial" panose="020B0604020202020204" pitchFamily="34" charset="0"/>
              </a:rPr>
              <a:t>Métamorphose de Narcisse</a:t>
            </a:r>
            <a:r>
              <a:rPr lang="fr-BE" sz="1600" b="0" i="0" dirty="0">
                <a:solidFill>
                  <a:srgbClr val="262626"/>
                </a:solidFill>
                <a:effectLst/>
                <a:latin typeface="Arial" panose="020B0604020202020204" pitchFamily="34" charset="0"/>
                <a:cs typeface="Arial" panose="020B0604020202020204" pitchFamily="34" charset="0"/>
              </a:rPr>
              <a:t>, </a:t>
            </a:r>
          </a:p>
          <a:p>
            <a:r>
              <a:rPr lang="fr-BE" sz="1600" b="0" i="0" dirty="0">
                <a:solidFill>
                  <a:srgbClr val="262626"/>
                </a:solidFill>
                <a:effectLst/>
                <a:latin typeface="Arial" panose="020B0604020202020204" pitchFamily="34" charset="0"/>
                <a:cs typeface="Arial" panose="020B0604020202020204" pitchFamily="34" charset="0"/>
              </a:rPr>
              <a:t>1937, Tate Modern, Londres</a:t>
            </a:r>
            <a:endParaRPr lang="fr-BE" sz="1600" dirty="0">
              <a:latin typeface="Arial" panose="020B0604020202020204" pitchFamily="34" charset="0"/>
              <a:cs typeface="Arial" panose="020B0604020202020204" pitchFamily="34" charset="0"/>
            </a:endParaRPr>
          </a:p>
        </p:txBody>
      </p:sp>
      <p:sp>
        <p:nvSpPr>
          <p:cNvPr id="5" name="TextBox 4"/>
          <p:cNvSpPr txBox="1"/>
          <p:nvPr/>
        </p:nvSpPr>
        <p:spPr>
          <a:xfrm>
            <a:off x="1112076" y="799985"/>
            <a:ext cx="10162564" cy="923330"/>
          </a:xfrm>
          <a:prstGeom prst="rect">
            <a:avLst/>
          </a:prstGeom>
          <a:noFill/>
        </p:spPr>
        <p:txBody>
          <a:bodyPr wrap="square" rtlCol="0">
            <a:spAutoFit/>
          </a:bodyPr>
          <a:lstStyle/>
          <a:p>
            <a:r>
              <a:rPr lang="fr-BE" dirty="0">
                <a:latin typeface="Arial" panose="020B0604020202020204" pitchFamily="34" charset="0"/>
                <a:cs typeface="Arial" panose="020B0604020202020204" pitchFamily="34" charset="0"/>
              </a:rPr>
              <a:t>Maurice Blanchot, </a:t>
            </a:r>
            <a:r>
              <a:rPr lang="fr-BE" i="1" dirty="0">
                <a:latin typeface="Arial" panose="020B0604020202020204" pitchFamily="34" charset="0"/>
                <a:cs typeface="Arial" panose="020B0604020202020204" pitchFamily="34" charset="0"/>
              </a:rPr>
              <a:t>L’écriture du désastre, </a:t>
            </a:r>
            <a:r>
              <a:rPr lang="fr-BE" dirty="0">
                <a:latin typeface="Arial" panose="020B0604020202020204" pitchFamily="34" charset="0"/>
                <a:cs typeface="Arial" panose="020B0604020202020204" pitchFamily="34" charset="0"/>
              </a:rPr>
              <a:t>Paris, Gallimard, 1980 (relecture d’Ovide)</a:t>
            </a:r>
          </a:p>
          <a:p>
            <a:endParaRPr lang="fr-BE" dirty="0">
              <a:solidFill>
                <a:srgbClr val="000000"/>
              </a:solidFill>
              <a:latin typeface="Arial" panose="020B0604020202020204" pitchFamily="34" charset="0"/>
              <a:cs typeface="Arial" panose="020B0604020202020204" pitchFamily="34" charset="0"/>
            </a:endParaRPr>
          </a:p>
          <a:p>
            <a:endParaRPr lang="fr-BE"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618" y="152544"/>
            <a:ext cx="6590251" cy="6463308"/>
          </a:xfrm>
          <a:prstGeom prst="rect">
            <a:avLst/>
          </a:prstGeom>
        </p:spPr>
        <p:txBody>
          <a:bodyPr wrap="square">
            <a:spAutoFit/>
          </a:bodyPr>
          <a:lstStyle/>
          <a:p>
            <a:r>
              <a:rPr lang="fr-BE" dirty="0">
                <a:latin typeface="Arial" panose="020B0604020202020204" pitchFamily="34" charset="0"/>
                <a:cs typeface="Arial" panose="020B0604020202020204" pitchFamily="34" charset="0"/>
              </a:rPr>
              <a:t> </a:t>
            </a:r>
            <a:r>
              <a:rPr lang="fr-BE" b="1" dirty="0">
                <a:latin typeface="Arial" panose="020B0604020202020204" pitchFamily="34" charset="0"/>
                <a:cs typeface="Arial" panose="020B0604020202020204" pitchFamily="34" charset="0"/>
              </a:rPr>
              <a:t>Léopold </a:t>
            </a:r>
            <a:r>
              <a:rPr lang="fr-BE" b="1" dirty="0" err="1">
                <a:latin typeface="Arial" panose="020B0604020202020204" pitchFamily="34" charset="0"/>
                <a:cs typeface="Arial" panose="020B0604020202020204" pitchFamily="34" charset="0"/>
              </a:rPr>
              <a:t>Sédar</a:t>
            </a:r>
            <a:r>
              <a:rPr lang="fr-BE" b="1" dirty="0">
                <a:latin typeface="Arial" panose="020B0604020202020204" pitchFamily="34" charset="0"/>
                <a:cs typeface="Arial" panose="020B0604020202020204" pitchFamily="34" charset="0"/>
              </a:rPr>
              <a:t> Senghor, « Ce que l’homme noir apporte » (1939)</a:t>
            </a:r>
          </a:p>
          <a:p>
            <a:pPr algn="just"/>
            <a:r>
              <a:rPr lang="fr-BE" dirty="0">
                <a:latin typeface="Arial" panose="020B0604020202020204" pitchFamily="34" charset="0"/>
                <a:cs typeface="Arial" panose="020B0604020202020204" pitchFamily="34" charset="0"/>
              </a:rPr>
              <a:t>« On l’a dit souvent, le nègre est l’homme de la nature. Il vit traditionnellement de la terre et avec la terre, dans et par le cosmos. C’est un </a:t>
            </a:r>
            <a:r>
              <a:rPr lang="fr-BE" dirty="0">
                <a:solidFill>
                  <a:srgbClr val="FF0000"/>
                </a:solidFill>
                <a:latin typeface="Arial" panose="020B0604020202020204" pitchFamily="34" charset="0"/>
                <a:cs typeface="Arial" panose="020B0604020202020204" pitchFamily="34" charset="0"/>
              </a:rPr>
              <a:t>sensuel</a:t>
            </a:r>
            <a:r>
              <a:rPr lang="fr-BE" dirty="0">
                <a:latin typeface="Arial" panose="020B0604020202020204" pitchFamily="34" charset="0"/>
                <a:cs typeface="Arial" panose="020B0604020202020204" pitchFamily="34" charset="0"/>
              </a:rPr>
              <a:t>, un être aux sens ouverts, sans intermédiaire entre le sujet et l’objet, sujet et objet à la fois. Il est sons, odeurs, rythmes, formes et couleurs. [...]</a:t>
            </a:r>
          </a:p>
          <a:p>
            <a:pPr algn="just"/>
            <a:r>
              <a:rPr lang="fr-BE" dirty="0">
                <a:latin typeface="Arial" panose="020B0604020202020204" pitchFamily="34" charset="0"/>
                <a:cs typeface="Arial" panose="020B0604020202020204" pitchFamily="34" charset="0"/>
              </a:rPr>
              <a:t>  C’est dire que le nègre n’est pas dénué de raison comme on a voulu me le faire dire. Mais sa </a:t>
            </a:r>
            <a:r>
              <a:rPr lang="fr-BE" dirty="0">
                <a:solidFill>
                  <a:srgbClr val="FF0000"/>
                </a:solidFill>
                <a:latin typeface="Arial" panose="020B0604020202020204" pitchFamily="34" charset="0"/>
                <a:cs typeface="Arial" panose="020B0604020202020204" pitchFamily="34" charset="0"/>
              </a:rPr>
              <a:t>raison</a:t>
            </a:r>
            <a:r>
              <a:rPr lang="fr-BE" dirty="0">
                <a:latin typeface="Arial" panose="020B0604020202020204" pitchFamily="34" charset="0"/>
                <a:cs typeface="Arial" panose="020B0604020202020204" pitchFamily="34" charset="0"/>
              </a:rPr>
              <a:t> n’est pas discursive ; elle est </a:t>
            </a:r>
            <a:r>
              <a:rPr lang="fr-BE" dirty="0">
                <a:solidFill>
                  <a:srgbClr val="FF0000"/>
                </a:solidFill>
                <a:latin typeface="Arial" panose="020B0604020202020204" pitchFamily="34" charset="0"/>
                <a:cs typeface="Arial" panose="020B0604020202020204" pitchFamily="34" charset="0"/>
              </a:rPr>
              <a:t>synthétique</a:t>
            </a:r>
            <a:r>
              <a:rPr lang="fr-BE" dirty="0">
                <a:latin typeface="Arial" panose="020B0604020202020204" pitchFamily="34" charset="0"/>
                <a:cs typeface="Arial" panose="020B0604020202020204" pitchFamily="34" charset="0"/>
              </a:rPr>
              <a:t>. Elle n’est pas antagoniste ; elle est </a:t>
            </a:r>
            <a:r>
              <a:rPr lang="fr-BE" dirty="0">
                <a:solidFill>
                  <a:srgbClr val="FF0000"/>
                </a:solidFill>
                <a:latin typeface="Arial" panose="020B0604020202020204" pitchFamily="34" charset="0"/>
                <a:cs typeface="Arial" panose="020B0604020202020204" pitchFamily="34" charset="0"/>
              </a:rPr>
              <a:t>sympathique</a:t>
            </a:r>
            <a:r>
              <a:rPr lang="fr-BE" dirty="0">
                <a:latin typeface="Arial" panose="020B0604020202020204" pitchFamily="34" charset="0"/>
                <a:cs typeface="Arial" panose="020B0604020202020204" pitchFamily="34" charset="0"/>
              </a:rPr>
              <a:t>. C’est un autre mode de connaissance. La </a:t>
            </a:r>
            <a:r>
              <a:rPr lang="fr-BE" dirty="0">
                <a:solidFill>
                  <a:srgbClr val="FF0000"/>
                </a:solidFill>
                <a:latin typeface="Arial" panose="020B0604020202020204" pitchFamily="34" charset="0"/>
                <a:cs typeface="Arial" panose="020B0604020202020204" pitchFamily="34" charset="0"/>
              </a:rPr>
              <a:t>raison nègre </a:t>
            </a:r>
            <a:r>
              <a:rPr lang="fr-BE" dirty="0">
                <a:latin typeface="Arial" panose="020B0604020202020204" pitchFamily="34" charset="0"/>
                <a:cs typeface="Arial" panose="020B0604020202020204" pitchFamily="34" charset="0"/>
              </a:rPr>
              <a:t>n’appauvrit pas les choses, elle ne les moule pas en des schèmes rigides, éliminant les sucs et les sèves; elle se coule dans les artères des choses, elle en éprouve tous les contours pour se loger au cœur vivant du réel. La raison européenne est analytique par utilisation, la raison nègre, </a:t>
            </a:r>
            <a:r>
              <a:rPr lang="fr-BE" dirty="0">
                <a:solidFill>
                  <a:srgbClr val="FF0000"/>
                </a:solidFill>
                <a:latin typeface="Arial" panose="020B0604020202020204" pitchFamily="34" charset="0"/>
                <a:cs typeface="Arial" panose="020B0604020202020204" pitchFamily="34" charset="0"/>
              </a:rPr>
              <a:t>intuitive par participation</a:t>
            </a:r>
            <a:r>
              <a:rPr lang="fr-BE" dirty="0">
                <a:latin typeface="Arial" panose="020B0604020202020204" pitchFamily="34" charset="0"/>
                <a:cs typeface="Arial" panose="020B0604020202020204" pitchFamily="34" charset="0"/>
              </a:rPr>
              <a:t>. »</a:t>
            </a:r>
          </a:p>
          <a:p>
            <a:pPr algn="just"/>
            <a:endParaRPr lang="fr-BE" dirty="0">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La </a:t>
            </a:r>
            <a:r>
              <a:rPr lang="fr-BE" i="1" dirty="0">
                <a:solidFill>
                  <a:srgbClr val="FF0000"/>
                </a:solidFill>
                <a:latin typeface="Arial" panose="020B0604020202020204" pitchFamily="34" charset="0"/>
                <a:cs typeface="Arial" panose="020B0604020202020204" pitchFamily="34" charset="0"/>
              </a:rPr>
              <a:t>négritude</a:t>
            </a:r>
            <a:r>
              <a:rPr lang="fr-BE" dirty="0">
                <a:latin typeface="Arial" panose="020B0604020202020204" pitchFamily="34" charset="0"/>
                <a:cs typeface="Arial" panose="020B0604020202020204" pitchFamily="34" charset="0"/>
              </a:rPr>
              <a:t> (avec Aimé Césaire)</a:t>
            </a:r>
          </a:p>
          <a:p>
            <a:r>
              <a:rPr lang="fr-BE" dirty="0">
                <a:latin typeface="Arial" panose="020B0604020202020204" pitchFamily="34" charset="0"/>
                <a:cs typeface="Arial" panose="020B0604020202020204" pitchFamily="34" charset="0"/>
              </a:rPr>
              <a:t>« le nègre gaulois » </a:t>
            </a:r>
            <a:r>
              <a:rPr lang="fr-BE" dirty="0">
                <a:latin typeface="Arial" panose="020B0604020202020204" pitchFamily="34" charset="0"/>
                <a:cs typeface="Arial" panose="020B0604020202020204" pitchFamily="34" charset="0"/>
                <a:sym typeface="Wingdings" panose="05000000000000000000" pitchFamily="2" charset="2"/>
              </a:rPr>
              <a:t> 1960 « le nègre nouveau »</a:t>
            </a:r>
            <a:endParaRPr lang="fr-BE" dirty="0">
              <a:latin typeface="Arial" panose="020B0604020202020204" pitchFamily="34" charset="0"/>
              <a:cs typeface="Arial" panose="020B0604020202020204" pitchFamily="34" charset="0"/>
            </a:endParaRPr>
          </a:p>
          <a:p>
            <a:endParaRPr lang="fr-BE" dirty="0">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Lucien Lévy-Bruhl « mentalité primitive prélogique »</a:t>
            </a:r>
          </a:p>
          <a:p>
            <a:r>
              <a:rPr lang="fr-BE" dirty="0">
                <a:latin typeface="Arial" panose="020B0604020202020204" pitchFamily="34" charset="0"/>
                <a:cs typeface="Arial" panose="020B0604020202020204" pitchFamily="34" charset="0"/>
              </a:rPr>
              <a:t>Jean-Paul Sartre, </a:t>
            </a:r>
            <a:r>
              <a:rPr lang="fr-BE" i="1" dirty="0">
                <a:latin typeface="Arial" panose="020B0604020202020204" pitchFamily="34" charset="0"/>
                <a:cs typeface="Arial" panose="020B0604020202020204" pitchFamily="34" charset="0"/>
              </a:rPr>
              <a:t>Orphée noir, </a:t>
            </a:r>
            <a:r>
              <a:rPr lang="fr-BE" dirty="0">
                <a:latin typeface="Arial" panose="020B0604020202020204" pitchFamily="34" charset="0"/>
                <a:cs typeface="Arial" panose="020B0604020202020204" pitchFamily="34" charset="0"/>
              </a:rPr>
              <a:t>1948</a:t>
            </a:r>
          </a:p>
        </p:txBody>
      </p:sp>
      <p:pic>
        <p:nvPicPr>
          <p:cNvPr id="1026" name="Picture 2" descr="http://www.col-grunewald-guebwiller.ac-strasbourg.fr/IMG/jpg/ng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586" y="4547817"/>
            <a:ext cx="1510733" cy="1963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l-grunewald-guebwiller.ac-strasbourg.fr/IMG/jpg/ngr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934" y="255947"/>
            <a:ext cx="3298969" cy="3079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l-grunewald-guebwiller.ac-strasbourg.fr/IMG/jpg/ngre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993" y="4356899"/>
            <a:ext cx="2686658" cy="1940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87586" y="3525902"/>
            <a:ext cx="4221044" cy="830997"/>
          </a:xfrm>
          <a:prstGeom prst="rect">
            <a:avLst/>
          </a:prstGeom>
          <a:noFill/>
        </p:spPr>
        <p:txBody>
          <a:bodyPr wrap="square" rtlCol="0">
            <a:spAutoFit/>
          </a:bodyPr>
          <a:lstStyle/>
          <a:p>
            <a:pPr algn="just"/>
            <a:r>
              <a:rPr lang="fr-BE" sz="1600" dirty="0">
                <a:latin typeface="Arial" panose="020B0604020202020204" pitchFamily="34" charset="0"/>
                <a:cs typeface="Arial" panose="020B0604020202020204" pitchFamily="34" charset="0"/>
              </a:rPr>
              <a:t>Pablo Picasso, </a:t>
            </a:r>
            <a:r>
              <a:rPr lang="fr-BE" sz="1600" i="1" dirty="0">
                <a:latin typeface="Arial" panose="020B0604020202020204" pitchFamily="34" charset="0"/>
                <a:cs typeface="Arial" panose="020B0604020202020204" pitchFamily="34" charset="0"/>
              </a:rPr>
              <a:t>Les demoiselles d’Avignon</a:t>
            </a:r>
            <a:r>
              <a:rPr lang="fr-BE" sz="1600" dirty="0">
                <a:latin typeface="Arial" panose="020B0604020202020204" pitchFamily="34" charset="0"/>
                <a:cs typeface="Arial" panose="020B0604020202020204" pitchFamily="34" charset="0"/>
              </a:rPr>
              <a:t>, h/t, 243,9 cm x 233,7 cm, New York, Museum of Modern Art, 1907</a:t>
            </a:r>
          </a:p>
        </p:txBody>
      </p:sp>
    </p:spTree>
    <p:extLst>
      <p:ext uri="{BB962C8B-B14F-4D97-AF65-F5344CB8AC3E}">
        <p14:creationId xmlns:p14="http://schemas.microsoft.com/office/powerpoint/2010/main" val="229776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79" y="449451"/>
            <a:ext cx="10140134" cy="2400657"/>
          </a:xfrm>
          <a:prstGeom prst="rect">
            <a:avLst/>
          </a:prstGeom>
        </p:spPr>
        <p:txBody>
          <a:bodyPr wrap="square">
            <a:spAutoFit/>
          </a:bodyPr>
          <a:lstStyle/>
          <a:p>
            <a:pPr algn="just"/>
            <a:r>
              <a:rPr lang="fr-BE" sz="2400" b="1" dirty="0">
                <a:latin typeface="Arial" panose="020B0604020202020204" pitchFamily="34" charset="0"/>
                <a:cs typeface="Arial" panose="020B0604020202020204" pitchFamily="34" charset="0"/>
              </a:rPr>
              <a:t>2. Au-delà de l’exotisme</a:t>
            </a:r>
          </a:p>
          <a:p>
            <a:pPr algn="just"/>
            <a:endParaRPr lang="fr-BE" b="1" dirty="0">
              <a:latin typeface="Arial" panose="020B0604020202020204" pitchFamily="34" charset="0"/>
              <a:cs typeface="Arial" panose="020B0604020202020204" pitchFamily="34" charset="0"/>
            </a:endParaRPr>
          </a:p>
          <a:p>
            <a:pPr algn="just"/>
            <a:endParaRPr lang="fr-BE" b="1" dirty="0">
              <a:latin typeface="Arial" panose="020B0604020202020204" pitchFamily="34" charset="0"/>
              <a:cs typeface="Arial" panose="020B0604020202020204" pitchFamily="34" charset="0"/>
            </a:endParaRPr>
          </a:p>
          <a:p>
            <a:pPr algn="just"/>
            <a:r>
              <a:rPr lang="fr-BE" dirty="0">
                <a:latin typeface="Arial" panose="020B0604020202020204" pitchFamily="34" charset="0"/>
                <a:cs typeface="Arial" panose="020B0604020202020204" pitchFamily="34" charset="0"/>
              </a:rPr>
              <a:t>« Avant tout, déblayer le terrain. Jeter par-dessus bord tout ce que contient de mésusé et de rance ce mot d’exotisme. Le dépouiller  de tous ses oripeaux : le palmier et le chameau ; casque de colonial ; peaux noires et soleil jaune ; et du même coup se débarrasser de tous ceux qui les employèrent avec une faconde niaise » </a:t>
            </a:r>
          </a:p>
          <a:p>
            <a:pPr algn="just"/>
            <a:r>
              <a:rPr lang="fr-BE" dirty="0">
                <a:latin typeface="Arial" panose="020B0604020202020204" pitchFamily="34" charset="0"/>
                <a:cs typeface="Arial" panose="020B0604020202020204" pitchFamily="34" charset="0"/>
              </a:rPr>
              <a:t>(</a:t>
            </a:r>
            <a:r>
              <a:rPr lang="fr-BE" dirty="0">
                <a:solidFill>
                  <a:srgbClr val="FF0000"/>
                </a:solidFill>
                <a:latin typeface="Arial" panose="020B0604020202020204" pitchFamily="34" charset="0"/>
                <a:cs typeface="Arial" panose="020B0604020202020204" pitchFamily="34" charset="0"/>
              </a:rPr>
              <a:t>Victor Segalen</a:t>
            </a:r>
            <a:r>
              <a:rPr lang="fr-BE" dirty="0">
                <a:latin typeface="Arial" panose="020B0604020202020204" pitchFamily="34" charset="0"/>
                <a:cs typeface="Arial" panose="020B0604020202020204" pitchFamily="34" charset="0"/>
              </a:rPr>
              <a:t>, </a:t>
            </a:r>
            <a:r>
              <a:rPr lang="fr-BE" i="1" dirty="0">
                <a:latin typeface="Arial" panose="020B0604020202020204" pitchFamily="34" charset="0"/>
                <a:cs typeface="Arial" panose="020B0604020202020204" pitchFamily="34" charset="0"/>
              </a:rPr>
              <a:t>Essai sur l’Exotisme, </a:t>
            </a:r>
            <a:r>
              <a:rPr lang="fr-BE" dirty="0">
                <a:latin typeface="Arial" panose="020B0604020202020204" pitchFamily="34" charset="0"/>
                <a:cs typeface="Arial" panose="020B0604020202020204" pitchFamily="34" charset="0"/>
              </a:rPr>
              <a:t>1904-1918, Librairie Générale Française, 1986, p. 41)</a:t>
            </a:r>
          </a:p>
        </p:txBody>
      </p:sp>
      <p:pic>
        <p:nvPicPr>
          <p:cNvPr id="3" name="Picture 2" descr="https://upload.wikimedia.org/wikipedia/commons/thumb/7/73/Paul_Gauguin_056.jpg/1280px-Paul_Gauguin_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466" y="3400148"/>
            <a:ext cx="3664386" cy="2734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8396" y="6212519"/>
            <a:ext cx="4408258" cy="369332"/>
          </a:xfrm>
          <a:prstGeom prst="rect">
            <a:avLst/>
          </a:prstGeom>
        </p:spPr>
        <p:txBody>
          <a:bodyPr wrap="none">
            <a:spAutoFit/>
          </a:bodyPr>
          <a:lstStyle/>
          <a:p>
            <a:r>
              <a:rPr lang="fr-BE" dirty="0">
                <a:latin typeface="Arial" panose="020B0604020202020204" pitchFamily="34" charset="0"/>
                <a:cs typeface="Arial" panose="020B0604020202020204" pitchFamily="34" charset="0"/>
              </a:rPr>
              <a:t>Paul Gauguin, </a:t>
            </a:r>
            <a:r>
              <a:rPr lang="fr-BE" i="1" dirty="0">
                <a:latin typeface="Arial" panose="020B0604020202020204" pitchFamily="34" charset="0"/>
                <a:cs typeface="Arial" panose="020B0604020202020204" pitchFamily="34" charset="0"/>
              </a:rPr>
              <a:t>Femmes de Tahiti</a:t>
            </a:r>
            <a:r>
              <a:rPr lang="fr-BE" dirty="0">
                <a:latin typeface="Arial" panose="020B0604020202020204" pitchFamily="34" charset="0"/>
                <a:cs typeface="Arial" panose="020B0604020202020204" pitchFamily="34" charset="0"/>
              </a:rPr>
              <a:t>,  1891</a:t>
            </a:r>
          </a:p>
        </p:txBody>
      </p:sp>
    </p:spTree>
    <p:extLst>
      <p:ext uri="{BB962C8B-B14F-4D97-AF65-F5344CB8AC3E}">
        <p14:creationId xmlns:p14="http://schemas.microsoft.com/office/powerpoint/2010/main" val="336695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184" y="568171"/>
            <a:ext cx="8726750" cy="6283067"/>
          </a:xfrm>
          <a:prstGeom prst="rect">
            <a:avLst/>
          </a:prstGeom>
        </p:spPr>
        <p:txBody>
          <a:bodyPr wrap="square">
            <a:spAutoFit/>
          </a:bodyPr>
          <a:lstStyle/>
          <a:p>
            <a:pPr algn="just">
              <a:lnSpc>
                <a:spcPct val="107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r>
              <a:rPr lang="fr-FR" dirty="0">
                <a:latin typeface="Arial" panose="020B0604020202020204" pitchFamily="34" charset="0"/>
                <a:ea typeface="Calibri" panose="020F0502020204030204" pitchFamily="34" charset="0"/>
                <a:cs typeface="Arial" panose="020B0604020202020204" pitchFamily="34" charset="0"/>
              </a:rPr>
              <a:t>« notre Portugais [Sarmiento], totalement </a:t>
            </a:r>
            <a:r>
              <a:rPr lang="fr-FR" dirty="0">
                <a:solidFill>
                  <a:srgbClr val="FF0000"/>
                </a:solidFill>
                <a:latin typeface="Arial" panose="020B0604020202020204" pitchFamily="34" charset="0"/>
                <a:ea typeface="Calibri" panose="020F0502020204030204" pitchFamily="34" charset="0"/>
                <a:cs typeface="Arial" panose="020B0604020202020204" pitchFamily="34" charset="0"/>
              </a:rPr>
              <a:t>dénaturalisé</a:t>
            </a:r>
            <a:r>
              <a:rPr lang="fr-FR" dirty="0">
                <a:latin typeface="Arial" panose="020B0604020202020204" pitchFamily="34" charset="0"/>
                <a:ea typeface="Calibri" panose="020F0502020204030204" pitchFamily="34" charset="0"/>
                <a:cs typeface="Arial" panose="020B0604020202020204" pitchFamily="34" charset="0"/>
              </a:rPr>
              <a:t>, avait adopté et les mœurs et toutes les coutumes de la nation chez laquelle il était. </a:t>
            </a:r>
            <a:endParaRPr lang="fr-BE"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pPr>
            <a:r>
              <a:rPr lang="fr-FR" dirty="0">
                <a:latin typeface="Arial" panose="020B0604020202020204" pitchFamily="34" charset="0"/>
                <a:ea typeface="Calibri" panose="020F0502020204030204" pitchFamily="34" charset="0"/>
                <a:cs typeface="Arial" panose="020B0604020202020204" pitchFamily="34" charset="0"/>
              </a:rPr>
              <a:t>On apporta un morceau de viande rôtie, et mon saint homme ayant dit son « </a:t>
            </a:r>
            <a:r>
              <a:rPr lang="fr-FR" dirty="0" err="1">
                <a:latin typeface="Arial" panose="020B0604020202020204" pitchFamily="34" charset="0"/>
                <a:ea typeface="Calibri" panose="020F0502020204030204" pitchFamily="34" charset="0"/>
                <a:cs typeface="Arial" panose="020B0604020202020204" pitchFamily="34" charset="0"/>
              </a:rPr>
              <a:t>Benédicité</a:t>
            </a:r>
            <a:r>
              <a:rPr lang="fr-FR" dirty="0">
                <a:latin typeface="Arial" panose="020B0604020202020204" pitchFamily="34" charset="0"/>
                <a:ea typeface="Calibri" panose="020F0502020204030204" pitchFamily="34" charset="0"/>
                <a:cs typeface="Arial" panose="020B0604020202020204" pitchFamily="34" charset="0"/>
              </a:rPr>
              <a:t> » (la superstition n’abandonne jamais un Portugais), il m’offrit un filet de la chair qu’on venait de placer sur la table.  </a:t>
            </a:r>
            <a:endParaRPr lang="fr-BE"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pPr>
            <a:r>
              <a:rPr lang="fr-FR" dirty="0">
                <a:latin typeface="Arial" panose="020B0604020202020204" pitchFamily="34" charset="0"/>
                <a:ea typeface="Calibri" panose="020F0502020204030204" pitchFamily="34" charset="0"/>
                <a:cs typeface="Arial" panose="020B0604020202020204" pitchFamily="34" charset="0"/>
              </a:rPr>
              <a:t>Un mouvement involontaire me saisit ici malgré moi.</a:t>
            </a:r>
            <a:endParaRPr lang="fr-BE"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pPr>
            <a:r>
              <a:rPr lang="fr-FR" dirty="0">
                <a:latin typeface="Arial" panose="020B0604020202020204" pitchFamily="34" charset="0"/>
                <a:ea typeface="Calibri" panose="020F0502020204030204" pitchFamily="34" charset="0"/>
                <a:cs typeface="Arial" panose="020B0604020202020204" pitchFamily="34" charset="0"/>
              </a:rPr>
              <a:t>‘Frère, dis-je avec un trouble qu’il ne m’était pas possible de déguiser, foi d’Européen, le mets que tu me sers là, ne serait-il point par hasard une portion de hanche ou de fesse d’une de ces demoiselles dont le sang inondait tantôt les autels du dieu de ton maître ?...</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Arial" panose="020B0604020202020204" pitchFamily="34" charset="0"/>
              </a:rPr>
              <a:t>Eh quoi ! me répondit flegmatiquement le Portugais, de telles minuties t’arrêteraient-elle ? T’imagines-tu vivre ici sans te soumettre à ce régime ? […] </a:t>
            </a:r>
          </a:p>
          <a:p>
            <a:pPr marL="285750" indent="-285750" algn="just">
              <a:lnSpc>
                <a:spcPct val="107000"/>
              </a:lnSpc>
              <a:buFontTx/>
              <a:buChar char="-"/>
            </a:pPr>
            <a:r>
              <a:rPr lang="fr-FR" dirty="0">
                <a:latin typeface="Arial" panose="020B0604020202020204" pitchFamily="34" charset="0"/>
                <a:ea typeface="Calibri" panose="020F0502020204030204" pitchFamily="34" charset="0"/>
              </a:rPr>
              <a:t>‘Arrête, me dit-il, je pardonne ce dégoût à tes habitudes, à tes préjugés nationaux ; mais c’est trop s’y livrer : cesse de faire ici le difficile, et sache te plier aux situations ; […] c’est une folie que de croire qu’il existe une bonté morale : toute manière de se conduire, absolument indifférente en elle-même, devient bonne ou mauvais en raison du pays qui la juge ; mais l’homme sage doit adopter, s’il veut vivre heureux, celle du climat où le sort le jette… j’eusse peut-être fait comme toi à Lisbonne… </a:t>
            </a:r>
            <a:r>
              <a:rPr lang="fr-FR" dirty="0">
                <a:solidFill>
                  <a:srgbClr val="FF0000"/>
                </a:solidFill>
                <a:latin typeface="Arial" panose="020B0604020202020204" pitchFamily="34" charset="0"/>
                <a:ea typeface="Calibri" panose="020F0502020204030204" pitchFamily="34" charset="0"/>
              </a:rPr>
              <a:t>A </a:t>
            </a:r>
            <a:r>
              <a:rPr lang="fr-FR" dirty="0" err="1">
                <a:solidFill>
                  <a:srgbClr val="FF0000"/>
                </a:solidFill>
                <a:latin typeface="Arial" panose="020B0604020202020204" pitchFamily="34" charset="0"/>
                <a:ea typeface="Calibri" panose="020F0502020204030204" pitchFamily="34" charset="0"/>
              </a:rPr>
              <a:t>Butua</a:t>
            </a:r>
            <a:r>
              <a:rPr lang="fr-FR" dirty="0">
                <a:solidFill>
                  <a:srgbClr val="FF0000"/>
                </a:solidFill>
                <a:latin typeface="Arial" panose="020B0604020202020204" pitchFamily="34" charset="0"/>
                <a:ea typeface="Calibri" panose="020F0502020204030204" pitchFamily="34" charset="0"/>
              </a:rPr>
              <a:t> je fais comme les nègres.</a:t>
            </a:r>
            <a:r>
              <a:rPr lang="fr-FR" dirty="0">
                <a:latin typeface="Arial" panose="020B0604020202020204" pitchFamily="34" charset="0"/>
                <a:ea typeface="Calibri" panose="020F0502020204030204" pitchFamily="34" charset="0"/>
              </a:rPr>
              <a:t> […]</a:t>
            </a:r>
          </a:p>
          <a:p>
            <a:pPr marL="285750" indent="-285750" algn="just">
              <a:lnSpc>
                <a:spcPct val="107000"/>
              </a:lnSpc>
              <a:buFontTx/>
              <a:buChar char="-"/>
            </a:pPr>
            <a:endParaRPr lang="fr-BE"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pPr>
            <a:endParaRPr lang="fr-BE"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http://www.pileface.com/sollers/IMG/jpg/Aline_et_Valcou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77" y="656947"/>
            <a:ext cx="2216250" cy="362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166" y="110063"/>
            <a:ext cx="6096000" cy="369332"/>
          </a:xfrm>
          <a:prstGeom prst="rect">
            <a:avLst/>
          </a:prstGeom>
        </p:spPr>
        <p:txBody>
          <a:bodyPr>
            <a:spAutoFit/>
          </a:bodyPr>
          <a:lstStyle/>
          <a:p>
            <a:r>
              <a:rPr lang="fr-FR" b="1" dirty="0">
                <a:latin typeface="Arial" panose="020B0604020202020204" pitchFamily="34" charset="0"/>
                <a:cs typeface="Arial" panose="020B0604020202020204" pitchFamily="34" charset="0"/>
              </a:rPr>
              <a:t>  Le Marquis de Sade</a:t>
            </a:r>
            <a:r>
              <a:rPr lang="fr-FR" b="1" i="1" dirty="0">
                <a:latin typeface="Arial" panose="020B0604020202020204" pitchFamily="34" charset="0"/>
                <a:cs typeface="Arial" panose="020B0604020202020204" pitchFamily="34" charset="0"/>
              </a:rPr>
              <a:t>, Aline et </a:t>
            </a:r>
            <a:r>
              <a:rPr lang="fr-FR" b="1" i="1" dirty="0" err="1">
                <a:latin typeface="Arial" panose="020B0604020202020204" pitchFamily="34" charset="0"/>
                <a:cs typeface="Arial" panose="020B0604020202020204" pitchFamily="34" charset="0"/>
              </a:rPr>
              <a:t>Valcourt</a:t>
            </a:r>
            <a:r>
              <a:rPr lang="fr-FR" b="1" dirty="0">
                <a:latin typeface="Arial" panose="020B0604020202020204" pitchFamily="34" charset="0"/>
                <a:cs typeface="Arial" panose="020B0604020202020204" pitchFamily="34" charset="0"/>
              </a:rPr>
              <a:t> (1795)</a:t>
            </a:r>
          </a:p>
        </p:txBody>
      </p:sp>
    </p:spTree>
    <p:extLst>
      <p:ext uri="{BB962C8B-B14F-4D97-AF65-F5344CB8AC3E}">
        <p14:creationId xmlns:p14="http://schemas.microsoft.com/office/powerpoint/2010/main" val="280852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0516" y="240919"/>
            <a:ext cx="5726098" cy="2585323"/>
          </a:xfrm>
          <a:prstGeom prst="rect">
            <a:avLst/>
          </a:prstGeom>
        </p:spPr>
        <p:txBody>
          <a:bodyPr wrap="square">
            <a:spAutoFit/>
          </a:bodyPr>
          <a:lstStyle/>
          <a:p>
            <a:pPr algn="just"/>
            <a:r>
              <a:rPr lang="fr-FR" dirty="0">
                <a:latin typeface="Arial" panose="020B0604020202020204" pitchFamily="34" charset="0"/>
                <a:ea typeface="Calibri" panose="020F0502020204030204" pitchFamily="34" charset="0"/>
                <a:cs typeface="Times New Roman" panose="02020603050405020304" pitchFamily="18" charset="0"/>
              </a:rPr>
              <a:t>- Ne comprends pas dans la corruption morale l’usage de manger de la chair humaine. Il est aussi simple de se nourrir d’un homme que d’un bœuf. Dis si tu veux que </a:t>
            </a:r>
            <a:r>
              <a:rPr lang="fr-FR" dirty="0">
                <a:solidFill>
                  <a:srgbClr val="FF0000"/>
                </a:solidFill>
                <a:latin typeface="Arial" panose="020B0604020202020204" pitchFamily="34" charset="0"/>
                <a:ea typeface="Calibri" panose="020F0502020204030204" pitchFamily="34" charset="0"/>
                <a:cs typeface="Times New Roman" panose="02020603050405020304" pitchFamily="18" charset="0"/>
              </a:rPr>
              <a:t>la guerre, cause de la destruction de l’espèce</a:t>
            </a:r>
            <a:r>
              <a:rPr lang="fr-FR" dirty="0">
                <a:latin typeface="Arial" panose="020B0604020202020204" pitchFamily="34" charset="0"/>
                <a:ea typeface="Calibri" panose="020F0502020204030204" pitchFamily="34" charset="0"/>
                <a:cs typeface="Times New Roman" panose="02020603050405020304" pitchFamily="18" charset="0"/>
              </a:rPr>
              <a:t>, est un fléau ; mais cette destruction faite, il est absolument égal que ce soient les entrailles de la terre ou celles de l’homme qui servent de sépulcre à des éléments désorganisés. » (pp. 224-227) </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pic>
        <p:nvPicPr>
          <p:cNvPr id="4" name="Picture 2" descr="https://upload.wikimedia.org/wikipedia/commons/d/d0/Aline_et_Valcour_-_Illustration_-_Project_Gutenberg_eText_17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759" y="133165"/>
            <a:ext cx="3806179" cy="65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5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4653" y="532661"/>
            <a:ext cx="9270999" cy="5723233"/>
          </a:xfrm>
          <a:prstGeom prst="rect">
            <a:avLst/>
          </a:prstGeom>
        </p:spPr>
        <p:txBody>
          <a:bodyPr wrap="square">
            <a:spAutoFit/>
          </a:bodyPr>
          <a:lstStyle/>
          <a:p>
            <a:pPr algn="just">
              <a:lnSpc>
                <a:spcPct val="107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0"/>
              </a:spcAft>
            </a:pPr>
            <a:r>
              <a:rPr lang="fr-FR" i="1" dirty="0">
                <a:solidFill>
                  <a:srgbClr val="FF0000"/>
                </a:solidFill>
                <a:latin typeface="Arial" panose="020B0604020202020204" pitchFamily="34" charset="0"/>
                <a:ea typeface="Calibri" panose="020F0502020204030204" pitchFamily="34" charset="0"/>
                <a:cs typeface="Times New Roman" panose="02020603050405020304" pitchFamily="18" charset="0"/>
              </a:rPr>
              <a:t>Europe</a:t>
            </a:r>
            <a:r>
              <a:rPr lang="fr-FR" i="1" dirty="0">
                <a:latin typeface="Arial" panose="020B0604020202020204" pitchFamily="34" charset="0"/>
                <a:ea typeface="Calibri" panose="020F0502020204030204" pitchFamily="34" charset="0"/>
                <a:cs typeface="Times New Roman" panose="02020603050405020304" pitchFamily="18" charset="0"/>
              </a:rPr>
              <a:t>,</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fr-FR" i="1" dirty="0">
                <a:latin typeface="Arial" panose="020B0604020202020204" pitchFamily="34" charset="0"/>
                <a:ea typeface="Calibri" panose="020F0502020204030204" pitchFamily="34" charset="0"/>
                <a:cs typeface="Times New Roman" panose="02020603050405020304" pitchFamily="18" charset="0"/>
              </a:rPr>
              <a:t>J’ai vu ton ombre ce matin qui allait et venait sous mes yeux. Je sais te reconnaître malgré tout, malgré moi surtout. Je n’ai plus honte de t’écrire parce que tu es loin et que tu ne comprendras plus jamais pourquoi je vis, pourquoi je pense à toi.</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fr-FR" i="1" dirty="0">
                <a:latin typeface="Arial" panose="020B0604020202020204" pitchFamily="34" charset="0"/>
                <a:ea typeface="Calibri" panose="020F0502020204030204" pitchFamily="34" charset="0"/>
                <a:cs typeface="Times New Roman" panose="02020603050405020304" pitchFamily="18" charset="0"/>
              </a:rPr>
              <a:t>Je vois un reflet de ton corps qui vient se jeter dans mes yeux et mes doigts sont encore teintés de la couleur de ta peau. Mes mots qui collent sur ce papier ne signifient rien, mais je pense à toi au-dessus des nuages et du temps, avec un peu de misère dans le cœur.</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fr-FR" i="1" dirty="0">
                <a:latin typeface="Arial" panose="020B0604020202020204" pitchFamily="34" charset="0"/>
                <a:ea typeface="Calibri" panose="020F0502020204030204" pitchFamily="34" charset="0"/>
                <a:cs typeface="Times New Roman" panose="02020603050405020304" pitchFamily="18" charset="0"/>
              </a:rPr>
              <a:t>Je ne peux t’oublier comme cela, si vite. J’ai peur de ne pas t’oublier. Tous les gestes que nous avons commis ensemble sont encore vivants et je crains de le reconnaître toujours lorsqu’il m’arrivera de presser contre moi un autre corps. Est-ce ma faute si le tien fut si blanc, si mon cœur battait trop fort ? Je n’ai pas de courage devant l’émoi que tes mains faisaient jaillir et qui est encore resté sur mon corps comme un grand tatouage. Europe, je sais que tu ne mourras pas avant moi. Si tu savais que je puis t’oublier, tu ne pourrais plus sourire au milieu de la terre. Je ne t’ai jamais fait ce que tu n’as pas voulu me faire. </a:t>
            </a:r>
            <a:r>
              <a:rPr lang="fr-FR" i="1" dirty="0">
                <a:solidFill>
                  <a:srgbClr val="FF0000"/>
                </a:solidFill>
                <a:latin typeface="Arial" panose="020B0604020202020204" pitchFamily="34" charset="0"/>
                <a:ea typeface="Calibri" panose="020F0502020204030204" pitchFamily="34" charset="0"/>
                <a:cs typeface="Times New Roman" panose="02020603050405020304" pitchFamily="18" charset="0"/>
              </a:rPr>
              <a:t>Je suis heureux de t’avoir tuée</a:t>
            </a:r>
            <a:r>
              <a:rPr lang="fr-FR" i="1" dirty="0">
                <a:latin typeface="Arial" panose="020B0604020202020204" pitchFamily="34" charset="0"/>
                <a:ea typeface="Calibri" panose="020F0502020204030204" pitchFamily="34" charset="0"/>
                <a:cs typeface="Times New Roman" panose="02020603050405020304" pitchFamily="18" charset="0"/>
              </a:rPr>
              <a:t>. (</a:t>
            </a:r>
            <a:r>
              <a:rPr lang="fr-FR" dirty="0">
                <a:latin typeface="Arial" panose="020B0604020202020204" pitchFamily="34" charset="0"/>
                <a:ea typeface="Calibri" panose="020F0502020204030204" pitchFamily="34" charset="0"/>
                <a:cs typeface="Times New Roman" panose="02020603050405020304" pitchFamily="18" charset="0"/>
              </a:rPr>
              <a:t>Philippe Soupault, </a:t>
            </a:r>
            <a:r>
              <a:rPr lang="fr-FR" i="1" dirty="0">
                <a:latin typeface="Arial" panose="020B0604020202020204" pitchFamily="34" charset="0"/>
                <a:ea typeface="Calibri" panose="020F0502020204030204" pitchFamily="34" charset="0"/>
                <a:cs typeface="Times New Roman" panose="02020603050405020304" pitchFamily="18" charset="0"/>
              </a:rPr>
              <a:t>Le nègre </a:t>
            </a:r>
            <a:r>
              <a:rPr lang="fr-FR" dirty="0">
                <a:latin typeface="Arial" panose="020B0604020202020204" pitchFamily="34" charset="0"/>
                <a:ea typeface="Calibri" panose="020F0502020204030204" pitchFamily="34" charset="0"/>
                <a:cs typeface="Times New Roman" panose="02020603050405020304" pitchFamily="18" charset="0"/>
              </a:rPr>
              <a:t>(1927), Paris, Gallimard, 1997, pp. 85-86)</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fr-FR" b="1" i="1" dirty="0">
                <a:latin typeface="Arial" panose="020B060402020202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Résultat de recherche d'images pour &quot;soupault le nègre&quot;"/>
          <p:cNvPicPr>
            <a:picLocks noChangeAspect="1" noChangeArrowheads="1"/>
          </p:cNvPicPr>
          <p:nvPr/>
        </p:nvPicPr>
        <p:blipFill rotWithShape="1">
          <a:blip r:embed="rId2">
            <a:extLst>
              <a:ext uri="{28A0092B-C50C-407E-A947-70E740481C1C}">
                <a14:useLocalDpi xmlns:a14="http://schemas.microsoft.com/office/drawing/2010/main" val="0"/>
              </a:ext>
            </a:extLst>
          </a:blip>
          <a:srcRect l="17791" t="511" r="17316" b="5879"/>
          <a:stretch/>
        </p:blipFill>
        <p:spPr bwMode="auto">
          <a:xfrm>
            <a:off x="321980" y="1049949"/>
            <a:ext cx="1907535" cy="27516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664" y="163329"/>
            <a:ext cx="3865161" cy="369332"/>
          </a:xfrm>
          <a:prstGeom prst="rect">
            <a:avLst/>
          </a:prstGeom>
        </p:spPr>
        <p:txBody>
          <a:bodyPr wrap="none">
            <a:spAutoFit/>
          </a:bodyPr>
          <a:lstStyle/>
          <a:p>
            <a:r>
              <a:rPr lang="fr-FR" b="1" dirty="0">
                <a:latin typeface="Arial" panose="020B0604020202020204" pitchFamily="34" charset="0"/>
                <a:cs typeface="Arial" panose="020B0604020202020204" pitchFamily="34" charset="0"/>
              </a:rPr>
              <a:t>Philippe Soupault, </a:t>
            </a:r>
            <a:r>
              <a:rPr lang="fr-FR" b="1" i="1" dirty="0">
                <a:latin typeface="Arial" panose="020B0604020202020204" pitchFamily="34" charset="0"/>
                <a:cs typeface="Arial" panose="020B0604020202020204" pitchFamily="34" charset="0"/>
              </a:rPr>
              <a:t>Le nègre</a:t>
            </a:r>
            <a:r>
              <a:rPr lang="fr-FR" b="1" dirty="0">
                <a:latin typeface="Arial" panose="020B0604020202020204" pitchFamily="34" charset="0"/>
                <a:cs typeface="Arial" panose="020B0604020202020204" pitchFamily="34" charset="0"/>
              </a:rPr>
              <a:t>, 1927</a:t>
            </a:r>
          </a:p>
        </p:txBody>
      </p:sp>
    </p:spTree>
    <p:extLst>
      <p:ext uri="{BB962C8B-B14F-4D97-AF65-F5344CB8AC3E}">
        <p14:creationId xmlns:p14="http://schemas.microsoft.com/office/powerpoint/2010/main" val="320550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xpositions.bnf.fr/vian/images/1/couve_recto_tombe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33281" y="2928029"/>
            <a:ext cx="1524000" cy="1771650"/>
          </a:xfrm>
          <a:prstGeom prst="rect">
            <a:avLst/>
          </a:prstGeom>
          <a:noFill/>
          <a:ln>
            <a:noFill/>
          </a:ln>
        </p:spPr>
      </p:pic>
      <p:pic>
        <p:nvPicPr>
          <p:cNvPr id="1026" name="Picture 2" descr="Résultat de recherche d'images pour &quot;boris vian j'irai cracher sur vos tomb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963" y="737014"/>
            <a:ext cx="2409850" cy="3636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boris vian j'irai cracher sur vos tombe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880" y="792144"/>
            <a:ext cx="2432644" cy="39284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expositions.bnf.fr/vian/images/1/via_009.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04367" y="737014"/>
            <a:ext cx="1524000" cy="1952625"/>
          </a:xfrm>
          <a:prstGeom prst="rect">
            <a:avLst/>
          </a:prstGeom>
          <a:noFill/>
          <a:ln>
            <a:noFill/>
          </a:ln>
        </p:spPr>
      </p:pic>
      <p:sp>
        <p:nvSpPr>
          <p:cNvPr id="2" name="TextBox 1"/>
          <p:cNvSpPr txBox="1"/>
          <p:nvPr/>
        </p:nvSpPr>
        <p:spPr>
          <a:xfrm>
            <a:off x="209715" y="4720589"/>
            <a:ext cx="11602486" cy="2031325"/>
          </a:xfrm>
          <a:prstGeom prst="rect">
            <a:avLst/>
          </a:prstGeom>
          <a:noFill/>
        </p:spPr>
        <p:txBody>
          <a:bodyPr wrap="square" rtlCol="0">
            <a:spAutoFit/>
          </a:bodyPr>
          <a:lstStyle/>
          <a:p>
            <a:pPr algn="just"/>
            <a:r>
              <a:rPr lang="fr-BE" dirty="0"/>
              <a:t>« Je lui ai demandé pourquoi elle m’avait tiré dessus et j’essayais de me maîtriser ; elle m’a dit que j’étais un sale nègre […]</a:t>
            </a:r>
          </a:p>
          <a:p>
            <a:pPr algn="just"/>
            <a:r>
              <a:rPr lang="fr-BE" dirty="0"/>
              <a:t>Alors, je lui ai répondu que les Blancs avaient descendu mon frère, et que je serais plus dur à avoir, mais qu’elle, en tout cas, allait y passer. […]  Je l’ai mordue en plein entre ses cuisses […] mais elle gueulait comme un porc. […] A la fin, je me suis mis à lui taper dessus, juste avec mon poing droit d’abord, sur la mâchoire, j’ai senti ses dents se casser, et j’ai continué, je voulais qu’elle arrête de crier. J’ai tapé plus fort, et puis j’ai ramassé sa jupe, je la lui ai collée sur la bouche et je me suis assis sur sa tête. » (Boris Vian (Vernon Sullivan), </a:t>
            </a:r>
            <a:r>
              <a:rPr lang="fr-BE" i="1" dirty="0"/>
              <a:t>J’irai cracher sur vos tombes </a:t>
            </a:r>
            <a:r>
              <a:rPr lang="fr-BE" dirty="0"/>
              <a:t>(1946), Paris, Librairie Générale de France, 1973, p. 187)</a:t>
            </a:r>
          </a:p>
        </p:txBody>
      </p:sp>
      <p:sp>
        <p:nvSpPr>
          <p:cNvPr id="4" name="Rectangle 3"/>
          <p:cNvSpPr/>
          <p:nvPr/>
        </p:nvSpPr>
        <p:spPr>
          <a:xfrm>
            <a:off x="209715" y="180392"/>
            <a:ext cx="5585825" cy="369332"/>
          </a:xfrm>
          <a:prstGeom prst="rect">
            <a:avLst/>
          </a:prstGeom>
        </p:spPr>
        <p:txBody>
          <a:bodyPr wrap="none">
            <a:spAutoFit/>
          </a:bodyPr>
          <a:lstStyle/>
          <a:p>
            <a:pPr marL="285750" indent="-285750">
              <a:buFontTx/>
              <a:buChar char="-"/>
            </a:pPr>
            <a:r>
              <a:rPr lang="fr-FR" b="1" dirty="0">
                <a:latin typeface="Arial" panose="020B0604020202020204" pitchFamily="34" charset="0"/>
                <a:cs typeface="Arial" panose="020B0604020202020204" pitchFamily="34" charset="0"/>
              </a:rPr>
              <a:t>Boris Vian, </a:t>
            </a:r>
            <a:r>
              <a:rPr lang="fr-FR" b="1" i="1" dirty="0">
                <a:latin typeface="Arial" panose="020B0604020202020204" pitchFamily="34" charset="0"/>
                <a:cs typeface="Arial" panose="020B0604020202020204" pitchFamily="34" charset="0"/>
              </a:rPr>
              <a:t>J’irai cracher sur vos tombes</a:t>
            </a:r>
            <a:r>
              <a:rPr lang="fr-FR" b="1" dirty="0">
                <a:latin typeface="Arial" panose="020B0604020202020204" pitchFamily="34" charset="0"/>
                <a:cs typeface="Arial" panose="020B0604020202020204" pitchFamily="34" charset="0"/>
              </a:rPr>
              <a:t>, 1946</a:t>
            </a:r>
          </a:p>
        </p:txBody>
      </p:sp>
    </p:spTree>
    <p:extLst>
      <p:ext uri="{BB962C8B-B14F-4D97-AF65-F5344CB8AC3E}">
        <p14:creationId xmlns:p14="http://schemas.microsoft.com/office/powerpoint/2010/main" val="1831582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360</Words>
  <Application>Microsoft Office PowerPoint</Application>
  <PresentationFormat>Widescreen</PresentationFormat>
  <Paragraphs>180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74</cp:revision>
  <dcterms:created xsi:type="dcterms:W3CDTF">2017-03-05T19:50:43Z</dcterms:created>
  <dcterms:modified xsi:type="dcterms:W3CDTF">2017-04-23T16:27:34Z</dcterms:modified>
</cp:coreProperties>
</file>