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9" r:id="rId1"/>
    <p:sldMasterId id="2147483650" r:id="rId2"/>
    <p:sldMasterId id="2147483673" r:id="rId3"/>
  </p:sldMasterIdLst>
  <p:notesMasterIdLst>
    <p:notesMasterId r:id="rId36"/>
  </p:notesMasterIdLst>
  <p:handoutMasterIdLst>
    <p:handoutMasterId r:id="rId37"/>
  </p:handoutMasterIdLst>
  <p:sldIdLst>
    <p:sldId id="347" r:id="rId4"/>
    <p:sldId id="483" r:id="rId5"/>
    <p:sldId id="372" r:id="rId6"/>
    <p:sldId id="380" r:id="rId7"/>
    <p:sldId id="481" r:id="rId8"/>
    <p:sldId id="494" r:id="rId9"/>
    <p:sldId id="493" r:id="rId10"/>
    <p:sldId id="482" r:id="rId11"/>
    <p:sldId id="485" r:id="rId12"/>
    <p:sldId id="496" r:id="rId13"/>
    <p:sldId id="487" r:id="rId14"/>
    <p:sldId id="486" r:id="rId15"/>
    <p:sldId id="495" r:id="rId16"/>
    <p:sldId id="445" r:id="rId17"/>
    <p:sldId id="499" r:id="rId18"/>
    <p:sldId id="500" r:id="rId19"/>
    <p:sldId id="501" r:id="rId20"/>
    <p:sldId id="509" r:id="rId21"/>
    <p:sldId id="510" r:id="rId22"/>
    <p:sldId id="511" r:id="rId23"/>
    <p:sldId id="512" r:id="rId24"/>
    <p:sldId id="513" r:id="rId25"/>
    <p:sldId id="514" r:id="rId26"/>
    <p:sldId id="515" r:id="rId27"/>
    <p:sldId id="516" r:id="rId28"/>
    <p:sldId id="467" r:id="rId29"/>
    <p:sldId id="498" r:id="rId30"/>
    <p:sldId id="497" r:id="rId31"/>
    <p:sldId id="475" r:id="rId32"/>
    <p:sldId id="484" r:id="rId33"/>
    <p:sldId id="422" r:id="rId34"/>
    <p:sldId id="421" r:id="rId35"/>
  </p:sldIdLst>
  <p:sldSz cx="9144000" cy="6858000" type="screen4x3"/>
  <p:notesSz cx="6797675" cy="9926638"/>
  <p:defaultTextStyle>
    <a:defPPr>
      <a:defRPr lang="lt-LT"/>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ane MEYERS" initials="C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43721"/>
    <a:srgbClr val="A8C8F6"/>
    <a:srgbClr val="080808"/>
    <a:srgbClr val="000099"/>
    <a:srgbClr val="0066CC"/>
    <a:srgbClr val="D9E7FB"/>
    <a:srgbClr val="C3D9F9"/>
    <a:srgbClr val="3366FF"/>
    <a:srgbClr val="4186EB"/>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2" autoAdjust="0"/>
    <p:restoredTop sz="55333" autoAdjust="0"/>
  </p:normalViewPr>
  <p:slideViewPr>
    <p:cSldViewPr>
      <p:cViewPr>
        <p:scale>
          <a:sx n="120" d="100"/>
          <a:sy n="120" d="100"/>
        </p:scale>
        <p:origin x="67" y="-20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16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nette.schumacher\Documents\Cadiz\Abb%201_neu.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anette.schumacher\Documents\Cadiz\Abb%20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nette.schumacher\Documents\Cadiz\AS_%20neu_Auswertung_Einsch&#228;tzungen_%20AM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273208904442496E-2"/>
          <c:y val="1.9477907039856142E-3"/>
          <c:w val="0.92633026125231421"/>
          <c:h val="0.90733207474706645"/>
        </c:manualLayout>
      </c:layout>
      <c:barChart>
        <c:barDir val="bar"/>
        <c:grouping val="clustered"/>
        <c:varyColors val="0"/>
        <c:ser>
          <c:idx val="0"/>
          <c:order val="0"/>
          <c:tx>
            <c:strRef>
              <c:f>'age pyramid 1'!$V$4</c:f>
              <c:strCache>
                <c:ptCount val="1"/>
                <c:pt idx="0">
                  <c:v>Luxembourg (W)</c:v>
                </c:pt>
              </c:strCache>
            </c:strRef>
          </c:tx>
          <c:spPr>
            <a:solidFill>
              <a:schemeClr val="tx2">
                <a:lumMod val="60000"/>
                <a:lumOff val="40000"/>
                <a:alpha val="50000"/>
              </a:schemeClr>
            </a:solidFill>
            <a:ln>
              <a:solidFill>
                <a:schemeClr val="tx1"/>
              </a:solidFill>
            </a:ln>
          </c:spPr>
          <c:invertIfNegative val="0"/>
          <c:cat>
            <c:strRef>
              <c:f>'age pyramid 1'!$U$5:$U$22</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'age pyramid 1'!$V$5:$V$22</c:f>
              <c:numCache>
                <c:formatCode>General</c:formatCode>
                <c:ptCount val="18"/>
                <c:pt idx="0">
                  <c:v>2.7405241598840435</c:v>
                </c:pt>
                <c:pt idx="1">
                  <c:v>2.6756880619868624</c:v>
                </c:pt>
                <c:pt idx="2">
                  <c:v>2.6827933877838142</c:v>
                </c:pt>
                <c:pt idx="3">
                  <c:v>2.8275644008966943</c:v>
                </c:pt>
                <c:pt idx="4">
                  <c:v>3.001289616632147</c:v>
                </c:pt>
                <c:pt idx="5">
                  <c:v>3.5203336660994275</c:v>
                </c:pt>
                <c:pt idx="6">
                  <c:v>3.8429154572810047</c:v>
                </c:pt>
                <c:pt idx="7">
                  <c:v>3.8349219657594351</c:v>
                </c:pt>
                <c:pt idx="8">
                  <c:v>3.7818096554272254</c:v>
                </c:pt>
                <c:pt idx="9">
                  <c:v>3.8862579446424066</c:v>
                </c:pt>
                <c:pt idx="10">
                  <c:v>3.6160779312133386</c:v>
                </c:pt>
                <c:pt idx="11">
                  <c:v>3.048184766892029</c:v>
                </c:pt>
                <c:pt idx="12">
                  <c:v>2.540686871844791</c:v>
                </c:pt>
                <c:pt idx="13">
                  <c:v>2.0994461398541229</c:v>
                </c:pt>
                <c:pt idx="14">
                  <c:v>1.7292586658329756</c:v>
                </c:pt>
                <c:pt idx="15">
                  <c:v>1.542388597373161</c:v>
                </c:pt>
                <c:pt idx="16">
                  <c:v>1.2690111873354664</c:v>
                </c:pt>
                <c:pt idx="17">
                  <c:v>1.2732743828136368</c:v>
                </c:pt>
              </c:numCache>
            </c:numRef>
          </c:val>
        </c:ser>
        <c:ser>
          <c:idx val="1"/>
          <c:order val="1"/>
          <c:tx>
            <c:strRef>
              <c:f>'age pyramid 1'!$W$4</c:f>
              <c:strCache>
                <c:ptCount val="1"/>
                <c:pt idx="0">
                  <c:v>Luxembourg (M)</c:v>
                </c:pt>
              </c:strCache>
            </c:strRef>
          </c:tx>
          <c:spPr>
            <a:solidFill>
              <a:schemeClr val="tx2">
                <a:lumMod val="60000"/>
                <a:lumOff val="40000"/>
                <a:alpha val="48000"/>
              </a:schemeClr>
            </a:solidFill>
            <a:ln>
              <a:solidFill>
                <a:srgbClr val="000000"/>
              </a:solidFill>
            </a:ln>
          </c:spPr>
          <c:invertIfNegative val="0"/>
          <c:cat>
            <c:strRef>
              <c:f>'age pyramid 1'!$U$5:$U$22</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'age pyramid 1'!$W$5:$W$22</c:f>
              <c:numCache>
                <c:formatCode>General</c:formatCode>
                <c:ptCount val="18"/>
                <c:pt idx="0">
                  <c:v>-2.8876044038809288</c:v>
                </c:pt>
                <c:pt idx="1">
                  <c:v>-2.8087352875347715</c:v>
                </c:pt>
                <c:pt idx="2">
                  <c:v>-2.8572291360989603</c:v>
                </c:pt>
                <c:pt idx="3">
                  <c:v>-2.9613221590242969</c:v>
                </c:pt>
                <c:pt idx="4">
                  <c:v>-3.1631134116577102</c:v>
                </c:pt>
                <c:pt idx="5">
                  <c:v>-3.6198082272567387</c:v>
                </c:pt>
                <c:pt idx="6">
                  <c:v>-3.8583695408893752</c:v>
                </c:pt>
                <c:pt idx="7">
                  <c:v>-3.8553497774256678</c:v>
                </c:pt>
                <c:pt idx="8">
                  <c:v>-3.9280017336994946</c:v>
                </c:pt>
                <c:pt idx="9">
                  <c:v>-4.1713591422450724</c:v>
                </c:pt>
                <c:pt idx="10">
                  <c:v>-3.8764881216715965</c:v>
                </c:pt>
                <c:pt idx="11">
                  <c:v>-3.2346995690619926</c:v>
                </c:pt>
                <c:pt idx="12">
                  <c:v>-2.5966413124957786</c:v>
                </c:pt>
                <c:pt idx="13">
                  <c:v>-2.0948276780861095</c:v>
                </c:pt>
                <c:pt idx="14">
                  <c:v>-1.542921496807931</c:v>
                </c:pt>
                <c:pt idx="15">
                  <c:v>-1.2132343798293996</c:v>
                </c:pt>
                <c:pt idx="16">
                  <c:v>-0.86098785344555095</c:v>
                </c:pt>
                <c:pt idx="17">
                  <c:v>-0.55687990933604281</c:v>
                </c:pt>
              </c:numCache>
            </c:numRef>
          </c:val>
        </c:ser>
        <c:ser>
          <c:idx val="2"/>
          <c:order val="2"/>
          <c:tx>
            <c:strRef>
              <c:f>'age pyramid 1'!$X$4</c:f>
              <c:strCache>
                <c:ptCount val="1"/>
                <c:pt idx="0">
                  <c:v>EU-28 (W)</c:v>
                </c:pt>
              </c:strCache>
            </c:strRef>
          </c:tx>
          <c:spPr>
            <a:solidFill>
              <a:schemeClr val="accent1">
                <a:lumMod val="50000"/>
                <a:alpha val="50000"/>
              </a:schemeClr>
            </a:solidFill>
            <a:ln w="38100">
              <a:solidFill>
                <a:srgbClr val="FF0000"/>
              </a:solidFill>
            </a:ln>
          </c:spPr>
          <c:invertIfNegative val="0"/>
          <c:cat>
            <c:strRef>
              <c:f>'age pyramid 1'!$U$5:$U$22</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'age pyramid 1'!$X$5:$X$22</c:f>
              <c:numCache>
                <c:formatCode>General</c:formatCode>
                <c:ptCount val="18"/>
                <c:pt idx="0">
                  <c:v>2.5262601020205637</c:v>
                </c:pt>
                <c:pt idx="1">
                  <c:v>2.5588738494441197</c:v>
                </c:pt>
                <c:pt idx="2">
                  <c:v>2.5160477623005946</c:v>
                </c:pt>
                <c:pt idx="3">
                  <c:v>2.6085909624449442</c:v>
                </c:pt>
                <c:pt idx="4">
                  <c:v>2.9241114388440681</c:v>
                </c:pt>
                <c:pt idx="5">
                  <c:v>3.1416219832165257</c:v>
                </c:pt>
                <c:pt idx="6">
                  <c:v>3.3370738264423352</c:v>
                </c:pt>
                <c:pt idx="7">
                  <c:v>3.4396669900853727</c:v>
                </c:pt>
                <c:pt idx="8">
                  <c:v>3.6049578941293312</c:v>
                </c:pt>
                <c:pt idx="9">
                  <c:v>3.7349117470045448</c:v>
                </c:pt>
                <c:pt idx="10">
                  <c:v>3.5997271306074552</c:v>
                </c:pt>
                <c:pt idx="11">
                  <c:v>3.3901469777468343</c:v>
                </c:pt>
                <c:pt idx="12">
                  <c:v>3.1663929394225887</c:v>
                </c:pt>
                <c:pt idx="13">
                  <c:v>2.7810272094169424</c:v>
                </c:pt>
                <c:pt idx="14">
                  <c:v>2.3945278053317542</c:v>
                </c:pt>
                <c:pt idx="15">
                  <c:v>2.1420424488455514</c:v>
                </c:pt>
                <c:pt idx="16">
                  <c:v>1.6701234847684361</c:v>
                </c:pt>
                <c:pt idx="17">
                  <c:v>1.6655477504745548</c:v>
                </c:pt>
              </c:numCache>
            </c:numRef>
          </c:val>
        </c:ser>
        <c:ser>
          <c:idx val="3"/>
          <c:order val="3"/>
          <c:tx>
            <c:strRef>
              <c:f>'age pyramid 1'!$Y$4</c:f>
              <c:strCache>
                <c:ptCount val="1"/>
                <c:pt idx="0">
                  <c:v>EU-28 (M)</c:v>
                </c:pt>
              </c:strCache>
            </c:strRef>
          </c:tx>
          <c:spPr>
            <a:solidFill>
              <a:schemeClr val="accent1">
                <a:lumMod val="50000"/>
                <a:alpha val="50000"/>
              </a:schemeClr>
            </a:solidFill>
            <a:ln w="38100">
              <a:solidFill>
                <a:srgbClr val="FF0000"/>
              </a:solidFill>
            </a:ln>
          </c:spPr>
          <c:invertIfNegative val="0"/>
          <c:cat>
            <c:strRef>
              <c:f>'age pyramid 1'!$U$5:$U$22</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strRef>
          </c:cat>
          <c:val>
            <c:numRef>
              <c:f>'age pyramid 1'!$Y$5:$Y$22</c:f>
              <c:numCache>
                <c:formatCode>General</c:formatCode>
                <c:ptCount val="18"/>
                <c:pt idx="0">
                  <c:v>-2.6600318677243817</c:v>
                </c:pt>
                <c:pt idx="1">
                  <c:v>-2.6953341944521192</c:v>
                </c:pt>
                <c:pt idx="2">
                  <c:v>-2.648689405288152</c:v>
                </c:pt>
                <c:pt idx="3">
                  <c:v>-2.75052908802104</c:v>
                </c:pt>
                <c:pt idx="4">
                  <c:v>-3.040150853073369</c:v>
                </c:pt>
                <c:pt idx="5">
                  <c:v>-3.2046756491377142</c:v>
                </c:pt>
                <c:pt idx="6">
                  <c:v>-3.3738600311290385</c:v>
                </c:pt>
                <c:pt idx="7">
                  <c:v>-3.4828762298676867</c:v>
                </c:pt>
                <c:pt idx="8">
                  <c:v>-3.6272206013668682</c:v>
                </c:pt>
                <c:pt idx="9">
                  <c:v>-3.7335693316830705</c:v>
                </c:pt>
                <c:pt idx="10">
                  <c:v>-3.5342863566653246</c:v>
                </c:pt>
                <c:pt idx="11">
                  <c:v>-3.2369922658331474</c:v>
                </c:pt>
                <c:pt idx="12">
                  <c:v>-2.9268552615771224</c:v>
                </c:pt>
                <c:pt idx="13">
                  <c:v>-2.4857382577546812</c:v>
                </c:pt>
                <c:pt idx="14">
                  <c:v>-1.997090794224754</c:v>
                </c:pt>
                <c:pt idx="15">
                  <c:v>-1.598163591624064</c:v>
                </c:pt>
                <c:pt idx="16">
                  <c:v>-1.0608948079644871</c:v>
                </c:pt>
                <c:pt idx="17">
                  <c:v>-0.74138911006647956</c:v>
                </c:pt>
              </c:numCache>
            </c:numRef>
          </c:val>
        </c:ser>
        <c:dLbls>
          <c:showLegendKey val="0"/>
          <c:showVal val="0"/>
          <c:showCatName val="0"/>
          <c:showSerName val="0"/>
          <c:showPercent val="0"/>
          <c:showBubbleSize val="0"/>
        </c:dLbls>
        <c:gapWidth val="0"/>
        <c:overlap val="100"/>
        <c:axId val="225635176"/>
        <c:axId val="225635568"/>
      </c:barChart>
      <c:barChart>
        <c:barDir val="bar"/>
        <c:grouping val="clustered"/>
        <c:varyColors val="0"/>
        <c:ser>
          <c:idx val="4"/>
          <c:order val="4"/>
          <c:tx>
            <c:strRef>
              <c:f>'age pyramid 1'!$AB$4</c:f>
              <c:strCache>
                <c:ptCount val="1"/>
              </c:strCache>
            </c:strRef>
          </c:tx>
          <c:spPr>
            <a:noFill/>
            <a:ln>
              <a:noFill/>
            </a:ln>
          </c:spPr>
          <c:invertIfNegative val="0"/>
          <c:cat>
            <c:numRef>
              <c:f>'age pyramid 1'!$AA$5:$AA$112</c:f>
              <c:numCache>
                <c:formatCode>General</c:formatCode>
                <c:ptCount val="108"/>
                <c:pt idx="0">
                  <c:v>2011</c:v>
                </c:pt>
                <c:pt idx="1">
                  <c:v>2010</c:v>
                </c:pt>
                <c:pt idx="2">
                  <c:v>2009</c:v>
                </c:pt>
                <c:pt idx="3">
                  <c:v>2008</c:v>
                </c:pt>
                <c:pt idx="4">
                  <c:v>2007</c:v>
                </c:pt>
                <c:pt idx="5">
                  <c:v>2006</c:v>
                </c:pt>
                <c:pt idx="6">
                  <c:v>2005</c:v>
                </c:pt>
                <c:pt idx="7">
                  <c:v>2004</c:v>
                </c:pt>
                <c:pt idx="8">
                  <c:v>2003</c:v>
                </c:pt>
                <c:pt idx="9">
                  <c:v>2002</c:v>
                </c:pt>
                <c:pt idx="10">
                  <c:v>2001</c:v>
                </c:pt>
                <c:pt idx="11">
                  <c:v>2000</c:v>
                </c:pt>
                <c:pt idx="12">
                  <c:v>1999</c:v>
                </c:pt>
                <c:pt idx="13">
                  <c:v>1998</c:v>
                </c:pt>
                <c:pt idx="14">
                  <c:v>1997</c:v>
                </c:pt>
                <c:pt idx="15">
                  <c:v>1996</c:v>
                </c:pt>
                <c:pt idx="16">
                  <c:v>1995</c:v>
                </c:pt>
                <c:pt idx="17">
                  <c:v>1994</c:v>
                </c:pt>
              </c:numCache>
            </c:numRef>
          </c:cat>
          <c:val>
            <c:numRef>
              <c:f>'age pyramid 1'!$AB$5:$AB$112</c:f>
              <c:numCache>
                <c:formatCode>General</c:formatCode>
                <c:ptCount val="10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numCache>
            </c:numRef>
          </c:val>
        </c:ser>
        <c:dLbls>
          <c:showLegendKey val="0"/>
          <c:showVal val="0"/>
          <c:showCatName val="0"/>
          <c:showSerName val="0"/>
          <c:showPercent val="0"/>
          <c:showBubbleSize val="0"/>
        </c:dLbls>
        <c:gapWidth val="0"/>
        <c:overlap val="100"/>
        <c:axId val="226640488"/>
        <c:axId val="226640880"/>
      </c:barChart>
      <c:catAx>
        <c:axId val="225635176"/>
        <c:scaling>
          <c:orientation val="minMax"/>
        </c:scaling>
        <c:delete val="0"/>
        <c:axPos val="l"/>
        <c:majorGridlines/>
        <c:numFmt formatCode="General" sourceLinked="1"/>
        <c:majorTickMark val="in"/>
        <c:minorTickMark val="none"/>
        <c:tickLblPos val="low"/>
        <c:txPr>
          <a:bodyPr rot="0" vert="horz"/>
          <a:lstStyle/>
          <a:p>
            <a:pPr>
              <a:defRPr sz="1200"/>
            </a:pPr>
            <a:endParaRPr lang="lb-LU"/>
          </a:p>
        </c:txPr>
        <c:crossAx val="225635568"/>
        <c:crosses val="autoZero"/>
        <c:auto val="1"/>
        <c:lblAlgn val="ctr"/>
        <c:lblOffset val="100"/>
        <c:tickMarkSkip val="1"/>
        <c:noMultiLvlLbl val="0"/>
      </c:catAx>
      <c:valAx>
        <c:axId val="225635568"/>
        <c:scaling>
          <c:orientation val="minMax"/>
        </c:scaling>
        <c:delete val="0"/>
        <c:axPos val="b"/>
        <c:numFmt formatCode="#,##0.0;#,##0.0" sourceLinked="0"/>
        <c:majorTickMark val="out"/>
        <c:minorTickMark val="none"/>
        <c:tickLblPos val="nextTo"/>
        <c:txPr>
          <a:bodyPr rot="0" vert="horz"/>
          <a:lstStyle/>
          <a:p>
            <a:pPr>
              <a:defRPr/>
            </a:pPr>
            <a:endParaRPr lang="lb-LU"/>
          </a:p>
        </c:txPr>
        <c:crossAx val="225635176"/>
        <c:crosses val="autoZero"/>
        <c:crossBetween val="between"/>
      </c:valAx>
      <c:catAx>
        <c:axId val="226640488"/>
        <c:scaling>
          <c:orientation val="minMax"/>
        </c:scaling>
        <c:delete val="1"/>
        <c:axPos val="r"/>
        <c:numFmt formatCode="General" sourceLinked="1"/>
        <c:majorTickMark val="out"/>
        <c:minorTickMark val="none"/>
        <c:tickLblPos val="none"/>
        <c:crossAx val="226640880"/>
        <c:crosses val="max"/>
        <c:auto val="1"/>
        <c:lblAlgn val="ctr"/>
        <c:lblOffset val="100"/>
        <c:tickLblSkip val="5"/>
        <c:noMultiLvlLbl val="0"/>
      </c:catAx>
      <c:valAx>
        <c:axId val="226640880"/>
        <c:scaling>
          <c:orientation val="minMax"/>
        </c:scaling>
        <c:delete val="1"/>
        <c:axPos val="t"/>
        <c:numFmt formatCode="General" sourceLinked="1"/>
        <c:majorTickMark val="out"/>
        <c:minorTickMark val="none"/>
        <c:tickLblPos val="none"/>
        <c:crossAx val="226640488"/>
        <c:crosses val="max"/>
        <c:crossBetween val="between"/>
      </c:valAx>
    </c:plotArea>
    <c:legend>
      <c:legendPos val="r"/>
      <c:layout>
        <c:manualLayout>
          <c:xMode val="edge"/>
          <c:yMode val="edge"/>
          <c:x val="0.83326224846894137"/>
          <c:y val="4.4614721477866548E-4"/>
          <c:w val="0.16494269384085752"/>
          <c:h val="0.50877475702043062"/>
        </c:manualLayout>
      </c:layout>
      <c:overlay val="0"/>
      <c:txPr>
        <a:bodyPr/>
        <a:lstStyle/>
        <a:p>
          <a:pPr>
            <a:defRPr sz="1600" b="1"/>
          </a:pPr>
          <a:endParaRPr lang="lb-LU"/>
        </a:p>
      </c:txPr>
    </c:legend>
    <c:plotVisOnly val="1"/>
    <c:dispBlanksAs val="gap"/>
    <c:showDLblsOverMax val="0"/>
  </c:chart>
  <c:txPr>
    <a:bodyPr/>
    <a:lstStyle/>
    <a:p>
      <a:pPr>
        <a:defRPr sz="1200" b="0" i="0" u="none" strike="noStrike" baseline="0">
          <a:solidFill>
            <a:srgbClr val="000000"/>
          </a:solidFill>
          <a:latin typeface="Times New Roman" panose="02020603050405020304" pitchFamily="18" charset="0"/>
          <a:ea typeface="Calibri"/>
          <a:cs typeface="Times New Roman" panose="02020603050405020304" pitchFamily="18" charset="0"/>
        </a:defRPr>
      </a:pPr>
      <a:endParaRPr lang="lb-L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413677456984612E-2"/>
          <c:y val="7.0723733269582631E-2"/>
          <c:w val="0.65972753536972728"/>
          <c:h val="0.60557969046972682"/>
        </c:manualLayout>
      </c:layout>
      <c:barChart>
        <c:barDir val="col"/>
        <c:grouping val="stacked"/>
        <c:varyColors val="0"/>
        <c:ser>
          <c:idx val="0"/>
          <c:order val="0"/>
          <c:tx>
            <c:strRef>
              <c:f>Nationalitäten!$C$1</c:f>
              <c:strCache>
                <c:ptCount val="1"/>
                <c:pt idx="0">
                  <c:v>no secondary school qualification</c:v>
                </c:pt>
              </c:strCache>
            </c:strRef>
          </c:tx>
          <c:spPr>
            <a:solidFill>
              <a:srgbClr val="BFBFBF"/>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b-LU"/>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Nationalitäten!$B$2:$B$7</c:f>
              <c:strCache>
                <c:ptCount val="6"/>
                <c:pt idx="0">
                  <c:v>Luxembourg</c:v>
                </c:pt>
                <c:pt idx="1">
                  <c:v>non-Luxembourg in general</c:v>
                </c:pt>
                <c:pt idx="2">
                  <c:v>Portuguese</c:v>
                </c:pt>
                <c:pt idx="3">
                  <c:v>Belgian/German/French</c:v>
                </c:pt>
                <c:pt idx="4">
                  <c:v>other EU nationalities</c:v>
                </c:pt>
                <c:pt idx="5">
                  <c:v>other nationalities</c:v>
                </c:pt>
              </c:strCache>
            </c:strRef>
          </c:cat>
          <c:val>
            <c:numRef>
              <c:f>Nationalitäten!$C$2:$C$7</c:f>
              <c:numCache>
                <c:formatCode>0%</c:formatCode>
                <c:ptCount val="6"/>
                <c:pt idx="0">
                  <c:v>0.19597665946677842</c:v>
                </c:pt>
                <c:pt idx="1">
                  <c:v>0.35522935779816511</c:v>
                </c:pt>
                <c:pt idx="2">
                  <c:v>0.63989560029828629</c:v>
                </c:pt>
                <c:pt idx="3">
                  <c:v>6.7829933644630205E-2</c:v>
                </c:pt>
                <c:pt idx="4">
                  <c:v>0.10519858917343973</c:v>
                </c:pt>
                <c:pt idx="5">
                  <c:v>0.38803714100626202</c:v>
                </c:pt>
              </c:numCache>
            </c:numRef>
          </c:val>
        </c:ser>
        <c:ser>
          <c:idx val="1"/>
          <c:order val="1"/>
          <c:tx>
            <c:strRef>
              <c:f>Nationalitäten!$D$1</c:f>
              <c:strCache>
                <c:ptCount val="1"/>
                <c:pt idx="0">
                  <c:v>Secondary school qualifications</c:v>
                </c:pt>
              </c:strCache>
            </c:strRef>
          </c:tx>
          <c:spPr>
            <a:solidFill>
              <a:srgbClr val="558ED5"/>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b-LU"/>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Nationalitäten!$B$2:$B$7</c:f>
              <c:strCache>
                <c:ptCount val="6"/>
                <c:pt idx="0">
                  <c:v>Luxembourg</c:v>
                </c:pt>
                <c:pt idx="1">
                  <c:v>non-Luxembourg in general</c:v>
                </c:pt>
                <c:pt idx="2">
                  <c:v>Portuguese</c:v>
                </c:pt>
                <c:pt idx="3">
                  <c:v>Belgian/German/French</c:v>
                </c:pt>
                <c:pt idx="4">
                  <c:v>other EU nationalities</c:v>
                </c:pt>
                <c:pt idx="5">
                  <c:v>other nationalities</c:v>
                </c:pt>
              </c:strCache>
            </c:strRef>
          </c:cat>
          <c:val>
            <c:numRef>
              <c:f>Nationalitäten!$D$2:$D$7</c:f>
              <c:numCache>
                <c:formatCode>0%</c:formatCode>
                <c:ptCount val="6"/>
                <c:pt idx="0">
                  <c:v>0.41348850704407047</c:v>
                </c:pt>
                <c:pt idx="1">
                  <c:v>0.2246788990825688</c:v>
                </c:pt>
                <c:pt idx="2">
                  <c:v>0.25406413124533928</c:v>
                </c:pt>
                <c:pt idx="3">
                  <c:v>0.19292209388056047</c:v>
                </c:pt>
                <c:pt idx="4">
                  <c:v>0.18601441496702986</c:v>
                </c:pt>
                <c:pt idx="5">
                  <c:v>0.24983804793781056</c:v>
                </c:pt>
              </c:numCache>
            </c:numRef>
          </c:val>
        </c:ser>
        <c:ser>
          <c:idx val="2"/>
          <c:order val="2"/>
          <c:tx>
            <c:strRef>
              <c:f>Nationalitäten!$E$1</c:f>
              <c:strCache>
                <c:ptCount val="1"/>
                <c:pt idx="0">
                  <c:v>Post-secondary school qualifications </c:v>
                </c:pt>
              </c:strCache>
            </c:strRef>
          </c:tx>
          <c:spPr>
            <a:solidFill>
              <a:srgbClr val="7F7F7F"/>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lb-LU"/>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Nationalitäten!$B$2:$B$7</c:f>
              <c:strCache>
                <c:ptCount val="6"/>
                <c:pt idx="0">
                  <c:v>Luxembourg</c:v>
                </c:pt>
                <c:pt idx="1">
                  <c:v>non-Luxembourg in general</c:v>
                </c:pt>
                <c:pt idx="2">
                  <c:v>Portuguese</c:v>
                </c:pt>
                <c:pt idx="3">
                  <c:v>Belgian/German/French</c:v>
                </c:pt>
                <c:pt idx="4">
                  <c:v>other EU nationalities</c:v>
                </c:pt>
                <c:pt idx="5">
                  <c:v>other nationalities</c:v>
                </c:pt>
              </c:strCache>
            </c:strRef>
          </c:cat>
          <c:val>
            <c:numRef>
              <c:f>Nationalitäten!$E$2:$E$7</c:f>
              <c:numCache>
                <c:formatCode>0%</c:formatCode>
                <c:ptCount val="6"/>
                <c:pt idx="0">
                  <c:v>0.37302943357297175</c:v>
                </c:pt>
                <c:pt idx="1">
                  <c:v>0.40058103975535181</c:v>
                </c:pt>
                <c:pt idx="2">
                  <c:v>8.7695749440715884E-2</c:v>
                </c:pt>
                <c:pt idx="3">
                  <c:v>0.72339641189481463</c:v>
                </c:pt>
                <c:pt idx="4">
                  <c:v>0.69391197669069216</c:v>
                </c:pt>
                <c:pt idx="5">
                  <c:v>0.32627942129129806</c:v>
                </c:pt>
              </c:numCache>
            </c:numRef>
          </c:val>
        </c:ser>
        <c:ser>
          <c:idx val="3"/>
          <c:order val="3"/>
          <c:tx>
            <c:strRef>
              <c:f>Nationalitäten!$F$1</c:f>
              <c:strCache>
                <c:ptCount val="1"/>
                <c:pt idx="0">
                  <c:v>Other</c:v>
                </c:pt>
              </c:strCache>
            </c:strRef>
          </c:tx>
          <c:spPr>
            <a:solidFill>
              <a:schemeClr val="bg1"/>
            </a:solidFill>
            <a:ln>
              <a:solidFill>
                <a:schemeClr val="tx1"/>
              </a:solidFill>
            </a:ln>
            <a:effectLst/>
          </c:spPr>
          <c:invertIfNegative val="0"/>
          <c:dLbls>
            <c:delete val="1"/>
          </c:dLbls>
          <c:cat>
            <c:strRef>
              <c:f>Nationalitäten!$B$2:$B$7</c:f>
              <c:strCache>
                <c:ptCount val="6"/>
                <c:pt idx="0">
                  <c:v>Luxembourg</c:v>
                </c:pt>
                <c:pt idx="1">
                  <c:v>non-Luxembourg in general</c:v>
                </c:pt>
                <c:pt idx="2">
                  <c:v>Portuguese</c:v>
                </c:pt>
                <c:pt idx="3">
                  <c:v>Belgian/German/French</c:v>
                </c:pt>
                <c:pt idx="4">
                  <c:v>other EU nationalities</c:v>
                </c:pt>
                <c:pt idx="5">
                  <c:v>other nationalities</c:v>
                </c:pt>
              </c:strCache>
            </c:strRef>
          </c:cat>
          <c:val>
            <c:numRef>
              <c:f>Nationalitäten!$F$2:$F$7</c:f>
              <c:numCache>
                <c:formatCode>0%</c:formatCode>
                <c:ptCount val="6"/>
                <c:pt idx="0">
                  <c:v>1.7505399916180407E-2</c:v>
                </c:pt>
                <c:pt idx="1">
                  <c:v>1.9510703363914389E-2</c:v>
                </c:pt>
                <c:pt idx="2">
                  <c:v>1.8344519015659973E-2</c:v>
                </c:pt>
                <c:pt idx="3">
                  <c:v>1.5851560579995084E-2</c:v>
                </c:pt>
                <c:pt idx="4">
                  <c:v>1.4875019168839135E-2</c:v>
                </c:pt>
                <c:pt idx="5">
                  <c:v>3.5845389764629712E-2</c:v>
                </c:pt>
              </c:numCache>
            </c:numRef>
          </c:val>
        </c:ser>
        <c:dLbls>
          <c:showLegendKey val="0"/>
          <c:showVal val="1"/>
          <c:showCatName val="0"/>
          <c:showSerName val="0"/>
          <c:showPercent val="0"/>
          <c:showBubbleSize val="0"/>
        </c:dLbls>
        <c:gapWidth val="100"/>
        <c:overlap val="100"/>
        <c:axId val="226641664"/>
        <c:axId val="226642056"/>
        <c:extLst/>
      </c:barChart>
      <c:catAx>
        <c:axId val="2266416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b-LU"/>
          </a:p>
        </c:txPr>
        <c:crossAx val="226642056"/>
        <c:crosses val="autoZero"/>
        <c:auto val="1"/>
        <c:lblAlgn val="ctr"/>
        <c:lblOffset val="100"/>
        <c:noMultiLvlLbl val="0"/>
      </c:catAx>
      <c:valAx>
        <c:axId val="2266420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b-LU"/>
          </a:p>
        </c:txPr>
        <c:crossAx val="226641664"/>
        <c:crosses val="autoZero"/>
        <c:crossBetween val="between"/>
      </c:valAx>
      <c:spPr>
        <a:noFill/>
        <a:ln>
          <a:solidFill>
            <a:schemeClr val="tx1"/>
          </a:solidFill>
        </a:ln>
        <a:effectLst/>
      </c:spPr>
    </c:plotArea>
    <c:legend>
      <c:legendPos val="r"/>
      <c:layout>
        <c:manualLayout>
          <c:xMode val="edge"/>
          <c:yMode val="edge"/>
          <c:x val="0.74620937335613835"/>
          <c:y val="0.15274726630957974"/>
          <c:w val="0.24329744721049473"/>
          <c:h val="0.43588477772566964"/>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b-LU"/>
        </a:p>
      </c:txPr>
    </c:legend>
    <c:plotVisOnly val="1"/>
    <c:dispBlanksAs val="gap"/>
    <c:showDLblsOverMax val="0"/>
  </c:chart>
  <c:spPr>
    <a:solidFill>
      <a:schemeClr val="bg1"/>
    </a:solidFill>
    <a:ln w="9525" cap="flat" cmpd="sng" algn="ctr">
      <a:solidFill>
        <a:schemeClr val="tx1"/>
      </a:solidFill>
      <a:round/>
    </a:ln>
    <a:effectLst/>
  </c:spPr>
  <c:txPr>
    <a:bodyPr/>
    <a:lstStyle/>
    <a:p>
      <a:pPr>
        <a:defRPr sz="1000">
          <a:latin typeface="Times New Roman" panose="02020603050405020304" pitchFamily="18" charset="0"/>
          <a:cs typeface="Times New Roman" panose="02020603050405020304" pitchFamily="18" charset="0"/>
        </a:defRPr>
      </a:pPr>
      <a:endParaRPr lang="lb-L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76390950845731"/>
          <c:y val="2.8506654817726379E-2"/>
          <c:w val="0.68273026561501782"/>
          <c:h val="0.85104190026839743"/>
        </c:manualLayout>
      </c:layout>
      <c:barChart>
        <c:barDir val="bar"/>
        <c:grouping val="percentStacked"/>
        <c:varyColors val="0"/>
        <c:ser>
          <c:idx val="5"/>
          <c:order val="5"/>
          <c:tx>
            <c:strRef>
              <c:f>Nutzen!$O$4</c:f>
              <c:strCache>
                <c:ptCount val="1"/>
                <c:pt idx="0">
                  <c:v>Do not agree at all</c:v>
                </c:pt>
              </c:strCache>
            </c:strRef>
          </c:tx>
          <c:spPr>
            <a:solidFill>
              <a:srgbClr val="10253F"/>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fr-CH" sz="12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lb-L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Nutzen!$I$5:$I$10</c:f>
              <c:strCache>
                <c:ptCount val="6"/>
                <c:pt idx="0">
                  <c:v>I can imagine that I will use this skills  I have practised in later life</c:v>
                </c:pt>
                <c:pt idx="1">
                  <c:v>What I learnt was what I expected</c:v>
                </c:pt>
                <c:pt idx="2">
                  <c:v>What I learnt on this scheme also helps me with life in general</c:v>
                </c:pt>
                <c:pt idx="3">
                  <c:v>I have improved my carer chances</c:v>
                </c:pt>
                <c:pt idx="4">
                  <c:v>I have acquired many practical things</c:v>
                </c:pt>
                <c:pt idx="5">
                  <c:v>I have learnt a lot of new things</c:v>
                </c:pt>
              </c:strCache>
            </c:strRef>
          </c:cat>
          <c:val>
            <c:numRef>
              <c:f>Nutzen!$O$5:$O$10</c:f>
              <c:numCache>
                <c:formatCode>0.0%</c:formatCode>
                <c:ptCount val="6"/>
                <c:pt idx="0">
                  <c:v>0.11180124223602494</c:v>
                </c:pt>
                <c:pt idx="1">
                  <c:v>6.8627450980392163E-2</c:v>
                </c:pt>
                <c:pt idx="2">
                  <c:v>7.6173604960141791E-2</c:v>
                </c:pt>
                <c:pt idx="3">
                  <c:v>8.3553210202286746E-2</c:v>
                </c:pt>
                <c:pt idx="4">
                  <c:v>6.0283687943262478E-2</c:v>
                </c:pt>
                <c:pt idx="5">
                  <c:v>6.8201948627103631E-2</c:v>
                </c:pt>
              </c:numCache>
            </c:numRef>
          </c:val>
        </c:ser>
        <c:ser>
          <c:idx val="6"/>
          <c:order val="6"/>
          <c:tx>
            <c:strRef>
              <c:f>Nutzen!$P$4</c:f>
              <c:strCache>
                <c:ptCount val="1"/>
                <c:pt idx="0">
                  <c:v>Mostly do not agree </c:v>
                </c:pt>
              </c:strCache>
            </c:strRef>
          </c:tx>
          <c:spPr>
            <a:solidFill>
              <a:srgbClr val="17375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fr-CH" sz="12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lb-L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Nutzen!$I$5:$I$10</c:f>
              <c:strCache>
                <c:ptCount val="6"/>
                <c:pt idx="0">
                  <c:v>I can imagine that I will use this skills  I have practised in later life</c:v>
                </c:pt>
                <c:pt idx="1">
                  <c:v>What I learnt was what I expected</c:v>
                </c:pt>
                <c:pt idx="2">
                  <c:v>What I learnt on this scheme also helps me with life in general</c:v>
                </c:pt>
                <c:pt idx="3">
                  <c:v>I have improved my carer chances</c:v>
                </c:pt>
                <c:pt idx="4">
                  <c:v>I have acquired many practical things</c:v>
                </c:pt>
                <c:pt idx="5">
                  <c:v>I have learnt a lot of new things</c:v>
                </c:pt>
              </c:strCache>
            </c:strRef>
          </c:cat>
          <c:val>
            <c:numRef>
              <c:f>Nutzen!$P$5:$P$10</c:f>
              <c:numCache>
                <c:formatCode>0.0%</c:formatCode>
                <c:ptCount val="6"/>
                <c:pt idx="0">
                  <c:v>5.7675244010647754E-2</c:v>
                </c:pt>
                <c:pt idx="1">
                  <c:v>5.7040998217468802E-2</c:v>
                </c:pt>
                <c:pt idx="2">
                  <c:v>5.8458813108945983E-2</c:v>
                </c:pt>
                <c:pt idx="3">
                  <c:v>4.1336851363236594E-2</c:v>
                </c:pt>
                <c:pt idx="4">
                  <c:v>4.6985815602836857E-2</c:v>
                </c:pt>
                <c:pt idx="5">
                  <c:v>4.2515500442869787E-2</c:v>
                </c:pt>
              </c:numCache>
            </c:numRef>
          </c:val>
        </c:ser>
        <c:ser>
          <c:idx val="7"/>
          <c:order val="7"/>
          <c:tx>
            <c:strRef>
              <c:f>Nutzen!$Q$4</c:f>
              <c:strCache>
                <c:ptCount val="1"/>
                <c:pt idx="0">
                  <c:v>Tend to disagree</c:v>
                </c:pt>
              </c:strCache>
            </c:strRef>
          </c:tx>
          <c:spPr>
            <a:solidFill>
              <a:srgbClr val="1F497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fr-CH" sz="12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lb-L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Nutzen!$I$5:$I$10</c:f>
              <c:strCache>
                <c:ptCount val="6"/>
                <c:pt idx="0">
                  <c:v>I can imagine that I will use this skills  I have practised in later life</c:v>
                </c:pt>
                <c:pt idx="1">
                  <c:v>What I learnt was what I expected</c:v>
                </c:pt>
                <c:pt idx="2">
                  <c:v>What I learnt on this scheme also helps me with life in general</c:v>
                </c:pt>
                <c:pt idx="3">
                  <c:v>I have improved my carer chances</c:v>
                </c:pt>
                <c:pt idx="4">
                  <c:v>I have acquired many practical things</c:v>
                </c:pt>
                <c:pt idx="5">
                  <c:v>I have learnt a lot of new things</c:v>
                </c:pt>
              </c:strCache>
            </c:strRef>
          </c:cat>
          <c:val>
            <c:numRef>
              <c:f>Nutzen!$Q$5:$Q$10</c:f>
              <c:numCache>
                <c:formatCode>0.0%</c:formatCode>
                <c:ptCount val="6"/>
                <c:pt idx="0">
                  <c:v>9.494232475598946E-2</c:v>
                </c:pt>
                <c:pt idx="1">
                  <c:v>0.12834224598930491</c:v>
                </c:pt>
                <c:pt idx="2">
                  <c:v>8.0602302922940766E-2</c:v>
                </c:pt>
                <c:pt idx="3">
                  <c:v>8.0914687774846186E-2</c:v>
                </c:pt>
                <c:pt idx="4">
                  <c:v>8.7765957446808512E-2</c:v>
                </c:pt>
                <c:pt idx="5">
                  <c:v>7.7945084145261356E-2</c:v>
                </c:pt>
              </c:numCache>
            </c:numRef>
          </c:val>
        </c:ser>
        <c:ser>
          <c:idx val="8"/>
          <c:order val="8"/>
          <c:tx>
            <c:strRef>
              <c:f>Nutzen!$R$4</c:f>
              <c:strCache>
                <c:ptCount val="1"/>
                <c:pt idx="0">
                  <c:v>Tend to agree</c:v>
                </c:pt>
              </c:strCache>
            </c:strRef>
          </c:tx>
          <c:spPr>
            <a:solidFill>
              <a:srgbClr val="558ED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fr-CH"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b-L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Nutzen!$I$5:$I$10</c:f>
              <c:strCache>
                <c:ptCount val="6"/>
                <c:pt idx="0">
                  <c:v>I can imagine that I will use this skills  I have practised in later life</c:v>
                </c:pt>
                <c:pt idx="1">
                  <c:v>What I learnt was what I expected</c:v>
                </c:pt>
                <c:pt idx="2">
                  <c:v>What I learnt on this scheme also helps me with life in general</c:v>
                </c:pt>
                <c:pt idx="3">
                  <c:v>I have improved my carer chances</c:v>
                </c:pt>
                <c:pt idx="4">
                  <c:v>I have acquired many practical things</c:v>
                </c:pt>
                <c:pt idx="5">
                  <c:v>I have learnt a lot of new things</c:v>
                </c:pt>
              </c:strCache>
            </c:strRef>
          </c:cat>
          <c:val>
            <c:numRef>
              <c:f>Nutzen!$R$5:$R$10</c:f>
              <c:numCache>
                <c:formatCode>0.0%</c:formatCode>
                <c:ptCount val="6"/>
                <c:pt idx="0">
                  <c:v>0.15705412599822541</c:v>
                </c:pt>
                <c:pt idx="1">
                  <c:v>0.28253119429590018</c:v>
                </c:pt>
                <c:pt idx="2">
                  <c:v>0.21523472099202851</c:v>
                </c:pt>
                <c:pt idx="3">
                  <c:v>0.22075637642919971</c:v>
                </c:pt>
                <c:pt idx="4">
                  <c:v>0.24113475177304963</c:v>
                </c:pt>
                <c:pt idx="5">
                  <c:v>0.1922054915854742</c:v>
                </c:pt>
              </c:numCache>
            </c:numRef>
          </c:val>
        </c:ser>
        <c:ser>
          <c:idx val="9"/>
          <c:order val="9"/>
          <c:tx>
            <c:strRef>
              <c:f>Nutzen!$S$4</c:f>
              <c:strCache>
                <c:ptCount val="1"/>
                <c:pt idx="0">
                  <c:v>Mostly agree</c:v>
                </c:pt>
              </c:strCache>
            </c:strRef>
          </c:tx>
          <c:spPr>
            <a:solidFill>
              <a:srgbClr val="8EB4E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fr-CH"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b-L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Nutzen!$I$5:$I$10</c:f>
              <c:strCache>
                <c:ptCount val="6"/>
                <c:pt idx="0">
                  <c:v>I can imagine that I will use this skills  I have practised in later life</c:v>
                </c:pt>
                <c:pt idx="1">
                  <c:v>What I learnt was what I expected</c:v>
                </c:pt>
                <c:pt idx="2">
                  <c:v>What I learnt on this scheme also helps me with life in general</c:v>
                </c:pt>
                <c:pt idx="3">
                  <c:v>I have improved my carer chances</c:v>
                </c:pt>
                <c:pt idx="4">
                  <c:v>I have acquired many practical things</c:v>
                </c:pt>
                <c:pt idx="5">
                  <c:v>I have learnt a lot of new things</c:v>
                </c:pt>
              </c:strCache>
            </c:strRef>
          </c:cat>
          <c:val>
            <c:numRef>
              <c:f>Nutzen!$S$5:$S$10</c:f>
              <c:numCache>
                <c:formatCode>0.0%</c:formatCode>
                <c:ptCount val="6"/>
                <c:pt idx="0">
                  <c:v>0.24578527062999128</c:v>
                </c:pt>
                <c:pt idx="1">
                  <c:v>0.28253119429590018</c:v>
                </c:pt>
                <c:pt idx="2">
                  <c:v>0.2559787422497789</c:v>
                </c:pt>
                <c:pt idx="3">
                  <c:v>0.28759894459102903</c:v>
                </c:pt>
                <c:pt idx="4">
                  <c:v>0.29698581560283738</c:v>
                </c:pt>
                <c:pt idx="5">
                  <c:v>0.27457927369353408</c:v>
                </c:pt>
              </c:numCache>
            </c:numRef>
          </c:val>
        </c:ser>
        <c:ser>
          <c:idx val="10"/>
          <c:order val="10"/>
          <c:tx>
            <c:strRef>
              <c:f>Nutzen!$T$4</c:f>
              <c:strCache>
                <c:ptCount val="1"/>
                <c:pt idx="0">
                  <c:v>Agree completely</c:v>
                </c:pt>
              </c:strCache>
            </c:strRef>
          </c:tx>
          <c:spPr>
            <a:solidFill>
              <a:srgbClr val="C6D9F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b-L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Nutzen!$I$5:$I$10</c:f>
              <c:strCache>
                <c:ptCount val="6"/>
                <c:pt idx="0">
                  <c:v>I can imagine that I will use this skills  I have practised in later life</c:v>
                </c:pt>
                <c:pt idx="1">
                  <c:v>What I learnt was what I expected</c:v>
                </c:pt>
                <c:pt idx="2">
                  <c:v>What I learnt on this scheme also helps me with life in general</c:v>
                </c:pt>
                <c:pt idx="3">
                  <c:v>I have improved my carer chances</c:v>
                </c:pt>
                <c:pt idx="4">
                  <c:v>I have acquired many practical things</c:v>
                </c:pt>
                <c:pt idx="5">
                  <c:v>I have learnt a lot of new things</c:v>
                </c:pt>
              </c:strCache>
            </c:strRef>
          </c:cat>
          <c:val>
            <c:numRef>
              <c:f>Nutzen!$T$5:$T$10</c:f>
              <c:numCache>
                <c:formatCode>0.0%</c:formatCode>
                <c:ptCount val="6"/>
                <c:pt idx="0">
                  <c:v>0.33274179236912182</c:v>
                </c:pt>
                <c:pt idx="1">
                  <c:v>0.18092691622103391</c:v>
                </c:pt>
                <c:pt idx="2">
                  <c:v>0.31355181576616481</c:v>
                </c:pt>
                <c:pt idx="3">
                  <c:v>0.28583992963940225</c:v>
                </c:pt>
                <c:pt idx="4">
                  <c:v>0.26684397163120582</c:v>
                </c:pt>
                <c:pt idx="5">
                  <c:v>0.34455270150575762</c:v>
                </c:pt>
              </c:numCache>
            </c:numRef>
          </c:val>
        </c:ser>
        <c:dLbls>
          <c:showLegendKey val="0"/>
          <c:showVal val="0"/>
          <c:showCatName val="0"/>
          <c:showSerName val="0"/>
          <c:showPercent val="0"/>
          <c:showBubbleSize val="0"/>
        </c:dLbls>
        <c:gapWidth val="50"/>
        <c:overlap val="100"/>
        <c:axId val="226642840"/>
        <c:axId val="226643232"/>
        <c:extLst>
          <c:ext xmlns:c15="http://schemas.microsoft.com/office/drawing/2012/chart" uri="{02D57815-91ED-43cb-92C2-25804820EDAC}">
            <c15:filteredBarSeries>
              <c15:ser>
                <c:idx val="0"/>
                <c:order val="0"/>
                <c:tx>
                  <c:strRef>
                    <c:extLst>
                      <c:ext uri="{02D57815-91ED-43cb-92C2-25804820EDAC}">
                        <c15:formulaRef>
                          <c15:sqref>Nutzen!$J$4</c15:sqref>
                        </c15:formulaRef>
                      </c:ext>
                    </c:extLst>
                    <c:strCache>
                      <c:ptCount val="1"/>
                    </c:strCache>
                  </c:strRef>
                </c:tx>
                <c:spPr>
                  <a:solidFill>
                    <a:schemeClr val="accent1"/>
                  </a:solidFill>
                  <a:ln>
                    <a:noFill/>
                  </a:ln>
                  <a:effectLst/>
                </c:spPr>
                <c:invertIfNegative val="0"/>
                <c:cat>
                  <c:strRef>
                    <c:extLst>
                      <c:ext uri="{02D57815-91ED-43cb-92C2-25804820EDAC}">
                        <c15:formulaRef>
                          <c15:sqref>Nutzen!$I$5:$I$10</c15:sqref>
                        </c15:formulaRef>
                      </c:ext>
                    </c:extLst>
                    <c:strCache>
                      <c:ptCount val="6"/>
                      <c:pt idx="0">
                        <c:v>Ich kann mir vorstellen, die ausgeübten Tätig-
keiten auch später auszuüben.</c:v>
                      </c:pt>
                      <c:pt idx="1">
                        <c:v>Inhaltlich wurde das vermittelt, was ich mir vor-
gestellt habe.</c:v>
                      </c:pt>
                      <c:pt idx="2">
                        <c:v>Was ich in der Maßnahme gelernt habe, hilft mir
auch allgemein im Leben weiter.</c:v>
                      </c:pt>
                      <c:pt idx="3">
                        <c:v>Ich habe meine beruflichen Chancen verbessert.</c:v>
                      </c:pt>
                      <c:pt idx="4">
                        <c:v>Ich habe viele praktische Fertigkeiten erworben.</c:v>
                      </c:pt>
                      <c:pt idx="5">
                        <c:v>Ich habe viel neues Wissen erlernt.</c:v>
                      </c:pt>
                    </c:strCache>
                  </c:strRef>
                </c:cat>
                <c:val>
                  <c:numRef>
                    <c:extLst>
                      <c:ext uri="{02D57815-91ED-43cb-92C2-25804820EDAC}">
                        <c15:formulaRef>
                          <c15:sqref>Nutzen!$J$5:$J$10</c15:sqref>
                        </c15:formulaRef>
                      </c:ext>
                    </c:extLst>
                    <c:numCache>
                      <c:formatCode>General</c:formatCode>
                      <c:ptCount val="6"/>
                    </c:numCache>
                  </c:numRef>
                </c:val>
              </c15:ser>
            </c15:filteredBarSeries>
            <c15:filteredBarSeries>
              <c15:ser>
                <c:idx val="1"/>
                <c:order val="1"/>
                <c:tx>
                  <c:strRef>
                    <c:extLst xmlns:c15="http://schemas.microsoft.com/office/drawing/2012/chart">
                      <c:ext xmlns:c15="http://schemas.microsoft.com/office/drawing/2012/chart" uri="{02D57815-91ED-43cb-92C2-25804820EDAC}">
                        <c15:formulaRef>
                          <c15:sqref>Nutzen!$K$4</c15:sqref>
                        </c15:formulaRef>
                      </c:ext>
                    </c:extLst>
                    <c:strCache>
                      <c:ptCount val="1"/>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Nutzen!$I$5:$I$10</c15:sqref>
                        </c15:formulaRef>
                      </c:ext>
                    </c:extLst>
                    <c:strCache>
                      <c:ptCount val="6"/>
                      <c:pt idx="0">
                        <c:v>Ich kann mir vorstellen, die ausgeübten Tätig-
keiten auch später auszuüben.</c:v>
                      </c:pt>
                      <c:pt idx="1">
                        <c:v>Inhaltlich wurde das vermittelt, was ich mir vor-
gestellt habe.</c:v>
                      </c:pt>
                      <c:pt idx="2">
                        <c:v>Was ich in der Maßnahme gelernt habe, hilft mir
auch allgemein im Leben weiter.</c:v>
                      </c:pt>
                      <c:pt idx="3">
                        <c:v>Ich habe meine beruflichen Chancen verbessert.</c:v>
                      </c:pt>
                      <c:pt idx="4">
                        <c:v>Ich habe viele praktische Fertigkeiten erworben.</c:v>
                      </c:pt>
                      <c:pt idx="5">
                        <c:v>Ich habe viel neues Wissen erlernt.</c:v>
                      </c:pt>
                    </c:strCache>
                  </c:strRef>
                </c:cat>
                <c:val>
                  <c:numRef>
                    <c:extLst xmlns:c15="http://schemas.microsoft.com/office/drawing/2012/chart">
                      <c:ext xmlns:c15="http://schemas.microsoft.com/office/drawing/2012/chart" uri="{02D57815-91ED-43cb-92C2-25804820EDAC}">
                        <c15:formulaRef>
                          <c15:sqref>Nutzen!$K$5:$K$10</c15:sqref>
                        </c15:formulaRef>
                      </c:ext>
                    </c:extLst>
                    <c:numCache>
                      <c:formatCode>General</c:formatCode>
                      <c:ptCount val="6"/>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Nutzen!$L$4</c15:sqref>
                        </c15:formulaRef>
                      </c:ext>
                    </c:extLst>
                    <c:strCache>
                      <c:ptCount val="1"/>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Nutzen!$I$5:$I$10</c15:sqref>
                        </c15:formulaRef>
                      </c:ext>
                    </c:extLst>
                    <c:strCache>
                      <c:ptCount val="6"/>
                      <c:pt idx="0">
                        <c:v>Ich kann mir vorstellen, die ausgeübten Tätig-
keiten auch später auszuüben.</c:v>
                      </c:pt>
                      <c:pt idx="1">
                        <c:v>Inhaltlich wurde das vermittelt, was ich mir vor-
gestellt habe.</c:v>
                      </c:pt>
                      <c:pt idx="2">
                        <c:v>Was ich in der Maßnahme gelernt habe, hilft mir
auch allgemein im Leben weiter.</c:v>
                      </c:pt>
                      <c:pt idx="3">
                        <c:v>Ich habe meine beruflichen Chancen verbessert.</c:v>
                      </c:pt>
                      <c:pt idx="4">
                        <c:v>Ich habe viele praktische Fertigkeiten erworben.</c:v>
                      </c:pt>
                      <c:pt idx="5">
                        <c:v>Ich habe viel neues Wissen erlernt.</c:v>
                      </c:pt>
                    </c:strCache>
                  </c:strRef>
                </c:cat>
                <c:val>
                  <c:numRef>
                    <c:extLst xmlns:c15="http://schemas.microsoft.com/office/drawing/2012/chart">
                      <c:ext xmlns:c15="http://schemas.microsoft.com/office/drawing/2012/chart" uri="{02D57815-91ED-43cb-92C2-25804820EDAC}">
                        <c15:formulaRef>
                          <c15:sqref>Nutzen!$L$5:$L$10</c15:sqref>
                        </c15:formulaRef>
                      </c:ext>
                    </c:extLst>
                    <c:numCache>
                      <c:formatCode>General</c:formatCode>
                      <c:ptCount val="6"/>
                    </c:numCache>
                  </c:numRef>
                </c:val>
              </c15:ser>
            </c15:filteredBarSeries>
            <c15:filteredBarSeries>
              <c15:ser>
                <c:idx val="3"/>
                <c:order val="3"/>
                <c:tx>
                  <c:strRef>
                    <c:extLst xmlns:c15="http://schemas.microsoft.com/office/drawing/2012/chart">
                      <c:ext xmlns:c15="http://schemas.microsoft.com/office/drawing/2012/chart" uri="{02D57815-91ED-43cb-92C2-25804820EDAC}">
                        <c15:formulaRef>
                          <c15:sqref>Nutzen!$M$4</c15:sqref>
                        </c15:formulaRef>
                      </c:ext>
                    </c:extLst>
                    <c:strCache>
                      <c:ptCount val="1"/>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Nutzen!$I$5:$I$10</c15:sqref>
                        </c15:formulaRef>
                      </c:ext>
                    </c:extLst>
                    <c:strCache>
                      <c:ptCount val="6"/>
                      <c:pt idx="0">
                        <c:v>Ich kann mir vorstellen, die ausgeübten Tätig-
keiten auch später auszuüben.</c:v>
                      </c:pt>
                      <c:pt idx="1">
                        <c:v>Inhaltlich wurde das vermittelt, was ich mir vor-
gestellt habe.</c:v>
                      </c:pt>
                      <c:pt idx="2">
                        <c:v>Was ich in der Maßnahme gelernt habe, hilft mir
auch allgemein im Leben weiter.</c:v>
                      </c:pt>
                      <c:pt idx="3">
                        <c:v>Ich habe meine beruflichen Chancen verbessert.</c:v>
                      </c:pt>
                      <c:pt idx="4">
                        <c:v>Ich habe viele praktische Fertigkeiten erworben.</c:v>
                      </c:pt>
                      <c:pt idx="5">
                        <c:v>Ich habe viel neues Wissen erlernt.</c:v>
                      </c:pt>
                    </c:strCache>
                  </c:strRef>
                </c:cat>
                <c:val>
                  <c:numRef>
                    <c:extLst xmlns:c15="http://schemas.microsoft.com/office/drawing/2012/chart">
                      <c:ext xmlns:c15="http://schemas.microsoft.com/office/drawing/2012/chart" uri="{02D57815-91ED-43cb-92C2-25804820EDAC}">
                        <c15:formulaRef>
                          <c15:sqref>Nutzen!$M$5:$M$10</c15:sqref>
                        </c15:formulaRef>
                      </c:ext>
                    </c:extLst>
                    <c:numCache>
                      <c:formatCode>General</c:formatCode>
                      <c:ptCount val="6"/>
                    </c:numCache>
                  </c:numRef>
                </c:val>
              </c15:ser>
            </c15:filteredBarSeries>
            <c15:filteredBarSeries>
              <c15:ser>
                <c:idx val="4"/>
                <c:order val="4"/>
                <c:tx>
                  <c:strRef>
                    <c:extLst xmlns:c15="http://schemas.microsoft.com/office/drawing/2012/chart">
                      <c:ext xmlns:c15="http://schemas.microsoft.com/office/drawing/2012/chart" uri="{02D57815-91ED-43cb-92C2-25804820EDAC}">
                        <c15:formulaRef>
                          <c15:sqref>Nutzen!$N$4</c15:sqref>
                        </c15:formulaRef>
                      </c:ext>
                    </c:extLst>
                    <c:strCache>
                      <c:ptCount val="1"/>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Nutzen!$I$5:$I$10</c15:sqref>
                        </c15:formulaRef>
                      </c:ext>
                    </c:extLst>
                    <c:strCache>
                      <c:ptCount val="6"/>
                      <c:pt idx="0">
                        <c:v>Ich kann mir vorstellen, die ausgeübten Tätig-
keiten auch später auszuüben.</c:v>
                      </c:pt>
                      <c:pt idx="1">
                        <c:v>Inhaltlich wurde das vermittelt, was ich mir vor-
gestellt habe.</c:v>
                      </c:pt>
                      <c:pt idx="2">
                        <c:v>Was ich in der Maßnahme gelernt habe, hilft mir
auch allgemein im Leben weiter.</c:v>
                      </c:pt>
                      <c:pt idx="3">
                        <c:v>Ich habe meine beruflichen Chancen verbessert.</c:v>
                      </c:pt>
                      <c:pt idx="4">
                        <c:v>Ich habe viele praktische Fertigkeiten erworben.</c:v>
                      </c:pt>
                      <c:pt idx="5">
                        <c:v>Ich habe viel neues Wissen erlernt.</c:v>
                      </c:pt>
                    </c:strCache>
                  </c:strRef>
                </c:cat>
                <c:val>
                  <c:numRef>
                    <c:extLst xmlns:c15="http://schemas.microsoft.com/office/drawing/2012/chart">
                      <c:ext xmlns:c15="http://schemas.microsoft.com/office/drawing/2012/chart" uri="{02D57815-91ED-43cb-92C2-25804820EDAC}">
                        <c15:formulaRef>
                          <c15:sqref>Nutzen!$N$5:$N$10</c15:sqref>
                        </c15:formulaRef>
                      </c:ext>
                    </c:extLst>
                    <c:numCache>
                      <c:formatCode>General</c:formatCode>
                      <c:ptCount val="6"/>
                    </c:numCache>
                  </c:numRef>
                </c:val>
              </c15:ser>
            </c15:filteredBarSeries>
          </c:ext>
        </c:extLst>
      </c:barChart>
      <c:catAx>
        <c:axId val="226642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b-LU"/>
          </a:p>
        </c:txPr>
        <c:crossAx val="226643232"/>
        <c:crosses val="autoZero"/>
        <c:auto val="1"/>
        <c:lblAlgn val="ctr"/>
        <c:lblOffset val="100"/>
        <c:noMultiLvlLbl val="0"/>
      </c:catAx>
      <c:valAx>
        <c:axId val="2266432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b-LU"/>
          </a:p>
        </c:txPr>
        <c:crossAx val="226642840"/>
        <c:crosses val="autoZero"/>
        <c:crossBetween val="between"/>
      </c:valAx>
      <c:spPr>
        <a:noFill/>
        <a:ln>
          <a:noFill/>
        </a:ln>
        <a:effectLst/>
      </c:spPr>
    </c:plotArea>
    <c:legend>
      <c:legendPos val="b"/>
      <c:layout>
        <c:manualLayout>
          <c:xMode val="edge"/>
          <c:yMode val="edge"/>
          <c:x val="0"/>
          <c:y val="0.93661517767867153"/>
          <c:w val="1"/>
          <c:h val="4.8267454409827493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b-LU"/>
        </a:p>
      </c:txPr>
    </c:legend>
    <c:plotVisOnly val="1"/>
    <c:dispBlanksAs val="gap"/>
    <c:showDLblsOverMax val="0"/>
  </c:chart>
  <c:spPr>
    <a:solidFill>
      <a:schemeClr val="bg1"/>
    </a:solidFill>
    <a:ln w="9525" cap="flat" cmpd="sng" algn="ctr">
      <a:noFill/>
      <a:round/>
    </a:ln>
    <a:effectLst/>
  </c:spPr>
  <c:txPr>
    <a:bodyPr/>
    <a:lstStyle/>
    <a:p>
      <a:pPr>
        <a:defRPr/>
      </a:pPr>
      <a:endParaRPr lang="lb-LU"/>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0.6925</cdr:x>
      <cdr:y>0.04029</cdr:y>
    </cdr:from>
    <cdr:to>
      <cdr:x>0.8325</cdr:x>
      <cdr:y>0.10745</cdr:y>
    </cdr:to>
    <cdr:sp macro="" textlink="">
      <cdr:nvSpPr>
        <cdr:cNvPr id="2" name="Textfeld 1"/>
        <cdr:cNvSpPr txBox="1"/>
      </cdr:nvSpPr>
      <cdr:spPr>
        <a:xfrm xmlns:a="http://schemas.openxmlformats.org/drawingml/2006/main">
          <a:off x="5698976" y="216024"/>
          <a:ext cx="1152128"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de-DE" sz="1600" b="1" dirty="0" err="1"/>
            <a:t>Female</a:t>
          </a:r>
          <a:endParaRPr lang="de-DE" sz="1600" b="1" dirty="0"/>
        </a:p>
      </cdr:txBody>
    </cdr:sp>
  </cdr:relSizeAnchor>
  <cdr:relSizeAnchor xmlns:cdr="http://schemas.openxmlformats.org/drawingml/2006/chartDrawing">
    <cdr:from>
      <cdr:x>0.21125</cdr:x>
      <cdr:y>0.04029</cdr:y>
    </cdr:from>
    <cdr:to>
      <cdr:x>0.38625</cdr:x>
      <cdr:y>0.10745</cdr:y>
    </cdr:to>
    <cdr:sp macro="" textlink="">
      <cdr:nvSpPr>
        <cdr:cNvPr id="3" name="Textfeld 2"/>
        <cdr:cNvSpPr txBox="1"/>
      </cdr:nvSpPr>
      <cdr:spPr>
        <a:xfrm xmlns:a="http://schemas.openxmlformats.org/drawingml/2006/main">
          <a:off x="1738536" y="216024"/>
          <a:ext cx="1440160"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de-DE" sz="1600" b="1" dirty="0">
              <a:latin typeface="Times New Roman" panose="02020603050405020304" pitchFamily="18" charset="0"/>
              <a:cs typeface="Times New Roman" panose="02020603050405020304" pitchFamily="18" charset="0"/>
            </a:rPr>
            <a:t>Male</a:t>
          </a:r>
        </a:p>
      </cdr:txBody>
    </cdr:sp>
  </cdr:relSizeAnchor>
</c:userShapes>
</file>

<file path=ppt/drawings/drawing2.xml><?xml version="1.0" encoding="utf-8"?>
<c:userShapes xmlns:c="http://schemas.openxmlformats.org/drawingml/2006/chart">
  <cdr:relSizeAnchor xmlns:cdr="http://schemas.openxmlformats.org/drawingml/2006/chartDrawing">
    <cdr:from>
      <cdr:x>0.3075</cdr:x>
      <cdr:y>0.43589</cdr:y>
    </cdr:from>
    <cdr:to>
      <cdr:x>0.38625</cdr:x>
      <cdr:y>0.54246</cdr:y>
    </cdr:to>
    <cdr:sp macro="" textlink="">
      <cdr:nvSpPr>
        <cdr:cNvPr id="2" name="Oval 1"/>
        <cdr:cNvSpPr/>
      </cdr:nvSpPr>
      <cdr:spPr bwMode="auto">
        <a:xfrm xmlns:a="http://schemas.openxmlformats.org/drawingml/2006/main">
          <a:off x="2530624" y="1972816"/>
          <a:ext cx="648072" cy="482352"/>
        </a:xfrm>
        <a:prstGeom xmlns:a="http://schemas.openxmlformats.org/drawingml/2006/main" prst="ellipse">
          <a:avLst/>
        </a:prstGeom>
        <a:noFill xmlns:a="http://schemas.openxmlformats.org/drawingml/2006/main"/>
        <a:ln xmlns:a="http://schemas.openxmlformats.org/drawingml/2006/main" w="19050" cap="flat" cmpd="sng" algn="ctr">
          <a:solidFill>
            <a:srgbClr val="C00000"/>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fr-F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32" tIns="45716" rIns="91432" bIns="45716" rtlCol="0"/>
          <a:lstStyle>
            <a:lvl1pPr algn="l">
              <a:defRPr sz="1200"/>
            </a:lvl1pPr>
          </a:lstStyle>
          <a:p>
            <a:endParaRPr lang="fr-CH"/>
          </a:p>
        </p:txBody>
      </p:sp>
      <p:sp>
        <p:nvSpPr>
          <p:cNvPr id="3" name="Date Placeholder 2"/>
          <p:cNvSpPr>
            <a:spLocks noGrp="1"/>
          </p:cNvSpPr>
          <p:nvPr>
            <p:ph type="dt" sz="quarter" idx="1"/>
          </p:nvPr>
        </p:nvSpPr>
        <p:spPr>
          <a:xfrm>
            <a:off x="3850444" y="0"/>
            <a:ext cx="2945659" cy="498056"/>
          </a:xfrm>
          <a:prstGeom prst="rect">
            <a:avLst/>
          </a:prstGeom>
        </p:spPr>
        <p:txBody>
          <a:bodyPr vert="horz" lIns="91432" tIns="45716" rIns="91432" bIns="45716" rtlCol="0"/>
          <a:lstStyle>
            <a:lvl1pPr algn="r">
              <a:defRPr sz="1200"/>
            </a:lvl1pPr>
          </a:lstStyle>
          <a:p>
            <a:fld id="{BC9CE170-3693-4BB3-BAB0-9217B10C2186}" type="datetimeFigureOut">
              <a:rPr lang="fr-CH" smtClean="0"/>
              <a:pPr/>
              <a:t>15.09.2016</a:t>
            </a:fld>
            <a:endParaRPr lang="fr-CH"/>
          </a:p>
        </p:txBody>
      </p:sp>
      <p:sp>
        <p:nvSpPr>
          <p:cNvPr id="4" name="Footer Placeholder 3"/>
          <p:cNvSpPr>
            <a:spLocks noGrp="1"/>
          </p:cNvSpPr>
          <p:nvPr>
            <p:ph type="ftr" sz="quarter" idx="2"/>
          </p:nvPr>
        </p:nvSpPr>
        <p:spPr>
          <a:xfrm>
            <a:off x="1" y="9428590"/>
            <a:ext cx="2945659" cy="498055"/>
          </a:xfrm>
          <a:prstGeom prst="rect">
            <a:avLst/>
          </a:prstGeom>
        </p:spPr>
        <p:txBody>
          <a:bodyPr vert="horz" lIns="91432" tIns="45716" rIns="91432" bIns="45716" rtlCol="0" anchor="b"/>
          <a:lstStyle>
            <a:lvl1pPr algn="l">
              <a:defRPr sz="1200"/>
            </a:lvl1pPr>
          </a:lstStyle>
          <a:p>
            <a:endParaRPr lang="fr-CH"/>
          </a:p>
        </p:txBody>
      </p:sp>
      <p:sp>
        <p:nvSpPr>
          <p:cNvPr id="5" name="Slide Number Placeholder 4"/>
          <p:cNvSpPr>
            <a:spLocks noGrp="1"/>
          </p:cNvSpPr>
          <p:nvPr>
            <p:ph type="sldNum" sz="quarter" idx="3"/>
          </p:nvPr>
        </p:nvSpPr>
        <p:spPr>
          <a:xfrm>
            <a:off x="3850444" y="9428590"/>
            <a:ext cx="2945659" cy="498055"/>
          </a:xfrm>
          <a:prstGeom prst="rect">
            <a:avLst/>
          </a:prstGeom>
        </p:spPr>
        <p:txBody>
          <a:bodyPr vert="horz" lIns="91432" tIns="45716" rIns="91432" bIns="45716" rtlCol="0" anchor="b"/>
          <a:lstStyle>
            <a:lvl1pPr algn="r">
              <a:defRPr sz="1200"/>
            </a:lvl1pPr>
          </a:lstStyle>
          <a:p>
            <a:fld id="{003733F5-5F30-4302-8110-118BEEFA9966}" type="slidenum">
              <a:rPr lang="fr-CH" smtClean="0"/>
              <a:pPr/>
              <a:t>‹#›</a:t>
            </a:fld>
            <a:endParaRPr lang="fr-CH"/>
          </a:p>
        </p:txBody>
      </p:sp>
    </p:spTree>
    <p:extLst>
      <p:ext uri="{BB962C8B-B14F-4D97-AF65-F5344CB8AC3E}">
        <p14:creationId xmlns:p14="http://schemas.microsoft.com/office/powerpoint/2010/main" val="385280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2945659" cy="496332"/>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lt-LT"/>
          </a:p>
        </p:txBody>
      </p:sp>
      <p:sp>
        <p:nvSpPr>
          <p:cNvPr id="5123" name="Rectangle 3"/>
          <p:cNvSpPr>
            <a:spLocks noGrp="1" noChangeArrowheads="1"/>
          </p:cNvSpPr>
          <p:nvPr>
            <p:ph type="dt" idx="1"/>
          </p:nvPr>
        </p:nvSpPr>
        <p:spPr bwMode="auto">
          <a:xfrm>
            <a:off x="3852017" y="1"/>
            <a:ext cx="2945659" cy="496332"/>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lt-LT"/>
          </a:p>
        </p:txBody>
      </p:sp>
      <p:sp>
        <p:nvSpPr>
          <p:cNvPr id="30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06361" y="4715157"/>
            <a:ext cx="4984962" cy="4466987"/>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lt-LT" noProof="0"/>
              <a:t>Click to edit Master text styles</a:t>
            </a:r>
          </a:p>
          <a:p>
            <a:pPr lvl="1"/>
            <a:r>
              <a:rPr lang="lt-LT" noProof="0"/>
              <a:t>Second level</a:t>
            </a:r>
          </a:p>
          <a:p>
            <a:pPr lvl="2"/>
            <a:r>
              <a:rPr lang="lt-LT" noProof="0"/>
              <a:t>Third level</a:t>
            </a:r>
          </a:p>
          <a:p>
            <a:pPr lvl="3"/>
            <a:r>
              <a:rPr lang="lt-LT" noProof="0"/>
              <a:t>Fourth level</a:t>
            </a:r>
          </a:p>
          <a:p>
            <a:pPr lvl="4"/>
            <a:r>
              <a:rPr lang="lt-LT" noProof="0"/>
              <a:t>Fifth level</a:t>
            </a:r>
          </a:p>
        </p:txBody>
      </p:sp>
      <p:sp>
        <p:nvSpPr>
          <p:cNvPr id="5126" name="Rectangle 6"/>
          <p:cNvSpPr>
            <a:spLocks noGrp="1" noChangeArrowheads="1"/>
          </p:cNvSpPr>
          <p:nvPr>
            <p:ph type="ftr" sz="quarter" idx="4"/>
          </p:nvPr>
        </p:nvSpPr>
        <p:spPr bwMode="auto">
          <a:xfrm>
            <a:off x="1" y="9430308"/>
            <a:ext cx="2945659" cy="496332"/>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lt-LT"/>
          </a:p>
        </p:txBody>
      </p:sp>
      <p:sp>
        <p:nvSpPr>
          <p:cNvPr id="5127" name="Rectangle 7"/>
          <p:cNvSpPr>
            <a:spLocks noGrp="1" noChangeArrowheads="1"/>
          </p:cNvSpPr>
          <p:nvPr>
            <p:ph type="sldNum" sz="quarter" idx="5"/>
          </p:nvPr>
        </p:nvSpPr>
        <p:spPr bwMode="auto">
          <a:xfrm>
            <a:off x="3852017" y="9430308"/>
            <a:ext cx="2945659" cy="496332"/>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algn="r">
              <a:defRPr sz="1200" smtClean="0"/>
            </a:lvl1pPr>
          </a:lstStyle>
          <a:p>
            <a:pPr>
              <a:defRPr/>
            </a:pPr>
            <a:fld id="{6C5A5E99-FB36-474A-9C7D-24E055017E96}" type="slidenum">
              <a:rPr lang="lt-LT" altLang="fr-FR"/>
              <a:pPr>
                <a:defRPr/>
              </a:pPr>
              <a:t>‹#›</a:t>
            </a:fld>
            <a:endParaRPr lang="lt-LT" altLang="fr-FR"/>
          </a:p>
        </p:txBody>
      </p:sp>
    </p:spTree>
    <p:extLst>
      <p:ext uri="{BB962C8B-B14F-4D97-AF65-F5344CB8AC3E}">
        <p14:creationId xmlns:p14="http://schemas.microsoft.com/office/powerpoint/2010/main" val="42161602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pPr>
              <a:defRPr/>
            </a:pPr>
            <a:fld id="{6C5A5E99-FB36-474A-9C7D-24E055017E96}" type="slidenum">
              <a:rPr lang="lt-LT" altLang="fr-FR" smtClean="0"/>
              <a:pPr>
                <a:defRPr/>
              </a:pPr>
              <a:t>1</a:t>
            </a:fld>
            <a:endParaRPr lang="lt-LT" altLang="fr-FR"/>
          </a:p>
        </p:txBody>
      </p:sp>
    </p:spTree>
    <p:extLst>
      <p:ext uri="{BB962C8B-B14F-4D97-AF65-F5344CB8AC3E}">
        <p14:creationId xmlns:p14="http://schemas.microsoft.com/office/powerpoint/2010/main" val="3656265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b-LU" dirty="0" err="1" smtClean="0"/>
              <a:t>Within</a:t>
            </a:r>
            <a:r>
              <a:rPr lang="lb-LU" baseline="0" dirty="0" smtClean="0"/>
              <a:t> the </a:t>
            </a:r>
            <a:r>
              <a:rPr lang="lb-LU" baseline="0" dirty="0" err="1" smtClean="0"/>
              <a:t>frame</a:t>
            </a:r>
            <a:r>
              <a:rPr lang="lb-LU" baseline="0" dirty="0" smtClean="0"/>
              <a:t> of the </a:t>
            </a:r>
            <a:r>
              <a:rPr lang="lb-LU" baseline="0" dirty="0" err="1" smtClean="0"/>
              <a:t>Youth</a:t>
            </a:r>
            <a:r>
              <a:rPr lang="lb-LU" baseline="0" dirty="0" smtClean="0"/>
              <a:t> Report, </a:t>
            </a:r>
            <a:r>
              <a:rPr lang="lb-LU" baseline="0" dirty="0" err="1" smtClean="0"/>
              <a:t>we</a:t>
            </a:r>
            <a:r>
              <a:rPr lang="lb-LU" baseline="0" dirty="0" smtClean="0"/>
              <a:t> </a:t>
            </a:r>
            <a:r>
              <a:rPr lang="lb-LU" baseline="0" dirty="0" err="1" smtClean="0"/>
              <a:t>carried</a:t>
            </a:r>
            <a:r>
              <a:rPr lang="lb-LU" baseline="0" dirty="0" smtClean="0"/>
              <a:t> out qualitative interviews </a:t>
            </a:r>
            <a:r>
              <a:rPr lang="lb-LU" baseline="0" dirty="0" err="1" smtClean="0"/>
              <a:t>with</a:t>
            </a:r>
            <a:r>
              <a:rPr lang="lb-LU" baseline="0" dirty="0" smtClean="0"/>
              <a:t> a total of 77 </a:t>
            </a:r>
            <a:r>
              <a:rPr lang="lb-LU" baseline="0" dirty="0" err="1" smtClean="0"/>
              <a:t>adolescents</a:t>
            </a:r>
            <a:r>
              <a:rPr lang="lb-LU" baseline="0" dirty="0" smtClean="0"/>
              <a:t> and </a:t>
            </a:r>
            <a:r>
              <a:rPr lang="lb-LU" baseline="0" dirty="0" err="1" smtClean="0"/>
              <a:t>young</a:t>
            </a:r>
            <a:r>
              <a:rPr lang="lb-LU" baseline="0" dirty="0" smtClean="0"/>
              <a:t> </a:t>
            </a:r>
            <a:r>
              <a:rPr lang="lb-LU" baseline="0" dirty="0" err="1" smtClean="0"/>
              <a:t>adults</a:t>
            </a:r>
            <a:r>
              <a:rPr lang="lb-LU" baseline="0" dirty="0" smtClean="0"/>
              <a:t> in Luxembourg. Our </a:t>
            </a:r>
            <a:r>
              <a:rPr lang="lb-LU" baseline="0" dirty="0" err="1" smtClean="0"/>
              <a:t>goal</a:t>
            </a:r>
            <a:r>
              <a:rPr lang="lb-LU" baseline="0" dirty="0" smtClean="0"/>
              <a:t> </a:t>
            </a:r>
            <a:r>
              <a:rPr lang="lb-LU" baseline="0" dirty="0" err="1" smtClean="0"/>
              <a:t>was</a:t>
            </a:r>
            <a:r>
              <a:rPr lang="lb-LU" baseline="0" dirty="0" smtClean="0"/>
              <a:t> </a:t>
            </a:r>
            <a:r>
              <a:rPr lang="lb-LU" baseline="0" dirty="0" err="1" smtClean="0"/>
              <a:t>to</a:t>
            </a:r>
            <a:r>
              <a:rPr lang="lb-LU" baseline="0" dirty="0" smtClean="0"/>
              <a:t> </a:t>
            </a:r>
            <a:r>
              <a:rPr lang="lb-LU" baseline="0" dirty="0" err="1" smtClean="0"/>
              <a:t>identify</a:t>
            </a:r>
            <a:r>
              <a:rPr lang="lb-LU" baseline="0" dirty="0" smtClean="0"/>
              <a:t> </a:t>
            </a:r>
            <a:r>
              <a:rPr lang="lb-LU" sz="1200" kern="1200" dirty="0" err="1" smtClean="0">
                <a:solidFill>
                  <a:schemeClr val="tx1"/>
                </a:solidFill>
                <a:effectLst/>
                <a:latin typeface="Arial" charset="0"/>
                <a:ea typeface="ＭＳ Ｐゴシック" charset="-128"/>
                <a:cs typeface="ＭＳ Ｐゴシック" charset="-128"/>
              </a:rPr>
              <a:t>subjective</a:t>
            </a:r>
            <a:r>
              <a:rPr lang="lb-LU" sz="1200" kern="1200" dirty="0" smtClean="0">
                <a:solidFill>
                  <a:schemeClr val="tx1"/>
                </a:solidFill>
                <a:effectLst/>
                <a:latin typeface="Arial" charset="0"/>
                <a:ea typeface="ＭＳ Ｐゴシック" charset="-128"/>
                <a:cs typeface="ＭＳ Ｐゴシック" charset="-128"/>
              </a:rPr>
              <a:t> </a:t>
            </a:r>
            <a:r>
              <a:rPr lang="lb-LU" sz="1200" kern="1200" dirty="0" err="1" smtClean="0">
                <a:solidFill>
                  <a:schemeClr val="tx1"/>
                </a:solidFill>
                <a:effectLst/>
                <a:latin typeface="Arial" charset="0"/>
                <a:ea typeface="ＭＳ Ｐゴシック" charset="-128"/>
                <a:cs typeface="ＭＳ Ｐゴシック" charset="-128"/>
              </a:rPr>
              <a:t>transition</a:t>
            </a:r>
            <a:r>
              <a:rPr lang="lb-LU" sz="1200" kern="1200" dirty="0" smtClean="0">
                <a:solidFill>
                  <a:schemeClr val="tx1"/>
                </a:solidFill>
                <a:effectLst/>
                <a:latin typeface="Arial" charset="0"/>
                <a:ea typeface="ＭＳ Ｐゴシック" charset="-128"/>
                <a:cs typeface="ＭＳ Ｐゴシック" charset="-128"/>
              </a:rPr>
              <a:t> </a:t>
            </a:r>
            <a:r>
              <a:rPr lang="lb-LU" sz="1200" kern="1200" dirty="0" err="1" smtClean="0">
                <a:solidFill>
                  <a:schemeClr val="tx1"/>
                </a:solidFill>
                <a:effectLst/>
                <a:latin typeface="Arial" charset="0"/>
                <a:ea typeface="ＭＳ Ｐゴシック" charset="-128"/>
                <a:cs typeface="ＭＳ Ｐゴシック" charset="-128"/>
              </a:rPr>
              <a:t>experiences</a:t>
            </a:r>
            <a:r>
              <a:rPr lang="lb-LU" sz="1200" kern="1200" dirty="0" smtClean="0">
                <a:solidFill>
                  <a:schemeClr val="tx1"/>
                </a:solidFill>
                <a:effectLst/>
                <a:latin typeface="Arial" charset="0"/>
                <a:ea typeface="ＭＳ Ｐゴシック" charset="-128"/>
                <a:cs typeface="ＭＳ Ｐゴシック" charset="-128"/>
              </a:rPr>
              <a:t> and </a:t>
            </a:r>
            <a:r>
              <a:rPr lang="lb-LU" sz="1200" kern="1200" dirty="0" err="1" smtClean="0">
                <a:solidFill>
                  <a:schemeClr val="tx1"/>
                </a:solidFill>
                <a:effectLst/>
                <a:latin typeface="Arial" charset="0"/>
                <a:ea typeface="ＭＳ Ｐゴシック" charset="-128"/>
                <a:cs typeface="ＭＳ Ｐゴシック" charset="-128"/>
              </a:rPr>
              <a:t>coping</a:t>
            </a:r>
            <a:r>
              <a:rPr lang="lb-LU" sz="1200" kern="1200" dirty="0" smtClean="0">
                <a:solidFill>
                  <a:schemeClr val="tx1"/>
                </a:solidFill>
                <a:effectLst/>
                <a:latin typeface="Arial" charset="0"/>
                <a:ea typeface="ＭＳ Ｐゴシック" charset="-128"/>
                <a:cs typeface="ＭＳ Ｐゴシック" charset="-128"/>
              </a:rPr>
              <a:t> </a:t>
            </a:r>
            <a:r>
              <a:rPr lang="lb-LU" sz="1200" kern="1200" dirty="0" err="1" smtClean="0">
                <a:solidFill>
                  <a:schemeClr val="tx1"/>
                </a:solidFill>
                <a:effectLst/>
                <a:latin typeface="Arial" charset="0"/>
                <a:ea typeface="ＭＳ Ｐゴシック" charset="-128"/>
                <a:cs typeface="ＭＳ Ｐゴシック" charset="-128"/>
              </a:rPr>
              <a:t>strategies</a:t>
            </a:r>
            <a:r>
              <a:rPr lang="lb-LU" sz="1200" kern="1200" dirty="0" smtClean="0">
                <a:solidFill>
                  <a:schemeClr val="tx1"/>
                </a:solidFill>
                <a:effectLst/>
                <a:latin typeface="Arial" charset="0"/>
                <a:ea typeface="ＭＳ Ｐゴシック" charset="-128"/>
                <a:cs typeface="ＭＳ Ｐゴシック" charset="-128"/>
              </a:rPr>
              <a:t> of </a:t>
            </a:r>
            <a:r>
              <a:rPr lang="lb-LU" sz="1200" kern="1200" dirty="0" err="1" smtClean="0">
                <a:solidFill>
                  <a:schemeClr val="tx1"/>
                </a:solidFill>
                <a:effectLst/>
                <a:latin typeface="Arial" charset="0"/>
                <a:ea typeface="ＭＳ Ｐゴシック" charset="-128"/>
                <a:cs typeface="ＭＳ Ｐゴシック" charset="-128"/>
              </a:rPr>
              <a:t>young</a:t>
            </a:r>
            <a:r>
              <a:rPr lang="lb-LU" sz="1200" kern="1200" dirty="0" smtClean="0">
                <a:solidFill>
                  <a:schemeClr val="tx1"/>
                </a:solidFill>
                <a:effectLst/>
                <a:latin typeface="Arial" charset="0"/>
                <a:ea typeface="ＭＳ Ｐゴシック" charset="-128"/>
                <a:cs typeface="ＭＳ Ｐゴシック" charset="-128"/>
              </a:rPr>
              <a:t> </a:t>
            </a:r>
            <a:r>
              <a:rPr lang="lb-LU" sz="1200" kern="1200" dirty="0" err="1" smtClean="0">
                <a:solidFill>
                  <a:schemeClr val="tx1"/>
                </a:solidFill>
                <a:effectLst/>
                <a:latin typeface="Arial" charset="0"/>
                <a:ea typeface="ＭＳ Ｐゴシック" charset="-128"/>
                <a:cs typeface="ＭＳ Ｐゴシック" charset="-128"/>
              </a:rPr>
              <a:t>people</a:t>
            </a:r>
            <a:r>
              <a:rPr lang="lb-LU" sz="1200" kern="1200" dirty="0" smtClean="0">
                <a:solidFill>
                  <a:schemeClr val="tx1"/>
                </a:solidFill>
                <a:effectLst/>
                <a:latin typeface="Arial" charset="0"/>
                <a:ea typeface="ＭＳ Ｐゴシック" charset="-128"/>
                <a:cs typeface="ＭＳ Ｐゴシック" charset="-128"/>
              </a:rPr>
              <a:t> </a:t>
            </a:r>
            <a:r>
              <a:rPr lang="lb-LU" sz="1200" kern="1200" dirty="0" err="1" smtClean="0">
                <a:solidFill>
                  <a:schemeClr val="tx1"/>
                </a:solidFill>
                <a:effectLst/>
                <a:latin typeface="Arial" charset="0"/>
                <a:ea typeface="ＭＳ Ｐゴシック" charset="-128"/>
                <a:cs typeface="ＭＳ Ｐゴシック" charset="-128"/>
              </a:rPr>
              <a:t>during</a:t>
            </a:r>
            <a:r>
              <a:rPr lang="lb-LU" sz="1200" kern="1200" dirty="0" smtClean="0">
                <a:solidFill>
                  <a:schemeClr val="tx1"/>
                </a:solidFill>
                <a:effectLst/>
                <a:latin typeface="Arial" charset="0"/>
                <a:ea typeface="ＭＳ Ｐゴシック" charset="-128"/>
                <a:cs typeface="ＭＳ Ｐゴシック" charset="-128"/>
              </a:rPr>
              <a:t> </a:t>
            </a:r>
            <a:r>
              <a:rPr lang="lb-LU" sz="1200" kern="1200" dirty="0" err="1" smtClean="0">
                <a:solidFill>
                  <a:schemeClr val="tx1"/>
                </a:solidFill>
                <a:effectLst/>
                <a:latin typeface="Arial" charset="0"/>
                <a:ea typeface="ＭＳ Ｐゴシック" charset="-128"/>
                <a:cs typeface="ＭＳ Ｐゴシック" charset="-128"/>
              </a:rPr>
              <a:t>their</a:t>
            </a:r>
            <a:r>
              <a:rPr lang="lb-LU" sz="1200" kern="1200" dirty="0" smtClean="0">
                <a:solidFill>
                  <a:schemeClr val="tx1"/>
                </a:solidFill>
                <a:effectLst/>
                <a:latin typeface="Arial" charset="0"/>
                <a:ea typeface="ＭＳ Ｐゴシック" charset="-128"/>
                <a:cs typeface="ＭＳ Ｐゴシック" charset="-128"/>
              </a:rPr>
              <a:t> </a:t>
            </a:r>
            <a:r>
              <a:rPr lang="lb-LU" sz="1200" kern="1200" dirty="0" err="1" smtClean="0">
                <a:solidFill>
                  <a:schemeClr val="tx1"/>
                </a:solidFill>
                <a:effectLst/>
                <a:latin typeface="Arial" charset="0"/>
                <a:ea typeface="ＭＳ Ｐゴシック" charset="-128"/>
                <a:cs typeface="ＭＳ Ｐゴシック" charset="-128"/>
              </a:rPr>
              <a:t>transition</a:t>
            </a:r>
            <a:r>
              <a:rPr lang="lb-LU" sz="1200" kern="1200" dirty="0" smtClean="0">
                <a:solidFill>
                  <a:schemeClr val="tx1"/>
                </a:solidFill>
                <a:effectLst/>
                <a:latin typeface="Arial" charset="0"/>
                <a:ea typeface="ＭＳ Ｐゴシック" charset="-128"/>
                <a:cs typeface="ＭＳ Ｐゴシック" charset="-128"/>
              </a:rPr>
              <a:t> </a:t>
            </a:r>
            <a:r>
              <a:rPr lang="lb-LU" sz="1200" kern="1200" dirty="0" err="1" smtClean="0">
                <a:solidFill>
                  <a:schemeClr val="tx1"/>
                </a:solidFill>
                <a:effectLst/>
                <a:latin typeface="Arial" charset="0"/>
                <a:ea typeface="ＭＳ Ｐゴシック" charset="-128"/>
                <a:cs typeface="ＭＳ Ｐゴシック" charset="-128"/>
              </a:rPr>
              <a:t>period</a:t>
            </a:r>
            <a:r>
              <a:rPr lang="lb-LU" sz="1200" kern="1200" dirty="0" smtClean="0">
                <a:solidFill>
                  <a:schemeClr val="tx1"/>
                </a:solidFill>
                <a:effectLst/>
                <a:latin typeface="Arial" charset="0"/>
                <a:ea typeface="ＭＳ Ｐゴシック" charset="-128"/>
                <a:cs typeface="ＭＳ Ｐゴシック" charset="-128"/>
              </a:rPr>
              <a:t>. </a:t>
            </a:r>
          </a:p>
          <a:p>
            <a:r>
              <a:rPr lang="lb-LU" sz="1200" kern="1200" dirty="0" smtClean="0">
                <a:solidFill>
                  <a:schemeClr val="tx1"/>
                </a:solidFill>
                <a:effectLst/>
                <a:latin typeface="Arial" charset="0"/>
                <a:ea typeface="ＭＳ Ｐゴシック" charset="-128"/>
                <a:cs typeface="ＭＳ Ｐゴシック" charset="-128"/>
              </a:rPr>
              <a:t>In </a:t>
            </a:r>
            <a:r>
              <a:rPr lang="lb-LU" sz="1200" kern="1200" dirty="0" err="1" smtClean="0">
                <a:solidFill>
                  <a:schemeClr val="tx1"/>
                </a:solidFill>
                <a:effectLst/>
                <a:latin typeface="Arial" charset="0"/>
                <a:ea typeface="ＭＳ Ｐゴシック" charset="-128"/>
                <a:cs typeface="ＭＳ Ｐゴシック" charset="-128"/>
              </a:rPr>
              <a:t>this</a:t>
            </a:r>
            <a:r>
              <a:rPr lang="lb-LU" sz="1200" kern="1200" dirty="0" smtClean="0">
                <a:solidFill>
                  <a:schemeClr val="tx1"/>
                </a:solidFill>
                <a:effectLst/>
                <a:latin typeface="Arial" charset="0"/>
                <a:ea typeface="ＭＳ Ｐゴシック" charset="-128"/>
                <a:cs typeface="ＭＳ Ｐゴシック" charset="-128"/>
              </a:rPr>
              <a:t> way, </a:t>
            </a:r>
            <a:r>
              <a:rPr lang="lb-LU" sz="1200" kern="1200" dirty="0" err="1" smtClean="0">
                <a:solidFill>
                  <a:schemeClr val="tx1"/>
                </a:solidFill>
                <a:effectLst/>
                <a:latin typeface="Arial" charset="0"/>
                <a:ea typeface="ＭＳ Ｐゴシック" charset="-128"/>
                <a:cs typeface="ＭＳ Ｐゴシック" charset="-128"/>
              </a:rPr>
              <a:t>similarities</a:t>
            </a:r>
            <a:r>
              <a:rPr lang="lb-LU" sz="1200" kern="1200" dirty="0" smtClean="0">
                <a:solidFill>
                  <a:schemeClr val="tx1"/>
                </a:solidFill>
                <a:effectLst/>
                <a:latin typeface="Arial" charset="0"/>
                <a:ea typeface="ＭＳ Ｐゴシック" charset="-128"/>
                <a:cs typeface="ＭＳ Ｐゴシック" charset="-128"/>
              </a:rPr>
              <a:t> and </a:t>
            </a:r>
            <a:r>
              <a:rPr lang="lb-LU" sz="1200" kern="1200" dirty="0" err="1" smtClean="0">
                <a:solidFill>
                  <a:schemeClr val="tx1"/>
                </a:solidFill>
                <a:effectLst/>
                <a:latin typeface="Arial" charset="0"/>
                <a:ea typeface="ＭＳ Ｐゴシック" charset="-128"/>
                <a:cs typeface="ＭＳ Ｐゴシック" charset="-128"/>
              </a:rPr>
              <a:t>differences</a:t>
            </a:r>
            <a:r>
              <a:rPr lang="lb-LU" sz="1200" kern="1200" dirty="0" smtClean="0">
                <a:solidFill>
                  <a:schemeClr val="tx1"/>
                </a:solidFill>
                <a:effectLst/>
                <a:latin typeface="Arial" charset="0"/>
                <a:ea typeface="ＭＳ Ｐゴシック" charset="-128"/>
                <a:cs typeface="ＭＳ Ｐゴシック" charset="-128"/>
              </a:rPr>
              <a:t> </a:t>
            </a:r>
            <a:r>
              <a:rPr lang="lb-LU" sz="1200" kern="1200" dirty="0" err="1" smtClean="0">
                <a:solidFill>
                  <a:schemeClr val="tx1"/>
                </a:solidFill>
                <a:effectLst/>
                <a:latin typeface="Arial" charset="0"/>
                <a:ea typeface="ＭＳ Ｐゴシック" charset="-128"/>
                <a:cs typeface="ＭＳ Ｐゴシック" charset="-128"/>
              </a:rPr>
              <a:t>concerning</a:t>
            </a:r>
            <a:r>
              <a:rPr lang="lb-LU" sz="1200" kern="1200" baseline="0" dirty="0" smtClean="0">
                <a:solidFill>
                  <a:schemeClr val="tx1"/>
                </a:solidFill>
                <a:effectLst/>
                <a:latin typeface="Arial" charset="0"/>
                <a:ea typeface="ＭＳ Ｐゴシック" charset="-128"/>
                <a:cs typeface="ＭＳ Ｐゴシック" charset="-128"/>
              </a:rPr>
              <a:t> </a:t>
            </a:r>
            <a:r>
              <a:rPr lang="lb-LU" sz="1200" kern="1200" dirty="0" smtClean="0">
                <a:solidFill>
                  <a:schemeClr val="tx1"/>
                </a:solidFill>
                <a:effectLst/>
                <a:latin typeface="Arial" charset="0"/>
                <a:ea typeface="ＭＳ Ｐゴシック" charset="-128"/>
                <a:cs typeface="ＭＳ Ｐゴシック" charset="-128"/>
              </a:rPr>
              <a:t>the </a:t>
            </a:r>
            <a:r>
              <a:rPr lang="lb-LU" sz="1200" kern="1200" dirty="0" err="1" smtClean="0">
                <a:solidFill>
                  <a:schemeClr val="tx1"/>
                </a:solidFill>
                <a:effectLst/>
                <a:latin typeface="Arial" charset="0"/>
                <a:ea typeface="ＭＳ Ｐゴシック" charset="-128"/>
                <a:cs typeface="ＭＳ Ｐゴシック" charset="-128"/>
              </a:rPr>
              <a:t>transition</a:t>
            </a:r>
            <a:r>
              <a:rPr lang="lb-LU" sz="1200" kern="1200" dirty="0" smtClean="0">
                <a:solidFill>
                  <a:schemeClr val="tx1"/>
                </a:solidFill>
                <a:effectLst/>
                <a:latin typeface="Arial" charset="0"/>
                <a:ea typeface="ＭＳ Ｐゴシック" charset="-128"/>
                <a:cs typeface="ＭＳ Ｐゴシック" charset="-128"/>
              </a:rPr>
              <a:t> </a:t>
            </a:r>
            <a:r>
              <a:rPr lang="lb-LU" sz="1200" kern="1200" dirty="0" err="1" smtClean="0">
                <a:solidFill>
                  <a:schemeClr val="tx1"/>
                </a:solidFill>
                <a:effectLst/>
                <a:latin typeface="Arial" charset="0"/>
                <a:ea typeface="ＭＳ Ｐゴシック" charset="-128"/>
                <a:cs typeface="ＭＳ Ｐゴシック" charset="-128"/>
              </a:rPr>
              <a:t>processes</a:t>
            </a:r>
            <a:r>
              <a:rPr lang="lb-LU" sz="1200" kern="1200" dirty="0" smtClean="0">
                <a:solidFill>
                  <a:schemeClr val="tx1"/>
                </a:solidFill>
                <a:effectLst/>
                <a:latin typeface="Arial" charset="0"/>
                <a:ea typeface="ＭＳ Ｐゴシック" charset="-128"/>
                <a:cs typeface="ＭＳ Ｐゴシック" charset="-128"/>
              </a:rPr>
              <a:t> </a:t>
            </a:r>
            <a:r>
              <a:rPr lang="lb-LU" sz="1200" kern="1200" dirty="0" err="1" smtClean="0">
                <a:solidFill>
                  <a:schemeClr val="tx1"/>
                </a:solidFill>
                <a:effectLst/>
                <a:latin typeface="Arial" charset="0"/>
                <a:ea typeface="ＭＳ Ｐゴシック" charset="-128"/>
                <a:cs typeface="ＭＳ Ｐゴシック" charset="-128"/>
              </a:rPr>
              <a:t>could</a:t>
            </a:r>
            <a:r>
              <a:rPr lang="lb-LU" sz="1200" kern="1200" dirty="0" smtClean="0">
                <a:solidFill>
                  <a:schemeClr val="tx1"/>
                </a:solidFill>
                <a:effectLst/>
                <a:latin typeface="Arial" charset="0"/>
                <a:ea typeface="ＭＳ Ｐゴシック" charset="-128"/>
                <a:cs typeface="ＭＳ Ｐゴシック" charset="-128"/>
              </a:rPr>
              <a:t> </a:t>
            </a:r>
            <a:r>
              <a:rPr lang="lb-LU" sz="1200" kern="1200" dirty="0" err="1" smtClean="0">
                <a:solidFill>
                  <a:schemeClr val="tx1"/>
                </a:solidFill>
                <a:effectLst/>
                <a:latin typeface="Arial" charset="0"/>
                <a:ea typeface="ＭＳ Ｐゴシック" charset="-128"/>
                <a:cs typeface="ＭＳ Ｐゴシック" charset="-128"/>
              </a:rPr>
              <a:t>be</a:t>
            </a:r>
            <a:r>
              <a:rPr lang="lb-LU" sz="1200" kern="1200" dirty="0" smtClean="0">
                <a:solidFill>
                  <a:schemeClr val="tx1"/>
                </a:solidFill>
                <a:effectLst/>
                <a:latin typeface="Arial" charset="0"/>
                <a:ea typeface="ＭＳ Ｐゴシック" charset="-128"/>
                <a:cs typeface="ＭＳ Ｐゴシック" charset="-128"/>
              </a:rPr>
              <a:t> </a:t>
            </a:r>
            <a:r>
              <a:rPr lang="lb-LU" sz="1200" kern="1200" dirty="0" err="1" smtClean="0">
                <a:solidFill>
                  <a:schemeClr val="tx1"/>
                </a:solidFill>
                <a:effectLst/>
                <a:latin typeface="Arial" charset="0"/>
                <a:ea typeface="ＭＳ Ｐゴシック" charset="-128"/>
                <a:cs typeface="ＭＳ Ｐゴシック" charset="-128"/>
              </a:rPr>
              <a:t>identified</a:t>
            </a:r>
            <a:r>
              <a:rPr lang="lb-LU" sz="1200" kern="1200" dirty="0" smtClean="0">
                <a:solidFill>
                  <a:schemeClr val="tx1"/>
                </a:solidFill>
                <a:effectLst/>
                <a:latin typeface="Arial" charset="0"/>
                <a:ea typeface="ＭＳ Ｐゴシック" charset="-128"/>
                <a:cs typeface="ＭＳ Ｐゴシック" charset="-128"/>
              </a:rPr>
              <a:t> </a:t>
            </a:r>
            <a:r>
              <a:rPr lang="lb-LU" sz="1200" kern="1200" dirty="0" err="1" smtClean="0">
                <a:solidFill>
                  <a:schemeClr val="tx1"/>
                </a:solidFill>
                <a:effectLst/>
                <a:latin typeface="Arial" charset="0"/>
                <a:ea typeface="ＭＳ Ｐゴシック" charset="-128"/>
                <a:cs typeface="ＭＳ Ｐゴシック" charset="-128"/>
              </a:rPr>
              <a:t>as</a:t>
            </a:r>
            <a:r>
              <a:rPr lang="lb-LU" sz="1200" kern="1200" dirty="0" smtClean="0">
                <a:solidFill>
                  <a:schemeClr val="tx1"/>
                </a:solidFill>
                <a:effectLst/>
                <a:latin typeface="Arial" charset="0"/>
                <a:ea typeface="ＭＳ Ｐゴシック" charset="-128"/>
                <a:cs typeface="ＭＳ Ｐゴシック" charset="-128"/>
              </a:rPr>
              <a:t> well </a:t>
            </a:r>
            <a:r>
              <a:rPr lang="lb-LU" sz="1200" kern="1200" dirty="0" err="1" smtClean="0">
                <a:solidFill>
                  <a:schemeClr val="tx1"/>
                </a:solidFill>
                <a:effectLst/>
                <a:latin typeface="Arial" charset="0"/>
                <a:ea typeface="ＭＳ Ｐゴシック" charset="-128"/>
                <a:cs typeface="ＭＳ Ｐゴシック" charset="-128"/>
              </a:rPr>
              <a:t>as</a:t>
            </a:r>
            <a:r>
              <a:rPr lang="lb-LU" sz="1200" kern="1200" dirty="0" smtClean="0">
                <a:solidFill>
                  <a:schemeClr val="tx1"/>
                </a:solidFill>
                <a:effectLst/>
                <a:latin typeface="Arial" charset="0"/>
                <a:ea typeface="ＭＳ Ｐゴシック" charset="-128"/>
                <a:cs typeface="ＭＳ Ｐゴシック" charset="-128"/>
              </a:rPr>
              <a:t> </a:t>
            </a:r>
            <a:r>
              <a:rPr lang="lb-LU" sz="1200" kern="1200" dirty="0" err="1" smtClean="0">
                <a:solidFill>
                  <a:schemeClr val="tx1"/>
                </a:solidFill>
                <a:effectLst/>
                <a:latin typeface="Arial" charset="0"/>
                <a:ea typeface="ＭＳ Ｐゴシック" charset="-128"/>
                <a:cs typeface="ＭＳ Ｐゴシック" charset="-128"/>
              </a:rPr>
              <a:t>influencing</a:t>
            </a:r>
            <a:r>
              <a:rPr lang="lb-LU" sz="1200" kern="1200" dirty="0" smtClean="0">
                <a:solidFill>
                  <a:schemeClr val="tx1"/>
                </a:solidFill>
                <a:effectLst/>
                <a:latin typeface="Arial" charset="0"/>
                <a:ea typeface="ＭＳ Ｐゴシック" charset="-128"/>
                <a:cs typeface="ＭＳ Ｐゴシック" charset="-128"/>
              </a:rPr>
              <a:t> </a:t>
            </a:r>
            <a:r>
              <a:rPr lang="lb-LU" sz="1200" kern="1200" dirty="0" err="1" smtClean="0">
                <a:solidFill>
                  <a:schemeClr val="tx1"/>
                </a:solidFill>
                <a:effectLst/>
                <a:latin typeface="Arial" charset="0"/>
                <a:ea typeface="ＭＳ Ｐゴシック" charset="-128"/>
                <a:cs typeface="ＭＳ Ｐゴシック" charset="-128"/>
              </a:rPr>
              <a:t>factors</a:t>
            </a:r>
            <a:r>
              <a:rPr lang="lb-LU" sz="1200" kern="1200" dirty="0" smtClean="0">
                <a:solidFill>
                  <a:schemeClr val="tx1"/>
                </a:solidFill>
                <a:effectLst/>
                <a:latin typeface="Arial" charset="0"/>
                <a:ea typeface="ＭＳ Ｐゴシック" charset="-128"/>
                <a:cs typeface="ＭＳ Ｐゴシック" charset="-128"/>
              </a:rPr>
              <a:t>.</a:t>
            </a:r>
          </a:p>
          <a:p>
            <a:r>
              <a:rPr lang="lb-LU" sz="1200" kern="1200" dirty="0" smtClean="0">
                <a:solidFill>
                  <a:schemeClr val="tx1"/>
                </a:solidFill>
                <a:effectLst/>
                <a:latin typeface="Arial" charset="0"/>
                <a:ea typeface="ＭＳ Ｐゴシック" charset="-128"/>
              </a:rPr>
              <a:t>The </a:t>
            </a:r>
            <a:r>
              <a:rPr lang="lb-LU" sz="1200" kern="1200" dirty="0" err="1" smtClean="0">
                <a:solidFill>
                  <a:schemeClr val="tx1"/>
                </a:solidFill>
                <a:effectLst/>
                <a:latin typeface="Arial" charset="0"/>
                <a:ea typeface="ＭＳ Ｐゴシック" charset="-128"/>
              </a:rPr>
              <a:t>methodological</a:t>
            </a:r>
            <a:r>
              <a:rPr lang="lb-LU" sz="1200" kern="1200" dirty="0" smtClean="0">
                <a:solidFill>
                  <a:schemeClr val="tx1"/>
                </a:solidFill>
                <a:effectLst/>
                <a:latin typeface="Arial" charset="0"/>
                <a:ea typeface="ＭＳ Ｐゴシック" charset="-128"/>
              </a:rPr>
              <a:t> </a:t>
            </a:r>
            <a:r>
              <a:rPr lang="lb-LU" sz="1200" kern="1200" dirty="0" err="1" smtClean="0">
                <a:solidFill>
                  <a:schemeClr val="tx1"/>
                </a:solidFill>
                <a:effectLst/>
                <a:latin typeface="Arial" charset="0"/>
                <a:ea typeface="ＭＳ Ｐゴシック" charset="-128"/>
              </a:rPr>
              <a:t>goal</a:t>
            </a:r>
            <a:r>
              <a:rPr lang="lb-LU" sz="1200" kern="1200" dirty="0" smtClean="0">
                <a:solidFill>
                  <a:schemeClr val="tx1"/>
                </a:solidFill>
                <a:effectLst/>
                <a:latin typeface="Arial" charset="0"/>
                <a:ea typeface="ＭＳ Ｐゴシック" charset="-128"/>
              </a:rPr>
              <a:t> </a:t>
            </a:r>
            <a:r>
              <a:rPr lang="lb-LU" sz="1200" kern="1200" dirty="0" err="1" smtClean="0">
                <a:solidFill>
                  <a:schemeClr val="tx1"/>
                </a:solidFill>
                <a:effectLst/>
                <a:latin typeface="Arial" charset="0"/>
                <a:ea typeface="ＭＳ Ｐゴシック" charset="-128"/>
              </a:rPr>
              <a:t>was</a:t>
            </a:r>
            <a:r>
              <a:rPr lang="lb-LU" sz="1200" kern="1200" dirty="0" smtClean="0">
                <a:solidFill>
                  <a:schemeClr val="tx1"/>
                </a:solidFill>
                <a:effectLst/>
                <a:latin typeface="Arial" charset="0"/>
                <a:ea typeface="ＭＳ Ｐゴシック" charset="-128"/>
              </a:rPr>
              <a:t> </a:t>
            </a:r>
            <a:r>
              <a:rPr lang="lb-LU" sz="1200" kern="1200" dirty="0" err="1" smtClean="0">
                <a:solidFill>
                  <a:schemeClr val="tx1"/>
                </a:solidFill>
                <a:effectLst/>
                <a:latin typeface="Arial" charset="0"/>
                <a:ea typeface="ＭＳ Ｐゴシック" charset="-128"/>
              </a:rPr>
              <a:t>to</a:t>
            </a:r>
            <a:r>
              <a:rPr lang="lb-LU" sz="1200" kern="1200" dirty="0" smtClean="0">
                <a:solidFill>
                  <a:schemeClr val="tx1"/>
                </a:solidFill>
                <a:effectLst/>
                <a:latin typeface="Arial" charset="0"/>
                <a:ea typeface="ＭＳ Ｐゴシック" charset="-128"/>
              </a:rPr>
              <a:t> </a:t>
            </a:r>
            <a:r>
              <a:rPr lang="lb-LU" sz="1200" kern="1200" dirty="0" err="1" smtClean="0">
                <a:solidFill>
                  <a:schemeClr val="tx1"/>
                </a:solidFill>
                <a:effectLst/>
                <a:latin typeface="Arial" charset="0"/>
                <a:ea typeface="ＭＳ Ｐゴシック" charset="-128"/>
              </a:rPr>
              <a:t>group</a:t>
            </a:r>
            <a:r>
              <a:rPr lang="lb-LU" sz="1200" kern="1200" dirty="0" smtClean="0">
                <a:solidFill>
                  <a:schemeClr val="tx1"/>
                </a:solidFill>
                <a:effectLst/>
                <a:latin typeface="Arial" charset="0"/>
                <a:ea typeface="ＭＳ Ｐゴシック" charset="-128"/>
              </a:rPr>
              <a:t> the single </a:t>
            </a:r>
            <a:r>
              <a:rPr lang="lb-LU" sz="1200" kern="1200" dirty="0" err="1" smtClean="0">
                <a:solidFill>
                  <a:schemeClr val="tx1"/>
                </a:solidFill>
                <a:effectLst/>
                <a:latin typeface="Arial" charset="0"/>
                <a:ea typeface="ＭＳ Ｐゴシック" charset="-128"/>
              </a:rPr>
              <a:t>cases</a:t>
            </a:r>
            <a:r>
              <a:rPr lang="lb-LU" sz="1200" kern="1200" dirty="0" smtClean="0">
                <a:solidFill>
                  <a:schemeClr val="tx1"/>
                </a:solidFill>
                <a:effectLst/>
                <a:latin typeface="Arial" charset="0"/>
                <a:ea typeface="ＭＳ Ｐゴシック" charset="-128"/>
              </a:rPr>
              <a:t> </a:t>
            </a:r>
            <a:r>
              <a:rPr lang="lb-LU" sz="1200" kern="1200" dirty="0" err="1" smtClean="0">
                <a:solidFill>
                  <a:schemeClr val="tx1"/>
                </a:solidFill>
                <a:effectLst/>
                <a:latin typeface="Arial" charset="0"/>
                <a:ea typeface="ＭＳ Ｐゴシック" charset="-128"/>
              </a:rPr>
              <a:t>into</a:t>
            </a:r>
            <a:r>
              <a:rPr lang="lb-LU" sz="1200" kern="1200" dirty="0" smtClean="0">
                <a:solidFill>
                  <a:schemeClr val="tx1"/>
                </a:solidFill>
                <a:effectLst/>
                <a:latin typeface="Arial" charset="0"/>
                <a:ea typeface="ＭＳ Ｐゴシック" charset="-128"/>
              </a:rPr>
              <a:t> </a:t>
            </a:r>
            <a:r>
              <a:rPr lang="lb-LU" sz="1200" kern="1200" dirty="0" err="1" smtClean="0">
                <a:solidFill>
                  <a:schemeClr val="tx1"/>
                </a:solidFill>
                <a:effectLst/>
                <a:latin typeface="Arial" charset="0"/>
                <a:ea typeface="ＭＳ Ｐゴシック" charset="-128"/>
              </a:rPr>
              <a:t>different</a:t>
            </a:r>
            <a:r>
              <a:rPr lang="lb-LU" sz="1200" kern="1200" baseline="0" dirty="0" smtClean="0">
                <a:solidFill>
                  <a:schemeClr val="tx1"/>
                </a:solidFill>
                <a:effectLst/>
                <a:latin typeface="Arial" charset="0"/>
                <a:ea typeface="ＭＳ Ｐゴシック" charset="-128"/>
              </a:rPr>
              <a:t> </a:t>
            </a:r>
            <a:r>
              <a:rPr lang="lb-LU" sz="1200" kern="1200" baseline="0" dirty="0" err="1" smtClean="0">
                <a:solidFill>
                  <a:schemeClr val="tx1"/>
                </a:solidFill>
                <a:effectLst/>
                <a:latin typeface="Arial" charset="0"/>
                <a:ea typeface="ＭＳ Ｐゴシック" charset="-128"/>
              </a:rPr>
              <a:t>transition</a:t>
            </a:r>
            <a:r>
              <a:rPr lang="lb-LU" sz="1200" kern="1200" baseline="0" dirty="0" smtClean="0">
                <a:solidFill>
                  <a:schemeClr val="tx1"/>
                </a:solidFill>
                <a:effectLst/>
                <a:latin typeface="Arial" charset="0"/>
                <a:ea typeface="ＭＳ Ｐゴシック" charset="-128"/>
              </a:rPr>
              <a:t> </a:t>
            </a:r>
            <a:r>
              <a:rPr lang="lb-LU" sz="1200" kern="1200" baseline="0" dirty="0" err="1" smtClean="0">
                <a:solidFill>
                  <a:schemeClr val="tx1"/>
                </a:solidFill>
                <a:effectLst/>
                <a:latin typeface="Arial" charset="0"/>
                <a:ea typeface="ＭＳ Ｐゴシック" charset="-128"/>
              </a:rPr>
              <a:t>types</a:t>
            </a:r>
            <a:r>
              <a:rPr lang="lb-LU" sz="1200" kern="1200" baseline="0" dirty="0" smtClean="0">
                <a:solidFill>
                  <a:schemeClr val="tx1"/>
                </a:solidFill>
                <a:effectLst/>
                <a:latin typeface="Arial" charset="0"/>
                <a:ea typeface="ＭＳ Ｐゴシック" charset="-128"/>
              </a:rPr>
              <a:t>. </a:t>
            </a:r>
          </a:p>
          <a:p>
            <a:r>
              <a:rPr lang="en-US" sz="1200" kern="1200" dirty="0" smtClean="0">
                <a:solidFill>
                  <a:schemeClr val="tx1"/>
                </a:solidFill>
                <a:effectLst/>
                <a:latin typeface="Arial" charset="0"/>
                <a:ea typeface="ＭＳ Ｐゴシック" charset="-128"/>
                <a:cs typeface="ＭＳ Ｐゴシック" charset="-128"/>
              </a:rPr>
              <a:t>The result of the analysis was a typology consisting</a:t>
            </a:r>
            <a:r>
              <a:rPr lang="en-US" sz="1200" kern="1200" baseline="0" dirty="0" smtClean="0">
                <a:solidFill>
                  <a:schemeClr val="tx1"/>
                </a:solidFill>
                <a:effectLst/>
                <a:latin typeface="Arial" charset="0"/>
                <a:ea typeface="ＭＳ Ｐゴシック" charset="-128"/>
                <a:cs typeface="ＭＳ Ｐゴシック" charset="-128"/>
              </a:rPr>
              <a:t> of </a:t>
            </a:r>
            <a:r>
              <a:rPr lang="en-US" sz="1200" kern="1200" dirty="0" smtClean="0">
                <a:solidFill>
                  <a:schemeClr val="tx1"/>
                </a:solidFill>
                <a:effectLst/>
                <a:latin typeface="Arial" charset="0"/>
                <a:ea typeface="ＭＳ Ｐゴシック" charset="-128"/>
                <a:cs typeface="ＭＳ Ｐゴシック" charset="-128"/>
              </a:rPr>
              <a:t>four types of transition and coping patterns: direct transition, alternative transition, transition requiring support, and failed transition. </a:t>
            </a:r>
            <a:endParaRPr lang="lb-LU" dirty="0"/>
          </a:p>
        </p:txBody>
      </p:sp>
      <p:sp>
        <p:nvSpPr>
          <p:cNvPr id="4" name="Slide Number Placeholder 3"/>
          <p:cNvSpPr>
            <a:spLocks noGrp="1"/>
          </p:cNvSpPr>
          <p:nvPr>
            <p:ph type="sldNum" sz="quarter" idx="10"/>
          </p:nvPr>
        </p:nvSpPr>
        <p:spPr/>
        <p:txBody>
          <a:bodyPr/>
          <a:lstStyle/>
          <a:p>
            <a:pPr>
              <a:defRPr/>
            </a:pPr>
            <a:fld id="{6C5A5E99-FB36-474A-9C7D-24E055017E96}" type="slidenum">
              <a:rPr lang="lt-LT" altLang="fr-FR" smtClean="0"/>
              <a:pPr>
                <a:defRPr/>
              </a:pPr>
              <a:t>13</a:t>
            </a:fld>
            <a:endParaRPr lang="lt-LT" altLang="fr-FR"/>
          </a:p>
        </p:txBody>
      </p:sp>
    </p:spTree>
    <p:extLst>
      <p:ext uri="{BB962C8B-B14F-4D97-AF65-F5344CB8AC3E}">
        <p14:creationId xmlns:p14="http://schemas.microsoft.com/office/powerpoint/2010/main" val="2497904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i="1" kern="1200" dirty="0" smtClean="0">
                <a:solidFill>
                  <a:schemeClr val="tx1"/>
                </a:solidFill>
                <a:effectLst/>
                <a:latin typeface="Arial" charset="0"/>
                <a:ea typeface="ＭＳ Ｐゴシック" charset="-128"/>
                <a:cs typeface="ＭＳ Ｐゴシック" charset="-128"/>
              </a:rPr>
              <a:t>Direct transition: </a:t>
            </a:r>
            <a:r>
              <a:rPr lang="en-GB" sz="1200" kern="1200" dirty="0" smtClean="0">
                <a:solidFill>
                  <a:schemeClr val="tx1"/>
                </a:solidFill>
                <a:effectLst/>
                <a:latin typeface="Arial" charset="0"/>
                <a:ea typeface="ＭＳ Ｐゴシック" charset="-128"/>
                <a:cs typeface="ＭＳ Ｐゴシック" charset="-128"/>
              </a:rPr>
              <a:t>Young adults who make a direct transition accomplish the transition into employment successfully and speedily. There is normally only a short period between leaving education and permanent employment. </a:t>
            </a:r>
            <a:endParaRPr lang="lb-LU" dirty="0" smtClean="0"/>
          </a:p>
          <a:p>
            <a:endParaRPr lang="lb-LU" dirty="0"/>
          </a:p>
        </p:txBody>
      </p:sp>
      <p:sp>
        <p:nvSpPr>
          <p:cNvPr id="4" name="Slide Number Placeholder 3"/>
          <p:cNvSpPr>
            <a:spLocks noGrp="1"/>
          </p:cNvSpPr>
          <p:nvPr>
            <p:ph type="sldNum" sz="quarter" idx="10"/>
          </p:nvPr>
        </p:nvSpPr>
        <p:spPr/>
        <p:txBody>
          <a:bodyPr/>
          <a:lstStyle/>
          <a:p>
            <a:pPr>
              <a:defRPr/>
            </a:pPr>
            <a:fld id="{6C5A5E99-FB36-474A-9C7D-24E055017E96}" type="slidenum">
              <a:rPr lang="lt-LT" altLang="fr-FR" smtClean="0"/>
              <a:pPr>
                <a:defRPr/>
              </a:pPr>
              <a:t>14</a:t>
            </a:fld>
            <a:endParaRPr lang="lt-LT" altLang="fr-FR"/>
          </a:p>
        </p:txBody>
      </p:sp>
    </p:spTree>
    <p:extLst>
      <p:ext uri="{BB962C8B-B14F-4D97-AF65-F5344CB8AC3E}">
        <p14:creationId xmlns:p14="http://schemas.microsoft.com/office/powerpoint/2010/main" val="4038578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i="1" kern="1200" dirty="0" smtClean="0">
                <a:solidFill>
                  <a:schemeClr val="tx1"/>
                </a:solidFill>
                <a:effectLst/>
                <a:latin typeface="Arial" charset="0"/>
                <a:ea typeface="ＭＳ Ｐゴシック" charset="-128"/>
                <a:cs typeface="ＭＳ Ｐゴシック" charset="-128"/>
              </a:rPr>
              <a:t>Alternative transition: </a:t>
            </a:r>
            <a:r>
              <a:rPr lang="en-GB" sz="1200" kern="1200" dirty="0" smtClean="0">
                <a:solidFill>
                  <a:schemeClr val="tx1"/>
                </a:solidFill>
                <a:effectLst/>
                <a:latin typeface="Arial" charset="0"/>
                <a:ea typeface="ＭＳ Ｐゴシック" charset="-128"/>
                <a:cs typeface="ＭＳ Ｐゴシック" charset="-128"/>
              </a:rPr>
              <a:t>Young adults who have made an alternative transition have also accomplished the transition into employment successfully, but </a:t>
            </a:r>
            <a:r>
              <a:rPr lang="en-GB" sz="1200" kern="1200" dirty="0" smtClean="0">
                <a:solidFill>
                  <a:schemeClr val="tx1"/>
                </a:solidFill>
                <a:effectLst/>
                <a:latin typeface="Arial" charset="0"/>
                <a:ea typeface="ＭＳ Ｐゴシック" charset="-128"/>
                <a:cs typeface="ＭＳ Ｐゴシック" charset="-128"/>
              </a:rPr>
              <a:t>it took</a:t>
            </a:r>
            <a:r>
              <a:rPr lang="en-GB" sz="1200" kern="1200" baseline="0" dirty="0" smtClean="0">
                <a:solidFill>
                  <a:schemeClr val="tx1"/>
                </a:solidFill>
                <a:effectLst/>
                <a:latin typeface="Arial" charset="0"/>
                <a:ea typeface="ＭＳ Ｐゴシック" charset="-128"/>
                <a:cs typeface="ＭＳ Ｐゴシック" charset="-128"/>
              </a:rPr>
              <a:t> more time to find their own path and to make their experiences</a:t>
            </a:r>
            <a:r>
              <a:rPr lang="en-GB" sz="1200" kern="1200" dirty="0" smtClean="0">
                <a:solidFill>
                  <a:schemeClr val="tx1"/>
                </a:solidFill>
                <a:effectLst/>
                <a:latin typeface="Arial" charset="0"/>
                <a:ea typeface="ＭＳ Ｐゴシック" charset="-128"/>
                <a:cs typeface="ＭＳ Ｐゴシック" charset="-128"/>
              </a:rPr>
              <a:t>. Their </a:t>
            </a:r>
            <a:r>
              <a:rPr lang="en-GB" sz="1200" kern="1200" dirty="0" smtClean="0">
                <a:solidFill>
                  <a:schemeClr val="tx1"/>
                </a:solidFill>
                <a:effectLst/>
                <a:latin typeface="Arial" charset="0"/>
                <a:ea typeface="ＭＳ Ｐゴシック" charset="-128"/>
                <a:cs typeface="ＭＳ Ｐゴシック" charset="-128"/>
              </a:rPr>
              <a:t>careers are </a:t>
            </a:r>
            <a:r>
              <a:rPr lang="en-GB" sz="1200" kern="1200" dirty="0" smtClean="0">
                <a:solidFill>
                  <a:schemeClr val="tx1"/>
                </a:solidFill>
                <a:effectLst/>
                <a:latin typeface="Arial" charset="0"/>
                <a:ea typeface="ＭＳ Ｐゴシック" charset="-128"/>
                <a:cs typeface="ＭＳ Ｐゴシック" charset="-128"/>
              </a:rPr>
              <a:t>characterised </a:t>
            </a:r>
            <a:r>
              <a:rPr lang="en-GB" sz="1200" kern="1200" dirty="0" smtClean="0">
                <a:solidFill>
                  <a:schemeClr val="tx1"/>
                </a:solidFill>
                <a:effectLst/>
                <a:latin typeface="Arial" charset="0"/>
                <a:ea typeface="ＭＳ Ｐゴシック" charset="-128"/>
                <a:cs typeface="ＭＳ Ｐゴシック" charset="-128"/>
              </a:rPr>
              <a:t>by changes and </a:t>
            </a:r>
            <a:r>
              <a:rPr lang="en-GB" sz="1200" kern="1200" dirty="0" smtClean="0">
                <a:solidFill>
                  <a:schemeClr val="tx1"/>
                </a:solidFill>
                <a:effectLst/>
                <a:latin typeface="Arial" charset="0"/>
                <a:ea typeface="ＭＳ Ｐゴシック" charset="-128"/>
                <a:cs typeface="ＭＳ Ｐゴシック" charset="-128"/>
              </a:rPr>
              <a:t>interruptions, </a:t>
            </a:r>
            <a:r>
              <a:rPr lang="en-GB" sz="1200" kern="1200" dirty="0" smtClean="0">
                <a:solidFill>
                  <a:schemeClr val="tx1"/>
                </a:solidFill>
                <a:effectLst/>
                <a:latin typeface="Arial" charset="0"/>
                <a:ea typeface="ＭＳ Ｐゴシック" charset="-128"/>
                <a:cs typeface="ＭＳ Ｐゴシック" charset="-128"/>
              </a:rPr>
              <a:t>but these can be seen </a:t>
            </a:r>
            <a:r>
              <a:rPr lang="en-GB" sz="1200" kern="1200" dirty="0" smtClean="0">
                <a:solidFill>
                  <a:schemeClr val="tx1"/>
                </a:solidFill>
                <a:effectLst/>
                <a:latin typeface="Arial" charset="0"/>
                <a:ea typeface="ＭＳ Ｐゴシック" charset="-128"/>
                <a:cs typeface="ＭＳ Ｐゴシック" charset="-128"/>
              </a:rPr>
              <a:t>as </a:t>
            </a:r>
            <a:r>
              <a:rPr lang="en-GB" sz="1200" kern="1200" dirty="0" smtClean="0">
                <a:solidFill>
                  <a:schemeClr val="tx1"/>
                </a:solidFill>
                <a:effectLst/>
                <a:latin typeface="Arial" charset="0"/>
                <a:ea typeface="ＭＳ Ｐゴシック" charset="-128"/>
                <a:cs typeface="ＭＳ Ｐゴシック" charset="-128"/>
              </a:rPr>
              <a:t>part of finding their </a:t>
            </a:r>
            <a:r>
              <a:rPr lang="en-GB" sz="1200" kern="1200" dirty="0" smtClean="0">
                <a:solidFill>
                  <a:schemeClr val="tx1"/>
                </a:solidFill>
                <a:effectLst/>
                <a:latin typeface="Arial" charset="0"/>
                <a:ea typeface="ＭＳ Ｐゴシック" charset="-128"/>
                <a:cs typeface="ＭＳ Ｐゴシック" charset="-128"/>
              </a:rPr>
              <a:t>way. Consequently the transition phase extended over a longer period.</a:t>
            </a:r>
            <a:endParaRPr lang="lb-LU" dirty="0" smtClean="0"/>
          </a:p>
          <a:p>
            <a:endParaRPr lang="lb-LU" dirty="0"/>
          </a:p>
        </p:txBody>
      </p:sp>
      <p:sp>
        <p:nvSpPr>
          <p:cNvPr id="4" name="Slide Number Placeholder 3"/>
          <p:cNvSpPr>
            <a:spLocks noGrp="1"/>
          </p:cNvSpPr>
          <p:nvPr>
            <p:ph type="sldNum" sz="quarter" idx="10"/>
          </p:nvPr>
        </p:nvSpPr>
        <p:spPr/>
        <p:txBody>
          <a:bodyPr/>
          <a:lstStyle/>
          <a:p>
            <a:pPr>
              <a:defRPr/>
            </a:pPr>
            <a:fld id="{6C5A5E99-FB36-474A-9C7D-24E055017E96}" type="slidenum">
              <a:rPr lang="lt-LT" altLang="fr-FR" smtClean="0"/>
              <a:pPr>
                <a:defRPr/>
              </a:pPr>
              <a:t>15</a:t>
            </a:fld>
            <a:endParaRPr lang="lt-LT" altLang="fr-FR"/>
          </a:p>
        </p:txBody>
      </p:sp>
    </p:spTree>
    <p:extLst>
      <p:ext uri="{BB962C8B-B14F-4D97-AF65-F5344CB8AC3E}">
        <p14:creationId xmlns:p14="http://schemas.microsoft.com/office/powerpoint/2010/main" val="266011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i="1" kern="1200" dirty="0" smtClean="0">
                <a:solidFill>
                  <a:schemeClr val="tx1"/>
                </a:solidFill>
                <a:effectLst/>
                <a:latin typeface="Arial" charset="0"/>
                <a:ea typeface="ＭＳ Ｐゴシック" charset="-128"/>
                <a:cs typeface="ＭＳ Ｐゴシック" charset="-128"/>
              </a:rPr>
              <a:t>Transition requiring support: </a:t>
            </a:r>
            <a:r>
              <a:rPr lang="en-GB" sz="1200" kern="1200" dirty="0" smtClean="0">
                <a:solidFill>
                  <a:schemeClr val="tx1"/>
                </a:solidFill>
                <a:effectLst/>
                <a:latin typeface="Arial" charset="0"/>
                <a:ea typeface="ＭＳ Ｐゴシック" charset="-128"/>
                <a:cs typeface="ＭＳ Ｐゴシック" charset="-128"/>
              </a:rPr>
              <a:t>This </a:t>
            </a:r>
            <a:r>
              <a:rPr lang="en-GB" sz="1200" kern="1200" dirty="0" smtClean="0">
                <a:solidFill>
                  <a:schemeClr val="tx1"/>
                </a:solidFill>
                <a:effectLst/>
                <a:latin typeface="Arial" charset="0"/>
                <a:ea typeface="ＭＳ Ｐゴシック" charset="-128"/>
                <a:cs typeface="ＭＳ Ｐゴシック" charset="-128"/>
              </a:rPr>
              <a:t>means</a:t>
            </a:r>
            <a:r>
              <a:rPr lang="en-GB" sz="1200" kern="1200" baseline="0" dirty="0" smtClean="0">
                <a:solidFill>
                  <a:schemeClr val="tx1"/>
                </a:solidFill>
                <a:effectLst/>
                <a:latin typeface="Arial" charset="0"/>
                <a:ea typeface="ＭＳ Ｐゴシック" charset="-128"/>
                <a:cs typeface="ＭＳ Ｐゴシック" charset="-128"/>
              </a:rPr>
              <a:t> </a:t>
            </a:r>
            <a:r>
              <a:rPr lang="en-GB" sz="1200" kern="1200" dirty="0" smtClean="0">
                <a:solidFill>
                  <a:schemeClr val="tx1"/>
                </a:solidFill>
                <a:effectLst/>
                <a:latin typeface="Arial" charset="0"/>
                <a:ea typeface="ＭＳ Ｐゴシック" charset="-128"/>
                <a:cs typeface="ＭＳ Ｐゴシック" charset="-128"/>
              </a:rPr>
              <a:t>adolescents </a:t>
            </a:r>
            <a:r>
              <a:rPr lang="en-GB" sz="1200" kern="1200" dirty="0" smtClean="0">
                <a:solidFill>
                  <a:schemeClr val="tx1"/>
                </a:solidFill>
                <a:effectLst/>
                <a:latin typeface="Arial" charset="0"/>
                <a:ea typeface="ＭＳ Ｐゴシック" charset="-128"/>
                <a:cs typeface="ＭＳ Ｐゴシック" charset="-128"/>
              </a:rPr>
              <a:t>and young adults who are confronted by major difficulties in the transition into employment and therefore require help. </a:t>
            </a:r>
            <a:r>
              <a:rPr lang="en-GB" sz="1200" kern="1200" dirty="0" smtClean="0">
                <a:solidFill>
                  <a:schemeClr val="tx1"/>
                </a:solidFill>
                <a:effectLst/>
                <a:latin typeface="Arial" charset="0"/>
                <a:ea typeface="ＭＳ Ｐゴシック" charset="-128"/>
                <a:cs typeface="ＭＳ Ｐゴシック" charset="-128"/>
              </a:rPr>
              <a:t>They </a:t>
            </a:r>
            <a:r>
              <a:rPr lang="en-GB" sz="1200" kern="1200" dirty="0" smtClean="0">
                <a:solidFill>
                  <a:schemeClr val="tx1"/>
                </a:solidFill>
                <a:effectLst/>
                <a:latin typeface="Arial" charset="0"/>
                <a:ea typeface="ＭＳ Ｐゴシック" charset="-128"/>
                <a:cs typeface="ＭＳ Ｐゴシック" charset="-128"/>
              </a:rPr>
              <a:t>have not yet arrived in working life: they are either unemployed or in a precarious employment situation. They therefore try to accomplish the transition with outside support, for example by taking part in a labour market integration scheme.</a:t>
            </a:r>
            <a:endParaRPr lang="lb-LU" dirty="0" smtClean="0"/>
          </a:p>
          <a:p>
            <a:endParaRPr lang="lb-LU" dirty="0"/>
          </a:p>
        </p:txBody>
      </p:sp>
      <p:sp>
        <p:nvSpPr>
          <p:cNvPr id="4" name="Slide Number Placeholder 3"/>
          <p:cNvSpPr>
            <a:spLocks noGrp="1"/>
          </p:cNvSpPr>
          <p:nvPr>
            <p:ph type="sldNum" sz="quarter" idx="10"/>
          </p:nvPr>
        </p:nvSpPr>
        <p:spPr/>
        <p:txBody>
          <a:bodyPr/>
          <a:lstStyle/>
          <a:p>
            <a:pPr>
              <a:defRPr/>
            </a:pPr>
            <a:fld id="{6C5A5E99-FB36-474A-9C7D-24E055017E96}" type="slidenum">
              <a:rPr lang="lt-LT" altLang="fr-FR" smtClean="0"/>
              <a:pPr>
                <a:defRPr/>
              </a:pPr>
              <a:t>16</a:t>
            </a:fld>
            <a:endParaRPr lang="lt-LT" altLang="fr-FR"/>
          </a:p>
        </p:txBody>
      </p:sp>
    </p:spTree>
    <p:extLst>
      <p:ext uri="{BB962C8B-B14F-4D97-AF65-F5344CB8AC3E}">
        <p14:creationId xmlns:p14="http://schemas.microsoft.com/office/powerpoint/2010/main" val="1746290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i="1" kern="1200" dirty="0" smtClean="0">
                <a:solidFill>
                  <a:schemeClr val="tx1"/>
                </a:solidFill>
                <a:effectLst/>
                <a:latin typeface="Arial" charset="0"/>
                <a:ea typeface="ＭＳ Ｐゴシック" charset="-128"/>
                <a:cs typeface="ＭＳ Ｐゴシック" charset="-128"/>
              </a:rPr>
              <a:t>Failed transition: </a:t>
            </a:r>
            <a:r>
              <a:rPr lang="en-GB" sz="1200" kern="1200" dirty="0" smtClean="0">
                <a:solidFill>
                  <a:schemeClr val="tx1"/>
                </a:solidFill>
                <a:effectLst/>
                <a:latin typeface="Arial" charset="0"/>
                <a:ea typeface="ＭＳ Ｐゴシック" charset="-128"/>
                <a:cs typeface="ＭＳ Ｐゴシック" charset="-128"/>
              </a:rPr>
              <a:t>For some adolescents and young adults, the transition into employment cannot be expected to happen in the foreseeable future and is even regarded by them themselves as unlikely. As a result of their precarious and highly problematic overall situation, the transition has initially failed for them. Those affected are generally struggling with multiple problems.</a:t>
            </a:r>
            <a:endParaRPr lang="lb-LU" dirty="0" smtClean="0"/>
          </a:p>
          <a:p>
            <a:endParaRPr lang="lb-LU" dirty="0"/>
          </a:p>
        </p:txBody>
      </p:sp>
      <p:sp>
        <p:nvSpPr>
          <p:cNvPr id="4" name="Slide Number Placeholder 3"/>
          <p:cNvSpPr>
            <a:spLocks noGrp="1"/>
          </p:cNvSpPr>
          <p:nvPr>
            <p:ph type="sldNum" sz="quarter" idx="10"/>
          </p:nvPr>
        </p:nvSpPr>
        <p:spPr/>
        <p:txBody>
          <a:bodyPr/>
          <a:lstStyle/>
          <a:p>
            <a:pPr>
              <a:defRPr/>
            </a:pPr>
            <a:fld id="{6C5A5E99-FB36-474A-9C7D-24E055017E96}" type="slidenum">
              <a:rPr lang="lt-LT" altLang="fr-FR" smtClean="0"/>
              <a:pPr>
                <a:defRPr/>
              </a:pPr>
              <a:t>17</a:t>
            </a:fld>
            <a:endParaRPr lang="lt-LT" altLang="fr-FR"/>
          </a:p>
        </p:txBody>
      </p:sp>
    </p:spTree>
    <p:extLst>
      <p:ext uri="{BB962C8B-B14F-4D97-AF65-F5344CB8AC3E}">
        <p14:creationId xmlns:p14="http://schemas.microsoft.com/office/powerpoint/2010/main" val="4280045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128"/>
                <a:cs typeface="ＭＳ Ｐゴシック" charset="-128"/>
              </a:rPr>
              <a:t>These types classified the transitions of adolescents and young adults in Luxembourg and illustrated the different ways of different groups. </a:t>
            </a:r>
            <a:endParaRPr lang="lb-LU" dirty="0" smtClean="0"/>
          </a:p>
          <a:p>
            <a:endParaRPr lang="lb-LU" dirty="0" smtClean="0"/>
          </a:p>
          <a:p>
            <a:r>
              <a:rPr lang="lb-LU" dirty="0" smtClean="0"/>
              <a:t>These </a:t>
            </a:r>
            <a:r>
              <a:rPr lang="lb-LU" dirty="0" smtClean="0"/>
              <a:t>four </a:t>
            </a:r>
            <a:r>
              <a:rPr lang="en-GB" sz="1200" b="0" kern="1200" dirty="0" smtClean="0">
                <a:solidFill>
                  <a:schemeClr val="tx1"/>
                </a:solidFill>
                <a:effectLst/>
                <a:latin typeface="Arial" charset="0"/>
                <a:ea typeface="ＭＳ Ｐゴシック" charset="-128"/>
                <a:cs typeface="ＭＳ Ｐゴシック" charset="-128"/>
              </a:rPr>
              <a:t>transition types</a:t>
            </a:r>
            <a:r>
              <a:rPr lang="en-GB" sz="1200" b="0" kern="1200" baseline="0" dirty="0" smtClean="0">
                <a:solidFill>
                  <a:schemeClr val="tx1"/>
                </a:solidFill>
                <a:effectLst/>
                <a:latin typeface="Arial" charset="0"/>
                <a:ea typeface="ＭＳ Ｐゴシック" charset="-128"/>
                <a:cs typeface="ＭＳ Ｐゴシック" charset="-128"/>
              </a:rPr>
              <a:t> can be </a:t>
            </a:r>
            <a:r>
              <a:rPr lang="en-GB" sz="1200" kern="1200" dirty="0" smtClean="0">
                <a:solidFill>
                  <a:schemeClr val="tx1"/>
                </a:solidFill>
                <a:effectLst/>
                <a:latin typeface="Arial" charset="0"/>
                <a:ea typeface="ＭＳ Ｐゴシック" charset="-128"/>
                <a:cs typeface="ＭＳ Ｐゴシック" charset="-128"/>
              </a:rPr>
              <a:t>distinguished not only by the different processes and ways</a:t>
            </a:r>
            <a:r>
              <a:rPr lang="en-GB" sz="1200" kern="1200" baseline="0" dirty="0" smtClean="0">
                <a:solidFill>
                  <a:schemeClr val="tx1"/>
                </a:solidFill>
                <a:effectLst/>
                <a:latin typeface="Arial" charset="0"/>
                <a:ea typeface="ＭＳ Ｐゴシック" charset="-128"/>
                <a:cs typeface="ＭＳ Ｐゴシック" charset="-128"/>
              </a:rPr>
              <a:t> </a:t>
            </a:r>
            <a:r>
              <a:rPr lang="en-GB" sz="1200" kern="1200" dirty="0" smtClean="0">
                <a:solidFill>
                  <a:schemeClr val="tx1"/>
                </a:solidFill>
                <a:effectLst/>
                <a:latin typeface="Arial" charset="0"/>
                <a:ea typeface="ＭＳ Ｐゴシック" charset="-128"/>
                <a:cs typeface="ＭＳ Ｐゴシック" charset="-128"/>
              </a:rPr>
              <a:t>into working life but also by other </a:t>
            </a:r>
            <a:r>
              <a:rPr lang="en-GB" sz="1200" kern="1200" dirty="0" smtClean="0">
                <a:solidFill>
                  <a:schemeClr val="tx1"/>
                </a:solidFill>
                <a:effectLst/>
                <a:latin typeface="Arial" charset="0"/>
                <a:ea typeface="ＭＳ Ｐゴシック" charset="-128"/>
                <a:cs typeface="ＭＳ Ｐゴシック" charset="-128"/>
              </a:rPr>
              <a:t>attributes.</a:t>
            </a:r>
          </a:p>
          <a:p>
            <a:endParaRPr lang="en-GB" sz="1200" kern="1200" dirty="0" smtClean="0">
              <a:solidFill>
                <a:schemeClr val="tx1"/>
              </a:solidFill>
              <a:effectLst/>
              <a:latin typeface="Arial" charset="0"/>
              <a:ea typeface="ＭＳ Ｐゴシック" charset="-128"/>
            </a:endParaRPr>
          </a:p>
          <a:p>
            <a:r>
              <a:rPr lang="en-GB" sz="1200" kern="1200" dirty="0" smtClean="0">
                <a:solidFill>
                  <a:schemeClr val="tx1"/>
                </a:solidFill>
                <a:effectLst/>
                <a:latin typeface="Arial" charset="0"/>
                <a:ea typeface="ＭＳ Ｐゴシック" charset="-128"/>
              </a:rPr>
              <a:t>The fact that the</a:t>
            </a:r>
            <a:r>
              <a:rPr lang="en-GB" sz="1200" kern="1200" baseline="0" dirty="0" smtClean="0">
                <a:solidFill>
                  <a:schemeClr val="tx1"/>
                </a:solidFill>
                <a:effectLst/>
                <a:latin typeface="Arial" charset="0"/>
                <a:ea typeface="ＭＳ Ｐゴシック" charset="-128"/>
              </a:rPr>
              <a:t> transition into the world of work depends on the social background and the level of education is already well-known.</a:t>
            </a:r>
          </a:p>
          <a:p>
            <a:r>
              <a:rPr lang="en-GB" sz="1200" kern="1200" baseline="0" dirty="0" smtClean="0">
                <a:solidFill>
                  <a:schemeClr val="tx1"/>
                </a:solidFill>
                <a:effectLst/>
                <a:latin typeface="Arial" charset="0"/>
                <a:ea typeface="ＭＳ Ｐゴシック" charset="-128"/>
              </a:rPr>
              <a:t>Nevertheless, it was quite surprising to see what a big role family support plays in accomplishing the transition. This could seen both for young people who have had a successful and easy transition – and who have been supported by their families (financial help, interest, information…) – and also for the cases of problematic transitions where the lack of family support caused problems. </a:t>
            </a:r>
          </a:p>
          <a:p>
            <a:endParaRPr lang="en-GB" sz="1200" kern="1200" baseline="0" dirty="0" smtClean="0">
              <a:solidFill>
                <a:schemeClr val="tx1"/>
              </a:solidFill>
              <a:effectLst/>
              <a:latin typeface="Arial" charset="0"/>
              <a:ea typeface="ＭＳ Ｐゴシック" charset="-128"/>
            </a:endParaRPr>
          </a:p>
          <a:p>
            <a:r>
              <a:rPr lang="en-GB" sz="1200" kern="1200" baseline="0" dirty="0" smtClean="0">
                <a:solidFill>
                  <a:schemeClr val="tx1"/>
                </a:solidFill>
                <a:effectLst/>
                <a:latin typeface="Arial" charset="0"/>
                <a:ea typeface="ＭＳ Ｐゴシック" charset="-128"/>
              </a:rPr>
              <a:t>I don’t have the time to show you examples for all attributes or influencing factors, but we can have a look on some really interesting aspects. I will illustrate them by citations from the interviews. </a:t>
            </a:r>
            <a:endParaRPr lang="lb-LU" dirty="0"/>
          </a:p>
        </p:txBody>
      </p:sp>
      <p:sp>
        <p:nvSpPr>
          <p:cNvPr id="4" name="Slide Number Placeholder 3"/>
          <p:cNvSpPr>
            <a:spLocks noGrp="1"/>
          </p:cNvSpPr>
          <p:nvPr>
            <p:ph type="sldNum" sz="quarter" idx="10"/>
          </p:nvPr>
        </p:nvSpPr>
        <p:spPr/>
        <p:txBody>
          <a:bodyPr/>
          <a:lstStyle/>
          <a:p>
            <a:pPr>
              <a:defRPr/>
            </a:pPr>
            <a:fld id="{6C5A5E99-FB36-474A-9C7D-24E055017E96}" type="slidenum">
              <a:rPr lang="lt-LT" altLang="fr-FR" smtClean="0"/>
              <a:pPr>
                <a:defRPr/>
              </a:pPr>
              <a:t>18</a:t>
            </a:fld>
            <a:endParaRPr lang="lt-LT" altLang="fr-FR"/>
          </a:p>
        </p:txBody>
      </p:sp>
    </p:spTree>
    <p:extLst>
      <p:ext uri="{BB962C8B-B14F-4D97-AF65-F5344CB8AC3E}">
        <p14:creationId xmlns:p14="http://schemas.microsoft.com/office/powerpoint/2010/main" val="4218757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b-LU" dirty="0" err="1" smtClean="0"/>
              <a:t>Direct</a:t>
            </a:r>
            <a:r>
              <a:rPr lang="lb-LU" dirty="0" smtClean="0"/>
              <a:t>: </a:t>
            </a:r>
            <a:r>
              <a:rPr lang="lb-LU" dirty="0" err="1" smtClean="0"/>
              <a:t>They</a:t>
            </a:r>
            <a:r>
              <a:rPr lang="lb-LU" dirty="0" smtClean="0"/>
              <a:t> </a:t>
            </a:r>
            <a:r>
              <a:rPr lang="lb-LU" dirty="0" err="1" smtClean="0"/>
              <a:t>make</a:t>
            </a:r>
            <a:r>
              <a:rPr lang="lb-LU" dirty="0" smtClean="0"/>
              <a:t> </a:t>
            </a:r>
            <a:r>
              <a:rPr lang="lb-LU" dirty="0" err="1" smtClean="0"/>
              <a:t>their</a:t>
            </a:r>
            <a:r>
              <a:rPr lang="lb-LU" dirty="0" smtClean="0"/>
              <a:t> </a:t>
            </a:r>
            <a:r>
              <a:rPr lang="lb-LU" dirty="0" err="1" smtClean="0"/>
              <a:t>own</a:t>
            </a:r>
            <a:r>
              <a:rPr lang="lb-LU" dirty="0" smtClean="0"/>
              <a:t> </a:t>
            </a:r>
            <a:r>
              <a:rPr lang="lb-LU" dirty="0" err="1" smtClean="0"/>
              <a:t>decisions</a:t>
            </a:r>
            <a:r>
              <a:rPr lang="lb-LU" baseline="0" dirty="0" smtClean="0"/>
              <a:t> </a:t>
            </a:r>
            <a:r>
              <a:rPr lang="lb-LU" baseline="0" dirty="0" err="1" smtClean="0"/>
              <a:t>about</a:t>
            </a:r>
            <a:r>
              <a:rPr lang="lb-LU" baseline="0" dirty="0" smtClean="0"/>
              <a:t> </a:t>
            </a:r>
            <a:r>
              <a:rPr lang="lb-LU" baseline="0" dirty="0" err="1" smtClean="0"/>
              <a:t>their</a:t>
            </a:r>
            <a:r>
              <a:rPr lang="lb-LU" baseline="0" dirty="0" smtClean="0"/>
              <a:t> </a:t>
            </a:r>
            <a:r>
              <a:rPr lang="lb-LU" baseline="0" dirty="0" err="1" smtClean="0"/>
              <a:t>professional</a:t>
            </a:r>
            <a:r>
              <a:rPr lang="lb-LU" baseline="0" dirty="0" smtClean="0"/>
              <a:t> </a:t>
            </a:r>
            <a:r>
              <a:rPr lang="lb-LU" baseline="0" dirty="0" err="1" smtClean="0"/>
              <a:t>lives</a:t>
            </a:r>
            <a:r>
              <a:rPr lang="lb-LU" baseline="0" dirty="0" smtClean="0"/>
              <a:t>, </a:t>
            </a:r>
            <a:r>
              <a:rPr lang="lb-LU" baseline="0" dirty="0" err="1" smtClean="0"/>
              <a:t>act</a:t>
            </a:r>
            <a:r>
              <a:rPr lang="lb-LU" baseline="0" dirty="0" smtClean="0"/>
              <a:t> </a:t>
            </a:r>
            <a:r>
              <a:rPr lang="lb-LU" baseline="0" dirty="0" err="1" smtClean="0"/>
              <a:t>very</a:t>
            </a:r>
            <a:r>
              <a:rPr lang="lb-LU" baseline="0" dirty="0" smtClean="0"/>
              <a:t> </a:t>
            </a:r>
            <a:r>
              <a:rPr lang="lb-LU" baseline="0" dirty="0" err="1" smtClean="0"/>
              <a:t>planful</a:t>
            </a:r>
            <a:r>
              <a:rPr lang="lb-LU" baseline="0" dirty="0" smtClean="0"/>
              <a:t> and </a:t>
            </a:r>
            <a:r>
              <a:rPr lang="lb-LU" baseline="0" dirty="0" err="1" smtClean="0"/>
              <a:t>go</a:t>
            </a:r>
            <a:r>
              <a:rPr lang="lb-LU" baseline="0" dirty="0" smtClean="0"/>
              <a:t> </a:t>
            </a:r>
            <a:r>
              <a:rPr lang="lb-LU" baseline="0" dirty="0" err="1" smtClean="0"/>
              <a:t>their</a:t>
            </a:r>
            <a:r>
              <a:rPr lang="lb-LU" baseline="0" dirty="0" smtClean="0"/>
              <a:t> way </a:t>
            </a:r>
            <a:r>
              <a:rPr lang="lb-LU" baseline="0" dirty="0" err="1" smtClean="0"/>
              <a:t>with</a:t>
            </a:r>
            <a:r>
              <a:rPr lang="lb-LU" baseline="0" dirty="0" smtClean="0"/>
              <a:t> </a:t>
            </a:r>
            <a:r>
              <a:rPr lang="lb-LU" baseline="0" dirty="0" err="1" smtClean="0"/>
              <a:t>determination</a:t>
            </a:r>
            <a:r>
              <a:rPr lang="lb-LU" baseline="0" dirty="0" smtClean="0"/>
              <a:t>.</a:t>
            </a:r>
          </a:p>
          <a:p>
            <a:endParaRPr lang="lb-LU" baseline="0" dirty="0" smtClean="0"/>
          </a:p>
          <a:p>
            <a:r>
              <a:rPr lang="lb-LU" baseline="0" dirty="0" smtClean="0"/>
              <a:t>Alternative: </a:t>
            </a:r>
            <a:r>
              <a:rPr lang="lb-LU" baseline="0" dirty="0" err="1" smtClean="0"/>
              <a:t>They</a:t>
            </a:r>
            <a:r>
              <a:rPr lang="lb-LU" baseline="0" dirty="0" smtClean="0"/>
              <a:t> also </a:t>
            </a:r>
            <a:r>
              <a:rPr lang="lb-LU" baseline="0" dirty="0" err="1" smtClean="0"/>
              <a:t>make</a:t>
            </a:r>
            <a:r>
              <a:rPr lang="lb-LU" baseline="0" dirty="0" smtClean="0"/>
              <a:t> </a:t>
            </a:r>
            <a:r>
              <a:rPr lang="lb-LU" baseline="0" dirty="0" err="1" smtClean="0"/>
              <a:t>independant</a:t>
            </a:r>
            <a:r>
              <a:rPr lang="lb-LU" baseline="0" dirty="0" smtClean="0"/>
              <a:t> </a:t>
            </a:r>
            <a:r>
              <a:rPr lang="lb-LU" baseline="0" dirty="0" err="1" smtClean="0"/>
              <a:t>decisions</a:t>
            </a:r>
            <a:r>
              <a:rPr lang="lb-LU" baseline="0" dirty="0" smtClean="0"/>
              <a:t>, </a:t>
            </a:r>
            <a:r>
              <a:rPr lang="lb-LU" baseline="0" dirty="0" err="1" smtClean="0"/>
              <a:t>but</a:t>
            </a:r>
            <a:r>
              <a:rPr lang="lb-LU" baseline="0" dirty="0" smtClean="0"/>
              <a:t> </a:t>
            </a:r>
            <a:r>
              <a:rPr lang="lb-LU" baseline="0" dirty="0" err="1" smtClean="0"/>
              <a:t>these</a:t>
            </a:r>
            <a:r>
              <a:rPr lang="lb-LU" baseline="0" dirty="0" smtClean="0"/>
              <a:t> </a:t>
            </a:r>
            <a:r>
              <a:rPr lang="lb-LU" baseline="0" dirty="0" err="1" smtClean="0"/>
              <a:t>are</a:t>
            </a:r>
            <a:r>
              <a:rPr lang="lb-LU" baseline="0" dirty="0" smtClean="0"/>
              <a:t> not </a:t>
            </a:r>
            <a:r>
              <a:rPr lang="lb-LU" baseline="0" dirty="0" err="1" smtClean="0"/>
              <a:t>always</a:t>
            </a:r>
            <a:r>
              <a:rPr lang="lb-LU" baseline="0" dirty="0" smtClean="0"/>
              <a:t> </a:t>
            </a:r>
            <a:r>
              <a:rPr lang="lb-LU" baseline="0" dirty="0" err="1" smtClean="0"/>
              <a:t>planned</a:t>
            </a:r>
            <a:r>
              <a:rPr lang="lb-LU" baseline="0" dirty="0" smtClean="0"/>
              <a:t> </a:t>
            </a:r>
            <a:r>
              <a:rPr lang="lb-LU" baseline="0" dirty="0" err="1" smtClean="0"/>
              <a:t>but</a:t>
            </a:r>
            <a:r>
              <a:rPr lang="lb-LU" baseline="0" dirty="0" smtClean="0"/>
              <a:t> </a:t>
            </a:r>
            <a:r>
              <a:rPr lang="lb-LU" baseline="0" dirty="0" err="1" smtClean="0"/>
              <a:t>often</a:t>
            </a:r>
            <a:r>
              <a:rPr lang="lb-LU" baseline="0" dirty="0" smtClean="0"/>
              <a:t> </a:t>
            </a:r>
            <a:r>
              <a:rPr lang="lb-LU" baseline="0" dirty="0" err="1" smtClean="0"/>
              <a:t>spontaneous</a:t>
            </a:r>
            <a:r>
              <a:rPr lang="lb-LU" baseline="0" dirty="0" smtClean="0"/>
              <a:t>; </a:t>
            </a:r>
            <a:r>
              <a:rPr lang="lb-LU" baseline="0" dirty="0" err="1" smtClean="0"/>
              <a:t>they</a:t>
            </a:r>
            <a:r>
              <a:rPr lang="lb-LU" baseline="0" dirty="0" smtClean="0"/>
              <a:t> </a:t>
            </a:r>
            <a:r>
              <a:rPr lang="lb-LU" baseline="0" dirty="0" err="1" smtClean="0"/>
              <a:t>often</a:t>
            </a:r>
            <a:r>
              <a:rPr lang="lb-LU" baseline="0" dirty="0" smtClean="0"/>
              <a:t> </a:t>
            </a:r>
            <a:r>
              <a:rPr lang="lb-LU" baseline="0" dirty="0" err="1" smtClean="0"/>
              <a:t>need</a:t>
            </a:r>
            <a:r>
              <a:rPr lang="lb-LU" baseline="0" dirty="0" smtClean="0"/>
              <a:t> </a:t>
            </a:r>
            <a:r>
              <a:rPr lang="lb-LU" baseline="0" dirty="0" err="1" smtClean="0"/>
              <a:t>to</a:t>
            </a:r>
            <a:r>
              <a:rPr lang="lb-LU" baseline="0" dirty="0" smtClean="0"/>
              <a:t> </a:t>
            </a:r>
            <a:r>
              <a:rPr lang="lb-LU" baseline="0" dirty="0" err="1" smtClean="0"/>
              <a:t>correct</a:t>
            </a:r>
            <a:r>
              <a:rPr lang="lb-LU" baseline="0" dirty="0" smtClean="0"/>
              <a:t> </a:t>
            </a:r>
            <a:r>
              <a:rPr lang="lb-LU" baseline="0" dirty="0" err="1" smtClean="0"/>
              <a:t>their</a:t>
            </a:r>
            <a:r>
              <a:rPr lang="lb-LU" baseline="0" dirty="0" smtClean="0"/>
              <a:t> </a:t>
            </a:r>
            <a:r>
              <a:rPr lang="lb-LU" baseline="0" dirty="0" err="1" smtClean="0"/>
              <a:t>decisions</a:t>
            </a:r>
            <a:r>
              <a:rPr lang="lb-LU" baseline="0" dirty="0" smtClean="0"/>
              <a:t> </a:t>
            </a:r>
            <a:r>
              <a:rPr lang="lb-LU" baseline="0" dirty="0" err="1" smtClean="0"/>
              <a:t>along</a:t>
            </a:r>
            <a:r>
              <a:rPr lang="lb-LU" baseline="0" dirty="0" smtClean="0"/>
              <a:t> the way.</a:t>
            </a:r>
          </a:p>
          <a:p>
            <a:endParaRPr lang="lb-LU" baseline="0" dirty="0" smtClean="0"/>
          </a:p>
          <a:p>
            <a:r>
              <a:rPr lang="lb-LU" baseline="0" dirty="0" smtClean="0"/>
              <a:t>Support: </a:t>
            </a:r>
            <a:r>
              <a:rPr lang="lb-LU" baseline="0" dirty="0" err="1" smtClean="0"/>
              <a:t>Their</a:t>
            </a:r>
            <a:r>
              <a:rPr lang="lb-LU" baseline="0" dirty="0" smtClean="0"/>
              <a:t> </a:t>
            </a:r>
            <a:r>
              <a:rPr lang="lb-LU" baseline="0" dirty="0" err="1" smtClean="0"/>
              <a:t>actions</a:t>
            </a:r>
            <a:r>
              <a:rPr lang="lb-LU" baseline="0" dirty="0" smtClean="0"/>
              <a:t> </a:t>
            </a:r>
            <a:r>
              <a:rPr lang="lb-LU" baseline="0" dirty="0" err="1" smtClean="0"/>
              <a:t>are</a:t>
            </a:r>
            <a:r>
              <a:rPr lang="lb-LU" baseline="0" dirty="0" smtClean="0"/>
              <a:t> </a:t>
            </a:r>
            <a:r>
              <a:rPr lang="lb-LU" baseline="0" dirty="0" err="1" smtClean="0"/>
              <a:t>more</a:t>
            </a:r>
            <a:r>
              <a:rPr lang="lb-LU" baseline="0" dirty="0" smtClean="0"/>
              <a:t> </a:t>
            </a:r>
            <a:r>
              <a:rPr lang="lb-LU" baseline="0" dirty="0" err="1" smtClean="0"/>
              <a:t>or</a:t>
            </a:r>
            <a:r>
              <a:rPr lang="lb-LU" baseline="0" dirty="0" smtClean="0"/>
              <a:t> </a:t>
            </a:r>
            <a:r>
              <a:rPr lang="lb-LU" baseline="0" dirty="0" err="1" smtClean="0"/>
              <a:t>less</a:t>
            </a:r>
            <a:r>
              <a:rPr lang="lb-LU" baseline="0" dirty="0" smtClean="0"/>
              <a:t> </a:t>
            </a:r>
            <a:r>
              <a:rPr lang="lb-LU" baseline="0" dirty="0" err="1" smtClean="0"/>
              <a:t>emergency</a:t>
            </a:r>
            <a:r>
              <a:rPr lang="lb-LU" baseline="0" dirty="0" smtClean="0"/>
              <a:t> </a:t>
            </a:r>
            <a:r>
              <a:rPr lang="lb-LU" baseline="0" dirty="0" err="1" smtClean="0"/>
              <a:t>solutions</a:t>
            </a:r>
            <a:r>
              <a:rPr lang="lb-LU" baseline="0" dirty="0" smtClean="0"/>
              <a:t> </a:t>
            </a:r>
            <a:r>
              <a:rPr lang="lb-LU" baseline="0" dirty="0" err="1" smtClean="0"/>
              <a:t>due</a:t>
            </a:r>
            <a:r>
              <a:rPr lang="lb-LU" baseline="0" dirty="0" smtClean="0"/>
              <a:t> </a:t>
            </a:r>
            <a:r>
              <a:rPr lang="lb-LU" baseline="0" dirty="0" err="1" smtClean="0"/>
              <a:t>to</a:t>
            </a:r>
            <a:r>
              <a:rPr lang="lb-LU" baseline="0" dirty="0" smtClean="0"/>
              <a:t> a </a:t>
            </a:r>
            <a:r>
              <a:rPr lang="lb-LU" baseline="0" dirty="0" err="1" smtClean="0"/>
              <a:t>lack</a:t>
            </a:r>
            <a:r>
              <a:rPr lang="lb-LU" baseline="0" dirty="0" smtClean="0"/>
              <a:t> of </a:t>
            </a:r>
            <a:r>
              <a:rPr lang="lb-LU" baseline="0" dirty="0" err="1" smtClean="0"/>
              <a:t>alternatives</a:t>
            </a:r>
            <a:r>
              <a:rPr lang="lb-LU" baseline="0" dirty="0" smtClean="0"/>
              <a:t>. </a:t>
            </a:r>
            <a:r>
              <a:rPr lang="lb-LU" baseline="0" dirty="0" err="1" smtClean="0"/>
              <a:t>Their</a:t>
            </a:r>
            <a:r>
              <a:rPr lang="lb-LU" baseline="0" dirty="0" smtClean="0"/>
              <a:t> </a:t>
            </a:r>
            <a:r>
              <a:rPr lang="lb-LU" baseline="0" dirty="0" err="1" smtClean="0"/>
              <a:t>decisions</a:t>
            </a:r>
            <a:r>
              <a:rPr lang="lb-LU" baseline="0" dirty="0" smtClean="0"/>
              <a:t> </a:t>
            </a:r>
            <a:r>
              <a:rPr lang="lb-LU" baseline="0" dirty="0" err="1" smtClean="0"/>
              <a:t>are</a:t>
            </a:r>
            <a:r>
              <a:rPr lang="lb-LU" baseline="0" dirty="0" smtClean="0"/>
              <a:t> </a:t>
            </a:r>
            <a:r>
              <a:rPr lang="lb-LU" baseline="0" dirty="0" err="1" smtClean="0"/>
              <a:t>often</a:t>
            </a:r>
            <a:r>
              <a:rPr lang="lb-LU" baseline="0" dirty="0" smtClean="0"/>
              <a:t> </a:t>
            </a:r>
            <a:r>
              <a:rPr lang="lb-LU" baseline="0" dirty="0" err="1" smtClean="0"/>
              <a:t>made</a:t>
            </a:r>
            <a:r>
              <a:rPr lang="lb-LU" baseline="0" dirty="0" smtClean="0"/>
              <a:t> on the initiative of </a:t>
            </a:r>
            <a:r>
              <a:rPr lang="lb-LU" baseline="0" dirty="0" err="1" smtClean="0"/>
              <a:t>others</a:t>
            </a:r>
            <a:r>
              <a:rPr lang="lb-LU" baseline="0" dirty="0" smtClean="0"/>
              <a:t>.</a:t>
            </a:r>
          </a:p>
          <a:p>
            <a:endParaRPr lang="lb-LU" baseline="0" dirty="0" smtClean="0"/>
          </a:p>
          <a:p>
            <a:r>
              <a:rPr lang="lb-LU" baseline="0" dirty="0" err="1" smtClean="0"/>
              <a:t>Failed</a:t>
            </a:r>
            <a:r>
              <a:rPr lang="lb-LU" baseline="0" dirty="0" smtClean="0"/>
              <a:t>: </a:t>
            </a:r>
            <a:r>
              <a:rPr lang="lb-LU" baseline="0" dirty="0" err="1" smtClean="0"/>
              <a:t>As</a:t>
            </a:r>
            <a:r>
              <a:rPr lang="lb-LU" baseline="0" dirty="0" smtClean="0"/>
              <a:t> a </a:t>
            </a:r>
            <a:r>
              <a:rPr lang="lb-LU" baseline="0" dirty="0" err="1" smtClean="0"/>
              <a:t>result</a:t>
            </a:r>
            <a:r>
              <a:rPr lang="lb-LU" baseline="0" dirty="0" smtClean="0"/>
              <a:t> of </a:t>
            </a:r>
            <a:r>
              <a:rPr lang="lb-LU" baseline="0" dirty="0" err="1" smtClean="0"/>
              <a:t>their</a:t>
            </a:r>
            <a:r>
              <a:rPr lang="lb-LU" baseline="0" dirty="0" smtClean="0"/>
              <a:t> negative </a:t>
            </a:r>
            <a:r>
              <a:rPr lang="lb-LU" baseline="0" dirty="0" err="1" smtClean="0"/>
              <a:t>experiences</a:t>
            </a:r>
            <a:r>
              <a:rPr lang="lb-LU" baseline="0" dirty="0" smtClean="0"/>
              <a:t>, </a:t>
            </a:r>
            <a:r>
              <a:rPr lang="lb-LU" baseline="0" dirty="0" err="1" smtClean="0"/>
              <a:t>they</a:t>
            </a:r>
            <a:r>
              <a:rPr lang="lb-LU" baseline="0" dirty="0" smtClean="0"/>
              <a:t> </a:t>
            </a:r>
            <a:r>
              <a:rPr lang="lb-LU" baseline="0" dirty="0" err="1" smtClean="0"/>
              <a:t>often</a:t>
            </a:r>
            <a:r>
              <a:rPr lang="lb-LU" baseline="0" dirty="0" smtClean="0"/>
              <a:t> </a:t>
            </a:r>
            <a:r>
              <a:rPr lang="lb-LU" baseline="0" dirty="0" err="1" smtClean="0"/>
              <a:t>react</a:t>
            </a:r>
            <a:r>
              <a:rPr lang="lb-LU" baseline="0" dirty="0" smtClean="0"/>
              <a:t> </a:t>
            </a:r>
            <a:r>
              <a:rPr lang="lb-LU" baseline="0" dirty="0" err="1" smtClean="0"/>
              <a:t>with</a:t>
            </a:r>
            <a:r>
              <a:rPr lang="lb-LU" baseline="0" dirty="0" smtClean="0"/>
              <a:t> </a:t>
            </a:r>
            <a:r>
              <a:rPr lang="lb-LU" baseline="0" dirty="0" err="1" smtClean="0"/>
              <a:t>withdrawal</a:t>
            </a:r>
            <a:r>
              <a:rPr lang="lb-LU" baseline="0" dirty="0" smtClean="0"/>
              <a:t> </a:t>
            </a:r>
            <a:r>
              <a:rPr lang="lb-LU" baseline="0" dirty="0" err="1" smtClean="0"/>
              <a:t>or</a:t>
            </a:r>
            <a:r>
              <a:rPr lang="lb-LU" baseline="0" dirty="0" smtClean="0"/>
              <a:t> </a:t>
            </a:r>
            <a:r>
              <a:rPr lang="lb-LU" baseline="0" dirty="0" err="1" smtClean="0"/>
              <a:t>flight</a:t>
            </a:r>
            <a:r>
              <a:rPr lang="lb-LU" baseline="0" dirty="0" smtClean="0"/>
              <a:t>, </a:t>
            </a:r>
            <a:r>
              <a:rPr lang="lb-LU" baseline="0" dirty="0" err="1" smtClean="0"/>
              <a:t>for</a:t>
            </a:r>
            <a:r>
              <a:rPr lang="lb-LU" baseline="0" dirty="0" smtClean="0"/>
              <a:t> </a:t>
            </a:r>
            <a:r>
              <a:rPr lang="lb-LU" baseline="0" dirty="0" err="1" smtClean="0"/>
              <a:t>example</a:t>
            </a:r>
            <a:r>
              <a:rPr lang="lb-LU" baseline="0" dirty="0" smtClean="0"/>
              <a:t> by </a:t>
            </a:r>
            <a:r>
              <a:rPr lang="lb-LU" baseline="0" dirty="0" err="1" smtClean="0"/>
              <a:t>dropping</a:t>
            </a:r>
            <a:r>
              <a:rPr lang="lb-LU" baseline="0" dirty="0" smtClean="0"/>
              <a:t> out of </a:t>
            </a:r>
            <a:r>
              <a:rPr lang="lb-LU" baseline="0" dirty="0" err="1" smtClean="0"/>
              <a:t>school</a:t>
            </a:r>
            <a:r>
              <a:rPr lang="lb-LU" baseline="0" dirty="0" smtClean="0"/>
              <a:t>. </a:t>
            </a:r>
            <a:endParaRPr lang="lb-LU" dirty="0"/>
          </a:p>
        </p:txBody>
      </p:sp>
      <p:sp>
        <p:nvSpPr>
          <p:cNvPr id="4" name="Slide Number Placeholder 3"/>
          <p:cNvSpPr>
            <a:spLocks noGrp="1"/>
          </p:cNvSpPr>
          <p:nvPr>
            <p:ph type="sldNum" sz="quarter" idx="10"/>
          </p:nvPr>
        </p:nvSpPr>
        <p:spPr/>
        <p:txBody>
          <a:bodyPr/>
          <a:lstStyle/>
          <a:p>
            <a:pPr>
              <a:defRPr/>
            </a:pPr>
            <a:fld id="{6C5A5E99-FB36-474A-9C7D-24E055017E96}" type="slidenum">
              <a:rPr lang="lt-LT" altLang="fr-FR" smtClean="0"/>
              <a:pPr>
                <a:defRPr/>
              </a:pPr>
              <a:t>22</a:t>
            </a:fld>
            <a:endParaRPr lang="lt-LT" altLang="fr-FR"/>
          </a:p>
        </p:txBody>
      </p:sp>
    </p:spTree>
    <p:extLst>
      <p:ext uri="{BB962C8B-B14F-4D97-AF65-F5344CB8AC3E}">
        <p14:creationId xmlns:p14="http://schemas.microsoft.com/office/powerpoint/2010/main" val="3012663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b-LU" dirty="0" err="1" smtClean="0"/>
              <a:t>Direct</a:t>
            </a:r>
            <a:r>
              <a:rPr lang="lb-LU" dirty="0" smtClean="0"/>
              <a:t>: In </a:t>
            </a:r>
            <a:r>
              <a:rPr lang="lb-LU" dirty="0" err="1" smtClean="0"/>
              <a:t>this</a:t>
            </a:r>
            <a:r>
              <a:rPr lang="lb-LU" dirty="0" smtClean="0"/>
              <a:t> </a:t>
            </a:r>
            <a:r>
              <a:rPr lang="lb-LU" dirty="0" err="1" smtClean="0"/>
              <a:t>group</a:t>
            </a:r>
            <a:r>
              <a:rPr lang="lb-LU" baseline="0" dirty="0" smtClean="0"/>
              <a:t>, </a:t>
            </a:r>
            <a:r>
              <a:rPr lang="lb-LU" baseline="0" dirty="0" err="1" smtClean="0"/>
              <a:t>you</a:t>
            </a:r>
            <a:r>
              <a:rPr lang="lb-LU" baseline="0" dirty="0" smtClean="0"/>
              <a:t> </a:t>
            </a:r>
            <a:r>
              <a:rPr lang="lb-LU" baseline="0" dirty="0" err="1" smtClean="0"/>
              <a:t>can</a:t>
            </a:r>
            <a:r>
              <a:rPr lang="lb-LU" baseline="0" dirty="0" smtClean="0"/>
              <a:t> </a:t>
            </a:r>
            <a:r>
              <a:rPr lang="lb-LU" baseline="0" dirty="0" err="1" smtClean="0"/>
              <a:t>find</a:t>
            </a:r>
            <a:r>
              <a:rPr lang="lb-LU" baseline="0" dirty="0" smtClean="0"/>
              <a:t> </a:t>
            </a:r>
            <a:r>
              <a:rPr lang="lb-LU" baseline="0" dirty="0" err="1" smtClean="0"/>
              <a:t>materialist</a:t>
            </a:r>
            <a:r>
              <a:rPr lang="lb-LU" baseline="0" dirty="0" smtClean="0"/>
              <a:t> </a:t>
            </a:r>
            <a:r>
              <a:rPr lang="lb-LU" baseline="0" dirty="0" err="1" smtClean="0"/>
              <a:t>values</a:t>
            </a:r>
            <a:r>
              <a:rPr lang="lb-LU" baseline="0" dirty="0" smtClean="0"/>
              <a:t> </a:t>
            </a:r>
            <a:r>
              <a:rPr lang="lb-LU" baseline="0" dirty="0" err="1" smtClean="0"/>
              <a:t>such</a:t>
            </a:r>
            <a:r>
              <a:rPr lang="lb-LU" baseline="0" dirty="0" smtClean="0"/>
              <a:t> </a:t>
            </a:r>
            <a:r>
              <a:rPr lang="lb-LU" baseline="0" dirty="0" err="1" smtClean="0"/>
              <a:t>as</a:t>
            </a:r>
            <a:r>
              <a:rPr lang="lb-LU" baseline="0" dirty="0" smtClean="0"/>
              <a:t> </a:t>
            </a:r>
            <a:r>
              <a:rPr lang="lb-LU" baseline="0" dirty="0" err="1" smtClean="0"/>
              <a:t>security</a:t>
            </a:r>
            <a:r>
              <a:rPr lang="lb-LU" baseline="0" dirty="0" smtClean="0"/>
              <a:t> </a:t>
            </a:r>
            <a:r>
              <a:rPr lang="lb-LU" baseline="0" dirty="0" err="1" smtClean="0"/>
              <a:t>or</a:t>
            </a:r>
            <a:r>
              <a:rPr lang="lb-LU" baseline="0" dirty="0" smtClean="0"/>
              <a:t> </a:t>
            </a:r>
            <a:r>
              <a:rPr lang="lb-LU" baseline="0" dirty="0" err="1" smtClean="0"/>
              <a:t>career</a:t>
            </a:r>
            <a:r>
              <a:rPr lang="lb-LU" baseline="0" dirty="0" smtClean="0"/>
              <a:t> </a:t>
            </a:r>
            <a:r>
              <a:rPr lang="lb-LU" baseline="0" dirty="0" err="1" smtClean="0"/>
              <a:t>as</a:t>
            </a:r>
            <a:r>
              <a:rPr lang="lb-LU" baseline="0" dirty="0" smtClean="0"/>
              <a:t> in the </a:t>
            </a:r>
            <a:r>
              <a:rPr lang="lb-LU" baseline="0" dirty="0" err="1" smtClean="0"/>
              <a:t>citations</a:t>
            </a:r>
            <a:r>
              <a:rPr lang="lb-LU" baseline="0" dirty="0" smtClean="0"/>
              <a:t>, </a:t>
            </a:r>
            <a:r>
              <a:rPr lang="lb-LU" baseline="0" dirty="0" err="1" smtClean="0"/>
              <a:t>but</a:t>
            </a:r>
            <a:r>
              <a:rPr lang="lb-LU" baseline="0" dirty="0" smtClean="0"/>
              <a:t> also post </a:t>
            </a:r>
            <a:r>
              <a:rPr lang="lb-LU" baseline="0" dirty="0" err="1" smtClean="0"/>
              <a:t>materialist</a:t>
            </a:r>
            <a:r>
              <a:rPr lang="lb-LU" baseline="0" dirty="0" smtClean="0"/>
              <a:t> </a:t>
            </a:r>
            <a:r>
              <a:rPr lang="lb-LU" baseline="0" dirty="0" err="1" smtClean="0"/>
              <a:t>values</a:t>
            </a:r>
            <a:r>
              <a:rPr lang="lb-LU" baseline="0" dirty="0" smtClean="0"/>
              <a:t>.</a:t>
            </a:r>
          </a:p>
          <a:p>
            <a:endParaRPr lang="lb-LU" baseline="0" dirty="0" smtClean="0"/>
          </a:p>
          <a:p>
            <a:r>
              <a:rPr lang="lb-LU" baseline="0" dirty="0" smtClean="0"/>
              <a:t>Alternative: In </a:t>
            </a:r>
            <a:r>
              <a:rPr lang="lb-LU" baseline="0" dirty="0" err="1" smtClean="0"/>
              <a:t>this</a:t>
            </a:r>
            <a:r>
              <a:rPr lang="lb-LU" baseline="0" dirty="0" smtClean="0"/>
              <a:t> </a:t>
            </a:r>
            <a:r>
              <a:rPr lang="lb-LU" baseline="0" dirty="0" err="1" smtClean="0"/>
              <a:t>group</a:t>
            </a:r>
            <a:r>
              <a:rPr lang="lb-LU" baseline="0" dirty="0" smtClean="0"/>
              <a:t> post-</a:t>
            </a:r>
            <a:r>
              <a:rPr lang="lb-LU" baseline="0" dirty="0" err="1" smtClean="0"/>
              <a:t>materialist</a:t>
            </a:r>
            <a:r>
              <a:rPr lang="lb-LU" baseline="0" dirty="0" smtClean="0"/>
              <a:t> </a:t>
            </a:r>
            <a:r>
              <a:rPr lang="lb-LU" baseline="0" dirty="0" err="1" smtClean="0"/>
              <a:t>values</a:t>
            </a:r>
            <a:r>
              <a:rPr lang="lb-LU" baseline="0" dirty="0" smtClean="0"/>
              <a:t> </a:t>
            </a:r>
            <a:r>
              <a:rPr lang="lb-LU" baseline="0" dirty="0" err="1" smtClean="0"/>
              <a:t>are</a:t>
            </a:r>
            <a:r>
              <a:rPr lang="lb-LU" baseline="0" dirty="0" smtClean="0"/>
              <a:t> </a:t>
            </a:r>
            <a:r>
              <a:rPr lang="lb-LU" baseline="0" dirty="0" err="1" smtClean="0"/>
              <a:t>dominating</a:t>
            </a:r>
            <a:r>
              <a:rPr lang="lb-LU" baseline="0" dirty="0" smtClean="0"/>
              <a:t>, </a:t>
            </a:r>
            <a:r>
              <a:rPr lang="lb-LU" baseline="0" dirty="0" err="1" smtClean="0"/>
              <a:t>for</a:t>
            </a:r>
            <a:r>
              <a:rPr lang="lb-LU" baseline="0" dirty="0" smtClean="0"/>
              <a:t> </a:t>
            </a:r>
            <a:r>
              <a:rPr lang="lb-LU" baseline="0" dirty="0" err="1" smtClean="0"/>
              <a:t>example</a:t>
            </a:r>
            <a:r>
              <a:rPr lang="lb-LU" baseline="0" dirty="0" smtClean="0"/>
              <a:t> </a:t>
            </a:r>
            <a:r>
              <a:rPr lang="lb-LU" baseline="0" dirty="0" err="1" smtClean="0"/>
              <a:t>satisfaction</a:t>
            </a:r>
            <a:r>
              <a:rPr lang="lb-LU" baseline="0" dirty="0" smtClean="0"/>
              <a:t>, </a:t>
            </a:r>
            <a:r>
              <a:rPr lang="lb-LU" baseline="0" dirty="0" err="1" smtClean="0"/>
              <a:t>happiness</a:t>
            </a:r>
            <a:r>
              <a:rPr lang="lb-LU" baseline="0" dirty="0" smtClean="0"/>
              <a:t>, </a:t>
            </a:r>
            <a:r>
              <a:rPr lang="lb-LU" baseline="0" dirty="0" err="1" smtClean="0"/>
              <a:t>individual</a:t>
            </a:r>
            <a:r>
              <a:rPr lang="lb-LU" baseline="0" dirty="0" smtClean="0"/>
              <a:t> </a:t>
            </a:r>
            <a:r>
              <a:rPr lang="lb-LU" baseline="0" dirty="0" err="1" smtClean="0"/>
              <a:t>freedom</a:t>
            </a:r>
            <a:r>
              <a:rPr lang="lb-LU" baseline="0" dirty="0" smtClean="0"/>
              <a:t>, </a:t>
            </a:r>
            <a:r>
              <a:rPr lang="lb-LU" baseline="0" dirty="0" err="1" smtClean="0"/>
              <a:t>or</a:t>
            </a:r>
            <a:r>
              <a:rPr lang="lb-LU" baseline="0" dirty="0" smtClean="0"/>
              <a:t> </a:t>
            </a:r>
            <a:r>
              <a:rPr lang="lb-LU" baseline="0" dirty="0" err="1" smtClean="0"/>
              <a:t>to</a:t>
            </a:r>
            <a:r>
              <a:rPr lang="lb-LU" baseline="0" dirty="0" smtClean="0"/>
              <a:t> </a:t>
            </a:r>
            <a:r>
              <a:rPr lang="lb-LU" baseline="0" dirty="0" err="1" smtClean="0"/>
              <a:t>help</a:t>
            </a:r>
            <a:r>
              <a:rPr lang="lb-LU" baseline="0" dirty="0" smtClean="0"/>
              <a:t> </a:t>
            </a:r>
            <a:r>
              <a:rPr lang="lb-LU" baseline="0" dirty="0" err="1" smtClean="0"/>
              <a:t>other</a:t>
            </a:r>
            <a:r>
              <a:rPr lang="lb-LU" baseline="0" dirty="0" smtClean="0"/>
              <a:t> </a:t>
            </a:r>
            <a:r>
              <a:rPr lang="lb-LU" baseline="0" dirty="0" err="1" smtClean="0"/>
              <a:t>people</a:t>
            </a:r>
            <a:endParaRPr lang="lb-LU" baseline="0" dirty="0" smtClean="0"/>
          </a:p>
          <a:p>
            <a:endParaRPr lang="lb-LU" baseline="0" dirty="0" smtClean="0"/>
          </a:p>
          <a:p>
            <a:r>
              <a:rPr lang="lb-LU" baseline="0" dirty="0" smtClean="0"/>
              <a:t>Support: </a:t>
            </a:r>
            <a:r>
              <a:rPr lang="lb-LU" baseline="0" dirty="0" err="1" smtClean="0"/>
              <a:t>For</a:t>
            </a:r>
            <a:r>
              <a:rPr lang="lb-LU" baseline="0" dirty="0" smtClean="0"/>
              <a:t> the </a:t>
            </a:r>
            <a:r>
              <a:rPr lang="lb-LU" baseline="0" dirty="0" err="1" smtClean="0"/>
              <a:t>young</a:t>
            </a:r>
            <a:r>
              <a:rPr lang="lb-LU" baseline="0" dirty="0" smtClean="0"/>
              <a:t> </a:t>
            </a:r>
            <a:r>
              <a:rPr lang="lb-LU" baseline="0" dirty="0" err="1" smtClean="0"/>
              <a:t>people</a:t>
            </a:r>
            <a:r>
              <a:rPr lang="lb-LU" baseline="0" dirty="0" smtClean="0"/>
              <a:t> </a:t>
            </a:r>
            <a:r>
              <a:rPr lang="lb-LU" baseline="0" dirty="0" err="1" smtClean="0"/>
              <a:t>who</a:t>
            </a:r>
            <a:r>
              <a:rPr lang="lb-LU" baseline="0" dirty="0" smtClean="0"/>
              <a:t> </a:t>
            </a:r>
            <a:r>
              <a:rPr lang="lb-LU" baseline="0" dirty="0" err="1" smtClean="0"/>
              <a:t>need</a:t>
            </a:r>
            <a:r>
              <a:rPr lang="lb-LU" baseline="0" dirty="0" smtClean="0"/>
              <a:t> Support, psycho-</a:t>
            </a:r>
            <a:r>
              <a:rPr lang="lb-LU" baseline="0" dirty="0" err="1" smtClean="0"/>
              <a:t>social</a:t>
            </a:r>
            <a:r>
              <a:rPr lang="lb-LU" baseline="0" dirty="0" smtClean="0"/>
              <a:t> </a:t>
            </a:r>
            <a:r>
              <a:rPr lang="lb-LU" baseline="0" dirty="0" err="1" smtClean="0"/>
              <a:t>motivations</a:t>
            </a:r>
            <a:r>
              <a:rPr lang="lb-LU" baseline="0" dirty="0" smtClean="0"/>
              <a:t> </a:t>
            </a:r>
            <a:r>
              <a:rPr lang="lb-LU" baseline="0" dirty="0" err="1" smtClean="0"/>
              <a:t>are</a:t>
            </a:r>
            <a:r>
              <a:rPr lang="lb-LU" baseline="0" dirty="0" smtClean="0"/>
              <a:t> the </a:t>
            </a:r>
            <a:r>
              <a:rPr lang="lb-LU" baseline="0" dirty="0" err="1" smtClean="0"/>
              <a:t>most</a:t>
            </a:r>
            <a:r>
              <a:rPr lang="lb-LU" baseline="0" dirty="0" smtClean="0"/>
              <a:t> </a:t>
            </a:r>
            <a:r>
              <a:rPr lang="lb-LU" baseline="0" dirty="0" err="1" smtClean="0"/>
              <a:t>important</a:t>
            </a:r>
            <a:r>
              <a:rPr lang="lb-LU" baseline="0" dirty="0" smtClean="0"/>
              <a:t>, </a:t>
            </a:r>
            <a:r>
              <a:rPr lang="lb-LU" baseline="0" dirty="0" err="1" smtClean="0"/>
              <a:t>for</a:t>
            </a:r>
            <a:r>
              <a:rPr lang="lb-LU" baseline="0" dirty="0" smtClean="0"/>
              <a:t> </a:t>
            </a:r>
            <a:r>
              <a:rPr lang="lb-LU" baseline="0" dirty="0" err="1" smtClean="0"/>
              <a:t>example</a:t>
            </a:r>
            <a:r>
              <a:rPr lang="lb-LU" baseline="0" dirty="0" smtClean="0"/>
              <a:t> </a:t>
            </a:r>
            <a:r>
              <a:rPr lang="lb-LU" baseline="0" dirty="0" err="1" smtClean="0"/>
              <a:t>structuring</a:t>
            </a:r>
            <a:r>
              <a:rPr lang="lb-LU" baseline="0" dirty="0" smtClean="0"/>
              <a:t> of </a:t>
            </a:r>
            <a:r>
              <a:rPr lang="lb-LU" baseline="0" dirty="0" err="1" smtClean="0"/>
              <a:t>every</a:t>
            </a:r>
            <a:r>
              <a:rPr lang="lb-LU" baseline="0" dirty="0" smtClean="0"/>
              <a:t> </a:t>
            </a:r>
            <a:r>
              <a:rPr lang="lb-LU" baseline="0" dirty="0" err="1" smtClean="0"/>
              <a:t>day</a:t>
            </a:r>
            <a:r>
              <a:rPr lang="lb-LU" baseline="0" dirty="0" smtClean="0"/>
              <a:t> </a:t>
            </a:r>
            <a:r>
              <a:rPr lang="lb-LU" baseline="0" dirty="0" err="1" smtClean="0"/>
              <a:t>routines</a:t>
            </a:r>
            <a:r>
              <a:rPr lang="lb-LU" baseline="0" dirty="0" smtClean="0"/>
              <a:t> </a:t>
            </a:r>
            <a:r>
              <a:rPr lang="lb-LU" baseline="0" dirty="0" err="1" smtClean="0"/>
              <a:t>or</a:t>
            </a:r>
            <a:r>
              <a:rPr lang="lb-LU" baseline="0" dirty="0" smtClean="0"/>
              <a:t> </a:t>
            </a:r>
            <a:r>
              <a:rPr lang="lb-LU" baseline="0" dirty="0" err="1" smtClean="0"/>
              <a:t>social</a:t>
            </a:r>
            <a:r>
              <a:rPr lang="lb-LU" baseline="0" dirty="0" smtClean="0"/>
              <a:t> </a:t>
            </a:r>
            <a:r>
              <a:rPr lang="lb-LU" baseline="0" dirty="0" err="1" smtClean="0"/>
              <a:t>integration</a:t>
            </a:r>
            <a:r>
              <a:rPr lang="lb-LU" baseline="0" dirty="0" smtClean="0"/>
              <a:t>.</a:t>
            </a:r>
          </a:p>
          <a:p>
            <a:endParaRPr lang="lb-LU" baseline="0" dirty="0" smtClean="0"/>
          </a:p>
          <a:p>
            <a:r>
              <a:rPr lang="lb-LU" baseline="0" dirty="0" err="1" smtClean="0"/>
              <a:t>Failed</a:t>
            </a:r>
            <a:r>
              <a:rPr lang="lb-LU" baseline="0" dirty="0" smtClean="0"/>
              <a:t>: The </a:t>
            </a:r>
            <a:r>
              <a:rPr lang="lb-LU" baseline="0" dirty="0" err="1" smtClean="0"/>
              <a:t>young</a:t>
            </a:r>
            <a:r>
              <a:rPr lang="lb-LU" baseline="0" dirty="0" smtClean="0"/>
              <a:t> </a:t>
            </a:r>
            <a:r>
              <a:rPr lang="lb-LU" baseline="0" dirty="0" err="1" smtClean="0"/>
              <a:t>people</a:t>
            </a:r>
            <a:r>
              <a:rPr lang="lb-LU" baseline="0" dirty="0" smtClean="0"/>
              <a:t> </a:t>
            </a:r>
            <a:r>
              <a:rPr lang="lb-LU" baseline="0" dirty="0" err="1" smtClean="0"/>
              <a:t>with</a:t>
            </a:r>
            <a:r>
              <a:rPr lang="lb-LU" baseline="0" dirty="0" smtClean="0"/>
              <a:t> </a:t>
            </a:r>
            <a:r>
              <a:rPr lang="lb-LU" baseline="0" dirty="0" err="1" smtClean="0"/>
              <a:t>failed</a:t>
            </a:r>
            <a:r>
              <a:rPr lang="lb-LU" baseline="0" dirty="0" smtClean="0"/>
              <a:t> </a:t>
            </a:r>
            <a:r>
              <a:rPr lang="lb-LU" baseline="0" dirty="0" err="1" smtClean="0"/>
              <a:t>transitions</a:t>
            </a:r>
            <a:r>
              <a:rPr lang="lb-LU" baseline="0" dirty="0" smtClean="0"/>
              <a:t> </a:t>
            </a:r>
            <a:r>
              <a:rPr lang="lb-LU" baseline="0" dirty="0" err="1" smtClean="0"/>
              <a:t>have</a:t>
            </a:r>
            <a:r>
              <a:rPr lang="lb-LU" baseline="0" dirty="0" smtClean="0"/>
              <a:t> </a:t>
            </a:r>
            <a:r>
              <a:rPr lang="lb-LU" baseline="0" dirty="0" err="1" smtClean="0"/>
              <a:t>either</a:t>
            </a:r>
            <a:r>
              <a:rPr lang="lb-LU" baseline="0" dirty="0" smtClean="0"/>
              <a:t> </a:t>
            </a:r>
            <a:r>
              <a:rPr lang="lb-LU" baseline="0" dirty="0" err="1" smtClean="0"/>
              <a:t>lost</a:t>
            </a:r>
            <a:r>
              <a:rPr lang="lb-LU" baseline="0" dirty="0" smtClean="0"/>
              <a:t> </a:t>
            </a:r>
            <a:r>
              <a:rPr lang="lb-LU" baseline="0" dirty="0" err="1" smtClean="0"/>
              <a:t>their</a:t>
            </a:r>
            <a:r>
              <a:rPr lang="lb-LU" baseline="0" dirty="0" smtClean="0"/>
              <a:t> </a:t>
            </a:r>
            <a:r>
              <a:rPr lang="lb-LU" baseline="0" dirty="0" err="1" smtClean="0"/>
              <a:t>values</a:t>
            </a:r>
            <a:r>
              <a:rPr lang="lb-LU" baseline="0" dirty="0" smtClean="0"/>
              <a:t>, </a:t>
            </a:r>
            <a:r>
              <a:rPr lang="lb-LU" baseline="0" dirty="0" err="1" smtClean="0"/>
              <a:t>or</a:t>
            </a:r>
            <a:r>
              <a:rPr lang="lb-LU" baseline="0" dirty="0" smtClean="0"/>
              <a:t> </a:t>
            </a:r>
            <a:r>
              <a:rPr lang="lb-LU" baseline="0" dirty="0" err="1" smtClean="0"/>
              <a:t>they</a:t>
            </a:r>
            <a:r>
              <a:rPr lang="lb-LU" baseline="0" dirty="0" smtClean="0"/>
              <a:t> </a:t>
            </a:r>
            <a:r>
              <a:rPr lang="lb-LU" baseline="0" dirty="0" err="1" smtClean="0"/>
              <a:t>have</a:t>
            </a:r>
            <a:r>
              <a:rPr lang="lb-LU" baseline="0" dirty="0" smtClean="0"/>
              <a:t> a </a:t>
            </a:r>
            <a:r>
              <a:rPr lang="lb-LU" baseline="0" dirty="0" err="1" smtClean="0"/>
              <a:t>mainly</a:t>
            </a:r>
            <a:r>
              <a:rPr lang="lb-LU" baseline="0" dirty="0" smtClean="0"/>
              <a:t> </a:t>
            </a:r>
            <a:r>
              <a:rPr lang="lb-LU" baseline="0" dirty="0" err="1" smtClean="0"/>
              <a:t>financial</a:t>
            </a:r>
            <a:r>
              <a:rPr lang="lb-LU" baseline="0" dirty="0" smtClean="0"/>
              <a:t> </a:t>
            </a:r>
            <a:r>
              <a:rPr lang="lb-LU" baseline="0" dirty="0" err="1" smtClean="0"/>
              <a:t>motivation</a:t>
            </a:r>
            <a:r>
              <a:rPr lang="lb-LU" baseline="0" dirty="0" smtClean="0"/>
              <a:t> </a:t>
            </a:r>
            <a:r>
              <a:rPr lang="lb-LU" baseline="0" dirty="0" err="1" smtClean="0"/>
              <a:t>due</a:t>
            </a:r>
            <a:r>
              <a:rPr lang="lb-LU" baseline="0" dirty="0" smtClean="0"/>
              <a:t> </a:t>
            </a:r>
            <a:r>
              <a:rPr lang="lb-LU" baseline="0" dirty="0" err="1" smtClean="0"/>
              <a:t>to</a:t>
            </a:r>
            <a:r>
              <a:rPr lang="lb-LU" baseline="0" dirty="0" smtClean="0"/>
              <a:t> </a:t>
            </a:r>
            <a:r>
              <a:rPr lang="lb-LU" baseline="0" dirty="0" err="1" smtClean="0"/>
              <a:t>their</a:t>
            </a:r>
            <a:r>
              <a:rPr lang="lb-LU" baseline="0" dirty="0" smtClean="0"/>
              <a:t> </a:t>
            </a:r>
            <a:r>
              <a:rPr lang="lb-LU" baseline="0" dirty="0" err="1" smtClean="0"/>
              <a:t>really</a:t>
            </a:r>
            <a:r>
              <a:rPr lang="lb-LU" baseline="0" dirty="0" smtClean="0"/>
              <a:t> </a:t>
            </a:r>
            <a:r>
              <a:rPr lang="lb-LU" baseline="0" dirty="0" err="1" smtClean="0"/>
              <a:t>bad</a:t>
            </a:r>
            <a:r>
              <a:rPr lang="lb-LU" baseline="0" dirty="0" smtClean="0"/>
              <a:t> </a:t>
            </a:r>
            <a:r>
              <a:rPr lang="lb-LU" baseline="0" dirty="0" err="1" smtClean="0"/>
              <a:t>financial</a:t>
            </a:r>
            <a:r>
              <a:rPr lang="lb-LU" baseline="0" dirty="0" smtClean="0"/>
              <a:t> </a:t>
            </a:r>
            <a:r>
              <a:rPr lang="lb-LU" baseline="0" dirty="0" err="1" smtClean="0"/>
              <a:t>situation</a:t>
            </a:r>
            <a:r>
              <a:rPr lang="lb-LU" baseline="0" dirty="0" smtClean="0"/>
              <a:t>.</a:t>
            </a:r>
          </a:p>
          <a:p>
            <a:endParaRPr lang="lb-LU" dirty="0"/>
          </a:p>
        </p:txBody>
      </p:sp>
      <p:sp>
        <p:nvSpPr>
          <p:cNvPr id="4" name="Slide Number Placeholder 3"/>
          <p:cNvSpPr>
            <a:spLocks noGrp="1"/>
          </p:cNvSpPr>
          <p:nvPr>
            <p:ph type="sldNum" sz="quarter" idx="10"/>
          </p:nvPr>
        </p:nvSpPr>
        <p:spPr/>
        <p:txBody>
          <a:bodyPr/>
          <a:lstStyle/>
          <a:p>
            <a:pPr>
              <a:defRPr/>
            </a:pPr>
            <a:fld id="{6C5A5E99-FB36-474A-9C7D-24E055017E96}" type="slidenum">
              <a:rPr lang="lt-LT" altLang="fr-FR" smtClean="0"/>
              <a:pPr>
                <a:defRPr/>
              </a:pPr>
              <a:t>23</a:t>
            </a:fld>
            <a:endParaRPr lang="lt-LT" altLang="fr-FR"/>
          </a:p>
        </p:txBody>
      </p:sp>
    </p:spTree>
    <p:extLst>
      <p:ext uri="{BB962C8B-B14F-4D97-AF65-F5344CB8AC3E}">
        <p14:creationId xmlns:p14="http://schemas.microsoft.com/office/powerpoint/2010/main" val="1349644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b-LU" dirty="0" err="1" smtClean="0"/>
              <a:t>Direct</a:t>
            </a:r>
            <a:r>
              <a:rPr lang="lb-LU" dirty="0" smtClean="0"/>
              <a:t> + Alternative: These 2</a:t>
            </a:r>
            <a:r>
              <a:rPr lang="lb-LU" baseline="0" dirty="0" smtClean="0"/>
              <a:t> </a:t>
            </a:r>
            <a:r>
              <a:rPr lang="lb-LU" baseline="0" dirty="0" err="1" smtClean="0"/>
              <a:t>groups</a:t>
            </a:r>
            <a:r>
              <a:rPr lang="lb-LU" baseline="0" dirty="0" smtClean="0"/>
              <a:t> </a:t>
            </a:r>
            <a:r>
              <a:rPr lang="lb-LU" baseline="0" dirty="0" err="1" smtClean="0"/>
              <a:t>have</a:t>
            </a:r>
            <a:r>
              <a:rPr lang="lb-LU" baseline="0" dirty="0" smtClean="0"/>
              <a:t> a </a:t>
            </a:r>
            <a:r>
              <a:rPr lang="lb-LU" baseline="0" dirty="0" err="1" smtClean="0"/>
              <a:t>high</a:t>
            </a:r>
            <a:r>
              <a:rPr lang="lb-LU" baseline="0" dirty="0" smtClean="0"/>
              <a:t> </a:t>
            </a:r>
            <a:r>
              <a:rPr lang="lb-LU" baseline="0" dirty="0" err="1" smtClean="0"/>
              <a:t>self-fulfillment</a:t>
            </a:r>
            <a:r>
              <a:rPr lang="lb-LU" baseline="0" dirty="0" smtClean="0"/>
              <a:t> and </a:t>
            </a:r>
            <a:r>
              <a:rPr lang="lb-LU" baseline="0" dirty="0" err="1" smtClean="0"/>
              <a:t>their</a:t>
            </a:r>
            <a:r>
              <a:rPr lang="lb-LU" baseline="0" dirty="0" smtClean="0"/>
              <a:t> </a:t>
            </a:r>
            <a:r>
              <a:rPr lang="lb-LU" baseline="0" dirty="0" err="1" smtClean="0"/>
              <a:t>attribution</a:t>
            </a:r>
            <a:r>
              <a:rPr lang="lb-LU" baseline="0" dirty="0" smtClean="0"/>
              <a:t> </a:t>
            </a:r>
            <a:r>
              <a:rPr lang="lb-LU" baseline="0" dirty="0" err="1" smtClean="0"/>
              <a:t>is</a:t>
            </a:r>
            <a:r>
              <a:rPr lang="lb-LU" baseline="0" dirty="0" smtClean="0"/>
              <a:t> </a:t>
            </a:r>
            <a:r>
              <a:rPr lang="lb-LU" baseline="0" dirty="0" err="1" smtClean="0"/>
              <a:t>appropriate</a:t>
            </a:r>
            <a:r>
              <a:rPr lang="lb-LU" baseline="0" dirty="0" smtClean="0"/>
              <a:t> </a:t>
            </a:r>
            <a:r>
              <a:rPr lang="lb-LU" baseline="0" dirty="0" err="1" smtClean="0"/>
              <a:t>to</a:t>
            </a:r>
            <a:r>
              <a:rPr lang="lb-LU" baseline="0" dirty="0" smtClean="0"/>
              <a:t> the </a:t>
            </a:r>
            <a:r>
              <a:rPr lang="lb-LU" baseline="0" dirty="0" err="1" smtClean="0"/>
              <a:t>situation</a:t>
            </a:r>
            <a:r>
              <a:rPr lang="lb-LU" baseline="0" dirty="0" smtClean="0"/>
              <a:t>.</a:t>
            </a:r>
          </a:p>
          <a:p>
            <a:endParaRPr lang="lb-LU" baseline="0" dirty="0" smtClean="0"/>
          </a:p>
          <a:p>
            <a:r>
              <a:rPr lang="lb-LU" baseline="0" dirty="0" smtClean="0"/>
              <a:t>The </a:t>
            </a:r>
            <a:r>
              <a:rPr lang="lb-LU" baseline="0" dirty="0" err="1" smtClean="0"/>
              <a:t>last</a:t>
            </a:r>
            <a:r>
              <a:rPr lang="lb-LU" baseline="0" dirty="0" smtClean="0"/>
              <a:t> 2 </a:t>
            </a:r>
            <a:r>
              <a:rPr lang="lb-LU" baseline="0" dirty="0" err="1" smtClean="0"/>
              <a:t>groups</a:t>
            </a:r>
            <a:r>
              <a:rPr lang="lb-LU" baseline="0" dirty="0" smtClean="0"/>
              <a:t> </a:t>
            </a:r>
            <a:r>
              <a:rPr lang="lb-LU" baseline="0" dirty="0" err="1" smtClean="0"/>
              <a:t>have</a:t>
            </a:r>
            <a:r>
              <a:rPr lang="lb-LU" baseline="0" dirty="0" smtClean="0"/>
              <a:t> a </a:t>
            </a:r>
            <a:r>
              <a:rPr lang="lb-LU" baseline="0" dirty="0" err="1" smtClean="0"/>
              <a:t>low</a:t>
            </a:r>
            <a:r>
              <a:rPr lang="lb-LU" baseline="0" dirty="0" smtClean="0"/>
              <a:t> </a:t>
            </a:r>
            <a:r>
              <a:rPr lang="lb-LU" baseline="0" dirty="0" err="1" smtClean="0"/>
              <a:t>self-fulfillment</a:t>
            </a:r>
            <a:r>
              <a:rPr lang="lb-LU" baseline="0" dirty="0" smtClean="0"/>
              <a:t> and a negative </a:t>
            </a:r>
            <a:r>
              <a:rPr lang="lb-LU" baseline="0" dirty="0" err="1" smtClean="0"/>
              <a:t>self-image</a:t>
            </a:r>
            <a:r>
              <a:rPr lang="lb-LU" baseline="0" dirty="0" smtClean="0"/>
              <a:t>. </a:t>
            </a:r>
            <a:r>
              <a:rPr lang="lb-LU" baseline="0" dirty="0" err="1" smtClean="0"/>
              <a:t>Their</a:t>
            </a:r>
            <a:r>
              <a:rPr lang="lb-LU" baseline="0" dirty="0" smtClean="0"/>
              <a:t> </a:t>
            </a:r>
            <a:r>
              <a:rPr lang="lb-LU" baseline="0" dirty="0" err="1" smtClean="0"/>
              <a:t>attribution</a:t>
            </a:r>
            <a:r>
              <a:rPr lang="lb-LU" baseline="0" dirty="0" smtClean="0"/>
              <a:t> </a:t>
            </a:r>
            <a:r>
              <a:rPr lang="lb-LU" baseline="0" dirty="0" err="1" smtClean="0"/>
              <a:t>is</a:t>
            </a:r>
            <a:r>
              <a:rPr lang="lb-LU" baseline="0" dirty="0" smtClean="0"/>
              <a:t> </a:t>
            </a:r>
            <a:r>
              <a:rPr lang="lb-LU" baseline="0" dirty="0" err="1" smtClean="0"/>
              <a:t>one-sided</a:t>
            </a:r>
            <a:r>
              <a:rPr lang="lb-LU" baseline="0" dirty="0" smtClean="0"/>
              <a:t>: </a:t>
            </a:r>
            <a:r>
              <a:rPr lang="lb-LU" baseline="0" dirty="0" err="1" smtClean="0"/>
              <a:t>some</a:t>
            </a:r>
            <a:r>
              <a:rPr lang="lb-LU" baseline="0" dirty="0" smtClean="0"/>
              <a:t> </a:t>
            </a:r>
            <a:r>
              <a:rPr lang="lb-LU" baseline="0" dirty="0" err="1" smtClean="0"/>
              <a:t>blame</a:t>
            </a:r>
            <a:r>
              <a:rPr lang="lb-LU" baseline="0" dirty="0" smtClean="0"/>
              <a:t> </a:t>
            </a:r>
            <a:r>
              <a:rPr lang="lb-LU" baseline="0" dirty="0" err="1" smtClean="0"/>
              <a:t>themselves</a:t>
            </a:r>
            <a:r>
              <a:rPr lang="lb-LU" baseline="0" dirty="0" smtClean="0"/>
              <a:t>, </a:t>
            </a:r>
            <a:r>
              <a:rPr lang="lb-LU" baseline="0" dirty="0" err="1" smtClean="0"/>
              <a:t>some</a:t>
            </a:r>
            <a:r>
              <a:rPr lang="lb-LU" baseline="0" dirty="0" smtClean="0"/>
              <a:t> </a:t>
            </a:r>
            <a:r>
              <a:rPr lang="lb-LU" baseline="0" dirty="0" err="1" smtClean="0"/>
              <a:t>blame</a:t>
            </a:r>
            <a:r>
              <a:rPr lang="lb-LU" baseline="0" dirty="0" smtClean="0"/>
              <a:t> </a:t>
            </a:r>
            <a:r>
              <a:rPr lang="lb-LU" baseline="0" dirty="0" err="1" smtClean="0"/>
              <a:t>others</a:t>
            </a:r>
            <a:r>
              <a:rPr lang="lb-LU" baseline="0" dirty="0" smtClean="0"/>
              <a:t>, </a:t>
            </a:r>
            <a:r>
              <a:rPr lang="lb-LU" baseline="0" dirty="0" err="1" smtClean="0"/>
              <a:t>for</a:t>
            </a:r>
            <a:r>
              <a:rPr lang="lb-LU" baseline="0" dirty="0" smtClean="0"/>
              <a:t> </a:t>
            </a:r>
            <a:r>
              <a:rPr lang="lb-LU" baseline="0" dirty="0" err="1" smtClean="0"/>
              <a:t>example</a:t>
            </a:r>
            <a:r>
              <a:rPr lang="lb-LU" baseline="0" dirty="0" smtClean="0"/>
              <a:t> the </a:t>
            </a:r>
            <a:r>
              <a:rPr lang="lb-LU" baseline="0" dirty="0" err="1" smtClean="0"/>
              <a:t>teachers</a:t>
            </a:r>
            <a:r>
              <a:rPr lang="lb-LU" baseline="0" dirty="0" smtClean="0"/>
              <a:t>, the Job </a:t>
            </a:r>
            <a:r>
              <a:rPr lang="lb-LU" baseline="0" dirty="0" err="1" smtClean="0"/>
              <a:t>market</a:t>
            </a:r>
            <a:r>
              <a:rPr lang="lb-LU" baseline="0" dirty="0" smtClean="0"/>
              <a:t>, the </a:t>
            </a:r>
            <a:r>
              <a:rPr lang="lb-LU" baseline="0" dirty="0" err="1" smtClean="0"/>
              <a:t>foreigners</a:t>
            </a:r>
            <a:r>
              <a:rPr lang="lb-LU" baseline="0" dirty="0" smtClean="0"/>
              <a:t>...</a:t>
            </a:r>
            <a:endParaRPr lang="lb-LU" dirty="0"/>
          </a:p>
        </p:txBody>
      </p:sp>
      <p:sp>
        <p:nvSpPr>
          <p:cNvPr id="4" name="Slide Number Placeholder 3"/>
          <p:cNvSpPr>
            <a:spLocks noGrp="1"/>
          </p:cNvSpPr>
          <p:nvPr>
            <p:ph type="sldNum" sz="quarter" idx="10"/>
          </p:nvPr>
        </p:nvSpPr>
        <p:spPr/>
        <p:txBody>
          <a:bodyPr/>
          <a:lstStyle/>
          <a:p>
            <a:pPr>
              <a:defRPr/>
            </a:pPr>
            <a:fld id="{6C5A5E99-FB36-474A-9C7D-24E055017E96}" type="slidenum">
              <a:rPr lang="lt-LT" altLang="fr-FR" smtClean="0"/>
              <a:pPr>
                <a:defRPr/>
              </a:pPr>
              <a:t>24</a:t>
            </a:fld>
            <a:endParaRPr lang="lt-LT" altLang="fr-FR"/>
          </a:p>
        </p:txBody>
      </p:sp>
    </p:spTree>
    <p:extLst>
      <p:ext uri="{BB962C8B-B14F-4D97-AF65-F5344CB8AC3E}">
        <p14:creationId xmlns:p14="http://schemas.microsoft.com/office/powerpoint/2010/main" val="288264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The </a:t>
            </a:r>
            <a:r>
              <a:rPr lang="fr-CH" dirty="0" err="1" smtClean="0"/>
              <a:t>process</a:t>
            </a:r>
            <a:r>
              <a:rPr lang="fr-CH" baseline="0" dirty="0" smtClean="0"/>
              <a:t> of </a:t>
            </a:r>
            <a:r>
              <a:rPr lang="fr-CH" baseline="0" dirty="0" err="1" smtClean="0"/>
              <a:t>societal</a:t>
            </a:r>
            <a:r>
              <a:rPr lang="fr-CH" baseline="0" dirty="0" smtClean="0"/>
              <a:t> </a:t>
            </a:r>
            <a:r>
              <a:rPr lang="fr-CH" baseline="0" dirty="0" err="1" smtClean="0"/>
              <a:t>individualization</a:t>
            </a:r>
            <a:r>
              <a:rPr lang="fr-CH" baseline="0" dirty="0" smtClean="0"/>
              <a:t> marks the «</a:t>
            </a:r>
            <a:r>
              <a:rPr lang="fr-CH" baseline="0" dirty="0" err="1" smtClean="0"/>
              <a:t>gradual</a:t>
            </a:r>
            <a:r>
              <a:rPr lang="fr-CH" baseline="0" dirty="0" smtClean="0"/>
              <a:t> release…in </a:t>
            </a:r>
            <a:r>
              <a:rPr lang="fr-CH" baseline="0" dirty="0" err="1" smtClean="0"/>
              <a:t>which</a:t>
            </a:r>
            <a:r>
              <a:rPr lang="fr-CH" baseline="0" dirty="0" smtClean="0"/>
              <a:t> the </a:t>
            </a:r>
            <a:r>
              <a:rPr lang="fr-CH" baseline="0" dirty="0" err="1" smtClean="0"/>
              <a:t>individual’s</a:t>
            </a:r>
            <a:r>
              <a:rPr lang="fr-CH" baseline="0" dirty="0" smtClean="0"/>
              <a:t> linkages to </a:t>
            </a:r>
            <a:r>
              <a:rPr lang="fr-CH" baseline="0" dirty="0" err="1" smtClean="0"/>
              <a:t>traditional</a:t>
            </a:r>
            <a:r>
              <a:rPr lang="fr-CH" baseline="0" dirty="0" smtClean="0"/>
              <a:t> social </a:t>
            </a:r>
            <a:r>
              <a:rPr lang="fr-CH" baseline="0" dirty="0" err="1" smtClean="0"/>
              <a:t>collectivities</a:t>
            </a:r>
            <a:r>
              <a:rPr lang="fr-CH" baseline="0" dirty="0" smtClean="0"/>
              <a:t> (</a:t>
            </a:r>
            <a:r>
              <a:rPr lang="fr-CH" baseline="0" dirty="0" err="1" smtClean="0"/>
              <a:t>e.g</a:t>
            </a:r>
            <a:r>
              <a:rPr lang="fr-CH" baseline="0" dirty="0" smtClean="0"/>
              <a:t>. </a:t>
            </a:r>
            <a:r>
              <a:rPr lang="fr-CH" baseline="0" dirty="0" err="1" smtClean="0"/>
              <a:t>extended</a:t>
            </a:r>
            <a:r>
              <a:rPr lang="fr-CH" baseline="0" dirty="0" smtClean="0"/>
              <a:t> </a:t>
            </a:r>
            <a:r>
              <a:rPr lang="fr-CH" baseline="0" dirty="0" err="1" smtClean="0"/>
              <a:t>family</a:t>
            </a:r>
            <a:r>
              <a:rPr lang="fr-CH" baseline="0" dirty="0" smtClean="0"/>
              <a:t>, local </a:t>
            </a:r>
            <a:r>
              <a:rPr lang="fr-CH" baseline="0" dirty="0" err="1" smtClean="0"/>
              <a:t>community</a:t>
            </a:r>
            <a:r>
              <a:rPr lang="fr-CH" baseline="0" dirty="0" smtClean="0"/>
              <a:t>, </a:t>
            </a:r>
            <a:r>
              <a:rPr lang="fr-CH" baseline="0" dirty="0" err="1" smtClean="0"/>
              <a:t>status</a:t>
            </a:r>
            <a:r>
              <a:rPr lang="fr-CH" baseline="0" dirty="0" smtClean="0"/>
              <a:t> group) have </a:t>
            </a:r>
            <a:r>
              <a:rPr lang="fr-CH" baseline="0" dirty="0" err="1" smtClean="0"/>
              <a:t>tended</a:t>
            </a:r>
            <a:r>
              <a:rPr lang="fr-CH" baseline="0" dirty="0" smtClean="0"/>
              <a:t> to </a:t>
            </a:r>
          </a:p>
          <a:p>
            <a:endParaRPr lang="fr-CH" baseline="0" dirty="0" smtClean="0"/>
          </a:p>
          <a:p>
            <a:pPr>
              <a:buFont typeface="Symbol" panose="05050102010706020507" pitchFamily="18" charset="2"/>
              <a:buChar char="-"/>
            </a:pPr>
            <a:endParaRPr lang="fr-CH" sz="800" dirty="0" smtClean="0"/>
          </a:p>
          <a:p>
            <a:pPr>
              <a:buFont typeface="Symbol" panose="05050102010706020507" pitchFamily="18" charset="2"/>
              <a:buChar char="-"/>
            </a:pPr>
            <a:r>
              <a:rPr lang="en-US" sz="1200" dirty="0" smtClean="0">
                <a:solidFill>
                  <a:srgbClr val="000000"/>
                </a:solidFill>
              </a:rPr>
              <a:t>Adult positions determined through </a:t>
            </a:r>
            <a:r>
              <a:rPr lang="en-US" sz="1200" b="1" dirty="0" smtClean="0">
                <a:solidFill>
                  <a:srgbClr val="000000"/>
                </a:solidFill>
              </a:rPr>
              <a:t>‘negotiation’</a:t>
            </a:r>
            <a:r>
              <a:rPr lang="en-US" sz="1200" dirty="0" smtClean="0">
                <a:solidFill>
                  <a:srgbClr val="000000"/>
                </a:solidFill>
              </a:rPr>
              <a:t> rather than simply following pre-defined paths </a:t>
            </a:r>
            <a:r>
              <a:rPr lang="en-US" sz="1050" dirty="0" smtClean="0">
                <a:solidFill>
                  <a:srgbClr val="000000"/>
                </a:solidFill>
              </a:rPr>
              <a:t>(du-Bois </a:t>
            </a:r>
            <a:r>
              <a:rPr lang="en-US" sz="1050" dirty="0" err="1" smtClean="0">
                <a:solidFill>
                  <a:srgbClr val="000000"/>
                </a:solidFill>
              </a:rPr>
              <a:t>Reymond</a:t>
            </a:r>
            <a:r>
              <a:rPr lang="en-US" sz="1050" dirty="0" smtClean="0">
                <a:solidFill>
                  <a:srgbClr val="000000"/>
                </a:solidFill>
              </a:rPr>
              <a:t>, 2001), </a:t>
            </a:r>
            <a:r>
              <a:rPr lang="en-US" sz="1200" dirty="0" smtClean="0">
                <a:solidFill>
                  <a:srgbClr val="000000"/>
                </a:solidFill>
              </a:rPr>
              <a:t>based more on </a:t>
            </a:r>
            <a:r>
              <a:rPr lang="en-US" sz="1200" b="1" dirty="0" smtClean="0">
                <a:solidFill>
                  <a:srgbClr val="000000"/>
                </a:solidFill>
              </a:rPr>
              <a:t>individual preference </a:t>
            </a:r>
            <a:r>
              <a:rPr lang="en-US" sz="1200" dirty="0" smtClean="0">
                <a:solidFill>
                  <a:srgbClr val="000000"/>
                </a:solidFill>
              </a:rPr>
              <a:t>than on social norms </a:t>
            </a:r>
            <a:r>
              <a:rPr lang="en-US" sz="1050" dirty="0" smtClean="0">
                <a:solidFill>
                  <a:srgbClr val="000000"/>
                </a:solidFill>
              </a:rPr>
              <a:t>(</a:t>
            </a:r>
            <a:r>
              <a:rPr lang="en-US" sz="1050" dirty="0" err="1" smtClean="0">
                <a:solidFill>
                  <a:srgbClr val="000000"/>
                </a:solidFill>
              </a:rPr>
              <a:t>Côté</a:t>
            </a:r>
            <a:r>
              <a:rPr lang="en-US" sz="1050" dirty="0" smtClean="0">
                <a:solidFill>
                  <a:srgbClr val="000000"/>
                </a:solidFill>
              </a:rPr>
              <a:t>, 2000)</a:t>
            </a:r>
          </a:p>
          <a:p>
            <a:pPr marL="0" indent="0">
              <a:buNone/>
            </a:pPr>
            <a:endParaRPr lang="en-US" sz="800" dirty="0" smtClean="0"/>
          </a:p>
          <a:p>
            <a:pPr>
              <a:buFont typeface="Symbol" panose="05050102010706020507" pitchFamily="18" charset="2"/>
              <a:buChar char="-"/>
            </a:pPr>
            <a:r>
              <a:rPr lang="fr-CH" sz="1200" dirty="0" smtClean="0"/>
              <a:t>New </a:t>
            </a:r>
            <a:r>
              <a:rPr lang="fr-CH" sz="1200" b="1" dirty="0" err="1" smtClean="0"/>
              <a:t>opportunities</a:t>
            </a:r>
            <a:r>
              <a:rPr lang="fr-CH" sz="1200" dirty="0" smtClean="0"/>
              <a:t> as </a:t>
            </a:r>
            <a:r>
              <a:rPr lang="fr-CH" sz="1200" dirty="0" err="1" smtClean="0"/>
              <a:t>well</a:t>
            </a:r>
            <a:r>
              <a:rPr lang="fr-CH" sz="1200" dirty="0" smtClean="0"/>
              <a:t> as new </a:t>
            </a:r>
            <a:r>
              <a:rPr lang="fr-CH" sz="1200" b="1" dirty="0" err="1" smtClean="0"/>
              <a:t>dilemmas</a:t>
            </a:r>
            <a:r>
              <a:rPr lang="fr-CH" sz="1200" b="1" dirty="0" smtClean="0"/>
              <a:t> </a:t>
            </a:r>
            <a:r>
              <a:rPr lang="fr-CH" sz="1050" dirty="0" smtClean="0"/>
              <a:t>(</a:t>
            </a:r>
            <a:r>
              <a:rPr lang="fr-CH" sz="1050" dirty="0" err="1" smtClean="0"/>
              <a:t>Cieslik</a:t>
            </a:r>
            <a:r>
              <a:rPr lang="fr-CH" sz="1050" dirty="0" smtClean="0"/>
              <a:t> &amp; Pollock, 2002)</a:t>
            </a:r>
          </a:p>
          <a:p>
            <a:r>
              <a:rPr lang="fr-CH" baseline="0" dirty="0" err="1" smtClean="0"/>
              <a:t>weaken</a:t>
            </a:r>
            <a:r>
              <a:rPr lang="fr-CH" baseline="0" dirty="0" smtClean="0"/>
              <a:t>» (</a:t>
            </a:r>
            <a:r>
              <a:rPr lang="fr-CH" baseline="0" dirty="0" err="1" smtClean="0"/>
              <a:t>Buchmann</a:t>
            </a:r>
            <a:r>
              <a:rPr lang="fr-CH" baseline="0" dirty="0" smtClean="0"/>
              <a:t> 1989, p .21). </a:t>
            </a:r>
            <a:endParaRPr lang="de-DE" dirty="0"/>
          </a:p>
        </p:txBody>
      </p:sp>
      <p:sp>
        <p:nvSpPr>
          <p:cNvPr id="4" name="Slide Number Placeholder 3"/>
          <p:cNvSpPr>
            <a:spLocks noGrp="1"/>
          </p:cNvSpPr>
          <p:nvPr>
            <p:ph type="sldNum" sz="quarter" idx="10"/>
          </p:nvPr>
        </p:nvSpPr>
        <p:spPr/>
        <p:txBody>
          <a:bodyPr/>
          <a:lstStyle/>
          <a:p>
            <a:pPr>
              <a:defRPr/>
            </a:pPr>
            <a:fld id="{6C5A5E99-FB36-474A-9C7D-24E055017E96}" type="slidenum">
              <a:rPr lang="lt-LT" altLang="fr-FR" smtClean="0"/>
              <a:pPr>
                <a:defRPr/>
              </a:pPr>
              <a:t>29</a:t>
            </a:fld>
            <a:endParaRPr lang="lt-LT" altLang="fr-FR"/>
          </a:p>
        </p:txBody>
      </p:sp>
    </p:spTree>
    <p:extLst>
      <p:ext uri="{BB962C8B-B14F-4D97-AF65-F5344CB8AC3E}">
        <p14:creationId xmlns:p14="http://schemas.microsoft.com/office/powerpoint/2010/main" val="366005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b-LU" dirty="0" smtClean="0"/>
              <a:t>The Grand </a:t>
            </a:r>
            <a:r>
              <a:rPr lang="lb-LU" dirty="0" err="1" smtClean="0"/>
              <a:t>Duchy</a:t>
            </a:r>
            <a:r>
              <a:rPr lang="lb-LU" dirty="0" smtClean="0"/>
              <a:t> of Luxembourg </a:t>
            </a:r>
            <a:r>
              <a:rPr lang="lb-LU" dirty="0" err="1" smtClean="0"/>
              <a:t>is</a:t>
            </a:r>
            <a:r>
              <a:rPr lang="lb-LU" dirty="0" smtClean="0"/>
              <a:t> </a:t>
            </a:r>
            <a:r>
              <a:rPr lang="lb-LU" dirty="0" err="1" smtClean="0"/>
              <a:t>bordered</a:t>
            </a:r>
            <a:r>
              <a:rPr lang="lb-LU" dirty="0" smtClean="0"/>
              <a:t> by </a:t>
            </a:r>
            <a:r>
              <a:rPr lang="lb-LU" dirty="0" err="1" smtClean="0"/>
              <a:t>Belgium</a:t>
            </a:r>
            <a:r>
              <a:rPr lang="lb-LU" dirty="0" smtClean="0"/>
              <a:t> </a:t>
            </a:r>
            <a:r>
              <a:rPr lang="lb-LU" dirty="0" err="1" smtClean="0"/>
              <a:t>to</a:t>
            </a:r>
            <a:r>
              <a:rPr lang="lb-LU" dirty="0" smtClean="0"/>
              <a:t> the </a:t>
            </a:r>
            <a:r>
              <a:rPr lang="lb-LU" dirty="0" err="1" smtClean="0"/>
              <a:t>west</a:t>
            </a:r>
            <a:r>
              <a:rPr lang="lb-LU" baseline="0" dirty="0" smtClean="0"/>
              <a:t> and </a:t>
            </a:r>
            <a:r>
              <a:rPr lang="lb-LU" baseline="0" dirty="0" err="1" smtClean="0"/>
              <a:t>north</a:t>
            </a:r>
            <a:r>
              <a:rPr lang="lb-LU" baseline="0" dirty="0" smtClean="0"/>
              <a:t>, </a:t>
            </a:r>
            <a:r>
              <a:rPr lang="lb-LU" baseline="0" dirty="0" err="1" smtClean="0"/>
              <a:t>Germany</a:t>
            </a:r>
            <a:r>
              <a:rPr lang="lb-LU" baseline="0" dirty="0" smtClean="0"/>
              <a:t> </a:t>
            </a:r>
            <a:r>
              <a:rPr lang="lb-LU" baseline="0" dirty="0" err="1" smtClean="0"/>
              <a:t>to</a:t>
            </a:r>
            <a:r>
              <a:rPr lang="lb-LU" baseline="0" dirty="0" smtClean="0"/>
              <a:t> the </a:t>
            </a:r>
            <a:r>
              <a:rPr lang="lb-LU" baseline="0" dirty="0" err="1" smtClean="0"/>
              <a:t>east</a:t>
            </a:r>
            <a:r>
              <a:rPr lang="lb-LU" baseline="0" dirty="0" smtClean="0"/>
              <a:t>, and France </a:t>
            </a:r>
            <a:r>
              <a:rPr lang="lb-LU" baseline="0" dirty="0" err="1" smtClean="0"/>
              <a:t>to</a:t>
            </a:r>
            <a:r>
              <a:rPr lang="lb-LU" baseline="0" dirty="0" smtClean="0"/>
              <a:t> the </a:t>
            </a:r>
            <a:r>
              <a:rPr lang="lb-LU" baseline="0" dirty="0" err="1" smtClean="0"/>
              <a:t>south</a:t>
            </a:r>
            <a:r>
              <a:rPr lang="lb-LU" baseline="0" dirty="0" smtClean="0"/>
              <a:t>. The </a:t>
            </a:r>
            <a:r>
              <a:rPr lang="lb-LU" baseline="0" dirty="0" err="1" smtClean="0"/>
              <a:t>country</a:t>
            </a:r>
            <a:r>
              <a:rPr lang="lb-LU" baseline="0" dirty="0" smtClean="0"/>
              <a:t> </a:t>
            </a:r>
            <a:r>
              <a:rPr lang="lb-LU" baseline="0" dirty="0" err="1" smtClean="0"/>
              <a:t>is</a:t>
            </a:r>
            <a:r>
              <a:rPr lang="lb-LU" baseline="0" dirty="0" smtClean="0"/>
              <a:t> </a:t>
            </a:r>
            <a:r>
              <a:rPr lang="lb-LU" baseline="0" dirty="0" err="1" smtClean="0"/>
              <a:t>known</a:t>
            </a:r>
            <a:r>
              <a:rPr lang="lb-LU" baseline="0" dirty="0" smtClean="0"/>
              <a:t> not </a:t>
            </a:r>
            <a:r>
              <a:rPr lang="lb-LU" baseline="0" dirty="0" err="1" smtClean="0"/>
              <a:t>only</a:t>
            </a:r>
            <a:r>
              <a:rPr lang="lb-LU" baseline="0" dirty="0" smtClean="0"/>
              <a:t> </a:t>
            </a:r>
            <a:r>
              <a:rPr lang="lb-LU" baseline="0" dirty="0" err="1" smtClean="0"/>
              <a:t>as</a:t>
            </a:r>
            <a:r>
              <a:rPr lang="lb-LU" baseline="0" dirty="0" smtClean="0"/>
              <a:t> a </a:t>
            </a:r>
            <a:r>
              <a:rPr lang="lb-LU" baseline="0" dirty="0" err="1" smtClean="0"/>
              <a:t>tax</a:t>
            </a:r>
            <a:r>
              <a:rPr lang="lb-LU" baseline="0" dirty="0" smtClean="0"/>
              <a:t> </a:t>
            </a:r>
            <a:r>
              <a:rPr lang="lb-LU" baseline="0" dirty="0" err="1" smtClean="0"/>
              <a:t>haven</a:t>
            </a:r>
            <a:r>
              <a:rPr lang="lb-LU" baseline="0" dirty="0" smtClean="0"/>
              <a:t>, </a:t>
            </a:r>
            <a:r>
              <a:rPr lang="lb-LU" baseline="0" dirty="0" err="1" smtClean="0"/>
              <a:t>but</a:t>
            </a:r>
            <a:r>
              <a:rPr lang="lb-LU" baseline="0" dirty="0" smtClean="0"/>
              <a:t> also </a:t>
            </a:r>
            <a:r>
              <a:rPr lang="lb-LU" baseline="0" dirty="0" err="1" smtClean="0"/>
              <a:t>because</a:t>
            </a:r>
            <a:r>
              <a:rPr lang="lb-LU" baseline="0" dirty="0" smtClean="0"/>
              <a:t> the </a:t>
            </a:r>
            <a:r>
              <a:rPr lang="lb-LU" baseline="0" dirty="0" err="1" smtClean="0"/>
              <a:t>city</a:t>
            </a:r>
            <a:r>
              <a:rPr lang="lb-LU" baseline="0" dirty="0" smtClean="0"/>
              <a:t> of Luxembourg </a:t>
            </a:r>
            <a:r>
              <a:rPr lang="lb-LU" baseline="0" dirty="0" err="1" smtClean="0"/>
              <a:t>is</a:t>
            </a:r>
            <a:r>
              <a:rPr lang="lb-LU" baseline="0" dirty="0" smtClean="0"/>
              <a:t> the </a:t>
            </a:r>
            <a:r>
              <a:rPr lang="lb-LU" baseline="0" dirty="0" err="1" smtClean="0"/>
              <a:t>seat</a:t>
            </a:r>
            <a:r>
              <a:rPr lang="lb-LU" baseline="0" dirty="0" smtClean="0"/>
              <a:t> of </a:t>
            </a:r>
            <a:r>
              <a:rPr lang="lb-LU" baseline="0" dirty="0" err="1" smtClean="0"/>
              <a:t>several</a:t>
            </a:r>
            <a:r>
              <a:rPr lang="lb-LU" baseline="0" dirty="0" smtClean="0"/>
              <a:t> </a:t>
            </a:r>
            <a:r>
              <a:rPr lang="lb-LU" baseline="0" dirty="0" err="1" smtClean="0"/>
              <a:t>institutions</a:t>
            </a:r>
            <a:r>
              <a:rPr lang="lb-LU" baseline="0" dirty="0" smtClean="0"/>
              <a:t> of the EU, </a:t>
            </a:r>
            <a:r>
              <a:rPr lang="lb-LU" baseline="0" dirty="0" err="1" smtClean="0"/>
              <a:t>for</a:t>
            </a:r>
            <a:r>
              <a:rPr lang="lb-LU" baseline="0" dirty="0" smtClean="0"/>
              <a:t> </a:t>
            </a:r>
            <a:r>
              <a:rPr lang="lb-LU" baseline="0" dirty="0" err="1" smtClean="0"/>
              <a:t>example</a:t>
            </a:r>
            <a:r>
              <a:rPr lang="lb-LU" baseline="0" dirty="0" smtClean="0"/>
              <a:t> the </a:t>
            </a:r>
            <a:r>
              <a:rPr lang="lb-LU" baseline="0" dirty="0" err="1" smtClean="0"/>
              <a:t>European</a:t>
            </a:r>
            <a:r>
              <a:rPr lang="lb-LU" baseline="0" dirty="0" smtClean="0"/>
              <a:t> </a:t>
            </a:r>
            <a:r>
              <a:rPr lang="lb-LU" baseline="0" dirty="0" err="1" smtClean="0"/>
              <a:t>Court</a:t>
            </a:r>
            <a:r>
              <a:rPr lang="lb-LU" baseline="0" dirty="0" smtClean="0"/>
              <a:t> of </a:t>
            </a:r>
            <a:r>
              <a:rPr lang="lb-LU" baseline="0" dirty="0" err="1" smtClean="0"/>
              <a:t>Justice</a:t>
            </a:r>
            <a:r>
              <a:rPr lang="lb-LU" baseline="0" dirty="0" smtClean="0"/>
              <a:t>. </a:t>
            </a:r>
            <a:r>
              <a:rPr lang="lb-LU" baseline="0" dirty="0" err="1" smtClean="0"/>
              <a:t>Togehter</a:t>
            </a:r>
            <a:r>
              <a:rPr lang="lb-LU" baseline="0" dirty="0" smtClean="0"/>
              <a:t> </a:t>
            </a:r>
            <a:r>
              <a:rPr lang="lb-LU" baseline="0" dirty="0" err="1" smtClean="0"/>
              <a:t>with</a:t>
            </a:r>
            <a:r>
              <a:rPr lang="lb-LU" baseline="0" dirty="0" smtClean="0"/>
              <a:t> </a:t>
            </a:r>
            <a:r>
              <a:rPr lang="lb-LU" baseline="0" dirty="0" err="1" smtClean="0"/>
              <a:t>Brussels</a:t>
            </a:r>
            <a:r>
              <a:rPr lang="lb-LU" baseline="0" dirty="0" smtClean="0"/>
              <a:t> and </a:t>
            </a:r>
            <a:r>
              <a:rPr lang="lb-LU" baseline="0" dirty="0" err="1" smtClean="0"/>
              <a:t>Strasbourg</a:t>
            </a:r>
            <a:r>
              <a:rPr lang="lb-LU" baseline="0" dirty="0" smtClean="0"/>
              <a:t>, Luxembourg City </a:t>
            </a:r>
            <a:r>
              <a:rPr lang="lb-LU" baseline="0" dirty="0" err="1" smtClean="0"/>
              <a:t>is</a:t>
            </a:r>
            <a:r>
              <a:rPr lang="lb-LU" baseline="0" dirty="0" smtClean="0"/>
              <a:t> </a:t>
            </a:r>
            <a:r>
              <a:rPr lang="lb-LU" baseline="0" dirty="0" err="1" smtClean="0"/>
              <a:t>one</a:t>
            </a:r>
            <a:r>
              <a:rPr lang="lb-LU" baseline="0" dirty="0" smtClean="0"/>
              <a:t> of the </a:t>
            </a:r>
            <a:r>
              <a:rPr lang="lb-LU" baseline="0" dirty="0" err="1" smtClean="0"/>
              <a:t>three</a:t>
            </a:r>
            <a:r>
              <a:rPr lang="lb-LU" baseline="0" dirty="0" smtClean="0"/>
              <a:t> </a:t>
            </a:r>
            <a:r>
              <a:rPr lang="lb-LU" baseline="0" dirty="0" err="1" smtClean="0"/>
              <a:t>official</a:t>
            </a:r>
            <a:r>
              <a:rPr lang="lb-LU" baseline="0" dirty="0" smtClean="0"/>
              <a:t> </a:t>
            </a:r>
            <a:r>
              <a:rPr lang="lb-LU" baseline="0" dirty="0" err="1" smtClean="0"/>
              <a:t>capitals</a:t>
            </a:r>
            <a:r>
              <a:rPr lang="lb-LU" baseline="0" dirty="0" smtClean="0"/>
              <a:t> of the </a:t>
            </a:r>
            <a:r>
              <a:rPr lang="lb-LU" baseline="0" dirty="0" err="1" smtClean="0"/>
              <a:t>European</a:t>
            </a:r>
            <a:r>
              <a:rPr lang="lb-LU" baseline="0" dirty="0" smtClean="0"/>
              <a:t> </a:t>
            </a:r>
            <a:r>
              <a:rPr lang="lb-LU" baseline="0" dirty="0" err="1" smtClean="0"/>
              <a:t>Union</a:t>
            </a:r>
            <a:r>
              <a:rPr lang="lb-LU" baseline="0" dirty="0" smtClean="0"/>
              <a:t>.</a:t>
            </a:r>
          </a:p>
          <a:p>
            <a:endParaRPr lang="lb-LU" baseline="0" dirty="0" smtClean="0"/>
          </a:p>
          <a:p>
            <a:r>
              <a:rPr lang="lb-LU" baseline="0" dirty="0" err="1" smtClean="0"/>
              <a:t>What</a:t>
            </a:r>
            <a:r>
              <a:rPr lang="lb-LU" baseline="0" dirty="0" smtClean="0"/>
              <a:t> </a:t>
            </a:r>
            <a:r>
              <a:rPr lang="lb-LU" baseline="0" dirty="0" err="1" smtClean="0"/>
              <a:t>is</a:t>
            </a:r>
            <a:r>
              <a:rPr lang="lb-LU" baseline="0" dirty="0" smtClean="0"/>
              <a:t> </a:t>
            </a:r>
            <a:r>
              <a:rPr lang="lb-LU" baseline="0" dirty="0" err="1" smtClean="0"/>
              <a:t>important</a:t>
            </a:r>
            <a:r>
              <a:rPr lang="lb-LU" baseline="0" dirty="0" smtClean="0"/>
              <a:t> </a:t>
            </a:r>
            <a:r>
              <a:rPr lang="lb-LU" baseline="0" dirty="0" err="1" smtClean="0"/>
              <a:t>to</a:t>
            </a:r>
            <a:r>
              <a:rPr lang="lb-LU" baseline="0" dirty="0" smtClean="0"/>
              <a:t> </a:t>
            </a:r>
            <a:r>
              <a:rPr lang="lb-LU" baseline="0" dirty="0" err="1" smtClean="0"/>
              <a:t>know</a:t>
            </a:r>
            <a:r>
              <a:rPr lang="lb-LU" baseline="0" dirty="0" smtClean="0"/>
              <a:t> </a:t>
            </a:r>
            <a:r>
              <a:rPr lang="lb-LU" baseline="0" dirty="0" err="1" smtClean="0"/>
              <a:t>about</a:t>
            </a:r>
            <a:r>
              <a:rPr lang="lb-LU" baseline="0" dirty="0" smtClean="0"/>
              <a:t> Luxembourg in the </a:t>
            </a:r>
            <a:r>
              <a:rPr lang="lb-LU" baseline="0" dirty="0" err="1" smtClean="0"/>
              <a:t>context</a:t>
            </a:r>
            <a:r>
              <a:rPr lang="lb-LU" baseline="0" dirty="0" smtClean="0"/>
              <a:t> of </a:t>
            </a:r>
            <a:r>
              <a:rPr lang="lb-LU" baseline="0" dirty="0" err="1" smtClean="0"/>
              <a:t>our</a:t>
            </a:r>
            <a:r>
              <a:rPr lang="lb-LU" baseline="0" dirty="0" smtClean="0"/>
              <a:t> </a:t>
            </a:r>
            <a:r>
              <a:rPr lang="lb-LU" baseline="0" dirty="0" err="1" smtClean="0"/>
              <a:t>presentation</a:t>
            </a:r>
            <a:r>
              <a:rPr lang="lb-LU" baseline="0" dirty="0" smtClean="0"/>
              <a:t>?</a:t>
            </a:r>
          </a:p>
          <a:p>
            <a:r>
              <a:rPr lang="lb-LU" b="1" baseline="0" dirty="0" err="1" smtClean="0"/>
              <a:t>Language</a:t>
            </a:r>
            <a:r>
              <a:rPr lang="lb-LU" b="1" baseline="0" dirty="0" smtClean="0"/>
              <a:t> </a:t>
            </a:r>
            <a:r>
              <a:rPr lang="lb-LU" b="1" baseline="0" dirty="0" err="1" smtClean="0"/>
              <a:t>situation</a:t>
            </a:r>
            <a:r>
              <a:rPr lang="lb-LU" b="1" baseline="0" dirty="0" smtClean="0"/>
              <a:t>:</a:t>
            </a:r>
          </a:p>
          <a:p>
            <a:r>
              <a:rPr lang="lb-LU" baseline="0" dirty="0" smtClean="0"/>
              <a:t>Luxembourg has </a:t>
            </a:r>
            <a:r>
              <a:rPr lang="lb-LU" baseline="0" dirty="0" err="1" smtClean="0"/>
              <a:t>three</a:t>
            </a:r>
            <a:r>
              <a:rPr lang="lb-LU" baseline="0" dirty="0" smtClean="0"/>
              <a:t> </a:t>
            </a:r>
            <a:r>
              <a:rPr lang="lb-LU" baseline="0" dirty="0" err="1" smtClean="0"/>
              <a:t>official</a:t>
            </a:r>
            <a:r>
              <a:rPr lang="lb-LU" baseline="0" dirty="0" smtClean="0"/>
              <a:t> </a:t>
            </a:r>
            <a:r>
              <a:rPr lang="lb-LU" baseline="0" dirty="0" err="1" smtClean="0"/>
              <a:t>languages</a:t>
            </a:r>
            <a:r>
              <a:rPr lang="lb-LU" baseline="0" dirty="0" smtClean="0"/>
              <a:t>: </a:t>
            </a:r>
            <a:r>
              <a:rPr lang="lb-LU" baseline="0" dirty="0" err="1" smtClean="0"/>
              <a:t>luxembourgish</a:t>
            </a:r>
            <a:r>
              <a:rPr lang="lb-LU" baseline="0" dirty="0" smtClean="0"/>
              <a:t> (</a:t>
            </a:r>
            <a:r>
              <a:rPr lang="lb-LU" baseline="0" dirty="0" err="1" smtClean="0"/>
              <a:t>which</a:t>
            </a:r>
            <a:r>
              <a:rPr lang="lb-LU" baseline="0" dirty="0" smtClean="0"/>
              <a:t> </a:t>
            </a:r>
            <a:r>
              <a:rPr lang="lb-LU" baseline="0" dirty="0" err="1" smtClean="0"/>
              <a:t>is</a:t>
            </a:r>
            <a:r>
              <a:rPr lang="lb-LU" baseline="0" dirty="0" smtClean="0"/>
              <a:t> also </a:t>
            </a:r>
            <a:r>
              <a:rPr lang="lb-LU" baseline="0" dirty="0" err="1" smtClean="0"/>
              <a:t>considered</a:t>
            </a:r>
            <a:r>
              <a:rPr lang="lb-LU" baseline="0" dirty="0" smtClean="0"/>
              <a:t> the national </a:t>
            </a:r>
            <a:r>
              <a:rPr lang="lb-LU" baseline="0" dirty="0" err="1" smtClean="0"/>
              <a:t>language</a:t>
            </a:r>
            <a:r>
              <a:rPr lang="lb-LU" baseline="0" dirty="0" smtClean="0"/>
              <a:t> and the </a:t>
            </a:r>
            <a:r>
              <a:rPr lang="lb-LU" baseline="0" dirty="0" err="1" smtClean="0"/>
              <a:t>language</a:t>
            </a:r>
            <a:r>
              <a:rPr lang="lb-LU" baseline="0" dirty="0" smtClean="0"/>
              <a:t> of </a:t>
            </a:r>
            <a:r>
              <a:rPr lang="lb-LU" baseline="0" dirty="0" err="1" smtClean="0"/>
              <a:t>everyday</a:t>
            </a:r>
            <a:r>
              <a:rPr lang="lb-LU" baseline="0" dirty="0" smtClean="0"/>
              <a:t> </a:t>
            </a:r>
            <a:r>
              <a:rPr lang="lb-LU" baseline="0" dirty="0" err="1" smtClean="0"/>
              <a:t>conversation</a:t>
            </a:r>
            <a:r>
              <a:rPr lang="lb-LU" baseline="0" dirty="0" smtClean="0"/>
              <a:t>), </a:t>
            </a:r>
            <a:r>
              <a:rPr lang="lb-LU" baseline="0" dirty="0" err="1" smtClean="0"/>
              <a:t>French</a:t>
            </a:r>
            <a:r>
              <a:rPr lang="lb-LU" baseline="0" dirty="0" smtClean="0"/>
              <a:t> (</a:t>
            </a:r>
            <a:r>
              <a:rPr lang="lb-LU" baseline="0" dirty="0" err="1" smtClean="0"/>
              <a:t>which</a:t>
            </a:r>
            <a:r>
              <a:rPr lang="lb-LU" baseline="0" dirty="0" smtClean="0"/>
              <a:t> </a:t>
            </a:r>
            <a:r>
              <a:rPr lang="lb-LU" baseline="0" dirty="0" err="1" smtClean="0"/>
              <a:t>is</a:t>
            </a:r>
            <a:r>
              <a:rPr lang="lb-LU" baseline="0" dirty="0" smtClean="0"/>
              <a:t> the </a:t>
            </a:r>
            <a:r>
              <a:rPr lang="lb-LU" baseline="0" dirty="0" err="1" smtClean="0"/>
              <a:t>preferred</a:t>
            </a:r>
            <a:r>
              <a:rPr lang="lb-LU" baseline="0" dirty="0" smtClean="0"/>
              <a:t> </a:t>
            </a:r>
            <a:r>
              <a:rPr lang="lb-LU" baseline="0" dirty="0" err="1" smtClean="0"/>
              <a:t>written</a:t>
            </a:r>
            <a:r>
              <a:rPr lang="lb-LU" baseline="0" dirty="0" smtClean="0"/>
              <a:t> </a:t>
            </a:r>
            <a:r>
              <a:rPr lang="lb-LU" baseline="0" dirty="0" err="1" smtClean="0"/>
              <a:t>language</a:t>
            </a:r>
            <a:r>
              <a:rPr lang="lb-LU" baseline="0" dirty="0" smtClean="0"/>
              <a:t> and also the </a:t>
            </a:r>
            <a:r>
              <a:rPr lang="lb-LU" baseline="0" dirty="0" err="1" smtClean="0"/>
              <a:t>language</a:t>
            </a:r>
            <a:r>
              <a:rPr lang="lb-LU" baseline="0" dirty="0" smtClean="0"/>
              <a:t> of the </a:t>
            </a:r>
            <a:r>
              <a:rPr lang="lb-LU" baseline="0" dirty="0" err="1" smtClean="0"/>
              <a:t>government</a:t>
            </a:r>
            <a:r>
              <a:rPr lang="lb-LU" baseline="0" dirty="0" smtClean="0"/>
              <a:t>), and German (</a:t>
            </a:r>
            <a:r>
              <a:rPr lang="lb-LU" baseline="0" dirty="0" err="1" smtClean="0"/>
              <a:t>which</a:t>
            </a:r>
            <a:r>
              <a:rPr lang="lb-LU" baseline="0" dirty="0" smtClean="0"/>
              <a:t> </a:t>
            </a:r>
            <a:r>
              <a:rPr lang="lb-LU" baseline="0" dirty="0" err="1" smtClean="0"/>
              <a:t>is</a:t>
            </a:r>
            <a:r>
              <a:rPr lang="lb-LU" baseline="0" dirty="0" smtClean="0"/>
              <a:t> </a:t>
            </a:r>
            <a:r>
              <a:rPr lang="lb-LU" baseline="0" dirty="0" err="1" smtClean="0"/>
              <a:t>usually</a:t>
            </a:r>
            <a:r>
              <a:rPr lang="lb-LU" baseline="0" dirty="0" smtClean="0"/>
              <a:t> the </a:t>
            </a:r>
            <a:r>
              <a:rPr lang="lb-LU" baseline="0" dirty="0" err="1" smtClean="0"/>
              <a:t>first</a:t>
            </a:r>
            <a:r>
              <a:rPr lang="lb-LU" baseline="0" dirty="0" smtClean="0"/>
              <a:t> </a:t>
            </a:r>
            <a:r>
              <a:rPr lang="lb-LU" baseline="0" dirty="0" err="1" smtClean="0"/>
              <a:t>language</a:t>
            </a:r>
            <a:r>
              <a:rPr lang="lb-LU" baseline="0" dirty="0" smtClean="0"/>
              <a:t> </a:t>
            </a:r>
            <a:r>
              <a:rPr lang="lb-LU" baseline="0" dirty="0" err="1" smtClean="0"/>
              <a:t>taught</a:t>
            </a:r>
            <a:r>
              <a:rPr lang="lb-LU" baseline="0" dirty="0" smtClean="0"/>
              <a:t> in </a:t>
            </a:r>
            <a:r>
              <a:rPr lang="lb-LU" baseline="0" dirty="0" err="1" smtClean="0"/>
              <a:t>school</a:t>
            </a:r>
            <a:r>
              <a:rPr lang="lb-LU" baseline="0" dirty="0" smtClean="0"/>
              <a:t>). </a:t>
            </a:r>
          </a:p>
          <a:p>
            <a:r>
              <a:rPr lang="lb-LU" baseline="0" dirty="0" err="1" smtClean="0"/>
              <a:t>Accordingly</a:t>
            </a:r>
            <a:r>
              <a:rPr lang="lb-LU" baseline="0" dirty="0" smtClean="0"/>
              <a:t>, the </a:t>
            </a:r>
            <a:r>
              <a:rPr lang="lb-LU" baseline="0" dirty="0" err="1" smtClean="0"/>
              <a:t>education</a:t>
            </a:r>
            <a:r>
              <a:rPr lang="lb-LU" baseline="0" dirty="0" smtClean="0"/>
              <a:t> System </a:t>
            </a:r>
            <a:r>
              <a:rPr lang="lb-LU" baseline="0" dirty="0" err="1" smtClean="0"/>
              <a:t>is</a:t>
            </a:r>
            <a:r>
              <a:rPr lang="lb-LU" baseline="0" dirty="0" smtClean="0"/>
              <a:t> </a:t>
            </a:r>
            <a:r>
              <a:rPr lang="lb-LU" baseline="0" dirty="0" err="1" smtClean="0"/>
              <a:t>trilingual</a:t>
            </a:r>
            <a:r>
              <a:rPr lang="lb-LU" baseline="0" dirty="0" smtClean="0"/>
              <a:t>: the </a:t>
            </a:r>
            <a:r>
              <a:rPr lang="lb-LU" baseline="0" dirty="0" err="1" smtClean="0"/>
              <a:t>first</a:t>
            </a:r>
            <a:r>
              <a:rPr lang="lb-LU" baseline="0" dirty="0" smtClean="0"/>
              <a:t> </a:t>
            </a:r>
            <a:r>
              <a:rPr lang="lb-LU" baseline="0" dirty="0" err="1" smtClean="0"/>
              <a:t>years</a:t>
            </a:r>
            <a:r>
              <a:rPr lang="lb-LU" baseline="0" dirty="0" smtClean="0"/>
              <a:t> in </a:t>
            </a:r>
            <a:r>
              <a:rPr lang="lb-LU" baseline="0" dirty="0" err="1" smtClean="0"/>
              <a:t>primary</a:t>
            </a:r>
            <a:r>
              <a:rPr lang="lb-LU" baseline="0" dirty="0" smtClean="0"/>
              <a:t> </a:t>
            </a:r>
            <a:r>
              <a:rPr lang="lb-LU" baseline="0" dirty="0" err="1" smtClean="0"/>
              <a:t>school</a:t>
            </a:r>
            <a:r>
              <a:rPr lang="lb-LU" baseline="0" dirty="0" smtClean="0"/>
              <a:t> </a:t>
            </a:r>
            <a:r>
              <a:rPr lang="lb-LU" baseline="0" dirty="0" err="1" smtClean="0"/>
              <a:t>are</a:t>
            </a:r>
            <a:r>
              <a:rPr lang="lb-LU" baseline="0" dirty="0" smtClean="0"/>
              <a:t> in </a:t>
            </a:r>
            <a:r>
              <a:rPr lang="lb-LU" baseline="0" dirty="0" err="1" smtClean="0"/>
              <a:t>Luxembourgish</a:t>
            </a:r>
            <a:r>
              <a:rPr lang="lb-LU" baseline="0" dirty="0" smtClean="0"/>
              <a:t>, </a:t>
            </a:r>
            <a:r>
              <a:rPr lang="lb-LU" baseline="0" dirty="0" err="1" smtClean="0"/>
              <a:t>then</a:t>
            </a:r>
            <a:r>
              <a:rPr lang="lb-LU" baseline="0" dirty="0" smtClean="0"/>
              <a:t> </a:t>
            </a:r>
            <a:r>
              <a:rPr lang="lb-LU" baseline="0" dirty="0" err="1" smtClean="0"/>
              <a:t>comes</a:t>
            </a:r>
            <a:r>
              <a:rPr lang="lb-LU" baseline="0" dirty="0" smtClean="0"/>
              <a:t> German, and </a:t>
            </a:r>
            <a:r>
              <a:rPr lang="lb-LU" baseline="0" dirty="0" err="1" smtClean="0"/>
              <a:t>later</a:t>
            </a:r>
            <a:r>
              <a:rPr lang="lb-LU" baseline="0" dirty="0" smtClean="0"/>
              <a:t> in </a:t>
            </a:r>
            <a:r>
              <a:rPr lang="lb-LU" baseline="0" dirty="0" err="1" smtClean="0"/>
              <a:t>secondary</a:t>
            </a:r>
            <a:r>
              <a:rPr lang="lb-LU" baseline="0" dirty="0" smtClean="0"/>
              <a:t> </a:t>
            </a:r>
            <a:r>
              <a:rPr lang="lb-LU" baseline="0" dirty="0" err="1" smtClean="0"/>
              <a:t>school</a:t>
            </a:r>
            <a:r>
              <a:rPr lang="lb-LU" baseline="0" dirty="0" smtClean="0"/>
              <a:t> </a:t>
            </a:r>
            <a:r>
              <a:rPr lang="lb-LU" baseline="0" dirty="0" err="1" smtClean="0"/>
              <a:t>French</a:t>
            </a:r>
            <a:r>
              <a:rPr lang="lb-LU" baseline="0" dirty="0" smtClean="0"/>
              <a:t>. </a:t>
            </a:r>
            <a:r>
              <a:rPr lang="lb-LU" baseline="0" dirty="0" err="1" smtClean="0"/>
              <a:t>For</a:t>
            </a:r>
            <a:r>
              <a:rPr lang="lb-LU" baseline="0" dirty="0" smtClean="0"/>
              <a:t> </a:t>
            </a:r>
            <a:r>
              <a:rPr lang="lb-LU" baseline="0" dirty="0" err="1" smtClean="0"/>
              <a:t>graduation</a:t>
            </a:r>
            <a:r>
              <a:rPr lang="lb-LU" baseline="0" dirty="0" smtClean="0"/>
              <a:t> </a:t>
            </a:r>
            <a:r>
              <a:rPr lang="lb-LU" baseline="0" dirty="0" err="1" smtClean="0"/>
              <a:t>from</a:t>
            </a:r>
            <a:r>
              <a:rPr lang="lb-LU" baseline="0" dirty="0" smtClean="0"/>
              <a:t> </a:t>
            </a:r>
            <a:r>
              <a:rPr lang="lb-LU" baseline="0" dirty="0" err="1" smtClean="0"/>
              <a:t>secondary</a:t>
            </a:r>
            <a:r>
              <a:rPr lang="lb-LU" baseline="0" dirty="0" smtClean="0"/>
              <a:t> </a:t>
            </a:r>
            <a:r>
              <a:rPr lang="lb-LU" baseline="0" dirty="0" err="1" smtClean="0"/>
              <a:t>school</a:t>
            </a:r>
            <a:r>
              <a:rPr lang="lb-LU" baseline="0" dirty="0" smtClean="0"/>
              <a:t>, </a:t>
            </a:r>
            <a:r>
              <a:rPr lang="lb-LU" baseline="0" dirty="0" err="1" smtClean="0"/>
              <a:t>proficiency</a:t>
            </a:r>
            <a:r>
              <a:rPr lang="lb-LU" baseline="0" dirty="0" smtClean="0"/>
              <a:t> in all </a:t>
            </a:r>
            <a:r>
              <a:rPr lang="lb-LU" baseline="0" dirty="0" err="1" smtClean="0"/>
              <a:t>three</a:t>
            </a:r>
            <a:r>
              <a:rPr lang="lb-LU" baseline="0" dirty="0" smtClean="0"/>
              <a:t> </a:t>
            </a:r>
            <a:r>
              <a:rPr lang="lb-LU" baseline="0" dirty="0" err="1" smtClean="0"/>
              <a:t>languages</a:t>
            </a:r>
            <a:r>
              <a:rPr lang="lb-LU" baseline="0" dirty="0" smtClean="0"/>
              <a:t> </a:t>
            </a:r>
            <a:r>
              <a:rPr lang="lb-LU" baseline="0" dirty="0" err="1" smtClean="0"/>
              <a:t>is</a:t>
            </a:r>
            <a:r>
              <a:rPr lang="lb-LU" baseline="0" dirty="0" smtClean="0"/>
              <a:t> </a:t>
            </a:r>
            <a:r>
              <a:rPr lang="lb-LU" baseline="0" dirty="0" err="1" smtClean="0"/>
              <a:t>required</a:t>
            </a:r>
            <a:r>
              <a:rPr lang="lb-LU" baseline="0" dirty="0" smtClean="0"/>
              <a:t> – a </a:t>
            </a:r>
            <a:r>
              <a:rPr lang="lb-LU" baseline="0" dirty="0" err="1" smtClean="0"/>
              <a:t>huge</a:t>
            </a:r>
            <a:r>
              <a:rPr lang="lb-LU" baseline="0" dirty="0" smtClean="0"/>
              <a:t> </a:t>
            </a:r>
            <a:r>
              <a:rPr lang="lb-LU" baseline="0" dirty="0" err="1" smtClean="0"/>
              <a:t>challenge</a:t>
            </a:r>
            <a:r>
              <a:rPr lang="lb-LU" baseline="0" dirty="0" smtClean="0"/>
              <a:t> and </a:t>
            </a:r>
            <a:r>
              <a:rPr lang="lb-LU" baseline="0" dirty="0" err="1" smtClean="0"/>
              <a:t>serious</a:t>
            </a:r>
            <a:r>
              <a:rPr lang="lb-LU" baseline="0" dirty="0" smtClean="0"/>
              <a:t> </a:t>
            </a:r>
            <a:r>
              <a:rPr lang="lb-LU" baseline="0" dirty="0" err="1" smtClean="0"/>
              <a:t>problem</a:t>
            </a:r>
            <a:r>
              <a:rPr lang="lb-LU" baseline="0" dirty="0" smtClean="0"/>
              <a:t> </a:t>
            </a:r>
            <a:r>
              <a:rPr lang="lb-LU" baseline="0" dirty="0" err="1" smtClean="0"/>
              <a:t>for</a:t>
            </a:r>
            <a:r>
              <a:rPr lang="lb-LU" baseline="0" dirty="0" smtClean="0"/>
              <a:t> </a:t>
            </a:r>
            <a:r>
              <a:rPr lang="lb-LU" baseline="0" dirty="0" err="1" smtClean="0"/>
              <a:t>many</a:t>
            </a:r>
            <a:r>
              <a:rPr lang="lb-LU" baseline="0" dirty="0" smtClean="0"/>
              <a:t> </a:t>
            </a:r>
            <a:r>
              <a:rPr lang="lb-LU" baseline="0" dirty="0" err="1" smtClean="0"/>
              <a:t>young</a:t>
            </a:r>
            <a:r>
              <a:rPr lang="lb-LU" baseline="0" dirty="0" smtClean="0"/>
              <a:t> </a:t>
            </a:r>
            <a:r>
              <a:rPr lang="lb-LU" baseline="0" dirty="0" err="1" smtClean="0"/>
              <a:t>people</a:t>
            </a:r>
            <a:r>
              <a:rPr lang="lb-LU" baseline="0" dirty="0" smtClean="0"/>
              <a:t>. </a:t>
            </a:r>
            <a:r>
              <a:rPr lang="lb-LU" baseline="0" dirty="0" err="1" smtClean="0"/>
              <a:t>Particularly</a:t>
            </a:r>
            <a:r>
              <a:rPr lang="lb-LU" baseline="0" dirty="0" smtClean="0"/>
              <a:t> </a:t>
            </a:r>
            <a:r>
              <a:rPr lang="lb-LU" baseline="0" dirty="0" err="1" smtClean="0"/>
              <a:t>young</a:t>
            </a:r>
            <a:r>
              <a:rPr lang="lb-LU" baseline="0" dirty="0" smtClean="0"/>
              <a:t> </a:t>
            </a:r>
            <a:r>
              <a:rPr lang="lb-LU" baseline="0" dirty="0" err="1" smtClean="0"/>
              <a:t>immigrants</a:t>
            </a:r>
            <a:r>
              <a:rPr lang="lb-LU" baseline="0" dirty="0" smtClean="0"/>
              <a:t> </a:t>
            </a:r>
            <a:r>
              <a:rPr lang="lb-LU" baseline="0" dirty="0" err="1" smtClean="0"/>
              <a:t>are</a:t>
            </a:r>
            <a:r>
              <a:rPr lang="lb-LU" baseline="0" dirty="0" smtClean="0"/>
              <a:t> </a:t>
            </a:r>
            <a:r>
              <a:rPr lang="lb-LU" baseline="0" dirty="0" err="1" smtClean="0"/>
              <a:t>disadvantaged</a:t>
            </a:r>
            <a:r>
              <a:rPr lang="lb-LU" baseline="0" dirty="0" smtClean="0"/>
              <a:t> </a:t>
            </a:r>
            <a:r>
              <a:rPr lang="lb-LU" baseline="0" dirty="0" err="1" smtClean="0"/>
              <a:t>here</a:t>
            </a:r>
            <a:r>
              <a:rPr lang="lb-LU" baseline="0" dirty="0" smtClean="0"/>
              <a:t>. </a:t>
            </a:r>
          </a:p>
          <a:p>
            <a:endParaRPr lang="lb-LU" baseline="0" dirty="0" smtClean="0"/>
          </a:p>
          <a:p>
            <a:r>
              <a:rPr lang="lb-LU" b="1" baseline="0" dirty="0" err="1" smtClean="0"/>
              <a:t>Population</a:t>
            </a:r>
            <a:r>
              <a:rPr lang="lb-LU" b="1" baseline="0" dirty="0" smtClean="0"/>
              <a:t> and </a:t>
            </a:r>
            <a:r>
              <a:rPr lang="lb-LU" b="1" baseline="0" dirty="0" err="1" smtClean="0"/>
              <a:t>ethnicity</a:t>
            </a:r>
            <a:r>
              <a:rPr lang="lb-LU" b="1" baseline="0" dirty="0" smtClean="0"/>
              <a:t>:</a:t>
            </a:r>
          </a:p>
          <a:p>
            <a:r>
              <a:rPr lang="lb-LU" baseline="0" dirty="0" smtClean="0"/>
              <a:t>Luxembourg has a </a:t>
            </a:r>
            <a:r>
              <a:rPr lang="lb-LU" baseline="0" dirty="0" err="1" smtClean="0"/>
              <a:t>population</a:t>
            </a:r>
            <a:r>
              <a:rPr lang="lb-LU" baseline="0" dirty="0" smtClean="0"/>
              <a:t> of </a:t>
            </a:r>
            <a:r>
              <a:rPr lang="lb-LU" baseline="0" dirty="0" err="1" smtClean="0"/>
              <a:t>less</a:t>
            </a:r>
            <a:r>
              <a:rPr lang="lb-LU" baseline="0" dirty="0" smtClean="0"/>
              <a:t> </a:t>
            </a:r>
            <a:r>
              <a:rPr lang="lb-LU" baseline="0" dirty="0" err="1" smtClean="0"/>
              <a:t>than</a:t>
            </a:r>
            <a:r>
              <a:rPr lang="lb-LU" baseline="0" dirty="0" smtClean="0"/>
              <a:t> 600.000, a </a:t>
            </a:r>
            <a:r>
              <a:rPr lang="lb-LU" baseline="0" dirty="0" err="1" smtClean="0"/>
              <a:t>huge</a:t>
            </a:r>
            <a:r>
              <a:rPr lang="lb-LU" baseline="0" dirty="0" smtClean="0"/>
              <a:t> </a:t>
            </a:r>
            <a:r>
              <a:rPr lang="lb-LU" baseline="0" dirty="0" err="1" smtClean="0"/>
              <a:t>part</a:t>
            </a:r>
            <a:r>
              <a:rPr lang="lb-LU" baseline="0" dirty="0" smtClean="0"/>
              <a:t> of </a:t>
            </a:r>
            <a:r>
              <a:rPr lang="lb-LU" baseline="0" dirty="0" err="1" smtClean="0"/>
              <a:t>them</a:t>
            </a:r>
            <a:r>
              <a:rPr lang="lb-LU" baseline="0" dirty="0" smtClean="0"/>
              <a:t> </a:t>
            </a:r>
            <a:r>
              <a:rPr lang="lb-LU" baseline="0" dirty="0" err="1" smtClean="0"/>
              <a:t>are</a:t>
            </a:r>
            <a:r>
              <a:rPr lang="lb-LU" baseline="0" dirty="0" smtClean="0"/>
              <a:t> </a:t>
            </a:r>
            <a:r>
              <a:rPr lang="lb-LU" baseline="0" dirty="0" err="1" smtClean="0"/>
              <a:t>foreigners</a:t>
            </a:r>
            <a:r>
              <a:rPr lang="lb-LU" baseline="0" dirty="0" smtClean="0"/>
              <a:t>: </a:t>
            </a:r>
            <a:r>
              <a:rPr lang="lb-LU" baseline="0" dirty="0" err="1" smtClean="0"/>
              <a:t>Within</a:t>
            </a:r>
            <a:r>
              <a:rPr lang="lb-LU" baseline="0" dirty="0" smtClean="0"/>
              <a:t> the EU, Luxembourg </a:t>
            </a:r>
            <a:r>
              <a:rPr lang="lb-LU" baseline="0" dirty="0" err="1" smtClean="0"/>
              <a:t>is</a:t>
            </a:r>
            <a:r>
              <a:rPr lang="lb-LU" baseline="0" dirty="0" smtClean="0"/>
              <a:t> the </a:t>
            </a:r>
            <a:r>
              <a:rPr lang="lb-LU" baseline="0" dirty="0" err="1" smtClean="0"/>
              <a:t>country</a:t>
            </a:r>
            <a:r>
              <a:rPr lang="lb-LU" baseline="0" dirty="0" smtClean="0"/>
              <a:t> </a:t>
            </a:r>
            <a:r>
              <a:rPr lang="lb-LU" baseline="0" dirty="0" err="1" smtClean="0"/>
              <a:t>wit</a:t>
            </a:r>
            <a:r>
              <a:rPr lang="lb-LU" baseline="0" dirty="0" smtClean="0"/>
              <a:t> the </a:t>
            </a:r>
            <a:r>
              <a:rPr lang="lb-LU" baseline="0" dirty="0" err="1" smtClean="0"/>
              <a:t>fastest</a:t>
            </a:r>
            <a:r>
              <a:rPr lang="lb-LU" baseline="0" dirty="0" smtClean="0"/>
              <a:t> </a:t>
            </a:r>
            <a:r>
              <a:rPr lang="lb-LU" baseline="0" dirty="0" err="1" smtClean="0"/>
              <a:t>population</a:t>
            </a:r>
            <a:r>
              <a:rPr lang="lb-LU" baseline="0" dirty="0" smtClean="0"/>
              <a:t> </a:t>
            </a:r>
            <a:r>
              <a:rPr lang="lb-LU" baseline="0" dirty="0" err="1" smtClean="0"/>
              <a:t>growth</a:t>
            </a:r>
            <a:r>
              <a:rPr lang="lb-LU" baseline="0" dirty="0" smtClean="0"/>
              <a:t> </a:t>
            </a:r>
            <a:r>
              <a:rPr lang="lb-LU" baseline="0" dirty="0" err="1" smtClean="0"/>
              <a:t>due</a:t>
            </a:r>
            <a:r>
              <a:rPr lang="lb-LU" baseline="0" dirty="0" smtClean="0"/>
              <a:t> </a:t>
            </a:r>
            <a:r>
              <a:rPr lang="lb-LU" baseline="0" dirty="0" err="1" smtClean="0"/>
              <a:t>to</a:t>
            </a:r>
            <a:r>
              <a:rPr lang="lb-LU" baseline="0" dirty="0" smtClean="0"/>
              <a:t> </a:t>
            </a:r>
            <a:r>
              <a:rPr lang="lb-LU" baseline="0" dirty="0" err="1" smtClean="0"/>
              <a:t>immigration</a:t>
            </a:r>
            <a:r>
              <a:rPr lang="lb-LU" baseline="0" dirty="0" smtClean="0"/>
              <a:t>. In </a:t>
            </a:r>
            <a:r>
              <a:rPr lang="lb-LU" baseline="0" dirty="0" err="1" smtClean="0"/>
              <a:t>fact</a:t>
            </a:r>
            <a:r>
              <a:rPr lang="lb-LU" baseline="0" dirty="0" smtClean="0"/>
              <a:t>, </a:t>
            </a:r>
            <a:r>
              <a:rPr lang="lb-LU" baseline="0" dirty="0" err="1" smtClean="0"/>
              <a:t>people</a:t>
            </a:r>
            <a:r>
              <a:rPr lang="lb-LU" baseline="0" dirty="0" smtClean="0"/>
              <a:t> </a:t>
            </a:r>
            <a:r>
              <a:rPr lang="lb-LU" baseline="0" dirty="0" err="1" smtClean="0"/>
              <a:t>without</a:t>
            </a:r>
            <a:r>
              <a:rPr lang="lb-LU" baseline="0" dirty="0" smtClean="0"/>
              <a:t> </a:t>
            </a:r>
            <a:r>
              <a:rPr lang="lb-LU" baseline="0" dirty="0" err="1" smtClean="0"/>
              <a:t>any</a:t>
            </a:r>
            <a:r>
              <a:rPr lang="lb-LU" baseline="0" dirty="0" smtClean="0"/>
              <a:t> </a:t>
            </a:r>
            <a:r>
              <a:rPr lang="lb-LU" baseline="0" dirty="0" err="1" smtClean="0"/>
              <a:t>migration</a:t>
            </a:r>
            <a:r>
              <a:rPr lang="lb-LU" baseline="0" dirty="0" smtClean="0"/>
              <a:t> Background </a:t>
            </a:r>
            <a:r>
              <a:rPr lang="lb-LU" baseline="0" dirty="0" err="1" smtClean="0"/>
              <a:t>are</a:t>
            </a:r>
            <a:r>
              <a:rPr lang="lb-LU" baseline="0" dirty="0" smtClean="0"/>
              <a:t> in the </a:t>
            </a:r>
            <a:r>
              <a:rPr lang="lb-LU" baseline="0" dirty="0" err="1" smtClean="0"/>
              <a:t>minority</a:t>
            </a:r>
            <a:r>
              <a:rPr lang="lb-LU" baseline="0" dirty="0" smtClean="0"/>
              <a:t>.</a:t>
            </a:r>
          </a:p>
          <a:p>
            <a:endParaRPr lang="lb-LU" baseline="0" dirty="0" smtClean="0"/>
          </a:p>
          <a:p>
            <a:r>
              <a:rPr lang="lb-LU" baseline="0" dirty="0" err="1" smtClean="0"/>
              <a:t>Last</a:t>
            </a:r>
            <a:r>
              <a:rPr lang="lb-LU" baseline="0" dirty="0" smtClean="0"/>
              <a:t> </a:t>
            </a:r>
            <a:r>
              <a:rPr lang="lb-LU" baseline="0" dirty="0" err="1" smtClean="0"/>
              <a:t>but</a:t>
            </a:r>
            <a:r>
              <a:rPr lang="lb-LU" baseline="0" dirty="0" smtClean="0"/>
              <a:t> not least a </a:t>
            </a:r>
            <a:r>
              <a:rPr lang="lb-LU" baseline="0" dirty="0" err="1" smtClean="0"/>
              <a:t>quick</a:t>
            </a:r>
            <a:r>
              <a:rPr lang="lb-LU" baseline="0" dirty="0" smtClean="0"/>
              <a:t> </a:t>
            </a:r>
            <a:r>
              <a:rPr lang="lb-LU" baseline="0" dirty="0" err="1" smtClean="0"/>
              <a:t>look</a:t>
            </a:r>
            <a:r>
              <a:rPr lang="lb-LU" baseline="0" dirty="0" smtClean="0"/>
              <a:t> </a:t>
            </a:r>
            <a:r>
              <a:rPr lang="lb-LU" baseline="0" dirty="0" err="1" smtClean="0"/>
              <a:t>at</a:t>
            </a:r>
            <a:r>
              <a:rPr lang="lb-LU" baseline="0" dirty="0" smtClean="0"/>
              <a:t> the </a:t>
            </a:r>
            <a:r>
              <a:rPr lang="lb-LU" b="1" baseline="0" dirty="0" err="1" smtClean="0"/>
              <a:t>unemployment</a:t>
            </a:r>
            <a:r>
              <a:rPr lang="lb-LU" b="1" baseline="0" dirty="0" smtClean="0"/>
              <a:t> </a:t>
            </a:r>
            <a:r>
              <a:rPr lang="lb-LU" b="1" baseline="0" dirty="0" err="1" smtClean="0"/>
              <a:t>rate</a:t>
            </a:r>
            <a:r>
              <a:rPr lang="lb-LU" baseline="0" dirty="0" smtClean="0"/>
              <a:t> </a:t>
            </a:r>
            <a:r>
              <a:rPr lang="lb-LU" baseline="0" dirty="0" err="1" smtClean="0"/>
              <a:t>illustrates</a:t>
            </a:r>
            <a:r>
              <a:rPr lang="lb-LU" baseline="0" dirty="0" smtClean="0"/>
              <a:t> </a:t>
            </a:r>
            <a:r>
              <a:rPr lang="lb-LU" baseline="0" dirty="0" err="1" smtClean="0"/>
              <a:t>another</a:t>
            </a:r>
            <a:r>
              <a:rPr lang="lb-LU" baseline="0" dirty="0" smtClean="0"/>
              <a:t> Problem in Luxembourg: </a:t>
            </a:r>
            <a:r>
              <a:rPr lang="lb-LU" baseline="0" dirty="0" err="1" smtClean="0"/>
              <a:t>While</a:t>
            </a:r>
            <a:r>
              <a:rPr lang="lb-LU" baseline="0" dirty="0" smtClean="0"/>
              <a:t> the general </a:t>
            </a:r>
            <a:r>
              <a:rPr lang="lb-LU" baseline="0" dirty="0" err="1" smtClean="0"/>
              <a:t>unemployment</a:t>
            </a:r>
            <a:r>
              <a:rPr lang="lb-LU" baseline="0" dirty="0" smtClean="0"/>
              <a:t> </a:t>
            </a:r>
            <a:r>
              <a:rPr lang="lb-LU" baseline="0" dirty="0" err="1" smtClean="0"/>
              <a:t>rate</a:t>
            </a:r>
            <a:r>
              <a:rPr lang="lb-LU" baseline="0" dirty="0" smtClean="0"/>
              <a:t> </a:t>
            </a:r>
            <a:r>
              <a:rPr lang="lb-LU" baseline="0" dirty="0" err="1" smtClean="0"/>
              <a:t>for</a:t>
            </a:r>
            <a:r>
              <a:rPr lang="lb-LU" baseline="0" dirty="0" smtClean="0"/>
              <a:t> the </a:t>
            </a:r>
            <a:r>
              <a:rPr lang="lb-LU" baseline="0" dirty="0" err="1" smtClean="0"/>
              <a:t>whole</a:t>
            </a:r>
            <a:r>
              <a:rPr lang="lb-LU" baseline="0" dirty="0" smtClean="0"/>
              <a:t> </a:t>
            </a:r>
            <a:r>
              <a:rPr lang="lb-LU" baseline="0" dirty="0" err="1" smtClean="0"/>
              <a:t>population</a:t>
            </a:r>
            <a:r>
              <a:rPr lang="lb-LU" baseline="0" dirty="0" smtClean="0"/>
              <a:t> </a:t>
            </a:r>
            <a:r>
              <a:rPr lang="lb-LU" baseline="0" dirty="0" err="1" smtClean="0"/>
              <a:t>is</a:t>
            </a:r>
            <a:r>
              <a:rPr lang="lb-LU" baseline="0" dirty="0" smtClean="0"/>
              <a:t> </a:t>
            </a:r>
            <a:r>
              <a:rPr lang="lb-LU" baseline="0" dirty="0" err="1" smtClean="0"/>
              <a:t>only</a:t>
            </a:r>
            <a:r>
              <a:rPr lang="lb-LU" baseline="0" dirty="0" smtClean="0"/>
              <a:t> 6%, the </a:t>
            </a:r>
            <a:r>
              <a:rPr lang="lb-LU" baseline="0" dirty="0" err="1" smtClean="0"/>
              <a:t>unemployment</a:t>
            </a:r>
            <a:r>
              <a:rPr lang="lb-LU" baseline="0" dirty="0" smtClean="0"/>
              <a:t> </a:t>
            </a:r>
            <a:r>
              <a:rPr lang="lb-LU" baseline="0" dirty="0" err="1" smtClean="0"/>
              <a:t>rate</a:t>
            </a:r>
            <a:r>
              <a:rPr lang="lb-LU" baseline="0" dirty="0" smtClean="0"/>
              <a:t> </a:t>
            </a:r>
            <a:r>
              <a:rPr lang="lb-LU" baseline="0" dirty="0" err="1" smtClean="0"/>
              <a:t>for</a:t>
            </a:r>
            <a:r>
              <a:rPr lang="lb-LU" baseline="0" dirty="0" smtClean="0"/>
              <a:t> the </a:t>
            </a:r>
            <a:r>
              <a:rPr lang="lb-LU" baseline="0" dirty="0" err="1" smtClean="0"/>
              <a:t>young</a:t>
            </a:r>
            <a:r>
              <a:rPr lang="lb-LU" baseline="0" dirty="0" smtClean="0"/>
              <a:t> </a:t>
            </a:r>
            <a:r>
              <a:rPr lang="lb-LU" baseline="0" dirty="0" err="1" smtClean="0"/>
              <a:t>people</a:t>
            </a:r>
            <a:r>
              <a:rPr lang="lb-LU" baseline="0" dirty="0" smtClean="0"/>
              <a:t> </a:t>
            </a:r>
            <a:r>
              <a:rPr lang="lb-LU" baseline="0" dirty="0" err="1" smtClean="0"/>
              <a:t>aged</a:t>
            </a:r>
            <a:r>
              <a:rPr lang="lb-LU" baseline="0" dirty="0" smtClean="0"/>
              <a:t> </a:t>
            </a:r>
            <a:r>
              <a:rPr lang="lb-LU" baseline="0" dirty="0" err="1" smtClean="0"/>
              <a:t>under</a:t>
            </a:r>
            <a:r>
              <a:rPr lang="lb-LU" baseline="0" dirty="0" smtClean="0"/>
              <a:t> 25 </a:t>
            </a:r>
            <a:r>
              <a:rPr lang="lb-LU" baseline="0" dirty="0" err="1" smtClean="0"/>
              <a:t>is</a:t>
            </a:r>
            <a:r>
              <a:rPr lang="lb-LU" baseline="0" dirty="0" smtClean="0"/>
              <a:t> </a:t>
            </a:r>
            <a:r>
              <a:rPr lang="lb-LU" baseline="0" dirty="0" err="1" smtClean="0"/>
              <a:t>almost</a:t>
            </a:r>
            <a:r>
              <a:rPr lang="lb-LU" baseline="0" dirty="0" smtClean="0"/>
              <a:t> 4 </a:t>
            </a:r>
            <a:r>
              <a:rPr lang="lb-LU" baseline="0" dirty="0" err="1" smtClean="0"/>
              <a:t>times</a:t>
            </a:r>
            <a:r>
              <a:rPr lang="lb-LU" baseline="0" dirty="0" smtClean="0"/>
              <a:t> </a:t>
            </a:r>
            <a:r>
              <a:rPr lang="lb-LU" baseline="0" dirty="0" err="1" smtClean="0"/>
              <a:t>as</a:t>
            </a:r>
            <a:r>
              <a:rPr lang="lb-LU" baseline="0" dirty="0" smtClean="0"/>
              <a:t> </a:t>
            </a:r>
            <a:r>
              <a:rPr lang="lb-LU" baseline="0" dirty="0" err="1" smtClean="0"/>
              <a:t>high</a:t>
            </a:r>
            <a:r>
              <a:rPr lang="lb-LU" baseline="0" dirty="0" smtClean="0"/>
              <a:t>. </a:t>
            </a:r>
            <a:r>
              <a:rPr lang="lb-LU" baseline="0" dirty="0" err="1" smtClean="0"/>
              <a:t>This</a:t>
            </a:r>
            <a:r>
              <a:rPr lang="lb-LU" baseline="0" dirty="0" smtClean="0"/>
              <a:t> </a:t>
            </a:r>
            <a:r>
              <a:rPr lang="lb-LU" baseline="0" dirty="0" err="1" smtClean="0"/>
              <a:t>is</a:t>
            </a:r>
            <a:r>
              <a:rPr lang="lb-LU" baseline="0" dirty="0" smtClean="0"/>
              <a:t> a </a:t>
            </a:r>
            <a:r>
              <a:rPr lang="lb-LU" baseline="0" dirty="0" err="1" smtClean="0"/>
              <a:t>first</a:t>
            </a:r>
            <a:r>
              <a:rPr lang="lb-LU" baseline="0" dirty="0" smtClean="0"/>
              <a:t> </a:t>
            </a:r>
            <a:r>
              <a:rPr lang="lb-LU" baseline="0" dirty="0" err="1" smtClean="0"/>
              <a:t>indicator</a:t>
            </a:r>
            <a:r>
              <a:rPr lang="lb-LU" baseline="0" dirty="0" smtClean="0"/>
              <a:t> </a:t>
            </a:r>
            <a:r>
              <a:rPr lang="lb-LU" baseline="0" dirty="0" err="1" smtClean="0"/>
              <a:t>that</a:t>
            </a:r>
            <a:r>
              <a:rPr lang="lb-LU" baseline="0" dirty="0" smtClean="0"/>
              <a:t> the </a:t>
            </a:r>
            <a:r>
              <a:rPr lang="lb-LU" baseline="0" dirty="0" err="1" smtClean="0"/>
              <a:t>transition</a:t>
            </a:r>
            <a:r>
              <a:rPr lang="lb-LU" baseline="0" dirty="0" smtClean="0"/>
              <a:t> </a:t>
            </a:r>
            <a:r>
              <a:rPr lang="lb-LU" baseline="0" dirty="0" err="1" smtClean="0"/>
              <a:t>from</a:t>
            </a:r>
            <a:r>
              <a:rPr lang="lb-LU" baseline="0" dirty="0" smtClean="0"/>
              <a:t> </a:t>
            </a:r>
            <a:r>
              <a:rPr lang="lb-LU" baseline="0" dirty="0" err="1" smtClean="0"/>
              <a:t>school</a:t>
            </a:r>
            <a:r>
              <a:rPr lang="lb-LU" baseline="0" dirty="0" smtClean="0"/>
              <a:t> </a:t>
            </a:r>
            <a:r>
              <a:rPr lang="lb-LU" baseline="0" dirty="0" err="1" smtClean="0"/>
              <a:t>to</a:t>
            </a:r>
            <a:r>
              <a:rPr lang="lb-LU" baseline="0" dirty="0" smtClean="0"/>
              <a:t> </a:t>
            </a:r>
            <a:r>
              <a:rPr lang="lb-LU" baseline="0" dirty="0" err="1" smtClean="0"/>
              <a:t>work</a:t>
            </a:r>
            <a:r>
              <a:rPr lang="lb-LU" baseline="0" dirty="0" smtClean="0"/>
              <a:t> </a:t>
            </a:r>
            <a:r>
              <a:rPr lang="lb-LU" baseline="0" dirty="0" err="1" smtClean="0"/>
              <a:t>can</a:t>
            </a:r>
            <a:r>
              <a:rPr lang="lb-LU" baseline="0" dirty="0" smtClean="0"/>
              <a:t> </a:t>
            </a:r>
            <a:r>
              <a:rPr lang="lb-LU" baseline="0" dirty="0" err="1" smtClean="0"/>
              <a:t>be</a:t>
            </a:r>
            <a:r>
              <a:rPr lang="lb-LU" baseline="0" dirty="0" smtClean="0"/>
              <a:t> seen </a:t>
            </a:r>
            <a:r>
              <a:rPr lang="lb-LU" baseline="0" dirty="0" err="1" smtClean="0"/>
              <a:t>as</a:t>
            </a:r>
            <a:r>
              <a:rPr lang="lb-LU" baseline="0" dirty="0" smtClean="0"/>
              <a:t> a </a:t>
            </a:r>
            <a:r>
              <a:rPr lang="lb-LU" baseline="0" dirty="0" err="1" smtClean="0"/>
              <a:t>critical</a:t>
            </a:r>
            <a:r>
              <a:rPr lang="lb-LU" baseline="0" dirty="0" smtClean="0"/>
              <a:t> </a:t>
            </a:r>
            <a:r>
              <a:rPr lang="lb-LU" baseline="0" dirty="0" err="1" smtClean="0"/>
              <a:t>phase</a:t>
            </a:r>
            <a:r>
              <a:rPr lang="lb-LU" baseline="0" dirty="0" smtClean="0"/>
              <a:t> </a:t>
            </a:r>
            <a:r>
              <a:rPr lang="lb-LU" baseline="0" dirty="0" err="1" smtClean="0"/>
              <a:t>for</a:t>
            </a:r>
            <a:r>
              <a:rPr lang="lb-LU" baseline="0" dirty="0" smtClean="0"/>
              <a:t> al </a:t>
            </a:r>
            <a:r>
              <a:rPr lang="lb-LU" baseline="0" dirty="0" err="1" smtClean="0"/>
              <a:t>lot</a:t>
            </a:r>
            <a:r>
              <a:rPr lang="lb-LU" baseline="0" dirty="0" smtClean="0"/>
              <a:t> of </a:t>
            </a:r>
            <a:r>
              <a:rPr lang="lb-LU" baseline="0" dirty="0" err="1" smtClean="0"/>
              <a:t>young</a:t>
            </a:r>
            <a:r>
              <a:rPr lang="lb-LU" baseline="0" dirty="0" smtClean="0"/>
              <a:t> </a:t>
            </a:r>
            <a:r>
              <a:rPr lang="lb-LU" baseline="0" dirty="0" err="1" smtClean="0"/>
              <a:t>people</a:t>
            </a:r>
            <a:r>
              <a:rPr lang="lb-LU" baseline="0" dirty="0" smtClean="0"/>
              <a:t> in Luxembourg. </a:t>
            </a:r>
            <a:endParaRPr lang="lb-LU" dirty="0" smtClean="0"/>
          </a:p>
          <a:p>
            <a:endParaRPr lang="lb-LU" dirty="0"/>
          </a:p>
        </p:txBody>
      </p:sp>
      <p:sp>
        <p:nvSpPr>
          <p:cNvPr id="4" name="Slide Number Placeholder 3"/>
          <p:cNvSpPr>
            <a:spLocks noGrp="1"/>
          </p:cNvSpPr>
          <p:nvPr>
            <p:ph type="sldNum" sz="quarter" idx="10"/>
          </p:nvPr>
        </p:nvSpPr>
        <p:spPr/>
        <p:txBody>
          <a:bodyPr/>
          <a:lstStyle/>
          <a:p>
            <a:pPr>
              <a:defRPr/>
            </a:pPr>
            <a:fld id="{6C5A5E99-FB36-474A-9C7D-24E055017E96}" type="slidenum">
              <a:rPr lang="lt-LT" altLang="fr-FR" smtClean="0"/>
              <a:pPr>
                <a:defRPr/>
              </a:pPr>
              <a:t>2</a:t>
            </a:fld>
            <a:endParaRPr lang="lt-LT" altLang="fr-FR"/>
          </a:p>
        </p:txBody>
      </p:sp>
    </p:spTree>
    <p:extLst>
      <p:ext uri="{BB962C8B-B14F-4D97-AF65-F5344CB8AC3E}">
        <p14:creationId xmlns:p14="http://schemas.microsoft.com/office/powerpoint/2010/main" val="1553222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As </a:t>
            </a:r>
            <a:r>
              <a:rPr lang="fr-CH" dirty="0" err="1" smtClean="0"/>
              <a:t>you</a:t>
            </a:r>
            <a:r>
              <a:rPr lang="fr-CH" dirty="0" smtClean="0"/>
              <a:t> all know, </a:t>
            </a:r>
            <a:r>
              <a:rPr lang="en-GB" sz="1200" kern="1200" dirty="0" smtClean="0">
                <a:solidFill>
                  <a:schemeClr val="tx1"/>
                </a:solidFill>
                <a:effectLst/>
                <a:latin typeface="Arial" charset="0"/>
                <a:ea typeface="ＭＳ Ｐゴシック" charset="-128"/>
              </a:rPr>
              <a:t>t</a:t>
            </a:r>
            <a:r>
              <a:rPr lang="en-GB" sz="1200" kern="1200" dirty="0" smtClean="0">
                <a:solidFill>
                  <a:schemeClr val="tx1"/>
                </a:solidFill>
                <a:effectLst/>
                <a:latin typeface="Arial" charset="0"/>
                <a:ea typeface="ＭＳ Ｐゴシック" charset="-128"/>
                <a:cs typeface="ＭＳ Ｐゴシック" charset="-128"/>
              </a:rPr>
              <a:t>he change from school into the world of employment is a key transition between youth and adulthood. </a:t>
            </a:r>
            <a:endParaRPr lang="lb-LU" sz="1200" kern="1200" dirty="0" smtClean="0">
              <a:solidFill>
                <a:schemeClr val="tx1"/>
              </a:solidFill>
              <a:effectLst/>
              <a:latin typeface="Arial" charset="0"/>
              <a:ea typeface="ＭＳ Ｐゴシック" charset="-128"/>
              <a:cs typeface="ＭＳ Ｐゴシック" charset="-128"/>
            </a:endParaRPr>
          </a:p>
          <a:p>
            <a:r>
              <a:rPr lang="en-GB" sz="1200" kern="1200" dirty="0" smtClean="0">
                <a:solidFill>
                  <a:schemeClr val="tx1"/>
                </a:solidFill>
                <a:effectLst/>
                <a:latin typeface="Arial" charset="0"/>
                <a:ea typeface="ＭＳ Ｐゴシック" charset="-128"/>
                <a:cs typeface="ＭＳ Ｐゴシック" charset="-128"/>
              </a:rPr>
              <a:t>Entering the world of work leads to </a:t>
            </a:r>
            <a:r>
              <a:rPr lang="en-GB" sz="1200" b="1" kern="1200" dirty="0" smtClean="0">
                <a:solidFill>
                  <a:schemeClr val="tx1"/>
                </a:solidFill>
                <a:effectLst/>
                <a:latin typeface="Arial" charset="0"/>
                <a:ea typeface="ＭＳ Ｐゴシック" charset="-128"/>
                <a:cs typeface="ＭＳ Ｐゴシック" charset="-128"/>
              </a:rPr>
              <a:t>financial independence </a:t>
            </a:r>
            <a:r>
              <a:rPr lang="en-GB" sz="1200" kern="1200" dirty="0" smtClean="0">
                <a:solidFill>
                  <a:schemeClr val="tx1"/>
                </a:solidFill>
                <a:effectLst/>
                <a:latin typeface="Arial" charset="0"/>
                <a:ea typeface="ＭＳ Ｐゴシック" charset="-128"/>
                <a:cs typeface="ＭＳ Ｐゴシック" charset="-128"/>
              </a:rPr>
              <a:t>and plays a strong role in the </a:t>
            </a:r>
            <a:r>
              <a:rPr lang="en-GB" sz="1200" b="1" kern="1200" dirty="0" smtClean="0">
                <a:solidFill>
                  <a:schemeClr val="tx1"/>
                </a:solidFill>
                <a:effectLst/>
                <a:latin typeface="Arial" charset="0"/>
                <a:ea typeface="ＭＳ Ｐゴシック" charset="-128"/>
                <a:cs typeface="ＭＳ Ｐゴシック" charset="-128"/>
              </a:rPr>
              <a:t>development</a:t>
            </a:r>
            <a:r>
              <a:rPr lang="en-GB" sz="1200" b="1" kern="1200" baseline="0" dirty="0" smtClean="0">
                <a:solidFill>
                  <a:schemeClr val="tx1"/>
                </a:solidFill>
                <a:effectLst/>
                <a:latin typeface="Arial" charset="0"/>
                <a:ea typeface="ＭＳ Ｐゴシック" charset="-128"/>
                <a:cs typeface="ＭＳ Ｐゴシック" charset="-128"/>
              </a:rPr>
              <a:t> of a </a:t>
            </a:r>
            <a:r>
              <a:rPr lang="en-GB" sz="1200" b="1" kern="1200" dirty="0" smtClean="0">
                <a:solidFill>
                  <a:schemeClr val="tx1"/>
                </a:solidFill>
                <a:effectLst/>
                <a:latin typeface="Arial" charset="0"/>
                <a:ea typeface="ＭＳ Ｐゴシック" charset="-128"/>
                <a:cs typeface="ＭＳ Ｐゴシック" charset="-128"/>
              </a:rPr>
              <a:t>personal identity</a:t>
            </a:r>
            <a:r>
              <a:rPr lang="en-GB" sz="1200" kern="1200" dirty="0" smtClean="0">
                <a:solidFill>
                  <a:schemeClr val="tx1"/>
                </a:solidFill>
                <a:effectLst/>
                <a:latin typeface="Arial" charset="0"/>
                <a:ea typeface="ＭＳ Ｐゴシック" charset="-128"/>
                <a:cs typeface="ＭＳ Ｐゴシック" charset="-128"/>
              </a:rPr>
              <a:t>.</a:t>
            </a:r>
            <a:endParaRPr lang="lb-LU" sz="1200" kern="1200" dirty="0" smtClean="0">
              <a:solidFill>
                <a:schemeClr val="tx1"/>
              </a:solidFill>
              <a:effectLst/>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CH"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CH" dirty="0" err="1" smtClean="0"/>
              <a:t>Some</a:t>
            </a:r>
            <a:r>
              <a:rPr lang="fr-CH" dirty="0" smtClean="0"/>
              <a:t> </a:t>
            </a:r>
            <a:r>
              <a:rPr lang="fr-CH" dirty="0" err="1" smtClean="0"/>
              <a:t>empirical</a:t>
            </a:r>
            <a:r>
              <a:rPr lang="fr-CH" dirty="0" smtClean="0"/>
              <a:t> trends on </a:t>
            </a:r>
            <a:r>
              <a:rPr lang="fr-CH" dirty="0" err="1" smtClean="0"/>
              <a:t>this</a:t>
            </a:r>
            <a:r>
              <a:rPr lang="fr-CH" dirty="0" smtClean="0"/>
              <a:t> transition phase </a:t>
            </a:r>
            <a:r>
              <a:rPr lang="fr-CH" dirty="0" err="1" smtClean="0"/>
              <a:t>which</a:t>
            </a:r>
            <a:r>
              <a:rPr lang="fr-CH" baseline="0" dirty="0" smtClean="0"/>
              <a:t> are not </a:t>
            </a:r>
            <a:r>
              <a:rPr lang="fr-CH" baseline="0" dirty="0" err="1" smtClean="0"/>
              <a:t>only</a:t>
            </a:r>
            <a:r>
              <a:rPr lang="fr-CH" baseline="0" dirty="0" smtClean="0"/>
              <a:t> </a:t>
            </a:r>
            <a:r>
              <a:rPr lang="fr-CH" baseline="0" dirty="0" err="1" smtClean="0"/>
              <a:t>true</a:t>
            </a:r>
            <a:r>
              <a:rPr lang="fr-CH" baseline="0" dirty="0" smtClean="0"/>
              <a:t> for Luxembourg but for </a:t>
            </a:r>
            <a:r>
              <a:rPr lang="fr-CH" baseline="0" dirty="0" err="1" smtClean="0"/>
              <a:t>most</a:t>
            </a:r>
            <a:r>
              <a:rPr lang="fr-CH" baseline="0" dirty="0" smtClean="0"/>
              <a:t> Western </a:t>
            </a:r>
            <a:r>
              <a:rPr lang="fr-CH" baseline="0" dirty="0" err="1" smtClean="0"/>
              <a:t>societies</a:t>
            </a:r>
            <a:r>
              <a:rPr lang="fr-CH"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H"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CH" baseline="0" dirty="0" smtClean="0"/>
              <a:t>The </a:t>
            </a:r>
            <a:r>
              <a:rPr lang="fr-CH" baseline="0" dirty="0" err="1" smtClean="0"/>
              <a:t>y</a:t>
            </a:r>
            <a:r>
              <a:rPr lang="fr-CH" dirty="0" err="1" smtClean="0"/>
              <a:t>outh</a:t>
            </a:r>
            <a:r>
              <a:rPr lang="fr-CH" dirty="0" smtClean="0"/>
              <a:t> phase has </a:t>
            </a:r>
            <a:r>
              <a:rPr lang="fr-CH" dirty="0" err="1" smtClean="0"/>
              <a:t>extended</a:t>
            </a:r>
            <a:r>
              <a:rPr lang="fr-CH" dirty="0" smtClean="0"/>
              <a:t> </a:t>
            </a:r>
            <a:r>
              <a:rPr lang="fr-CH" dirty="0" err="1" smtClean="0"/>
              <a:t>significantly</a:t>
            </a:r>
            <a:r>
              <a:rPr lang="fr-CH" dirty="0" smtClean="0"/>
              <a:t>. </a:t>
            </a:r>
            <a:r>
              <a:rPr lang="de-DE" baseline="0" dirty="0" err="1" smtClean="0"/>
              <a:t>That‘s</a:t>
            </a:r>
            <a:r>
              <a:rPr lang="de-DE" baseline="0" dirty="0" smtClean="0"/>
              <a:t> why in the Youth Report </a:t>
            </a:r>
            <a:r>
              <a:rPr lang="de-DE" baseline="0" dirty="0" err="1" smtClean="0"/>
              <a:t>we</a:t>
            </a:r>
            <a:r>
              <a:rPr lang="de-DE" baseline="0" dirty="0" smtClean="0"/>
              <a:t> </a:t>
            </a:r>
            <a:r>
              <a:rPr lang="de-DE" baseline="0" dirty="0" err="1" smtClean="0"/>
              <a:t>looked</a:t>
            </a:r>
            <a:r>
              <a:rPr lang="de-DE" baseline="0" dirty="0" smtClean="0"/>
              <a:t> at </a:t>
            </a:r>
            <a:r>
              <a:rPr lang="de-DE" baseline="0" dirty="0" err="1" smtClean="0"/>
              <a:t>adolescents</a:t>
            </a:r>
            <a:r>
              <a:rPr lang="de-DE" baseline="0" dirty="0" smtClean="0"/>
              <a:t> </a:t>
            </a:r>
            <a:r>
              <a:rPr lang="de-DE" baseline="0" dirty="0" err="1" smtClean="0"/>
              <a:t>and</a:t>
            </a:r>
            <a:r>
              <a:rPr lang="de-DE" baseline="0" dirty="0" smtClean="0"/>
              <a:t> </a:t>
            </a:r>
            <a:r>
              <a:rPr lang="de-DE" baseline="0" dirty="0" err="1" smtClean="0"/>
              <a:t>young</a:t>
            </a:r>
            <a:r>
              <a:rPr lang="de-DE" baseline="0" dirty="0" smtClean="0"/>
              <a:t> </a:t>
            </a:r>
            <a:r>
              <a:rPr lang="de-DE" baseline="0" dirty="0" err="1" smtClean="0"/>
              <a:t>adults</a:t>
            </a:r>
            <a:r>
              <a:rPr lang="de-DE" baseline="0" dirty="0" smtClean="0"/>
              <a:t> </a:t>
            </a:r>
            <a:r>
              <a:rPr lang="de-DE" baseline="0" dirty="0" err="1" smtClean="0"/>
              <a:t>aged</a:t>
            </a:r>
            <a:r>
              <a:rPr lang="de-DE" baseline="0" dirty="0" smtClean="0"/>
              <a:t> </a:t>
            </a:r>
            <a:r>
              <a:rPr lang="de-DE" baseline="0" dirty="0" err="1" smtClean="0"/>
              <a:t>between</a:t>
            </a:r>
            <a:r>
              <a:rPr lang="de-DE" baseline="0" dirty="0" smtClean="0"/>
              <a:t> 15 </a:t>
            </a:r>
            <a:r>
              <a:rPr lang="de-DE" baseline="0" dirty="0" err="1" smtClean="0"/>
              <a:t>and</a:t>
            </a:r>
            <a:r>
              <a:rPr lang="de-DE" baseline="0" dirty="0" smtClean="0"/>
              <a:t> 34, </a:t>
            </a:r>
            <a:r>
              <a:rPr lang="de-DE" baseline="0" dirty="0" err="1" smtClean="0"/>
              <a:t>as</a:t>
            </a:r>
            <a:r>
              <a:rPr lang="de-DE" baseline="0" dirty="0" smtClean="0"/>
              <a:t> the </a:t>
            </a:r>
            <a:r>
              <a:rPr lang="de-DE" baseline="0" dirty="0" err="1" smtClean="0"/>
              <a:t>transition</a:t>
            </a:r>
            <a:r>
              <a:rPr lang="de-DE" baseline="0" dirty="0" smtClean="0"/>
              <a:t> </a:t>
            </a:r>
            <a:r>
              <a:rPr lang="de-DE" baseline="0" dirty="0" err="1" smtClean="0"/>
              <a:t>into</a:t>
            </a:r>
            <a:r>
              <a:rPr lang="de-DE" baseline="0" dirty="0" smtClean="0"/>
              <a:t> </a:t>
            </a:r>
            <a:r>
              <a:rPr lang="de-DE" baseline="0" dirty="0" err="1" smtClean="0"/>
              <a:t>adulthood</a:t>
            </a:r>
            <a:r>
              <a:rPr lang="de-DE" baseline="0" dirty="0" smtClean="0"/>
              <a:t> </a:t>
            </a:r>
            <a:r>
              <a:rPr lang="de-DE" baseline="0" dirty="0" err="1" smtClean="0"/>
              <a:t>can</a:t>
            </a:r>
            <a:r>
              <a:rPr lang="de-DE" baseline="0" dirty="0" smtClean="0"/>
              <a:t> </a:t>
            </a:r>
            <a:r>
              <a:rPr lang="de-DE" baseline="0" dirty="0" err="1" smtClean="0"/>
              <a:t>nowadays</a:t>
            </a:r>
            <a:r>
              <a:rPr lang="de-DE" baseline="0" dirty="0" smtClean="0"/>
              <a:t> </a:t>
            </a:r>
            <a:r>
              <a:rPr lang="de-DE" baseline="0" dirty="0" err="1" smtClean="0"/>
              <a:t>sometimes</a:t>
            </a:r>
            <a:r>
              <a:rPr lang="de-DE" baseline="0" dirty="0" smtClean="0"/>
              <a:t> </a:t>
            </a:r>
            <a:r>
              <a:rPr lang="de-DE" baseline="0" dirty="0" err="1" smtClean="0"/>
              <a:t>continue</a:t>
            </a:r>
            <a:r>
              <a:rPr lang="de-DE" baseline="0" dirty="0" smtClean="0"/>
              <a:t> </a:t>
            </a:r>
            <a:r>
              <a:rPr lang="de-DE" baseline="0" dirty="0" err="1" smtClean="0"/>
              <a:t>until</a:t>
            </a:r>
            <a:r>
              <a:rPr lang="de-DE" baseline="0" dirty="0" smtClean="0"/>
              <a:t> </a:t>
            </a:r>
            <a:r>
              <a:rPr lang="de-DE" baseline="0" dirty="0" err="1" smtClean="0"/>
              <a:t>people</a:t>
            </a:r>
            <a:r>
              <a:rPr lang="de-DE" baseline="0" dirty="0" smtClean="0"/>
              <a:t> </a:t>
            </a:r>
            <a:r>
              <a:rPr lang="de-DE" baseline="0" dirty="0" err="1" smtClean="0"/>
              <a:t>are</a:t>
            </a:r>
            <a:r>
              <a:rPr lang="de-DE" baseline="0" dirty="0" smtClean="0"/>
              <a:t> in </a:t>
            </a:r>
            <a:r>
              <a:rPr lang="de-DE" baseline="0" dirty="0" err="1" smtClean="0"/>
              <a:t>their</a:t>
            </a:r>
            <a:r>
              <a:rPr lang="de-DE" baseline="0" dirty="0" smtClean="0"/>
              <a:t> 30s, </a:t>
            </a:r>
            <a:r>
              <a:rPr lang="de-DE" baseline="0" dirty="0" err="1" smtClean="0"/>
              <a:t>because</a:t>
            </a:r>
            <a:r>
              <a:rPr lang="de-DE" baseline="0" dirty="0" smtClean="0"/>
              <a:t> </a:t>
            </a:r>
            <a:r>
              <a:rPr lang="de-DE" baseline="0" dirty="0" err="1" smtClean="0"/>
              <a:t>of</a:t>
            </a:r>
            <a:r>
              <a:rPr lang="de-DE" baseline="0" dirty="0" smtClean="0"/>
              <a:t> the </a:t>
            </a:r>
            <a:r>
              <a:rPr lang="de-DE" baseline="0" dirty="0" err="1" smtClean="0"/>
              <a:t>longer</a:t>
            </a:r>
            <a:r>
              <a:rPr lang="de-DE" baseline="0" dirty="0" smtClean="0"/>
              <a:t> time </a:t>
            </a:r>
            <a:r>
              <a:rPr lang="de-DE" baseline="0" dirty="0" err="1" smtClean="0"/>
              <a:t>spent</a:t>
            </a:r>
            <a:r>
              <a:rPr lang="de-DE" baseline="0" dirty="0" smtClean="0"/>
              <a:t> in </a:t>
            </a:r>
            <a:r>
              <a:rPr lang="de-DE" baseline="0" dirty="0" err="1" smtClean="0"/>
              <a:t>education</a:t>
            </a:r>
            <a:r>
              <a:rPr lang="de-DE" baseline="0" dirty="0" smtClean="0"/>
              <a:t>.</a:t>
            </a:r>
            <a:r>
              <a:rPr lang="en-GB" sz="1200" kern="1200" dirty="0" smtClean="0">
                <a:solidFill>
                  <a:schemeClr val="tx1"/>
                </a:solidFill>
                <a:effectLst/>
                <a:latin typeface="Arial" charset="0"/>
                <a:ea typeface="ＭＳ Ｐゴシック" charset="-128"/>
                <a:cs typeface="ＭＳ Ｐゴシック" charset="-128"/>
              </a:rPr>
              <a:t> Furthermore,</a:t>
            </a:r>
            <a:r>
              <a:rPr lang="en-GB" sz="1200" kern="1200" baseline="0" dirty="0" smtClean="0">
                <a:solidFill>
                  <a:schemeClr val="tx1"/>
                </a:solidFill>
                <a:effectLst/>
                <a:latin typeface="Arial" charset="0"/>
                <a:ea typeface="ＭＳ Ｐゴシック" charset="-128"/>
                <a:cs typeface="ＭＳ Ｐゴシック" charset="-128"/>
              </a:rPr>
              <a:t> e</a:t>
            </a:r>
            <a:r>
              <a:rPr lang="en-GB" sz="1200" kern="1200" dirty="0" smtClean="0">
                <a:solidFill>
                  <a:schemeClr val="tx1"/>
                </a:solidFill>
                <a:effectLst/>
                <a:latin typeface="Arial" charset="0"/>
                <a:ea typeface="ＭＳ Ｐゴシック" charset="-128"/>
                <a:cs typeface="ＭＳ Ｐゴシック" charset="-128"/>
              </a:rPr>
              <a:t>ntering the labour market is more difficult nowadays</a:t>
            </a:r>
            <a:r>
              <a:rPr lang="en-GB" sz="1200" kern="1200" baseline="0" dirty="0" smtClean="0">
                <a:solidFill>
                  <a:schemeClr val="tx1"/>
                </a:solidFill>
                <a:effectLst/>
                <a:latin typeface="Arial" charset="0"/>
                <a:ea typeface="ＭＳ Ｐゴシック" charset="-128"/>
                <a:cs typeface="ＭＳ Ｐゴシック" charset="-128"/>
              </a:rPr>
              <a:t> which also leads </a:t>
            </a:r>
            <a:r>
              <a:rPr lang="en-GB" sz="1200" kern="1200" dirty="0" smtClean="0">
                <a:solidFill>
                  <a:schemeClr val="tx1"/>
                </a:solidFill>
                <a:effectLst/>
                <a:latin typeface="Arial" charset="0"/>
                <a:ea typeface="ＭＳ Ｐゴシック" charset="-128"/>
                <a:cs typeface="ＭＳ Ｐゴシック" charset="-128"/>
              </a:rPr>
              <a:t>to an extension of the transition into work.</a:t>
            </a:r>
            <a:endParaRPr lang="lb-LU" sz="1200" kern="1200" dirty="0" smtClean="0">
              <a:solidFill>
                <a:schemeClr val="tx1"/>
              </a:solidFill>
              <a:effectLst/>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de-DE" baseline="0" dirty="0" smtClean="0"/>
          </a:p>
          <a:p>
            <a:r>
              <a:rPr lang="en-GB" sz="1200" kern="1200" dirty="0" smtClean="0">
                <a:solidFill>
                  <a:schemeClr val="tx1"/>
                </a:solidFill>
                <a:effectLst/>
                <a:latin typeface="Arial" charset="0"/>
                <a:ea typeface="ＭＳ Ｐゴシック" charset="-128"/>
                <a:cs typeface="ＭＳ Ｐゴシック" charset="-128"/>
              </a:rPr>
              <a:t>Also</a:t>
            </a:r>
            <a:r>
              <a:rPr lang="en-GB" sz="1200" kern="1200" baseline="0" dirty="0" smtClean="0">
                <a:solidFill>
                  <a:schemeClr val="tx1"/>
                </a:solidFill>
                <a:effectLst/>
                <a:latin typeface="Arial" charset="0"/>
                <a:ea typeface="ＭＳ Ｐゴシック" charset="-128"/>
                <a:cs typeface="ＭＳ Ｐゴシック" charset="-128"/>
              </a:rPr>
              <a:t> t</a:t>
            </a:r>
            <a:r>
              <a:rPr lang="en-GB" sz="1200" kern="1200" dirty="0" smtClean="0">
                <a:solidFill>
                  <a:schemeClr val="tx1"/>
                </a:solidFill>
                <a:effectLst/>
                <a:latin typeface="Arial" charset="0"/>
                <a:ea typeface="ＭＳ Ｐゴシック" charset="-128"/>
                <a:cs typeface="ＭＳ Ｐゴシック" charset="-128"/>
              </a:rPr>
              <a:t>ransitions in other central areas of life are taking place later and later:</a:t>
            </a:r>
            <a:r>
              <a:rPr lang="en-GB" sz="1200" kern="1200" baseline="0" dirty="0" smtClean="0">
                <a:solidFill>
                  <a:schemeClr val="tx1"/>
                </a:solidFill>
                <a:effectLst/>
                <a:latin typeface="Arial" charset="0"/>
                <a:ea typeface="ＭＳ Ｐゴシック" charset="-128"/>
                <a:cs typeface="ＭＳ Ｐゴシック" charset="-128"/>
              </a:rPr>
              <a:t> the first job</a:t>
            </a:r>
            <a:r>
              <a:rPr lang="en-GB" sz="1200" kern="1200" dirty="0" smtClean="0">
                <a:solidFill>
                  <a:schemeClr val="tx1"/>
                </a:solidFill>
                <a:effectLst/>
                <a:latin typeface="Arial" charset="0"/>
                <a:ea typeface="ＭＳ Ｐゴシック" charset="-128"/>
                <a:cs typeface="ＭＳ Ｐゴシック" charset="-128"/>
              </a:rPr>
              <a:t>, getting married and starting a family take place much later nowadays than they did a few decades ago. </a:t>
            </a:r>
          </a:p>
          <a:p>
            <a:endParaRPr lang="en-GB" sz="1200" kern="1200" dirty="0" smtClean="0">
              <a:solidFill>
                <a:schemeClr val="tx1"/>
              </a:solidFill>
              <a:effectLst/>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ＭＳ Ｐゴシック" charset="-128"/>
                <a:cs typeface="ＭＳ Ｐゴシック" charset="-128"/>
              </a:rPr>
              <a:t>Today there is much greater freedom of choice in life-plan decisions, with many different possible ways into adulthood. Traditional patterns are losing in importance while individualised transitions are increasing. However, at the same time, this increased freedom is also associated with greater insecurity and risk.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ＭＳ Ｐゴシック" charset="-128"/>
                <a:cs typeface="ＭＳ Ｐゴシック" charset="-128"/>
              </a:rPr>
              <a:t>Besides, transitions once made are not regarded as finished for ever; instead, they more and more frequently turn out to be reversible. For example losing a job</a:t>
            </a:r>
            <a:r>
              <a:rPr lang="en-GB" sz="1200" kern="1200" baseline="0" dirty="0" smtClean="0">
                <a:solidFill>
                  <a:schemeClr val="tx1"/>
                </a:solidFill>
                <a:effectLst/>
                <a:latin typeface="Arial" charset="0"/>
                <a:ea typeface="ＭＳ Ｐゴシック" charset="-128"/>
                <a:cs typeface="ＭＳ Ｐゴシック" charset="-128"/>
              </a:rPr>
              <a:t> may mean </a:t>
            </a:r>
            <a:r>
              <a:rPr lang="en-GB" sz="1200" kern="1200" dirty="0" smtClean="0">
                <a:solidFill>
                  <a:schemeClr val="tx1"/>
                </a:solidFill>
                <a:effectLst/>
                <a:latin typeface="Arial" charset="0"/>
                <a:ea typeface="ＭＳ Ｐゴシック" charset="-128"/>
                <a:cs typeface="ＭＳ Ｐゴシック" charset="-128"/>
              </a:rPr>
              <a:t>that young people have to give up their independent living and return to their parents. </a:t>
            </a:r>
            <a:endParaRPr lang="lb-LU" sz="1200" kern="1200" dirty="0" smtClean="0">
              <a:solidFill>
                <a:schemeClr val="tx1"/>
              </a:solidFill>
              <a:effectLst/>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ＭＳ Ｐゴシック" charset="-128"/>
              <a:cs typeface="ＭＳ Ｐゴシック" charset="-128"/>
            </a:endParaRPr>
          </a:p>
          <a:p>
            <a:endParaRPr lang="en-GB" sz="1200" kern="1200" dirty="0" smtClean="0">
              <a:solidFill>
                <a:schemeClr val="tx1"/>
              </a:solidFill>
              <a:effectLst/>
              <a:latin typeface="Arial" charset="0"/>
              <a:ea typeface="ＭＳ Ｐゴシック" charset="-128"/>
              <a:cs typeface="ＭＳ Ｐゴシック" charset="-128"/>
            </a:endParaRPr>
          </a:p>
          <a:p>
            <a:endParaRPr lang="fr-CH" baseline="0" dirty="0" smtClean="0"/>
          </a:p>
          <a:p>
            <a:pPr>
              <a:buFont typeface="Symbol" panose="05050102010706020507" pitchFamily="18" charset="2"/>
              <a:buNone/>
            </a:pPr>
            <a:endParaRPr lang="fr-CH" sz="800" dirty="0" smtClean="0"/>
          </a:p>
        </p:txBody>
      </p:sp>
      <p:sp>
        <p:nvSpPr>
          <p:cNvPr id="4" name="Slide Number Placeholder 3"/>
          <p:cNvSpPr>
            <a:spLocks noGrp="1"/>
          </p:cNvSpPr>
          <p:nvPr>
            <p:ph type="sldNum" sz="quarter" idx="10"/>
          </p:nvPr>
        </p:nvSpPr>
        <p:spPr/>
        <p:txBody>
          <a:bodyPr/>
          <a:lstStyle/>
          <a:p>
            <a:pPr>
              <a:defRPr/>
            </a:pPr>
            <a:fld id="{6C5A5E99-FB36-474A-9C7D-24E055017E96}" type="slidenum">
              <a:rPr lang="lt-LT" altLang="fr-FR" smtClean="0"/>
              <a:pPr>
                <a:defRPr/>
              </a:pPr>
              <a:t>3</a:t>
            </a:fld>
            <a:endParaRPr lang="lt-LT" altLang="fr-FR"/>
          </a:p>
        </p:txBody>
      </p:sp>
    </p:spTree>
    <p:extLst>
      <p:ext uri="{BB962C8B-B14F-4D97-AF65-F5344CB8AC3E}">
        <p14:creationId xmlns:p14="http://schemas.microsoft.com/office/powerpoint/2010/main" val="797873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6C5A5E99-FB36-474A-9C7D-24E055017E96}" type="slidenum">
              <a:rPr lang="lt-LT" altLang="fr-FR" smtClean="0"/>
              <a:pPr>
                <a:defRPr/>
              </a:pPr>
              <a:t>4</a:t>
            </a:fld>
            <a:endParaRPr lang="lt-LT" altLang="fr-FR"/>
          </a:p>
        </p:txBody>
      </p:sp>
    </p:spTree>
    <p:extLst>
      <p:ext uri="{BB962C8B-B14F-4D97-AF65-F5344CB8AC3E}">
        <p14:creationId xmlns:p14="http://schemas.microsoft.com/office/powerpoint/2010/main" val="1191105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aseline="0" dirty="0" smtClean="0"/>
              <a:t>The </a:t>
            </a:r>
            <a:r>
              <a:rPr lang="de-DE" baseline="0" dirty="0" err="1" smtClean="0"/>
              <a:t>study</a:t>
            </a:r>
            <a:r>
              <a:rPr lang="de-DE" baseline="0" dirty="0" smtClean="0"/>
              <a:t> </a:t>
            </a:r>
            <a:r>
              <a:rPr lang="de-DE" baseline="0" dirty="0" err="1" smtClean="0"/>
              <a:t>is</a:t>
            </a:r>
            <a:r>
              <a:rPr lang="de-DE" baseline="0" dirty="0" smtClean="0"/>
              <a:t> </a:t>
            </a:r>
            <a:r>
              <a:rPr lang="de-DE" baseline="0" dirty="0" err="1" smtClean="0"/>
              <a:t>based</a:t>
            </a:r>
            <a:r>
              <a:rPr lang="de-DE" baseline="0" dirty="0" smtClean="0"/>
              <a:t> on </a:t>
            </a:r>
            <a:r>
              <a:rPr lang="de-DE" baseline="0" dirty="0" err="1" smtClean="0"/>
              <a:t>various</a:t>
            </a:r>
            <a:r>
              <a:rPr lang="de-DE" baseline="0" dirty="0" smtClean="0"/>
              <a:t> </a:t>
            </a:r>
            <a:r>
              <a:rPr lang="de-DE" baseline="0" dirty="0" err="1" smtClean="0"/>
              <a:t>data</a:t>
            </a:r>
            <a:r>
              <a:rPr lang="de-DE" baseline="0" dirty="0" smtClean="0"/>
              <a:t> </a:t>
            </a:r>
            <a:r>
              <a:rPr lang="de-DE" baseline="0" dirty="0" err="1" smtClean="0"/>
              <a:t>sources</a:t>
            </a:r>
            <a:r>
              <a:rPr lang="de-DE" baseline="0" dirty="0" smtClean="0"/>
              <a:t>,  </a:t>
            </a:r>
            <a:r>
              <a:rPr lang="de-DE" baseline="0" dirty="0" err="1" smtClean="0"/>
              <a:t>as</a:t>
            </a:r>
            <a:r>
              <a:rPr lang="de-DE" baseline="0" dirty="0" smtClean="0"/>
              <a:t> </a:t>
            </a:r>
            <a:r>
              <a:rPr lang="de-DE" baseline="0" dirty="0" err="1" smtClean="0"/>
              <a:t>described</a:t>
            </a:r>
            <a:r>
              <a:rPr lang="de-DE" baseline="0" dirty="0" smtClean="0"/>
              <a:t> on </a:t>
            </a:r>
            <a:r>
              <a:rPr lang="de-DE" baseline="0" dirty="0" err="1" smtClean="0"/>
              <a:t>the</a:t>
            </a:r>
            <a:r>
              <a:rPr lang="de-DE" baseline="0" dirty="0" smtClean="0"/>
              <a:t> </a:t>
            </a:r>
            <a:r>
              <a:rPr lang="de-DE" baseline="0" dirty="0" err="1" smtClean="0"/>
              <a:t>slide</a:t>
            </a:r>
            <a:r>
              <a:rPr lang="de-DE" baseline="0" dirty="0" smtClean="0"/>
              <a:t>. First </a:t>
            </a:r>
            <a:r>
              <a:rPr lang="de-DE" baseline="0" dirty="0" err="1" smtClean="0"/>
              <a:t>we</a:t>
            </a:r>
            <a:r>
              <a:rPr lang="de-DE" baseline="0" dirty="0" smtClean="0"/>
              <a:t> will </a:t>
            </a:r>
            <a:r>
              <a:rPr lang="de-DE" baseline="0" dirty="0" err="1" smtClean="0"/>
              <a:t>see</a:t>
            </a:r>
            <a:r>
              <a:rPr lang="de-DE" baseline="0" dirty="0" smtClean="0"/>
              <a:t> </a:t>
            </a:r>
            <a:r>
              <a:rPr lang="de-DE" baseline="0" dirty="0" err="1" smtClean="0"/>
              <a:t>some</a:t>
            </a:r>
            <a:r>
              <a:rPr lang="de-DE" baseline="0" dirty="0" smtClean="0"/>
              <a:t> </a:t>
            </a:r>
            <a:r>
              <a:rPr lang="de-DE" baseline="0" dirty="0" err="1" smtClean="0"/>
              <a:t>results</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analysis</a:t>
            </a:r>
            <a:r>
              <a:rPr lang="de-DE" baseline="0" dirty="0" smtClean="0"/>
              <a:t> </a:t>
            </a:r>
            <a:r>
              <a:rPr lang="de-DE" baseline="0" dirty="0" err="1" smtClean="0"/>
              <a:t>of</a:t>
            </a:r>
            <a:r>
              <a:rPr lang="de-DE" baseline="0" dirty="0" smtClean="0"/>
              <a:t> </a:t>
            </a:r>
            <a:r>
              <a:rPr lang="de-DE" baseline="0" dirty="0" err="1" smtClean="0"/>
              <a:t>secondary</a:t>
            </a:r>
            <a:r>
              <a:rPr lang="de-DE" baseline="0" dirty="0" smtClean="0"/>
              <a:t> </a:t>
            </a:r>
            <a:r>
              <a:rPr lang="de-DE" baseline="0" dirty="0" err="1" smtClean="0"/>
              <a:t>data</a:t>
            </a:r>
            <a:r>
              <a:rPr lang="de-DE" baseline="0" dirty="0" smtClean="0"/>
              <a:t>, </a:t>
            </a:r>
            <a:r>
              <a:rPr lang="de-DE" baseline="0" dirty="0" err="1" smtClean="0"/>
              <a:t>followed</a:t>
            </a:r>
            <a:r>
              <a:rPr lang="de-DE" baseline="0" dirty="0" smtClean="0"/>
              <a:t> </a:t>
            </a:r>
            <a:r>
              <a:rPr lang="de-DE" baseline="0" dirty="0" err="1" smtClean="0"/>
              <a:t>by</a:t>
            </a:r>
            <a:r>
              <a:rPr lang="de-DE" baseline="0" dirty="0" smtClean="0"/>
              <a:t> </a:t>
            </a:r>
            <a:r>
              <a:rPr lang="de-DE" baseline="0" dirty="0" err="1" smtClean="0"/>
              <a:t>some</a:t>
            </a:r>
            <a:r>
              <a:rPr lang="de-DE" baseline="0" dirty="0" smtClean="0"/>
              <a:t> </a:t>
            </a:r>
            <a:r>
              <a:rPr lang="de-DE" baseline="0" dirty="0" err="1" smtClean="0"/>
              <a:t>examplary</a:t>
            </a:r>
            <a:r>
              <a:rPr lang="de-DE" baseline="0" dirty="0" smtClean="0"/>
              <a:t> </a:t>
            </a:r>
            <a:r>
              <a:rPr lang="de-DE" baseline="0" dirty="0" err="1" smtClean="0"/>
              <a:t>findings</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survey</a:t>
            </a:r>
            <a:r>
              <a:rPr lang="de-DE" baseline="0" dirty="0" smtClean="0"/>
              <a:t> </a:t>
            </a:r>
            <a:r>
              <a:rPr lang="de-DE" baseline="0" dirty="0" err="1" smtClean="0"/>
              <a:t>and</a:t>
            </a:r>
            <a:r>
              <a:rPr lang="de-DE" baseline="0" dirty="0" smtClean="0"/>
              <a:t> </a:t>
            </a:r>
            <a:r>
              <a:rPr lang="de-DE" baseline="0" dirty="0" err="1" smtClean="0"/>
              <a:t>third</a:t>
            </a:r>
            <a:r>
              <a:rPr lang="de-DE" baseline="0" dirty="0" smtClean="0"/>
              <a:t>, Daniel will </a:t>
            </a:r>
            <a:r>
              <a:rPr lang="de-DE" baseline="0" dirty="0" err="1" smtClean="0"/>
              <a:t>give</a:t>
            </a:r>
            <a:r>
              <a:rPr lang="de-DE" baseline="0" dirty="0" smtClean="0"/>
              <a:t> </a:t>
            </a:r>
            <a:r>
              <a:rPr lang="de-DE" baseline="0" dirty="0" err="1" smtClean="0"/>
              <a:t>you</a:t>
            </a:r>
            <a:r>
              <a:rPr lang="de-DE" baseline="0" dirty="0" smtClean="0"/>
              <a:t> a </a:t>
            </a:r>
            <a:r>
              <a:rPr lang="de-DE" baseline="0" dirty="0" err="1" smtClean="0"/>
              <a:t>description</a:t>
            </a:r>
            <a:r>
              <a:rPr lang="de-DE" baseline="0" dirty="0" smtClean="0"/>
              <a:t> </a:t>
            </a:r>
            <a:r>
              <a:rPr lang="de-DE" baseline="0" dirty="0" err="1" smtClean="0"/>
              <a:t>of</a:t>
            </a:r>
            <a:r>
              <a:rPr lang="de-DE" baseline="0" dirty="0" smtClean="0"/>
              <a:t> a </a:t>
            </a:r>
            <a:r>
              <a:rPr lang="de-DE" baseline="0" dirty="0" err="1" smtClean="0"/>
              <a:t>typology</a:t>
            </a:r>
            <a:r>
              <a:rPr lang="de-DE" baseline="0" dirty="0" smtClean="0"/>
              <a:t> </a:t>
            </a:r>
            <a:r>
              <a:rPr lang="de-DE" baseline="0" dirty="0" err="1" smtClean="0"/>
              <a:t>of</a:t>
            </a:r>
            <a:r>
              <a:rPr lang="de-DE" baseline="0" dirty="0" smtClean="0"/>
              <a:t> </a:t>
            </a:r>
            <a:r>
              <a:rPr lang="de-DE" baseline="0" dirty="0" err="1" smtClean="0"/>
              <a:t>transition</a:t>
            </a:r>
            <a:r>
              <a:rPr lang="de-DE" baseline="0" dirty="0" smtClean="0"/>
              <a:t> </a:t>
            </a:r>
            <a:r>
              <a:rPr lang="de-DE" baseline="0" dirty="0" err="1" smtClean="0"/>
              <a:t>processes</a:t>
            </a:r>
            <a:r>
              <a:rPr lang="de-DE" baseline="0" dirty="0" smtClean="0"/>
              <a:t> due </a:t>
            </a:r>
            <a:r>
              <a:rPr lang="de-DE" baseline="0" dirty="0" err="1" smtClean="0"/>
              <a:t>to</a:t>
            </a:r>
            <a:r>
              <a:rPr lang="de-DE" baseline="0" dirty="0" smtClean="0"/>
              <a:t> </a:t>
            </a:r>
            <a:r>
              <a:rPr lang="de-DE" baseline="0" dirty="0" err="1" smtClean="0"/>
              <a:t>the</a:t>
            </a:r>
            <a:r>
              <a:rPr lang="de-DE" baseline="0" dirty="0" smtClean="0"/>
              <a:t> qualitative </a:t>
            </a:r>
            <a:r>
              <a:rPr lang="de-DE" baseline="0" dirty="0" err="1" smtClean="0"/>
              <a:t>data</a:t>
            </a:r>
            <a:r>
              <a:rPr lang="de-DE" baseline="0" dirty="0" smtClean="0"/>
              <a:t>. </a:t>
            </a:r>
            <a:r>
              <a:rPr lang="de-DE" baseline="0" dirty="0" err="1" smtClean="0"/>
              <a:t>If</a:t>
            </a:r>
            <a:r>
              <a:rPr lang="de-DE" baseline="0" dirty="0" smtClean="0"/>
              <a:t> </a:t>
            </a:r>
            <a:r>
              <a:rPr lang="de-DE" baseline="0" dirty="0" err="1" smtClean="0"/>
              <a:t>there</a:t>
            </a:r>
            <a:r>
              <a:rPr lang="de-DE" baseline="0" dirty="0" smtClean="0"/>
              <a:t> </a:t>
            </a:r>
            <a:r>
              <a:rPr lang="de-DE" baseline="0" dirty="0" err="1" smtClean="0"/>
              <a:t>is</a:t>
            </a:r>
            <a:r>
              <a:rPr lang="de-DE" baseline="0" dirty="0" smtClean="0"/>
              <a:t> </a:t>
            </a:r>
            <a:r>
              <a:rPr lang="de-DE" baseline="0" dirty="0" err="1" smtClean="0"/>
              <a:t>some</a:t>
            </a:r>
            <a:r>
              <a:rPr lang="de-DE" baseline="0" dirty="0" smtClean="0"/>
              <a:t> </a:t>
            </a:r>
            <a:r>
              <a:rPr lang="de-DE" baseline="0" dirty="0" err="1" smtClean="0"/>
              <a:t>remaining</a:t>
            </a:r>
            <a:r>
              <a:rPr lang="de-DE" baseline="0" dirty="0" smtClean="0"/>
              <a:t> time, </a:t>
            </a:r>
            <a:r>
              <a:rPr lang="de-DE" baseline="0" dirty="0" err="1" smtClean="0"/>
              <a:t>we</a:t>
            </a:r>
            <a:r>
              <a:rPr lang="de-DE" baseline="0" dirty="0" smtClean="0"/>
              <a:t> will </a:t>
            </a:r>
            <a:r>
              <a:rPr lang="de-DE" baseline="0" dirty="0" err="1" smtClean="0"/>
              <a:t>give</a:t>
            </a:r>
            <a:r>
              <a:rPr lang="de-DE" baseline="0" dirty="0" smtClean="0"/>
              <a:t> </a:t>
            </a:r>
            <a:r>
              <a:rPr lang="de-DE" baseline="0" dirty="0" err="1" smtClean="0"/>
              <a:t>you</a:t>
            </a:r>
            <a:r>
              <a:rPr lang="de-DE" baseline="0" dirty="0" smtClean="0"/>
              <a:t> an </a:t>
            </a:r>
            <a:r>
              <a:rPr lang="de-DE" baseline="0" dirty="0" err="1" smtClean="0"/>
              <a:t>overview</a:t>
            </a:r>
            <a:r>
              <a:rPr lang="de-DE" baseline="0" dirty="0" smtClean="0"/>
              <a:t> </a:t>
            </a:r>
            <a:r>
              <a:rPr lang="de-DE" baseline="0" dirty="0" err="1" smtClean="0"/>
              <a:t>about</a:t>
            </a:r>
            <a:r>
              <a:rPr lang="de-DE" baseline="0" dirty="0" smtClean="0"/>
              <a:t> </a:t>
            </a:r>
            <a:r>
              <a:rPr lang="de-DE" baseline="0" dirty="0" err="1" smtClean="0"/>
              <a:t>the</a:t>
            </a:r>
            <a:r>
              <a:rPr lang="de-DE" baseline="0" dirty="0" smtClean="0"/>
              <a:t> </a:t>
            </a:r>
            <a:r>
              <a:rPr lang="de-DE" baseline="0" dirty="0" err="1" smtClean="0"/>
              <a:t>general</a:t>
            </a:r>
            <a:r>
              <a:rPr lang="de-DE" baseline="0" dirty="0" smtClean="0"/>
              <a:t> </a:t>
            </a:r>
            <a:r>
              <a:rPr lang="de-DE" baseline="0" dirty="0" err="1" smtClean="0"/>
              <a:t>results</a:t>
            </a:r>
            <a:r>
              <a:rPr lang="de-DE" baseline="0" dirty="0" smtClean="0"/>
              <a:t> on </a:t>
            </a:r>
            <a:r>
              <a:rPr lang="de-DE" baseline="0" dirty="0" err="1" smtClean="0"/>
              <a:t>the</a:t>
            </a:r>
            <a:r>
              <a:rPr lang="de-DE" baseline="0" dirty="0" smtClean="0"/>
              <a:t> </a:t>
            </a:r>
            <a:r>
              <a:rPr lang="de-DE" baseline="0" dirty="0" err="1" smtClean="0"/>
              <a:t>basis</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triangulation</a:t>
            </a:r>
            <a:r>
              <a:rPr lang="de-DE" baseline="0" dirty="0" smtClean="0"/>
              <a:t> </a:t>
            </a:r>
            <a:r>
              <a:rPr lang="de-DE" baseline="0" dirty="0" err="1" smtClean="0"/>
              <a:t>of</a:t>
            </a:r>
            <a:r>
              <a:rPr lang="de-DE" baseline="0" dirty="0" smtClean="0"/>
              <a:t> </a:t>
            </a:r>
            <a:r>
              <a:rPr lang="de-DE" baseline="0" dirty="0" err="1" smtClean="0"/>
              <a:t>the</a:t>
            </a:r>
            <a:r>
              <a:rPr lang="de-DE" baseline="0" dirty="0" smtClean="0"/>
              <a:t> different </a:t>
            </a:r>
            <a:r>
              <a:rPr lang="de-DE" baseline="0" dirty="0" err="1" smtClean="0"/>
              <a:t>methodological</a:t>
            </a:r>
            <a:r>
              <a:rPr lang="de-DE" baseline="0" dirty="0" smtClean="0"/>
              <a:t> </a:t>
            </a:r>
            <a:r>
              <a:rPr lang="de-DE" baseline="0" dirty="0" err="1" smtClean="0"/>
              <a:t>approaches</a:t>
            </a:r>
            <a:r>
              <a:rPr lang="de-DE" baseline="0" dirty="0" smtClean="0"/>
              <a:t>.</a:t>
            </a:r>
            <a:endParaRPr lang="de-DE" baseline="0" dirty="0"/>
          </a:p>
        </p:txBody>
      </p:sp>
      <p:sp>
        <p:nvSpPr>
          <p:cNvPr id="4" name="Slide Number Placeholder 3"/>
          <p:cNvSpPr>
            <a:spLocks noGrp="1"/>
          </p:cNvSpPr>
          <p:nvPr>
            <p:ph type="sldNum" sz="quarter" idx="10"/>
          </p:nvPr>
        </p:nvSpPr>
        <p:spPr/>
        <p:txBody>
          <a:bodyPr/>
          <a:lstStyle/>
          <a:p>
            <a:pPr>
              <a:defRPr/>
            </a:pPr>
            <a:fld id="{6C5A5E99-FB36-474A-9C7D-24E055017E96}" type="slidenum">
              <a:rPr lang="lt-LT" altLang="fr-FR" smtClean="0"/>
              <a:pPr>
                <a:defRPr/>
              </a:pPr>
              <a:t>5</a:t>
            </a:fld>
            <a:endParaRPr lang="lt-LT" altLang="fr-FR"/>
          </a:p>
        </p:txBody>
      </p:sp>
    </p:spTree>
    <p:extLst>
      <p:ext uri="{BB962C8B-B14F-4D97-AF65-F5344CB8AC3E}">
        <p14:creationId xmlns:p14="http://schemas.microsoft.com/office/powerpoint/2010/main" val="2959846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figure shows a moderate demographic change in Luxembourg. Whereas  in many European countries, the proportion </a:t>
            </a:r>
            <a:r>
              <a:rPr lang="en-US" baseline="0" dirty="0" err="1" smtClean="0"/>
              <a:t>ofyoung</a:t>
            </a:r>
            <a:r>
              <a:rPr lang="en-US" baseline="0" dirty="0" smtClean="0"/>
              <a:t> people below the age of 20, in relation to the proportion of people aged between 20 and 59 (the youth dependency ratio)has fallen sharply, in Luxembourg the change has been only slight. The same applies to the old-age dependency ratio (relation between the over 60s and the 20 to 59-years olds), has also remained largely stable.</a:t>
            </a:r>
            <a:endParaRPr lang="en-US" dirty="0"/>
          </a:p>
        </p:txBody>
      </p:sp>
      <p:sp>
        <p:nvSpPr>
          <p:cNvPr id="4" name="Slide Number Placeholder 3"/>
          <p:cNvSpPr>
            <a:spLocks noGrp="1"/>
          </p:cNvSpPr>
          <p:nvPr>
            <p:ph type="sldNum" sz="quarter" idx="10"/>
          </p:nvPr>
        </p:nvSpPr>
        <p:spPr/>
        <p:txBody>
          <a:bodyPr/>
          <a:lstStyle/>
          <a:p>
            <a:pPr>
              <a:defRPr/>
            </a:pPr>
            <a:fld id="{6C5A5E99-FB36-474A-9C7D-24E055017E96}" type="slidenum">
              <a:rPr lang="lt-LT" altLang="fr-FR" smtClean="0"/>
              <a:pPr>
                <a:defRPr/>
              </a:pPr>
              <a:t>7</a:t>
            </a:fld>
            <a:endParaRPr lang="lt-LT" altLang="fr-FR"/>
          </a:p>
        </p:txBody>
      </p:sp>
    </p:spTree>
    <p:extLst>
      <p:ext uri="{BB962C8B-B14F-4D97-AF65-F5344CB8AC3E}">
        <p14:creationId xmlns:p14="http://schemas.microsoft.com/office/powerpoint/2010/main" val="3407640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 that we have a moderate changes in the demographic structure of the population</a:t>
            </a:r>
            <a:r>
              <a:rPr lang="en-US" baseline="0" dirty="0" smtClean="0"/>
              <a:t> of Luxembourg is due to immigration. People without migration background are in the minority, only 35 %of the residents were born in Luxembourg and their parents were also born in Luxembourg. That means two-thirds of the population have a migration background. This applies particularly to the younger generation of 15 to 34 years olds. Among whom there is an above-average proportion of migrants. The slide gives an overview of the nationality structure of the younger generation compared with the total population.</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C5A5E99-FB36-474A-9C7D-24E055017E96}" type="slidenum">
              <a:rPr lang="lt-LT" altLang="fr-FR" smtClean="0"/>
              <a:pPr>
                <a:defRPr/>
              </a:pPr>
              <a:t>8</a:t>
            </a:fld>
            <a:endParaRPr lang="lt-LT" altLang="fr-FR"/>
          </a:p>
        </p:txBody>
      </p:sp>
    </p:spTree>
    <p:extLst>
      <p:ext uri="{BB962C8B-B14F-4D97-AF65-F5344CB8AC3E}">
        <p14:creationId xmlns:p14="http://schemas.microsoft.com/office/powerpoint/2010/main" val="1731449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Formal qualification acquired in the educational system are an important </a:t>
            </a:r>
            <a:r>
              <a:rPr lang="en-US" dirty="0" err="1" smtClean="0"/>
              <a:t>determing</a:t>
            </a:r>
            <a:r>
              <a:rPr lang="en-US" dirty="0" smtClean="0"/>
              <a:t> factor for how and whether the transition into employment is accomplished. For</a:t>
            </a:r>
            <a:r>
              <a:rPr lang="en-US" baseline="0" dirty="0" smtClean="0"/>
              <a:t> young people leaving the education system with poor qualification, transition is much more difficult, especially  young </a:t>
            </a:r>
            <a:r>
              <a:rPr lang="en-US" baseline="0" dirty="0" err="1" smtClean="0"/>
              <a:t>portuguese</a:t>
            </a:r>
            <a:r>
              <a:rPr lang="en-US" baseline="0" dirty="0" smtClean="0"/>
              <a:t> have a problem because of the high rate of people without secondary school qualification</a:t>
            </a:r>
            <a:endParaRPr lang="en-US" dirty="0"/>
          </a:p>
        </p:txBody>
      </p:sp>
      <p:sp>
        <p:nvSpPr>
          <p:cNvPr id="4" name="Slide Number Placeholder 3"/>
          <p:cNvSpPr>
            <a:spLocks noGrp="1"/>
          </p:cNvSpPr>
          <p:nvPr>
            <p:ph type="sldNum" sz="quarter" idx="10"/>
          </p:nvPr>
        </p:nvSpPr>
        <p:spPr/>
        <p:txBody>
          <a:bodyPr/>
          <a:lstStyle/>
          <a:p>
            <a:pPr>
              <a:defRPr/>
            </a:pPr>
            <a:fld id="{6C5A5E99-FB36-474A-9C7D-24E055017E96}" type="slidenum">
              <a:rPr lang="lt-LT" altLang="fr-FR" smtClean="0"/>
              <a:pPr>
                <a:defRPr/>
              </a:pPr>
              <a:t>9</a:t>
            </a:fld>
            <a:endParaRPr lang="lt-LT" altLang="fr-FR"/>
          </a:p>
        </p:txBody>
      </p:sp>
    </p:spTree>
    <p:extLst>
      <p:ext uri="{BB962C8B-B14F-4D97-AF65-F5344CB8AC3E}">
        <p14:creationId xmlns:p14="http://schemas.microsoft.com/office/powerpoint/2010/main" val="1536308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was a survey of a total of 1162 adolescents who have been through one or more of the support schemes and they provide information about their experience. Most of those surveyed were positive about the subjective benefit of participation. The slide give some example therefore but we have also seen language problems and insufficient coordination of the program and the needs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6C5A5E99-FB36-474A-9C7D-24E055017E96}" type="slidenum">
              <a:rPr lang="lt-LT" altLang="fr-FR" smtClean="0"/>
              <a:pPr>
                <a:defRPr/>
              </a:pPr>
              <a:t>11</a:t>
            </a:fld>
            <a:endParaRPr lang="lt-LT" altLang="fr-FR"/>
          </a:p>
        </p:txBody>
      </p:sp>
    </p:spTree>
    <p:extLst>
      <p:ext uri="{BB962C8B-B14F-4D97-AF65-F5344CB8AC3E}">
        <p14:creationId xmlns:p14="http://schemas.microsoft.com/office/powerpoint/2010/main" val="1567858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CD42F5-93B0-470B-97D5-D4E84C305395}" type="slidenum">
              <a:rPr lang="en-US" altLang="fr-FR"/>
              <a:pPr>
                <a:defRPr/>
              </a:pPr>
              <a:t>‹#›</a:t>
            </a:fld>
            <a:endParaRPr lang="en-US" altLang="fr-FR"/>
          </a:p>
        </p:txBody>
      </p:sp>
    </p:spTree>
    <p:extLst>
      <p:ext uri="{BB962C8B-B14F-4D97-AF65-F5344CB8AC3E}">
        <p14:creationId xmlns:p14="http://schemas.microsoft.com/office/powerpoint/2010/main" val="31203197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D8987F-79BE-4F0F-8DAF-7121FB6F8A86}" type="slidenum">
              <a:rPr lang="en-US" altLang="fr-FR"/>
              <a:pPr>
                <a:defRPr/>
              </a:pPr>
              <a:t>‹#›</a:t>
            </a:fld>
            <a:endParaRPr lang="en-US" altLang="fr-FR"/>
          </a:p>
        </p:txBody>
      </p:sp>
    </p:spTree>
    <p:extLst>
      <p:ext uri="{BB962C8B-B14F-4D97-AF65-F5344CB8AC3E}">
        <p14:creationId xmlns:p14="http://schemas.microsoft.com/office/powerpoint/2010/main" val="14179241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A0F99F-D8A4-46F1-A31B-10CAE6416146}" type="slidenum">
              <a:rPr lang="en-US" altLang="fr-FR"/>
              <a:pPr>
                <a:defRPr/>
              </a:pPr>
              <a:t>‹#›</a:t>
            </a:fld>
            <a:endParaRPr lang="en-US" altLang="fr-FR"/>
          </a:p>
        </p:txBody>
      </p:sp>
    </p:spTree>
    <p:extLst>
      <p:ext uri="{BB962C8B-B14F-4D97-AF65-F5344CB8AC3E}">
        <p14:creationId xmlns:p14="http://schemas.microsoft.com/office/powerpoint/2010/main" val="30706595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H"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CH"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70C5C7-38C6-49A1-B039-58F927051B34}" type="slidenum">
              <a:rPr lang="en-US" altLang="fr-FR"/>
              <a:pPr>
                <a:defRPr/>
              </a:pPr>
              <a:t>‹#›</a:t>
            </a:fld>
            <a:endParaRPr lang="en-US" altLang="fr-FR"/>
          </a:p>
        </p:txBody>
      </p:sp>
    </p:spTree>
    <p:extLst>
      <p:ext uri="{BB962C8B-B14F-4D97-AF65-F5344CB8AC3E}">
        <p14:creationId xmlns:p14="http://schemas.microsoft.com/office/powerpoint/2010/main" val="175255460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Content Placeholder 2"/>
          <p:cNvSpPr>
            <a:spLocks noGrp="1"/>
          </p:cNvSpPr>
          <p:nvPr>
            <p:ph idx="1"/>
          </p:nvPr>
        </p:nvSpPr>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D5966D1-D057-46F2-91A6-30EB58F2CE26}" type="slidenum">
              <a:rPr lang="en-US" altLang="fr-FR"/>
              <a:pPr>
                <a:defRPr/>
              </a:pPr>
              <a:t>‹#›</a:t>
            </a:fld>
            <a:endParaRPr lang="en-US" altLang="fr-FR"/>
          </a:p>
        </p:txBody>
      </p:sp>
    </p:spTree>
    <p:extLst>
      <p:ext uri="{BB962C8B-B14F-4D97-AF65-F5344CB8AC3E}">
        <p14:creationId xmlns:p14="http://schemas.microsoft.com/office/powerpoint/2010/main" val="5717097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H"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H"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6658F1-152F-4017-A1F4-4C52D7EC1BD4}" type="slidenum">
              <a:rPr lang="en-US" altLang="fr-FR"/>
              <a:pPr>
                <a:defRPr/>
              </a:pPr>
              <a:t>‹#›</a:t>
            </a:fld>
            <a:endParaRPr lang="en-US" altLang="fr-FR"/>
          </a:p>
        </p:txBody>
      </p:sp>
    </p:spTree>
    <p:extLst>
      <p:ext uri="{BB962C8B-B14F-4D97-AF65-F5344CB8AC3E}">
        <p14:creationId xmlns:p14="http://schemas.microsoft.com/office/powerpoint/2010/main" val="6783834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210AA7-C69C-4DC5-A7EC-0A9FDBFF2945}" type="slidenum">
              <a:rPr lang="en-US" altLang="fr-FR"/>
              <a:pPr>
                <a:defRPr/>
              </a:pPr>
              <a:t>‹#›</a:t>
            </a:fld>
            <a:endParaRPr lang="en-US" altLang="fr-FR"/>
          </a:p>
        </p:txBody>
      </p:sp>
    </p:spTree>
    <p:extLst>
      <p:ext uri="{BB962C8B-B14F-4D97-AF65-F5344CB8AC3E}">
        <p14:creationId xmlns:p14="http://schemas.microsoft.com/office/powerpoint/2010/main" val="3113234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8C08C88-8E0A-494C-9896-B20998BD8924}" type="slidenum">
              <a:rPr lang="en-US" altLang="fr-FR"/>
              <a:pPr>
                <a:defRPr/>
              </a:pPr>
              <a:t>‹#›</a:t>
            </a:fld>
            <a:endParaRPr lang="en-US" altLang="fr-FR"/>
          </a:p>
        </p:txBody>
      </p:sp>
    </p:spTree>
    <p:extLst>
      <p:ext uri="{BB962C8B-B14F-4D97-AF65-F5344CB8AC3E}">
        <p14:creationId xmlns:p14="http://schemas.microsoft.com/office/powerpoint/2010/main" val="172281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E1903B4-BC6C-40D3-8C90-C27AC151C609}" type="slidenum">
              <a:rPr lang="en-US" altLang="fr-FR"/>
              <a:pPr>
                <a:defRPr/>
              </a:pPr>
              <a:t>‹#›</a:t>
            </a:fld>
            <a:endParaRPr lang="en-US" altLang="fr-FR"/>
          </a:p>
        </p:txBody>
      </p:sp>
    </p:spTree>
    <p:extLst>
      <p:ext uri="{BB962C8B-B14F-4D97-AF65-F5344CB8AC3E}">
        <p14:creationId xmlns:p14="http://schemas.microsoft.com/office/powerpoint/2010/main" val="3298558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EE3B53E-1FE6-4274-8B89-1DAA595273CD}" type="slidenum">
              <a:rPr lang="en-US" altLang="fr-FR"/>
              <a:pPr>
                <a:defRPr/>
              </a:pPr>
              <a:t>‹#›</a:t>
            </a:fld>
            <a:endParaRPr lang="en-US" altLang="fr-FR"/>
          </a:p>
        </p:txBody>
      </p:sp>
    </p:spTree>
    <p:extLst>
      <p:ext uri="{BB962C8B-B14F-4D97-AF65-F5344CB8AC3E}">
        <p14:creationId xmlns:p14="http://schemas.microsoft.com/office/powerpoint/2010/main" val="70881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H"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872FCE-0A79-4E4E-B238-B64A5D32A25E}" type="slidenum">
              <a:rPr lang="en-US" altLang="fr-FR"/>
              <a:pPr>
                <a:defRPr/>
              </a:pPr>
              <a:t>‹#›</a:t>
            </a:fld>
            <a:endParaRPr lang="en-US" altLang="fr-FR"/>
          </a:p>
        </p:txBody>
      </p:sp>
    </p:spTree>
    <p:extLst>
      <p:ext uri="{BB962C8B-B14F-4D97-AF65-F5344CB8AC3E}">
        <p14:creationId xmlns:p14="http://schemas.microsoft.com/office/powerpoint/2010/main" val="4089432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2D7D51-A399-4E97-A850-8E4EB8F4E18F}" type="slidenum">
              <a:rPr lang="en-US" altLang="fr-FR"/>
              <a:pPr>
                <a:defRPr/>
              </a:pPr>
              <a:t>‹#›</a:t>
            </a:fld>
            <a:endParaRPr lang="en-US" altLang="fr-FR"/>
          </a:p>
        </p:txBody>
      </p:sp>
    </p:spTree>
    <p:extLst>
      <p:ext uri="{BB962C8B-B14F-4D97-AF65-F5344CB8AC3E}">
        <p14:creationId xmlns:p14="http://schemas.microsoft.com/office/powerpoint/2010/main" val="260632610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H"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66E39D-DAA7-4B09-915F-EDB20B6482E3}" type="slidenum">
              <a:rPr lang="en-US" altLang="fr-FR"/>
              <a:pPr>
                <a:defRPr/>
              </a:pPr>
              <a:t>‹#›</a:t>
            </a:fld>
            <a:endParaRPr lang="en-US" altLang="fr-FR"/>
          </a:p>
        </p:txBody>
      </p:sp>
    </p:spTree>
    <p:extLst>
      <p:ext uri="{BB962C8B-B14F-4D97-AF65-F5344CB8AC3E}">
        <p14:creationId xmlns:p14="http://schemas.microsoft.com/office/powerpoint/2010/main" val="3590258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812790-D979-4D40-A852-23B7CC062F99}" type="slidenum">
              <a:rPr lang="en-US" altLang="fr-FR"/>
              <a:pPr>
                <a:defRPr/>
              </a:pPr>
              <a:t>‹#›</a:t>
            </a:fld>
            <a:endParaRPr lang="en-US" altLang="fr-FR"/>
          </a:p>
        </p:txBody>
      </p:sp>
    </p:spTree>
    <p:extLst>
      <p:ext uri="{BB962C8B-B14F-4D97-AF65-F5344CB8AC3E}">
        <p14:creationId xmlns:p14="http://schemas.microsoft.com/office/powerpoint/2010/main" val="3773947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H"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C38707-7BB2-465C-B36C-E6C9067ED842}" type="slidenum">
              <a:rPr lang="en-US" altLang="fr-FR"/>
              <a:pPr>
                <a:defRPr/>
              </a:pPr>
              <a:t>‹#›</a:t>
            </a:fld>
            <a:endParaRPr lang="en-US" altLang="fr-FR"/>
          </a:p>
        </p:txBody>
      </p:sp>
    </p:spTree>
    <p:extLst>
      <p:ext uri="{BB962C8B-B14F-4D97-AF65-F5344CB8AC3E}">
        <p14:creationId xmlns:p14="http://schemas.microsoft.com/office/powerpoint/2010/main" val="613727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CD42F5-93B0-470B-97D5-D4E84C305395}" type="slidenum">
              <a:rPr lang="en-US" altLang="fr-FR">
                <a:solidFill>
                  <a:srgbClr val="000000"/>
                </a:solidFill>
              </a:rPr>
              <a:pPr>
                <a:defRPr/>
              </a:pPr>
              <a:t>‹#›</a:t>
            </a:fld>
            <a:endParaRPr lang="en-US" altLang="fr-FR">
              <a:solidFill>
                <a:srgbClr val="000000"/>
              </a:solidFill>
            </a:endParaRPr>
          </a:p>
        </p:txBody>
      </p:sp>
    </p:spTree>
    <p:extLst>
      <p:ext uri="{BB962C8B-B14F-4D97-AF65-F5344CB8AC3E}">
        <p14:creationId xmlns:p14="http://schemas.microsoft.com/office/powerpoint/2010/main" val="409811792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2D7D51-A399-4E97-A850-8E4EB8F4E18F}" type="slidenum">
              <a:rPr lang="en-US" altLang="fr-FR">
                <a:solidFill>
                  <a:srgbClr val="000000"/>
                </a:solidFill>
              </a:rPr>
              <a:pPr>
                <a:defRPr/>
              </a:pPr>
              <a:t>‹#›</a:t>
            </a:fld>
            <a:endParaRPr lang="en-US" altLang="fr-FR">
              <a:solidFill>
                <a:srgbClr val="000000"/>
              </a:solidFill>
            </a:endParaRPr>
          </a:p>
        </p:txBody>
      </p:sp>
    </p:spTree>
    <p:extLst>
      <p:ext uri="{BB962C8B-B14F-4D97-AF65-F5344CB8AC3E}">
        <p14:creationId xmlns:p14="http://schemas.microsoft.com/office/powerpoint/2010/main" val="70097079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6108FC-6CF0-4EB0-B167-C5A0D82A6313}" type="slidenum">
              <a:rPr lang="en-US" altLang="fr-FR">
                <a:solidFill>
                  <a:srgbClr val="000000"/>
                </a:solidFill>
              </a:rPr>
              <a:pPr>
                <a:defRPr/>
              </a:pPr>
              <a:t>‹#›</a:t>
            </a:fld>
            <a:endParaRPr lang="en-US" altLang="fr-FR">
              <a:solidFill>
                <a:srgbClr val="000000"/>
              </a:solidFill>
            </a:endParaRPr>
          </a:p>
        </p:txBody>
      </p:sp>
    </p:spTree>
    <p:extLst>
      <p:ext uri="{BB962C8B-B14F-4D97-AF65-F5344CB8AC3E}">
        <p14:creationId xmlns:p14="http://schemas.microsoft.com/office/powerpoint/2010/main" val="19431186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83FB80-42FF-47F5-84FB-E5916E0BFE1F}" type="slidenum">
              <a:rPr lang="en-US" altLang="fr-FR">
                <a:solidFill>
                  <a:srgbClr val="000000"/>
                </a:solidFill>
              </a:rPr>
              <a:pPr>
                <a:defRPr/>
              </a:pPr>
              <a:t>‹#›</a:t>
            </a:fld>
            <a:endParaRPr lang="en-US" altLang="fr-FR">
              <a:solidFill>
                <a:srgbClr val="000000"/>
              </a:solidFill>
            </a:endParaRPr>
          </a:p>
        </p:txBody>
      </p:sp>
    </p:spTree>
    <p:extLst>
      <p:ext uri="{BB962C8B-B14F-4D97-AF65-F5344CB8AC3E}">
        <p14:creationId xmlns:p14="http://schemas.microsoft.com/office/powerpoint/2010/main" val="103403033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EEAACFE-6C01-416B-935C-FE0C266734A6}" type="slidenum">
              <a:rPr lang="en-US" altLang="fr-FR">
                <a:solidFill>
                  <a:srgbClr val="000000"/>
                </a:solidFill>
              </a:rPr>
              <a:pPr>
                <a:defRPr/>
              </a:pPr>
              <a:t>‹#›</a:t>
            </a:fld>
            <a:endParaRPr lang="en-US" altLang="fr-FR">
              <a:solidFill>
                <a:srgbClr val="000000"/>
              </a:solidFill>
            </a:endParaRPr>
          </a:p>
        </p:txBody>
      </p:sp>
    </p:spTree>
    <p:extLst>
      <p:ext uri="{BB962C8B-B14F-4D97-AF65-F5344CB8AC3E}">
        <p14:creationId xmlns:p14="http://schemas.microsoft.com/office/powerpoint/2010/main" val="279047661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25CE7E1-FCBB-421C-A2DC-3356C0467A5C}" type="slidenum">
              <a:rPr lang="en-US" altLang="fr-FR">
                <a:solidFill>
                  <a:srgbClr val="000000"/>
                </a:solidFill>
              </a:rPr>
              <a:pPr>
                <a:defRPr/>
              </a:pPr>
              <a:t>‹#›</a:t>
            </a:fld>
            <a:endParaRPr lang="en-US" altLang="fr-FR">
              <a:solidFill>
                <a:srgbClr val="000000"/>
              </a:solidFill>
            </a:endParaRPr>
          </a:p>
        </p:txBody>
      </p:sp>
    </p:spTree>
    <p:extLst>
      <p:ext uri="{BB962C8B-B14F-4D97-AF65-F5344CB8AC3E}">
        <p14:creationId xmlns:p14="http://schemas.microsoft.com/office/powerpoint/2010/main" val="274377267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B60-7006-4FFA-8414-BDE204242F2B}" type="slidenum">
              <a:rPr lang="en-US" altLang="fr-FR">
                <a:solidFill>
                  <a:srgbClr val="000000"/>
                </a:solidFill>
              </a:rPr>
              <a:pPr>
                <a:defRPr/>
              </a:pPr>
              <a:t>‹#›</a:t>
            </a:fld>
            <a:endParaRPr lang="en-US" altLang="fr-FR">
              <a:solidFill>
                <a:srgbClr val="000000"/>
              </a:solidFill>
            </a:endParaRPr>
          </a:p>
        </p:txBody>
      </p:sp>
    </p:spTree>
    <p:extLst>
      <p:ext uri="{BB962C8B-B14F-4D97-AF65-F5344CB8AC3E}">
        <p14:creationId xmlns:p14="http://schemas.microsoft.com/office/powerpoint/2010/main" val="28796289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6108FC-6CF0-4EB0-B167-C5A0D82A6313}" type="slidenum">
              <a:rPr lang="en-US" altLang="fr-FR"/>
              <a:pPr>
                <a:defRPr/>
              </a:pPr>
              <a:t>‹#›</a:t>
            </a:fld>
            <a:endParaRPr lang="en-US" altLang="fr-FR"/>
          </a:p>
        </p:txBody>
      </p:sp>
    </p:spTree>
    <p:extLst>
      <p:ext uri="{BB962C8B-B14F-4D97-AF65-F5344CB8AC3E}">
        <p14:creationId xmlns:p14="http://schemas.microsoft.com/office/powerpoint/2010/main" val="298274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05186C-8091-4CB6-A58A-10E4E271F519}" type="slidenum">
              <a:rPr lang="en-US" altLang="fr-FR">
                <a:solidFill>
                  <a:srgbClr val="000000"/>
                </a:solidFill>
              </a:rPr>
              <a:pPr>
                <a:defRPr/>
              </a:pPr>
              <a:t>‹#›</a:t>
            </a:fld>
            <a:endParaRPr lang="en-US" altLang="fr-FR">
              <a:solidFill>
                <a:srgbClr val="000000"/>
              </a:solidFill>
            </a:endParaRPr>
          </a:p>
        </p:txBody>
      </p:sp>
    </p:spTree>
    <p:extLst>
      <p:ext uri="{BB962C8B-B14F-4D97-AF65-F5344CB8AC3E}">
        <p14:creationId xmlns:p14="http://schemas.microsoft.com/office/powerpoint/2010/main" val="294392721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DDEDD6-5A96-421F-9BE1-DAEBEFD871EF}" type="slidenum">
              <a:rPr lang="en-US" altLang="fr-FR">
                <a:solidFill>
                  <a:srgbClr val="000000"/>
                </a:solidFill>
              </a:rPr>
              <a:pPr>
                <a:defRPr/>
              </a:pPr>
              <a:t>‹#›</a:t>
            </a:fld>
            <a:endParaRPr lang="en-US" altLang="fr-FR">
              <a:solidFill>
                <a:srgbClr val="000000"/>
              </a:solidFill>
            </a:endParaRPr>
          </a:p>
        </p:txBody>
      </p:sp>
    </p:spTree>
    <p:extLst>
      <p:ext uri="{BB962C8B-B14F-4D97-AF65-F5344CB8AC3E}">
        <p14:creationId xmlns:p14="http://schemas.microsoft.com/office/powerpoint/2010/main" val="275340763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D8987F-79BE-4F0F-8DAF-7121FB6F8A86}" type="slidenum">
              <a:rPr lang="en-US" altLang="fr-FR">
                <a:solidFill>
                  <a:srgbClr val="000000"/>
                </a:solidFill>
              </a:rPr>
              <a:pPr>
                <a:defRPr/>
              </a:pPr>
              <a:t>‹#›</a:t>
            </a:fld>
            <a:endParaRPr lang="en-US" altLang="fr-FR">
              <a:solidFill>
                <a:srgbClr val="000000"/>
              </a:solidFill>
            </a:endParaRPr>
          </a:p>
        </p:txBody>
      </p:sp>
    </p:spTree>
    <p:extLst>
      <p:ext uri="{BB962C8B-B14F-4D97-AF65-F5344CB8AC3E}">
        <p14:creationId xmlns:p14="http://schemas.microsoft.com/office/powerpoint/2010/main" val="246436754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A0F99F-D8A4-46F1-A31B-10CAE6416146}" type="slidenum">
              <a:rPr lang="en-US" altLang="fr-FR">
                <a:solidFill>
                  <a:srgbClr val="000000"/>
                </a:solidFill>
              </a:rPr>
              <a:pPr>
                <a:defRPr/>
              </a:pPr>
              <a:t>‹#›</a:t>
            </a:fld>
            <a:endParaRPr lang="en-US" altLang="fr-FR">
              <a:solidFill>
                <a:srgbClr val="000000"/>
              </a:solidFill>
            </a:endParaRPr>
          </a:p>
        </p:txBody>
      </p:sp>
    </p:spTree>
    <p:extLst>
      <p:ext uri="{BB962C8B-B14F-4D97-AF65-F5344CB8AC3E}">
        <p14:creationId xmlns:p14="http://schemas.microsoft.com/office/powerpoint/2010/main" val="6352722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83FB80-42FF-47F5-84FB-E5916E0BFE1F}" type="slidenum">
              <a:rPr lang="en-US" altLang="fr-FR"/>
              <a:pPr>
                <a:defRPr/>
              </a:pPr>
              <a:t>‹#›</a:t>
            </a:fld>
            <a:endParaRPr lang="en-US" altLang="fr-FR"/>
          </a:p>
        </p:txBody>
      </p:sp>
    </p:spTree>
    <p:extLst>
      <p:ext uri="{BB962C8B-B14F-4D97-AF65-F5344CB8AC3E}">
        <p14:creationId xmlns:p14="http://schemas.microsoft.com/office/powerpoint/2010/main" val="30084823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EEAACFE-6C01-416B-935C-FE0C266734A6}" type="slidenum">
              <a:rPr lang="en-US" altLang="fr-FR"/>
              <a:pPr>
                <a:defRPr/>
              </a:pPr>
              <a:t>‹#›</a:t>
            </a:fld>
            <a:endParaRPr lang="en-US" altLang="fr-FR"/>
          </a:p>
        </p:txBody>
      </p:sp>
    </p:spTree>
    <p:extLst>
      <p:ext uri="{BB962C8B-B14F-4D97-AF65-F5344CB8AC3E}">
        <p14:creationId xmlns:p14="http://schemas.microsoft.com/office/powerpoint/2010/main" val="11999967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25CE7E1-FCBB-421C-A2DC-3356C0467A5C}" type="slidenum">
              <a:rPr lang="en-US" altLang="fr-FR"/>
              <a:pPr>
                <a:defRPr/>
              </a:pPr>
              <a:t>‹#›</a:t>
            </a:fld>
            <a:endParaRPr lang="en-US" altLang="fr-FR"/>
          </a:p>
        </p:txBody>
      </p:sp>
    </p:spTree>
    <p:extLst>
      <p:ext uri="{BB962C8B-B14F-4D97-AF65-F5344CB8AC3E}">
        <p14:creationId xmlns:p14="http://schemas.microsoft.com/office/powerpoint/2010/main" val="7600094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E673B60-7006-4FFA-8414-BDE204242F2B}" type="slidenum">
              <a:rPr lang="en-US" altLang="fr-FR"/>
              <a:pPr>
                <a:defRPr/>
              </a:pPr>
              <a:t>‹#›</a:t>
            </a:fld>
            <a:endParaRPr lang="en-US" altLang="fr-FR"/>
          </a:p>
        </p:txBody>
      </p:sp>
    </p:spTree>
    <p:extLst>
      <p:ext uri="{BB962C8B-B14F-4D97-AF65-F5344CB8AC3E}">
        <p14:creationId xmlns:p14="http://schemas.microsoft.com/office/powerpoint/2010/main" val="42057447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05186C-8091-4CB6-A58A-10E4E271F519}" type="slidenum">
              <a:rPr lang="en-US" altLang="fr-FR"/>
              <a:pPr>
                <a:defRPr/>
              </a:pPr>
              <a:t>‹#›</a:t>
            </a:fld>
            <a:endParaRPr lang="en-US" altLang="fr-FR"/>
          </a:p>
        </p:txBody>
      </p:sp>
    </p:spTree>
    <p:extLst>
      <p:ext uri="{BB962C8B-B14F-4D97-AF65-F5344CB8AC3E}">
        <p14:creationId xmlns:p14="http://schemas.microsoft.com/office/powerpoint/2010/main" val="26896474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DDEDD6-5A96-421F-9BE1-DAEBEFD871EF}" type="slidenum">
              <a:rPr lang="en-US" altLang="fr-FR"/>
              <a:pPr>
                <a:defRPr/>
              </a:pPr>
              <a:t>‹#›</a:t>
            </a:fld>
            <a:endParaRPr lang="en-US" altLang="fr-FR"/>
          </a:p>
        </p:txBody>
      </p:sp>
    </p:spTree>
    <p:extLst>
      <p:ext uri="{BB962C8B-B14F-4D97-AF65-F5344CB8AC3E}">
        <p14:creationId xmlns:p14="http://schemas.microsoft.com/office/powerpoint/2010/main" val="28865213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p>
        </p:txBody>
      </p:sp>
      <p:sp>
        <p:nvSpPr>
          <p:cNvPr id="1136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ＭＳ Ｐゴシック" charset="-128"/>
              </a:defRPr>
            </a:lvl1pPr>
          </a:lstStyle>
          <a:p>
            <a:pPr>
              <a:defRPr/>
            </a:pPr>
            <a:endParaRPr lang="en-US"/>
          </a:p>
        </p:txBody>
      </p:sp>
      <p:sp>
        <p:nvSpPr>
          <p:cNvPr id="1136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cs typeface="ＭＳ Ｐゴシック" charset="-128"/>
              </a:defRPr>
            </a:lvl1pPr>
          </a:lstStyle>
          <a:p>
            <a:pPr>
              <a:defRPr/>
            </a:pPr>
            <a:endParaRPr lang="en-US"/>
          </a:p>
        </p:txBody>
      </p:sp>
      <p:sp>
        <p:nvSpPr>
          <p:cNvPr id="1136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AC771A9-911A-4322-A832-8A20812D8060}" type="slidenum">
              <a:rPr lang="en-US" altLang="fr-FR"/>
              <a:pPr>
                <a:defRPr/>
              </a:pPr>
              <a:t>‹#›</a:t>
            </a:fld>
            <a:endParaRPr lang="en-US" altLang="fr-FR"/>
          </a:p>
        </p:txBody>
      </p:sp>
      <p:pic>
        <p:nvPicPr>
          <p:cNvPr id="1031" name="Picture 7" descr="UNI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47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3" descr="Bande_Logo_UNI_sansoutlineNV"/>
          <p:cNvPicPr>
            <a:picLocks noChangeAspect="1" noChangeArrowheads="1"/>
          </p:cNvPicPr>
          <p:nvPr/>
        </p:nvPicPr>
        <p:blipFill>
          <a:blip r:embed="rId14">
            <a:extLst>
              <a:ext uri="{28A0092B-C50C-407E-A947-70E740481C1C}">
                <a14:useLocalDpi xmlns:a14="http://schemas.microsoft.com/office/drawing/2010/main" val="0"/>
              </a:ext>
            </a:extLst>
          </a:blip>
          <a:srcRect b="5440"/>
          <a:stretch>
            <a:fillRect/>
          </a:stretch>
        </p:blipFill>
        <p:spPr bwMode="auto">
          <a:xfrm>
            <a:off x="0" y="2853705"/>
            <a:ext cx="91440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8"/>
          <p:cNvSpPr txBox="1">
            <a:spLocks noChangeArrowheads="1"/>
          </p:cNvSpPr>
          <p:nvPr/>
        </p:nvSpPr>
        <p:spPr bwMode="auto">
          <a:xfrm>
            <a:off x="539750" y="620713"/>
            <a:ext cx="467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en-US" altLang="fr-FR" b="1">
              <a:latin typeface="Arial Narrow" panose="020B0606020202030204" pitchFamily="34" charset="0"/>
            </a:endParaRPr>
          </a:p>
        </p:txBody>
      </p:sp>
      <p:pic>
        <p:nvPicPr>
          <p:cNvPr id="1034" name="Picture 22" descr="emblème outline+faculté_FLSHASE_E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5625" y="6524625"/>
            <a:ext cx="46863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INSIDE_grey_bat.ai"/>
          <p:cNvPicPr>
            <a:picLocks noChangeAspect="1"/>
          </p:cNvPicPr>
          <p:nvPr/>
        </p:nvPicPr>
        <p:blipFill>
          <a:blip r:embed="rId16">
            <a:extLst>
              <a:ext uri="{28A0092B-C50C-407E-A947-70E740481C1C}">
                <a14:useLocalDpi xmlns:a14="http://schemas.microsoft.com/office/drawing/2010/main" val="0"/>
              </a:ext>
            </a:extLst>
          </a:blip>
          <a:srcRect l="24789" t="50000" r="47983" b="28125"/>
          <a:stretch>
            <a:fillRect/>
          </a:stretch>
        </p:blipFill>
        <p:spPr bwMode="auto">
          <a:xfrm>
            <a:off x="323528" y="5239759"/>
            <a:ext cx="29384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467544" y="5982507"/>
            <a:ext cx="2398526" cy="470829"/>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rot="0" vert="horz" wrap="square" lIns="91440" tIns="45720" rIns="91440" bIns="45720" anchor="t" anchorCtr="0" upright="1">
            <a:noAutofit/>
          </a:bodyPr>
          <a:lstStyle/>
          <a:p>
            <a:pPr algn="l">
              <a:lnSpc>
                <a:spcPct val="115000"/>
              </a:lnSpc>
              <a:spcAft>
                <a:spcPts val="0"/>
              </a:spcAft>
            </a:pPr>
            <a:r>
              <a:rPr lang="en-US" sz="800" dirty="0" smtClean="0">
                <a:solidFill>
                  <a:schemeClr val="tx2">
                    <a:lumMod val="50000"/>
                    <a:lumOff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Institute for Research on Generations and Family:</a:t>
            </a:r>
          </a:p>
          <a:p>
            <a:pPr algn="l">
              <a:lnSpc>
                <a:spcPct val="115000"/>
              </a:lnSpc>
              <a:spcAft>
                <a:spcPts val="0"/>
              </a:spcAft>
            </a:pPr>
            <a:r>
              <a:rPr lang="en-US" sz="800" kern="1200" dirty="0" smtClean="0">
                <a:solidFill>
                  <a:schemeClr val="tx2">
                    <a:lumMod val="50000"/>
                    <a:lumOff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Youth Research</a:t>
            </a:r>
            <a:endParaRPr lang="fr-CH" sz="800" kern="1200" dirty="0">
              <a:solidFill>
                <a:schemeClr val="tx2">
                  <a:lumMod val="50000"/>
                  <a:lumOff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latin typeface="+mj-lt"/>
          <a:ea typeface="ＭＳ Ｐゴシック" panose="020B0600070205080204" pitchFamily="34" charset="-128"/>
          <a:cs typeface="+mj-cs"/>
        </a:defRPr>
      </a:lvl1pPr>
      <a:lvl2pPr algn="ctr" rtl="0" eaLnBrk="1" fontAlgn="base" hangingPunct="1">
        <a:spcBef>
          <a:spcPct val="0"/>
        </a:spcBef>
        <a:spcAft>
          <a:spcPct val="0"/>
        </a:spcAft>
        <a:defRPr sz="4400">
          <a:solidFill>
            <a:schemeClr val="tx2"/>
          </a:solidFill>
          <a:latin typeface="Arial" charset="0"/>
          <a:ea typeface="ＭＳ Ｐゴシック" panose="020B0600070205080204" pitchFamily="34" charset="-128"/>
        </a:defRPr>
      </a:lvl2pPr>
      <a:lvl3pPr algn="ctr" rtl="0" eaLnBrk="1" fontAlgn="base" hangingPunct="1">
        <a:spcBef>
          <a:spcPct val="0"/>
        </a:spcBef>
        <a:spcAft>
          <a:spcPct val="0"/>
        </a:spcAft>
        <a:defRPr sz="4400">
          <a:solidFill>
            <a:schemeClr val="tx2"/>
          </a:solidFill>
          <a:latin typeface="Arial" charset="0"/>
          <a:ea typeface="ＭＳ Ｐゴシック" panose="020B0600070205080204" pitchFamily="34" charset="-128"/>
        </a:defRPr>
      </a:lvl3pPr>
      <a:lvl4pPr algn="ctr" rtl="0" eaLnBrk="1" fontAlgn="base" hangingPunct="1">
        <a:spcBef>
          <a:spcPct val="0"/>
        </a:spcBef>
        <a:spcAft>
          <a:spcPct val="0"/>
        </a:spcAft>
        <a:defRPr sz="4400">
          <a:solidFill>
            <a:schemeClr val="tx2"/>
          </a:solidFill>
          <a:latin typeface="Arial" charset="0"/>
          <a:ea typeface="ＭＳ Ｐゴシック" panose="020B0600070205080204" pitchFamily="34" charset="-128"/>
        </a:defRPr>
      </a:lvl4pPr>
      <a:lvl5pPr algn="ctr" rtl="0" eaLnBrk="1" fontAlgn="base" hangingPunct="1">
        <a:spcBef>
          <a:spcPct val="0"/>
        </a:spcBef>
        <a:spcAft>
          <a:spcPct val="0"/>
        </a:spcAft>
        <a:defRPr sz="4400">
          <a:solidFill>
            <a:schemeClr val="tx2"/>
          </a:solidFill>
          <a:latin typeface="Arial" charset="0"/>
          <a:ea typeface="ＭＳ Ｐゴシック" panose="020B0600070205080204" pitchFamily="34"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panose="020B0600070205080204" pitchFamily="34"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dirty="0" smtClean="0"/>
              <a:t>Click to edit Master text styles</a:t>
            </a:r>
          </a:p>
          <a:p>
            <a:pPr lvl="1"/>
            <a:r>
              <a:rPr lang="en-US" altLang="fr-FR" dirty="0" smtClean="0"/>
              <a:t>Second level</a:t>
            </a:r>
          </a:p>
          <a:p>
            <a:pPr lvl="2"/>
            <a:r>
              <a:rPr lang="en-US" altLang="fr-FR" dirty="0" smtClean="0"/>
              <a:t>Third level</a:t>
            </a:r>
          </a:p>
          <a:p>
            <a:pPr lvl="3"/>
            <a:r>
              <a:rPr lang="en-US" altLang="fr-FR" dirty="0" smtClean="0"/>
              <a:t>Fourth level</a:t>
            </a:r>
          </a:p>
          <a:p>
            <a:pPr lvl="4"/>
            <a:r>
              <a:rPr lang="en-US" altLang="fr-FR" dirty="0" smtClean="0"/>
              <a:t>Fifth level</a:t>
            </a:r>
          </a:p>
        </p:txBody>
      </p:sp>
      <p:sp>
        <p:nvSpPr>
          <p:cNvPr id="138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ＭＳ Ｐゴシック" charset="-128"/>
              </a:defRPr>
            </a:lvl1pPr>
          </a:lstStyle>
          <a:p>
            <a:pPr>
              <a:defRPr/>
            </a:pPr>
            <a:endParaRPr lang="en-US"/>
          </a:p>
        </p:txBody>
      </p:sp>
      <p:sp>
        <p:nvSpPr>
          <p:cNvPr id="138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charset="-128"/>
                <a:cs typeface="ＭＳ Ｐゴシック" charset="-128"/>
              </a:defRPr>
            </a:lvl1pPr>
          </a:lstStyle>
          <a:p>
            <a:pPr>
              <a:defRPr/>
            </a:pPr>
            <a:endParaRPr lang="en-US"/>
          </a:p>
        </p:txBody>
      </p:sp>
      <p:sp>
        <p:nvSpPr>
          <p:cNvPr id="138246" name="Rectangle 6"/>
          <p:cNvSpPr>
            <a:spLocks noGrp="1" noChangeArrowheads="1"/>
          </p:cNvSpPr>
          <p:nvPr>
            <p:ph type="sldNum" sz="quarter" idx="4"/>
          </p:nvPr>
        </p:nvSpPr>
        <p:spPr bwMode="auto">
          <a:xfrm>
            <a:off x="6553200" y="6479624"/>
            <a:ext cx="2133600" cy="3032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pPr>
              <a:defRPr/>
            </a:pPr>
            <a:fld id="{4D5CE1AC-7349-4BD1-94E5-3BE67B65AF11}" type="slidenum">
              <a:rPr lang="en-US" altLang="fr-FR" smtClean="0"/>
              <a:pPr>
                <a:defRPr/>
              </a:pPr>
              <a:t>‹#›</a:t>
            </a:fld>
            <a:endParaRPr lang="en-US" altLang="fr-FR"/>
          </a:p>
        </p:txBody>
      </p:sp>
      <p:pic>
        <p:nvPicPr>
          <p:cNvPr id="2055" name="Picture 7" descr="bande_kleng"/>
          <p:cNvPicPr>
            <a:picLocks noChangeAspect="1" noChangeArrowheads="1"/>
          </p:cNvPicPr>
          <p:nvPr/>
        </p:nvPicPr>
        <p:blipFill>
          <a:blip r:embed="rId13">
            <a:extLst>
              <a:ext uri="{28A0092B-C50C-407E-A947-70E740481C1C}">
                <a14:useLocalDpi xmlns:a14="http://schemas.microsoft.com/office/drawing/2010/main" val="0"/>
              </a:ext>
            </a:extLst>
          </a:blip>
          <a:srcRect l="2055" r="3700" b="36719"/>
          <a:stretch>
            <a:fillRect/>
          </a:stretch>
        </p:blipFill>
        <p:spPr bwMode="auto">
          <a:xfrm>
            <a:off x="0" y="5876925"/>
            <a:ext cx="9191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INSIDE_grey_bat.ai"/>
          <p:cNvPicPr>
            <a:picLocks noChangeAspect="1"/>
          </p:cNvPicPr>
          <p:nvPr/>
        </p:nvPicPr>
        <p:blipFill>
          <a:blip r:embed="rId14">
            <a:extLst>
              <a:ext uri="{28A0092B-C50C-407E-A947-70E740481C1C}">
                <a14:useLocalDpi xmlns:a14="http://schemas.microsoft.com/office/drawing/2010/main" val="0"/>
              </a:ext>
            </a:extLst>
          </a:blip>
          <a:srcRect l="25211" t="53125" r="47563" b="28125"/>
          <a:stretch>
            <a:fillRect/>
          </a:stretch>
        </p:blipFill>
        <p:spPr bwMode="auto">
          <a:xfrm>
            <a:off x="3707904" y="6068144"/>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5773874" y="6093296"/>
            <a:ext cx="2398526" cy="470829"/>
          </a:xfrm>
          <a:prstGeom prst="rect">
            <a:avLst/>
          </a:prstGeom>
          <a:noFill/>
          <a:ln w="25400" cap="flat" cmpd="sng" algn="ctr">
            <a:noFill/>
            <a:prstDash val="solid"/>
            <a:headEnd/>
            <a:tailEnd/>
          </a:ln>
          <a:effectLst/>
        </p:spPr>
        <p:txBody>
          <a:bodyPr rot="0" vert="horz" wrap="square" lIns="91440" tIns="45720" rIns="91440" bIns="45720" anchor="t" anchorCtr="0" upright="1">
            <a:noAutofit/>
          </a:bodyPr>
          <a:lstStyle/>
          <a:p>
            <a:pPr algn="l">
              <a:lnSpc>
                <a:spcPct val="115000"/>
              </a:lnSpc>
              <a:spcAft>
                <a:spcPts val="0"/>
              </a:spcAft>
            </a:pPr>
            <a:r>
              <a:rPr lang="en-US" sz="800" dirty="0" smtClean="0">
                <a:solidFill>
                  <a:schemeClr val="tx2">
                    <a:lumMod val="50000"/>
                    <a:lumOff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Institute for Research on Generations and Family:</a:t>
            </a:r>
          </a:p>
          <a:p>
            <a:pPr algn="l">
              <a:lnSpc>
                <a:spcPct val="115000"/>
              </a:lnSpc>
              <a:spcAft>
                <a:spcPts val="0"/>
              </a:spcAft>
            </a:pPr>
            <a:r>
              <a:rPr lang="en-US" sz="800" kern="1200" dirty="0" smtClean="0">
                <a:solidFill>
                  <a:schemeClr val="tx2">
                    <a:lumMod val="50000"/>
                    <a:lumOff val="50000"/>
                  </a:schemeClr>
                </a:solidFill>
                <a:effectLst/>
                <a:latin typeface="Arial Narrow" panose="020B0606020202030204" pitchFamily="34" charset="0"/>
                <a:ea typeface="Times New Roman" panose="02020603050405020304" pitchFamily="18" charset="0"/>
                <a:cs typeface="Times New Roman" panose="02020603050405020304" pitchFamily="18" charset="0"/>
              </a:rPr>
              <a:t>Youth Research</a:t>
            </a:r>
            <a:endParaRPr lang="fr-CH" sz="800" kern="1200" dirty="0">
              <a:solidFill>
                <a:schemeClr val="tx2">
                  <a:lumMod val="50000"/>
                  <a:lumOff val="50000"/>
                </a:schemeClr>
              </a:solidFill>
              <a:effectLst/>
              <a:latin typeface="Arial Narrow" panose="020B0606020202030204" pitchFamily="34" charset="0"/>
              <a:ea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800" b="1" u="sng">
          <a:solidFill>
            <a:srgbClr val="D43721"/>
          </a:solidFill>
          <a:latin typeface="+mj-lt"/>
          <a:ea typeface="ＭＳ Ｐゴシック" panose="020B0600070205080204" pitchFamily="34" charset="-128"/>
          <a:cs typeface="+mj-cs"/>
        </a:defRPr>
      </a:lvl1pPr>
      <a:lvl2pPr algn="l" rtl="0" eaLnBrk="0" fontAlgn="base" hangingPunct="0">
        <a:spcBef>
          <a:spcPct val="0"/>
        </a:spcBef>
        <a:spcAft>
          <a:spcPct val="0"/>
        </a:spcAft>
        <a:defRPr sz="3800" b="1" u="sng">
          <a:solidFill>
            <a:srgbClr val="D43721"/>
          </a:solidFill>
          <a:latin typeface="Arial Narrow" charset="0"/>
          <a:ea typeface="ＭＳ Ｐゴシック" panose="020B0600070205080204" pitchFamily="34" charset="-128"/>
        </a:defRPr>
      </a:lvl2pPr>
      <a:lvl3pPr algn="l" rtl="0" eaLnBrk="0" fontAlgn="base" hangingPunct="0">
        <a:spcBef>
          <a:spcPct val="0"/>
        </a:spcBef>
        <a:spcAft>
          <a:spcPct val="0"/>
        </a:spcAft>
        <a:defRPr sz="3800" b="1" u="sng">
          <a:solidFill>
            <a:srgbClr val="D43721"/>
          </a:solidFill>
          <a:latin typeface="Arial Narrow" charset="0"/>
          <a:ea typeface="ＭＳ Ｐゴシック" panose="020B0600070205080204" pitchFamily="34" charset="-128"/>
        </a:defRPr>
      </a:lvl3pPr>
      <a:lvl4pPr algn="l" rtl="0" eaLnBrk="0" fontAlgn="base" hangingPunct="0">
        <a:spcBef>
          <a:spcPct val="0"/>
        </a:spcBef>
        <a:spcAft>
          <a:spcPct val="0"/>
        </a:spcAft>
        <a:defRPr sz="3800" b="1" u="sng">
          <a:solidFill>
            <a:srgbClr val="D43721"/>
          </a:solidFill>
          <a:latin typeface="Arial Narrow" charset="0"/>
          <a:ea typeface="ＭＳ Ｐゴシック" panose="020B0600070205080204" pitchFamily="34" charset="-128"/>
        </a:defRPr>
      </a:lvl4pPr>
      <a:lvl5pPr algn="l" rtl="0" eaLnBrk="0" fontAlgn="base" hangingPunct="0">
        <a:spcBef>
          <a:spcPct val="0"/>
        </a:spcBef>
        <a:spcAft>
          <a:spcPct val="0"/>
        </a:spcAft>
        <a:defRPr sz="3800" b="1" u="sng">
          <a:solidFill>
            <a:srgbClr val="D43721"/>
          </a:solidFill>
          <a:latin typeface="Arial Narrow" charset="0"/>
          <a:ea typeface="ＭＳ Ｐゴシック" panose="020B0600070205080204" pitchFamily="34" charset="-128"/>
        </a:defRPr>
      </a:lvl5pPr>
      <a:lvl6pPr marL="457200" algn="l" rtl="0" fontAlgn="base">
        <a:spcBef>
          <a:spcPct val="0"/>
        </a:spcBef>
        <a:spcAft>
          <a:spcPct val="0"/>
        </a:spcAft>
        <a:defRPr sz="3800" b="1" u="sng">
          <a:solidFill>
            <a:srgbClr val="D43721"/>
          </a:solidFill>
          <a:latin typeface="Arial Narrow" charset="0"/>
        </a:defRPr>
      </a:lvl6pPr>
      <a:lvl7pPr marL="914400" algn="l" rtl="0" fontAlgn="base">
        <a:spcBef>
          <a:spcPct val="0"/>
        </a:spcBef>
        <a:spcAft>
          <a:spcPct val="0"/>
        </a:spcAft>
        <a:defRPr sz="3800" b="1" u="sng">
          <a:solidFill>
            <a:srgbClr val="D43721"/>
          </a:solidFill>
          <a:latin typeface="Arial Narrow" charset="0"/>
        </a:defRPr>
      </a:lvl7pPr>
      <a:lvl8pPr marL="1371600" algn="l" rtl="0" fontAlgn="base">
        <a:spcBef>
          <a:spcPct val="0"/>
        </a:spcBef>
        <a:spcAft>
          <a:spcPct val="0"/>
        </a:spcAft>
        <a:defRPr sz="3800" b="1" u="sng">
          <a:solidFill>
            <a:srgbClr val="D43721"/>
          </a:solidFill>
          <a:latin typeface="Arial Narrow" charset="0"/>
        </a:defRPr>
      </a:lvl8pPr>
      <a:lvl9pPr marL="1828800" algn="l" rtl="0" fontAlgn="base">
        <a:spcBef>
          <a:spcPct val="0"/>
        </a:spcBef>
        <a:spcAft>
          <a:spcPct val="0"/>
        </a:spcAft>
        <a:defRPr sz="3800" b="1" u="sng">
          <a:solidFill>
            <a:srgbClr val="D437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p>
        </p:txBody>
      </p:sp>
      <p:sp>
        <p:nvSpPr>
          <p:cNvPr id="1136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ＭＳ Ｐゴシック" charset="-128"/>
              </a:defRPr>
            </a:lvl1pPr>
          </a:lstStyle>
          <a:p>
            <a:pPr>
              <a:defRPr/>
            </a:pPr>
            <a:endParaRPr lang="en-US">
              <a:solidFill>
                <a:srgbClr val="000000"/>
              </a:solidFill>
            </a:endParaRPr>
          </a:p>
        </p:txBody>
      </p:sp>
      <p:sp>
        <p:nvSpPr>
          <p:cNvPr id="1136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cs typeface="ＭＳ Ｐゴシック" charset="-128"/>
              </a:defRPr>
            </a:lvl1pPr>
          </a:lstStyle>
          <a:p>
            <a:pPr>
              <a:defRPr/>
            </a:pPr>
            <a:endParaRPr lang="en-US">
              <a:solidFill>
                <a:srgbClr val="000000"/>
              </a:solidFill>
            </a:endParaRPr>
          </a:p>
        </p:txBody>
      </p:sp>
      <p:sp>
        <p:nvSpPr>
          <p:cNvPr id="1136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AC771A9-911A-4322-A832-8A20812D8060}" type="slidenum">
              <a:rPr lang="en-US" altLang="fr-FR">
                <a:solidFill>
                  <a:srgbClr val="000000"/>
                </a:solidFill>
              </a:rPr>
              <a:pPr>
                <a:defRPr/>
              </a:pPr>
              <a:t>‹#›</a:t>
            </a:fld>
            <a:endParaRPr lang="en-US" altLang="fr-FR">
              <a:solidFill>
                <a:srgbClr val="000000"/>
              </a:solidFill>
            </a:endParaRPr>
          </a:p>
        </p:txBody>
      </p:sp>
      <p:pic>
        <p:nvPicPr>
          <p:cNvPr id="1031" name="Picture 7" descr="UNI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47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3" descr="Bande_Logo_UNI_sansoutlineNV"/>
          <p:cNvPicPr>
            <a:picLocks noChangeAspect="1" noChangeArrowheads="1"/>
          </p:cNvPicPr>
          <p:nvPr/>
        </p:nvPicPr>
        <p:blipFill>
          <a:blip r:embed="rId14">
            <a:extLst>
              <a:ext uri="{28A0092B-C50C-407E-A947-70E740481C1C}">
                <a14:useLocalDpi xmlns:a14="http://schemas.microsoft.com/office/drawing/2010/main" val="0"/>
              </a:ext>
            </a:extLst>
          </a:blip>
          <a:srcRect b="5440"/>
          <a:stretch>
            <a:fillRect/>
          </a:stretch>
        </p:blipFill>
        <p:spPr bwMode="auto">
          <a:xfrm>
            <a:off x="0" y="2853705"/>
            <a:ext cx="91440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8"/>
          <p:cNvSpPr txBox="1">
            <a:spLocks noChangeArrowheads="1"/>
          </p:cNvSpPr>
          <p:nvPr/>
        </p:nvSpPr>
        <p:spPr bwMode="auto">
          <a:xfrm>
            <a:off x="539750" y="620713"/>
            <a:ext cx="467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en-US" altLang="fr-FR" b="1">
              <a:solidFill>
                <a:srgbClr val="000000"/>
              </a:solidFill>
              <a:latin typeface="Arial Narrow" panose="020B0606020202030204" pitchFamily="34" charset="0"/>
            </a:endParaRPr>
          </a:p>
        </p:txBody>
      </p:sp>
      <p:pic>
        <p:nvPicPr>
          <p:cNvPr id="1034" name="Picture 22" descr="emblème outline+faculté_FLSHASE_E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5625" y="6524625"/>
            <a:ext cx="46863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INSIDE_grey_bat.ai"/>
          <p:cNvPicPr>
            <a:picLocks noChangeAspect="1"/>
          </p:cNvPicPr>
          <p:nvPr/>
        </p:nvPicPr>
        <p:blipFill>
          <a:blip r:embed="rId16">
            <a:extLst>
              <a:ext uri="{28A0092B-C50C-407E-A947-70E740481C1C}">
                <a14:useLocalDpi xmlns:a14="http://schemas.microsoft.com/office/drawing/2010/main" val="0"/>
              </a:ext>
            </a:extLst>
          </a:blip>
          <a:srcRect l="24789" t="50000" r="47983" b="28125"/>
          <a:stretch>
            <a:fillRect/>
          </a:stretch>
        </p:blipFill>
        <p:spPr bwMode="auto">
          <a:xfrm>
            <a:off x="323528" y="5239759"/>
            <a:ext cx="29384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467544" y="5982507"/>
            <a:ext cx="2398526" cy="470829"/>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rot="0" vert="horz" wrap="square" lIns="91440" tIns="45720" rIns="91440" bIns="45720" anchor="t" anchorCtr="0" upright="1">
            <a:noAutofit/>
          </a:bodyPr>
          <a:lstStyle/>
          <a:p>
            <a:pPr>
              <a:lnSpc>
                <a:spcPct val="115000"/>
              </a:lnSpc>
              <a:spcAft>
                <a:spcPts val="0"/>
              </a:spcAft>
            </a:pPr>
            <a:r>
              <a:rPr lang="en-US" sz="800" dirty="0" smtClean="0">
                <a:solidFill>
                  <a:srgbClr val="000000">
                    <a:lumMod val="50000"/>
                    <a:lumOff val="50000"/>
                  </a:srgbClr>
                </a:solidFill>
                <a:latin typeface="Arial Narrow" panose="020B0606020202030204" pitchFamily="34" charset="0"/>
                <a:ea typeface="Times New Roman" panose="02020603050405020304" pitchFamily="18" charset="0"/>
                <a:cs typeface="Times New Roman" panose="02020603050405020304" pitchFamily="18" charset="0"/>
              </a:rPr>
              <a:t>Institute for Research on Generations and Family:</a:t>
            </a:r>
          </a:p>
          <a:p>
            <a:pPr>
              <a:lnSpc>
                <a:spcPct val="115000"/>
              </a:lnSpc>
              <a:spcAft>
                <a:spcPts val="0"/>
              </a:spcAft>
            </a:pPr>
            <a:r>
              <a:rPr lang="en-US" sz="800" dirty="0" smtClean="0">
                <a:solidFill>
                  <a:srgbClr val="000000">
                    <a:lumMod val="50000"/>
                    <a:lumOff val="50000"/>
                  </a:srgbClr>
                </a:solidFill>
                <a:latin typeface="Arial Narrow" panose="020B0606020202030204" pitchFamily="34" charset="0"/>
                <a:ea typeface="Times New Roman" panose="02020603050405020304" pitchFamily="18" charset="0"/>
                <a:cs typeface="Times New Roman" panose="02020603050405020304" pitchFamily="18" charset="0"/>
              </a:rPr>
              <a:t>Youth Research</a:t>
            </a:r>
            <a:endParaRPr lang="fr-CH" sz="800" dirty="0">
              <a:solidFill>
                <a:srgbClr val="000000">
                  <a:lumMod val="50000"/>
                  <a:lumOff val="50000"/>
                </a:srgbClr>
              </a:solidFill>
              <a:latin typeface="Arial Narrow" panose="020B0606020202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573397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latin typeface="+mj-lt"/>
          <a:ea typeface="ＭＳ Ｐゴシック" panose="020B0600070205080204" pitchFamily="34" charset="-128"/>
          <a:cs typeface="+mj-cs"/>
        </a:defRPr>
      </a:lvl1pPr>
      <a:lvl2pPr algn="ctr" rtl="0" eaLnBrk="1" fontAlgn="base" hangingPunct="1">
        <a:spcBef>
          <a:spcPct val="0"/>
        </a:spcBef>
        <a:spcAft>
          <a:spcPct val="0"/>
        </a:spcAft>
        <a:defRPr sz="4400">
          <a:solidFill>
            <a:schemeClr val="tx2"/>
          </a:solidFill>
          <a:latin typeface="Arial" charset="0"/>
          <a:ea typeface="ＭＳ Ｐゴシック" panose="020B0600070205080204" pitchFamily="34" charset="-128"/>
        </a:defRPr>
      </a:lvl2pPr>
      <a:lvl3pPr algn="ctr" rtl="0" eaLnBrk="1" fontAlgn="base" hangingPunct="1">
        <a:spcBef>
          <a:spcPct val="0"/>
        </a:spcBef>
        <a:spcAft>
          <a:spcPct val="0"/>
        </a:spcAft>
        <a:defRPr sz="4400">
          <a:solidFill>
            <a:schemeClr val="tx2"/>
          </a:solidFill>
          <a:latin typeface="Arial" charset="0"/>
          <a:ea typeface="ＭＳ Ｐゴシック" panose="020B0600070205080204" pitchFamily="34" charset="-128"/>
        </a:defRPr>
      </a:lvl3pPr>
      <a:lvl4pPr algn="ctr" rtl="0" eaLnBrk="1" fontAlgn="base" hangingPunct="1">
        <a:spcBef>
          <a:spcPct val="0"/>
        </a:spcBef>
        <a:spcAft>
          <a:spcPct val="0"/>
        </a:spcAft>
        <a:defRPr sz="4400">
          <a:solidFill>
            <a:schemeClr val="tx2"/>
          </a:solidFill>
          <a:latin typeface="Arial" charset="0"/>
          <a:ea typeface="ＭＳ Ｐゴシック" panose="020B0600070205080204" pitchFamily="34" charset="-128"/>
        </a:defRPr>
      </a:lvl4pPr>
      <a:lvl5pPr algn="ctr" rtl="0" eaLnBrk="1" fontAlgn="base" hangingPunct="1">
        <a:spcBef>
          <a:spcPct val="0"/>
        </a:spcBef>
        <a:spcAft>
          <a:spcPct val="0"/>
        </a:spcAft>
        <a:defRPr sz="4400">
          <a:solidFill>
            <a:schemeClr val="tx2"/>
          </a:solidFill>
          <a:latin typeface="Arial" charset="0"/>
          <a:ea typeface="ＭＳ Ｐゴシック" panose="020B0600070205080204" pitchFamily="34"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panose="020B0600070205080204" pitchFamily="34"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79950"/>
            <a:ext cx="8640960" cy="954107"/>
          </a:xfrm>
          <a:prstGeom prst="rect">
            <a:avLst/>
          </a:prstGeom>
          <a:noFill/>
        </p:spPr>
        <p:txBody>
          <a:bodyPr wrap="square">
            <a:spAutoFit/>
          </a:bodyPr>
          <a:lstStyle/>
          <a:p>
            <a:pPr marL="180975"/>
            <a:r>
              <a:rPr lang="en-US" sz="2800" b="1" dirty="0"/>
              <a:t>Crucial components in successfully mastering the transition into work – Patterns of coping</a:t>
            </a:r>
            <a:endParaRPr lang="de-DE" sz="2800" dirty="0"/>
          </a:p>
        </p:txBody>
      </p:sp>
      <p:sp>
        <p:nvSpPr>
          <p:cNvPr id="3" name="Rectangle 2"/>
          <p:cNvSpPr/>
          <p:nvPr/>
        </p:nvSpPr>
        <p:spPr>
          <a:xfrm>
            <a:off x="0" y="2842792"/>
            <a:ext cx="6552728" cy="1631216"/>
          </a:xfrm>
          <a:prstGeom prst="rect">
            <a:avLst/>
          </a:prstGeom>
          <a:noFill/>
        </p:spPr>
        <p:txBody>
          <a:bodyPr wrap="square">
            <a:spAutoFit/>
          </a:bodyPr>
          <a:lstStyle/>
          <a:p>
            <a:pPr marL="180975"/>
            <a:r>
              <a:rPr lang="en-US" sz="1600" dirty="0">
                <a:solidFill>
                  <a:srgbClr val="D43721"/>
                </a:solidFill>
              </a:rPr>
              <a:t>¿</a:t>
            </a:r>
            <a:r>
              <a:rPr lang="en-US" sz="1600" dirty="0" err="1">
                <a:solidFill>
                  <a:srgbClr val="D43721"/>
                </a:solidFill>
              </a:rPr>
              <a:t>Qué</a:t>
            </a:r>
            <a:r>
              <a:rPr lang="en-US" sz="1600" dirty="0">
                <a:solidFill>
                  <a:srgbClr val="D43721"/>
                </a:solidFill>
              </a:rPr>
              <a:t> </a:t>
            </a:r>
            <a:r>
              <a:rPr lang="en-US" sz="1600" dirty="0" err="1">
                <a:solidFill>
                  <a:srgbClr val="D43721"/>
                </a:solidFill>
              </a:rPr>
              <a:t>será</a:t>
            </a:r>
            <a:r>
              <a:rPr lang="en-US" sz="1600" dirty="0">
                <a:solidFill>
                  <a:srgbClr val="D43721"/>
                </a:solidFill>
              </a:rPr>
              <a:t>, </a:t>
            </a:r>
            <a:r>
              <a:rPr lang="en-US" sz="1600" dirty="0" err="1">
                <a:solidFill>
                  <a:srgbClr val="D43721"/>
                </a:solidFill>
              </a:rPr>
              <a:t>será</a:t>
            </a:r>
            <a:r>
              <a:rPr lang="en-US" sz="1600" dirty="0">
                <a:solidFill>
                  <a:srgbClr val="D43721"/>
                </a:solidFill>
              </a:rPr>
              <a:t>? Adolescent Research into the Future: </a:t>
            </a:r>
            <a:endParaRPr lang="en-US" sz="1600" dirty="0" smtClean="0">
              <a:solidFill>
                <a:srgbClr val="D43721"/>
              </a:solidFill>
            </a:endParaRPr>
          </a:p>
          <a:p>
            <a:pPr marL="180975"/>
            <a:r>
              <a:rPr lang="en-US" sz="1600" dirty="0" smtClean="0">
                <a:solidFill>
                  <a:srgbClr val="D43721"/>
                </a:solidFill>
              </a:rPr>
              <a:t>Visions </a:t>
            </a:r>
            <a:r>
              <a:rPr lang="en-US" sz="1600" dirty="0">
                <a:solidFill>
                  <a:srgbClr val="D43721"/>
                </a:solidFill>
              </a:rPr>
              <a:t>and </a:t>
            </a:r>
            <a:r>
              <a:rPr lang="en-US" sz="1600" dirty="0" smtClean="0">
                <a:solidFill>
                  <a:srgbClr val="D43721"/>
                </a:solidFill>
              </a:rPr>
              <a:t>Challenges</a:t>
            </a:r>
          </a:p>
          <a:p>
            <a:pPr marL="180975"/>
            <a:r>
              <a:rPr lang="en-US" sz="1600" dirty="0" smtClean="0">
                <a:solidFill>
                  <a:srgbClr val="D43721"/>
                </a:solidFill>
              </a:rPr>
              <a:t>Section: Young People in the Transition to the Life of Work</a:t>
            </a:r>
          </a:p>
          <a:p>
            <a:pPr marL="180975"/>
            <a:endParaRPr lang="en-US" sz="1200" dirty="0" smtClean="0">
              <a:solidFill>
                <a:srgbClr val="D43721"/>
              </a:solidFill>
            </a:endParaRPr>
          </a:p>
          <a:p>
            <a:pPr marL="180975"/>
            <a:r>
              <a:rPr lang="en-US" sz="1200" dirty="0" smtClean="0"/>
              <a:t>EARA </a:t>
            </a:r>
            <a:r>
              <a:rPr lang="en-US" sz="1200" dirty="0"/>
              <a:t>2016: XV Biennial Conference of the </a:t>
            </a:r>
          </a:p>
          <a:p>
            <a:pPr marL="180975"/>
            <a:r>
              <a:rPr lang="en-US" sz="1200" dirty="0" smtClean="0"/>
              <a:t>European </a:t>
            </a:r>
            <a:r>
              <a:rPr lang="en-US" sz="1200" dirty="0"/>
              <a:t>Association for Research on Adolescence (EARA)</a:t>
            </a:r>
          </a:p>
          <a:p>
            <a:pPr marL="180975"/>
            <a:endParaRPr lang="en-US" sz="400" dirty="0"/>
          </a:p>
          <a:p>
            <a:pPr marL="180975"/>
            <a:r>
              <a:rPr lang="en-US" sz="1200" dirty="0" smtClean="0"/>
              <a:t>September 16 </a:t>
            </a:r>
            <a:r>
              <a:rPr lang="en-US" sz="1200" dirty="0"/>
              <a:t>- </a:t>
            </a:r>
            <a:r>
              <a:rPr lang="en-US" sz="1200" dirty="0" smtClean="0"/>
              <a:t>19, </a:t>
            </a:r>
            <a:r>
              <a:rPr lang="en-US" sz="1200" dirty="0"/>
              <a:t>2016, </a:t>
            </a:r>
            <a:r>
              <a:rPr lang="en-US" sz="1200" dirty="0" smtClean="0"/>
              <a:t>La </a:t>
            </a:r>
            <a:r>
              <a:rPr lang="en-US" sz="1200" dirty="0" err="1" smtClean="0"/>
              <a:t>Barrosa</a:t>
            </a:r>
            <a:r>
              <a:rPr lang="en-US" sz="1200" dirty="0" smtClean="0"/>
              <a:t>, </a:t>
            </a:r>
            <a:r>
              <a:rPr lang="en-US" sz="1200" dirty="0" err="1" smtClean="0"/>
              <a:t>Càdiz</a:t>
            </a:r>
            <a:endParaRPr lang="en-US" sz="1200" dirty="0"/>
          </a:p>
        </p:txBody>
      </p:sp>
      <p:sp>
        <p:nvSpPr>
          <p:cNvPr id="5" name="Rectangle 4"/>
          <p:cNvSpPr/>
          <p:nvPr/>
        </p:nvSpPr>
        <p:spPr>
          <a:xfrm>
            <a:off x="0" y="4725144"/>
            <a:ext cx="4067944" cy="646331"/>
          </a:xfrm>
          <a:prstGeom prst="rect">
            <a:avLst/>
          </a:prstGeom>
          <a:noFill/>
        </p:spPr>
        <p:txBody>
          <a:bodyPr wrap="square">
            <a:spAutoFit/>
          </a:bodyPr>
          <a:lstStyle/>
          <a:p>
            <a:pPr marL="180975"/>
            <a:r>
              <a:rPr lang="en-US" sz="1200" b="1" dirty="0" smtClean="0">
                <a:solidFill>
                  <a:srgbClr val="D43721"/>
                </a:solidFill>
              </a:rPr>
              <a:t>Dr. Anette </a:t>
            </a:r>
            <a:r>
              <a:rPr lang="en-US" sz="1200" b="1" dirty="0">
                <a:solidFill>
                  <a:srgbClr val="D43721"/>
                </a:solidFill>
              </a:rPr>
              <a:t>SCHUMACHER, </a:t>
            </a:r>
            <a:r>
              <a:rPr lang="en-US" sz="1200" dirty="0">
                <a:solidFill>
                  <a:srgbClr val="D43721"/>
                </a:solidFill>
              </a:rPr>
              <a:t>University of Luxembourg</a:t>
            </a:r>
          </a:p>
          <a:p>
            <a:pPr marL="180975"/>
            <a:r>
              <a:rPr lang="en-US" sz="1200" b="1" dirty="0">
                <a:solidFill>
                  <a:srgbClr val="D43721"/>
                </a:solidFill>
              </a:rPr>
              <a:t>Daniel WEIS, </a:t>
            </a:r>
            <a:r>
              <a:rPr lang="en-US" sz="1200" dirty="0">
                <a:solidFill>
                  <a:srgbClr val="D43721"/>
                </a:solidFill>
              </a:rPr>
              <a:t>University of Luxembourg</a:t>
            </a:r>
          </a:p>
          <a:p>
            <a:pPr marL="180975"/>
            <a:endParaRPr lang="en-US" sz="1200" dirty="0" smtClean="0">
              <a:solidFill>
                <a:srgbClr val="D43721"/>
              </a:solidFill>
            </a:endParaRPr>
          </a:p>
        </p:txBody>
      </p:sp>
    </p:spTree>
    <p:extLst>
      <p:ext uri="{BB962C8B-B14F-4D97-AF65-F5344CB8AC3E}">
        <p14:creationId xmlns:p14="http://schemas.microsoft.com/office/powerpoint/2010/main" val="2348899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D5966D1-D057-46F2-91A6-30EB58F2CE26}" type="slidenum">
              <a:rPr lang="en-US" altLang="fr-FR" smtClean="0"/>
              <a:pPr>
                <a:defRPr/>
              </a:pPr>
              <a:t>10</a:t>
            </a:fld>
            <a:endParaRPr lang="en-US" altLang="fr-FR"/>
          </a:p>
        </p:txBody>
      </p:sp>
      <p:sp>
        <p:nvSpPr>
          <p:cNvPr id="5" name="Rectangle 4"/>
          <p:cNvSpPr/>
          <p:nvPr/>
        </p:nvSpPr>
        <p:spPr>
          <a:xfrm>
            <a:off x="0" y="1988840"/>
            <a:ext cx="9144000" cy="2062103"/>
          </a:xfrm>
          <a:prstGeom prst="rect">
            <a:avLst/>
          </a:prstGeom>
        </p:spPr>
        <p:txBody>
          <a:bodyPr wrap="square">
            <a:spAutoFit/>
          </a:bodyPr>
          <a:lstStyle/>
          <a:p>
            <a:pPr marL="914400" lvl="1" indent="-514350" algn="ctr"/>
            <a:endParaRPr lang="en-US" sz="3200" dirty="0" smtClean="0"/>
          </a:p>
          <a:p>
            <a:pPr marL="914400" lvl="1" indent="-514350" algn="ctr"/>
            <a:r>
              <a:rPr lang="en-US" sz="3200" dirty="0" smtClean="0"/>
              <a:t>RESULTS</a:t>
            </a:r>
          </a:p>
          <a:p>
            <a:pPr marL="914400" lvl="1" indent="-514350" algn="ctr"/>
            <a:r>
              <a:rPr lang="en-US" sz="3200" dirty="0" smtClean="0"/>
              <a:t>Subjective benefit of participation in </a:t>
            </a:r>
          </a:p>
          <a:p>
            <a:pPr marL="914400" lvl="1" indent="-514350" algn="ctr"/>
            <a:r>
              <a:rPr lang="en-US" sz="3200" dirty="0" smtClean="0"/>
              <a:t>support services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u="none" dirty="0" smtClean="0"/>
              <a:t>Subjectively experienced benefit of support schemes</a:t>
            </a:r>
            <a:endParaRPr lang="en-US" sz="3200" u="none" dirty="0"/>
          </a:p>
        </p:txBody>
      </p:sp>
      <p:sp>
        <p:nvSpPr>
          <p:cNvPr id="4" name="Slide Number Placeholder 3"/>
          <p:cNvSpPr>
            <a:spLocks noGrp="1"/>
          </p:cNvSpPr>
          <p:nvPr>
            <p:ph type="sldNum" sz="quarter" idx="12"/>
          </p:nvPr>
        </p:nvSpPr>
        <p:spPr/>
        <p:txBody>
          <a:bodyPr/>
          <a:lstStyle/>
          <a:p>
            <a:pPr>
              <a:defRPr/>
            </a:pPr>
            <a:fld id="{8D5966D1-D057-46F2-91A6-30EB58F2CE26}" type="slidenum">
              <a:rPr lang="en-US" altLang="fr-FR" smtClean="0"/>
              <a:pPr>
                <a:defRPr/>
              </a:pPr>
              <a:t>11</a:t>
            </a:fld>
            <a:endParaRPr lang="en-US" altLang="fr-FR"/>
          </a:p>
        </p:txBody>
      </p:sp>
      <p:graphicFrame>
        <p:nvGraphicFramePr>
          <p:cNvPr id="5" name="Content Placeholder 4"/>
          <p:cNvGraphicFramePr>
            <a:graphicFrameLocks noGrp="1"/>
          </p:cNvGraphicFramePr>
          <p:nvPr>
            <p:ph idx="1"/>
          </p:nvPr>
        </p:nvGraphicFramePr>
        <p:xfrm>
          <a:off x="179512" y="1340768"/>
          <a:ext cx="8784976" cy="46085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none" dirty="0" smtClean="0"/>
              <a:t>General results of the survey (n=1162)</a:t>
            </a:r>
            <a:endParaRPr lang="en-US" u="none" dirty="0"/>
          </a:p>
        </p:txBody>
      </p:sp>
      <p:sp>
        <p:nvSpPr>
          <p:cNvPr id="3" name="Content Placeholder 2"/>
          <p:cNvSpPr>
            <a:spLocks noGrp="1"/>
          </p:cNvSpPr>
          <p:nvPr>
            <p:ph idx="1"/>
          </p:nvPr>
        </p:nvSpPr>
        <p:spPr>
          <a:xfrm>
            <a:off x="323528" y="1340768"/>
            <a:ext cx="8928992" cy="5256584"/>
          </a:xfrm>
        </p:spPr>
        <p:txBody>
          <a:bodyPr/>
          <a:lstStyle/>
          <a:p>
            <a:r>
              <a:rPr lang="en-US" sz="2000" dirty="0" smtClean="0"/>
              <a:t>Level of education, age and language skills play a major role in the subjectively assessed success of a support scheme</a:t>
            </a:r>
          </a:p>
          <a:p>
            <a:r>
              <a:rPr lang="en-US" sz="2000" dirty="0" smtClean="0"/>
              <a:t>Educating support schemes show a higher benefit than employment schemes</a:t>
            </a:r>
          </a:p>
          <a:p>
            <a:r>
              <a:rPr lang="en-US" sz="2000" dirty="0" smtClean="0"/>
              <a:t>The greatest benefit according to the findings is gained by younger, poorly educated participants</a:t>
            </a:r>
          </a:p>
          <a:p>
            <a:r>
              <a:rPr lang="en-US" sz="2000" dirty="0" smtClean="0"/>
              <a:t>The greatest potential for improvement comes from schemes that are closely </a:t>
            </a:r>
            <a:r>
              <a:rPr lang="en-US" sz="2000" dirty="0" err="1" smtClean="0"/>
              <a:t>customised</a:t>
            </a:r>
            <a:r>
              <a:rPr lang="en-US" sz="2000" dirty="0" smtClean="0"/>
              <a:t> to meet the individual level of need</a:t>
            </a:r>
          </a:p>
          <a:p>
            <a:r>
              <a:rPr lang="en-US" sz="2000" dirty="0" smtClean="0"/>
              <a:t>Some participant regard support schemes as a dead-end, or like being </a:t>
            </a:r>
          </a:p>
          <a:p>
            <a:pPr>
              <a:buNone/>
            </a:pPr>
            <a:r>
              <a:rPr lang="en-US" sz="2000" dirty="0" smtClean="0"/>
              <a:t>	“kept on hold”</a:t>
            </a:r>
          </a:p>
          <a:p>
            <a:r>
              <a:rPr lang="en-US" sz="2000" dirty="0" smtClean="0"/>
              <a:t>Others are not aware  of the concept of transition behind these schemes and regard themselves as “working” instead, resulting often in  </a:t>
            </a:r>
          </a:p>
          <a:p>
            <a:pPr>
              <a:buNone/>
            </a:pPr>
            <a:r>
              <a:rPr lang="en-US" sz="2000" dirty="0" smtClean="0"/>
              <a:t>	a “locking-in effect”</a:t>
            </a:r>
          </a:p>
          <a:p>
            <a:r>
              <a:rPr lang="en-US" sz="2000" dirty="0" smtClean="0"/>
              <a:t>A part of young people with large problems will not be reached by existing structures</a:t>
            </a:r>
            <a:endParaRPr lang="en-US" sz="2000" dirty="0"/>
          </a:p>
        </p:txBody>
      </p:sp>
      <p:sp>
        <p:nvSpPr>
          <p:cNvPr id="4" name="Slide Number Placeholder 3"/>
          <p:cNvSpPr>
            <a:spLocks noGrp="1"/>
          </p:cNvSpPr>
          <p:nvPr>
            <p:ph type="sldNum" sz="quarter" idx="12"/>
          </p:nvPr>
        </p:nvSpPr>
        <p:spPr/>
        <p:txBody>
          <a:bodyPr/>
          <a:lstStyle/>
          <a:p>
            <a:pPr>
              <a:defRPr/>
            </a:pPr>
            <a:fld id="{8D5966D1-D057-46F2-91A6-30EB58F2CE26}" type="slidenum">
              <a:rPr lang="en-US" altLang="fr-FR" smtClean="0"/>
              <a:pPr>
                <a:defRPr/>
              </a:pPr>
              <a:t>12</a:t>
            </a:fld>
            <a:endParaRPr lang="en-US" alt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D5966D1-D057-46F2-91A6-30EB58F2CE26}" type="slidenum">
              <a:rPr lang="en-US" altLang="fr-FR" smtClean="0"/>
              <a:pPr>
                <a:defRPr/>
              </a:pPr>
              <a:t>13</a:t>
            </a:fld>
            <a:endParaRPr lang="en-US" altLang="fr-FR"/>
          </a:p>
        </p:txBody>
      </p:sp>
      <p:sp>
        <p:nvSpPr>
          <p:cNvPr id="3" name="Content Placeholder 2"/>
          <p:cNvSpPr>
            <a:spLocks noGrp="1"/>
          </p:cNvSpPr>
          <p:nvPr>
            <p:ph idx="4294967295"/>
          </p:nvPr>
        </p:nvSpPr>
        <p:spPr>
          <a:xfrm>
            <a:off x="539552" y="1124744"/>
            <a:ext cx="8064896" cy="5001419"/>
          </a:xfrm>
        </p:spPr>
        <p:txBody>
          <a:bodyPr/>
          <a:lstStyle/>
          <a:p>
            <a:pPr algn="ctr">
              <a:buNone/>
            </a:pPr>
            <a:r>
              <a:rPr lang="en-US" dirty="0" smtClean="0"/>
              <a:t> </a:t>
            </a:r>
          </a:p>
          <a:p>
            <a:pPr algn="ctr">
              <a:buNone/>
            </a:pPr>
            <a:endParaRPr lang="en-US" dirty="0" smtClean="0"/>
          </a:p>
          <a:p>
            <a:pPr algn="ctr">
              <a:buNone/>
            </a:pPr>
            <a:r>
              <a:rPr lang="en-US" dirty="0" smtClean="0"/>
              <a:t>RESULTS</a:t>
            </a:r>
          </a:p>
          <a:p>
            <a:pPr algn="ctr">
              <a:buNone/>
            </a:pPr>
            <a:r>
              <a:rPr lang="en-US" dirty="0" smtClean="0"/>
              <a:t>A typology of transition processes and the patterns for accomplishing them</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Grp="1" noChangeArrowheads="1"/>
          </p:cNvSpPr>
          <p:nvPr>
            <p:ph type="title"/>
          </p:nvPr>
        </p:nvSpPr>
        <p:spPr/>
        <p:txBody>
          <a:bodyPr/>
          <a:lstStyle/>
          <a:p>
            <a:pPr algn="ctr" eaLnBrk="1" hangingPunct="1"/>
            <a:r>
              <a:rPr lang="en-US" altLang="fr-FR" sz="2800" u="none" dirty="0" smtClean="0"/>
              <a:t>A typology of transition processes and the patterns for accomplishing them</a:t>
            </a:r>
          </a:p>
        </p:txBody>
      </p:sp>
      <p:sp>
        <p:nvSpPr>
          <p:cNvPr id="5123" name="Rectangle 9"/>
          <p:cNvSpPr>
            <a:spLocks noGrp="1" noChangeArrowheads="1"/>
          </p:cNvSpPr>
          <p:nvPr>
            <p:ph type="body" idx="1"/>
          </p:nvPr>
        </p:nvSpPr>
        <p:spPr>
          <a:xfrm>
            <a:off x="457200" y="1340768"/>
            <a:ext cx="8229600" cy="4785395"/>
          </a:xfrm>
        </p:spPr>
        <p:txBody>
          <a:bodyPr/>
          <a:lstStyle/>
          <a:p>
            <a:pPr eaLnBrk="1" hangingPunct="1">
              <a:buNone/>
            </a:pPr>
            <a:r>
              <a:rPr lang="en-US" altLang="fr-FR" sz="2400" dirty="0" smtClean="0"/>
              <a:t>A)   Direct transition</a:t>
            </a:r>
          </a:p>
          <a:p>
            <a:pPr lvl="1" eaLnBrk="1" hangingPunct="1"/>
            <a:r>
              <a:rPr lang="de-DE" altLang="fr-FR" sz="2000" dirty="0" err="1" smtClean="0"/>
              <a:t>successful</a:t>
            </a:r>
            <a:r>
              <a:rPr lang="de-DE" altLang="fr-FR" sz="2000" dirty="0" smtClean="0"/>
              <a:t> </a:t>
            </a:r>
            <a:r>
              <a:rPr lang="de-DE" altLang="fr-FR" sz="2000" dirty="0" err="1" smtClean="0"/>
              <a:t>and</a:t>
            </a:r>
            <a:r>
              <a:rPr lang="de-DE" altLang="fr-FR" sz="2000" dirty="0" smtClean="0"/>
              <a:t> </a:t>
            </a:r>
            <a:r>
              <a:rPr lang="de-DE" altLang="fr-FR" sz="2000" dirty="0" err="1" smtClean="0"/>
              <a:t>speedy</a:t>
            </a:r>
            <a:r>
              <a:rPr lang="de-DE" altLang="fr-FR" sz="2000" dirty="0" smtClean="0"/>
              <a:t> </a:t>
            </a:r>
            <a:r>
              <a:rPr lang="de-DE" altLang="fr-FR" sz="2000" dirty="0" err="1" smtClean="0"/>
              <a:t>accomplishment</a:t>
            </a:r>
            <a:r>
              <a:rPr lang="de-DE" altLang="fr-FR" sz="2000" dirty="0" smtClean="0"/>
              <a:t> </a:t>
            </a:r>
            <a:r>
              <a:rPr lang="de-DE" altLang="fr-FR" sz="2000" dirty="0" err="1" smtClean="0"/>
              <a:t>of</a:t>
            </a:r>
            <a:r>
              <a:rPr lang="de-DE" altLang="fr-FR" sz="2000" dirty="0" smtClean="0"/>
              <a:t> the </a:t>
            </a:r>
            <a:r>
              <a:rPr lang="de-DE" altLang="fr-FR" sz="2000" dirty="0" err="1" smtClean="0"/>
              <a:t>transition</a:t>
            </a:r>
            <a:endParaRPr lang="de-DE" altLang="fr-FR" sz="2000" dirty="0" smtClean="0"/>
          </a:p>
          <a:p>
            <a:pPr lvl="1" eaLnBrk="1" hangingPunct="1"/>
            <a:endParaRPr lang="de-DE" altLang="fr-FR" sz="1200" dirty="0"/>
          </a:p>
          <a:p>
            <a:pPr marL="0" indent="0" eaLnBrk="1" hangingPunct="1">
              <a:buNone/>
            </a:pPr>
            <a:endParaRPr lang="en-US" altLang="fr-FR" sz="2400" dirty="0"/>
          </a:p>
        </p:txBody>
      </p:sp>
      <p:sp>
        <p:nvSpPr>
          <p:cNvPr id="4" name="Slide Number Placeholder 3"/>
          <p:cNvSpPr>
            <a:spLocks noGrp="1"/>
          </p:cNvSpPr>
          <p:nvPr>
            <p:ph type="sldNum" sz="quarter" idx="12"/>
          </p:nvPr>
        </p:nvSpPr>
        <p:spPr/>
        <p:txBody>
          <a:bodyPr/>
          <a:lstStyle/>
          <a:p>
            <a:pPr>
              <a:defRPr/>
            </a:pPr>
            <a:fld id="{8D5966D1-D057-46F2-91A6-30EB58F2CE26}" type="slidenum">
              <a:rPr lang="en-US" altLang="fr-FR" smtClean="0">
                <a:solidFill>
                  <a:srgbClr val="000000"/>
                </a:solidFill>
              </a:rPr>
              <a:pPr>
                <a:defRPr/>
              </a:pPr>
              <a:t>14</a:t>
            </a:fld>
            <a:endParaRPr lang="en-US" altLang="fr-FR">
              <a:solidFill>
                <a:srgbClr val="000000"/>
              </a:solidFill>
            </a:endParaRPr>
          </a:p>
        </p:txBody>
      </p:sp>
    </p:spTree>
    <p:extLst>
      <p:ext uri="{BB962C8B-B14F-4D97-AF65-F5344CB8AC3E}">
        <p14:creationId xmlns:p14="http://schemas.microsoft.com/office/powerpoint/2010/main" val="2898325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Grp="1" noChangeArrowheads="1"/>
          </p:cNvSpPr>
          <p:nvPr>
            <p:ph type="title"/>
          </p:nvPr>
        </p:nvSpPr>
        <p:spPr/>
        <p:txBody>
          <a:bodyPr/>
          <a:lstStyle/>
          <a:p>
            <a:pPr algn="ctr" eaLnBrk="1" hangingPunct="1"/>
            <a:r>
              <a:rPr lang="en-US" altLang="fr-FR" sz="2800" u="none" dirty="0" smtClean="0"/>
              <a:t>A typology of transition processes and the patterns for accomplishing them</a:t>
            </a:r>
          </a:p>
        </p:txBody>
      </p:sp>
      <p:sp>
        <p:nvSpPr>
          <p:cNvPr id="5123" name="Rectangle 9"/>
          <p:cNvSpPr>
            <a:spLocks noGrp="1" noChangeArrowheads="1"/>
          </p:cNvSpPr>
          <p:nvPr>
            <p:ph type="body" idx="1"/>
          </p:nvPr>
        </p:nvSpPr>
        <p:spPr>
          <a:xfrm>
            <a:off x="457200" y="1340768"/>
            <a:ext cx="8229600" cy="4785395"/>
          </a:xfrm>
        </p:spPr>
        <p:txBody>
          <a:bodyPr/>
          <a:lstStyle/>
          <a:p>
            <a:pPr eaLnBrk="1" hangingPunct="1">
              <a:buNone/>
            </a:pPr>
            <a:r>
              <a:rPr lang="en-US" altLang="fr-FR" sz="2400" dirty="0" smtClean="0">
                <a:solidFill>
                  <a:schemeClr val="bg1">
                    <a:lumMod val="65000"/>
                  </a:schemeClr>
                </a:solidFill>
              </a:rPr>
              <a:t>A)   Direct transition</a:t>
            </a:r>
          </a:p>
          <a:p>
            <a:pPr lvl="1" eaLnBrk="1" hangingPunct="1"/>
            <a:r>
              <a:rPr lang="de-DE" altLang="fr-FR" sz="2000" dirty="0" err="1" smtClean="0">
                <a:solidFill>
                  <a:schemeClr val="bg1">
                    <a:lumMod val="65000"/>
                  </a:schemeClr>
                </a:solidFill>
              </a:rPr>
              <a:t>successful</a:t>
            </a:r>
            <a:r>
              <a:rPr lang="de-DE" altLang="fr-FR" sz="2000" dirty="0" smtClean="0">
                <a:solidFill>
                  <a:schemeClr val="bg1">
                    <a:lumMod val="65000"/>
                  </a:schemeClr>
                </a:solidFill>
              </a:rPr>
              <a:t> </a:t>
            </a:r>
            <a:r>
              <a:rPr lang="de-DE" altLang="fr-FR" sz="2000" dirty="0" err="1" smtClean="0">
                <a:solidFill>
                  <a:schemeClr val="bg1">
                    <a:lumMod val="65000"/>
                  </a:schemeClr>
                </a:solidFill>
              </a:rPr>
              <a:t>and</a:t>
            </a:r>
            <a:r>
              <a:rPr lang="de-DE" altLang="fr-FR" sz="2000" dirty="0" smtClean="0">
                <a:solidFill>
                  <a:schemeClr val="bg1">
                    <a:lumMod val="65000"/>
                  </a:schemeClr>
                </a:solidFill>
              </a:rPr>
              <a:t> </a:t>
            </a:r>
            <a:r>
              <a:rPr lang="de-DE" altLang="fr-FR" sz="2000" dirty="0" err="1" smtClean="0">
                <a:solidFill>
                  <a:schemeClr val="bg1">
                    <a:lumMod val="65000"/>
                  </a:schemeClr>
                </a:solidFill>
              </a:rPr>
              <a:t>speedy</a:t>
            </a:r>
            <a:r>
              <a:rPr lang="de-DE" altLang="fr-FR" sz="2000" dirty="0" smtClean="0">
                <a:solidFill>
                  <a:schemeClr val="bg1">
                    <a:lumMod val="65000"/>
                  </a:schemeClr>
                </a:solidFill>
              </a:rPr>
              <a:t> </a:t>
            </a:r>
            <a:r>
              <a:rPr lang="de-DE" altLang="fr-FR" sz="2000" dirty="0" err="1" smtClean="0">
                <a:solidFill>
                  <a:schemeClr val="bg1">
                    <a:lumMod val="65000"/>
                  </a:schemeClr>
                </a:solidFill>
              </a:rPr>
              <a:t>accomplishment</a:t>
            </a:r>
            <a:r>
              <a:rPr lang="de-DE" altLang="fr-FR" sz="2000" dirty="0" smtClean="0">
                <a:solidFill>
                  <a:schemeClr val="bg1">
                    <a:lumMod val="65000"/>
                  </a:schemeClr>
                </a:solidFill>
              </a:rPr>
              <a:t> </a:t>
            </a:r>
            <a:r>
              <a:rPr lang="de-DE" altLang="fr-FR" sz="2000" dirty="0" err="1" smtClean="0">
                <a:solidFill>
                  <a:schemeClr val="bg1">
                    <a:lumMod val="65000"/>
                  </a:schemeClr>
                </a:solidFill>
              </a:rPr>
              <a:t>of</a:t>
            </a:r>
            <a:r>
              <a:rPr lang="de-DE" altLang="fr-FR" sz="2000" dirty="0" smtClean="0">
                <a:solidFill>
                  <a:schemeClr val="bg1">
                    <a:lumMod val="65000"/>
                  </a:schemeClr>
                </a:solidFill>
              </a:rPr>
              <a:t> the </a:t>
            </a:r>
            <a:r>
              <a:rPr lang="de-DE" altLang="fr-FR" sz="2000" dirty="0" err="1" smtClean="0">
                <a:solidFill>
                  <a:schemeClr val="bg1">
                    <a:lumMod val="65000"/>
                  </a:schemeClr>
                </a:solidFill>
              </a:rPr>
              <a:t>transition</a:t>
            </a:r>
            <a:endParaRPr lang="de-DE" altLang="fr-FR" sz="2000" dirty="0" smtClean="0">
              <a:solidFill>
                <a:schemeClr val="bg1">
                  <a:lumMod val="65000"/>
                </a:schemeClr>
              </a:solidFill>
            </a:endParaRPr>
          </a:p>
          <a:p>
            <a:pPr lvl="1" eaLnBrk="1" hangingPunct="1"/>
            <a:endParaRPr lang="de-DE" altLang="fr-FR" sz="1200" dirty="0"/>
          </a:p>
          <a:p>
            <a:pPr eaLnBrk="1" hangingPunct="1">
              <a:buNone/>
            </a:pPr>
            <a:r>
              <a:rPr lang="en-US" altLang="fr-FR" sz="2400" dirty="0" smtClean="0"/>
              <a:t>B)   Alternative transition</a:t>
            </a:r>
          </a:p>
          <a:p>
            <a:pPr lvl="1" eaLnBrk="1" hangingPunct="1"/>
            <a:r>
              <a:rPr lang="en-US" altLang="fr-FR" sz="2000" dirty="0" smtClean="0"/>
              <a:t>individual, creative accomplishment of the transition, extended over a longer period for finding the own path</a:t>
            </a:r>
          </a:p>
          <a:p>
            <a:pPr lvl="1" eaLnBrk="1" hangingPunct="1"/>
            <a:endParaRPr lang="en-US" altLang="fr-FR" sz="1200" dirty="0"/>
          </a:p>
          <a:p>
            <a:pPr marL="0" indent="0" eaLnBrk="1" hangingPunct="1">
              <a:buNone/>
            </a:pPr>
            <a:endParaRPr lang="en-US" altLang="fr-FR" sz="2400" dirty="0"/>
          </a:p>
        </p:txBody>
      </p:sp>
      <p:sp>
        <p:nvSpPr>
          <p:cNvPr id="4" name="Slide Number Placeholder 3"/>
          <p:cNvSpPr>
            <a:spLocks noGrp="1"/>
          </p:cNvSpPr>
          <p:nvPr>
            <p:ph type="sldNum" sz="quarter" idx="12"/>
          </p:nvPr>
        </p:nvSpPr>
        <p:spPr/>
        <p:txBody>
          <a:bodyPr/>
          <a:lstStyle/>
          <a:p>
            <a:pPr>
              <a:defRPr/>
            </a:pPr>
            <a:fld id="{8D5966D1-D057-46F2-91A6-30EB58F2CE26}" type="slidenum">
              <a:rPr lang="en-US" altLang="fr-FR" smtClean="0">
                <a:solidFill>
                  <a:srgbClr val="000000"/>
                </a:solidFill>
              </a:rPr>
              <a:pPr>
                <a:defRPr/>
              </a:pPr>
              <a:t>15</a:t>
            </a:fld>
            <a:endParaRPr lang="en-US" altLang="fr-FR">
              <a:solidFill>
                <a:srgbClr val="000000"/>
              </a:solidFill>
            </a:endParaRPr>
          </a:p>
        </p:txBody>
      </p:sp>
    </p:spTree>
    <p:extLst>
      <p:ext uri="{BB962C8B-B14F-4D97-AF65-F5344CB8AC3E}">
        <p14:creationId xmlns:p14="http://schemas.microsoft.com/office/powerpoint/2010/main" val="2076401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Grp="1" noChangeArrowheads="1"/>
          </p:cNvSpPr>
          <p:nvPr>
            <p:ph type="title"/>
          </p:nvPr>
        </p:nvSpPr>
        <p:spPr/>
        <p:txBody>
          <a:bodyPr/>
          <a:lstStyle/>
          <a:p>
            <a:pPr algn="ctr" eaLnBrk="1" hangingPunct="1"/>
            <a:r>
              <a:rPr lang="en-US" altLang="fr-FR" sz="2800" u="none" dirty="0" smtClean="0"/>
              <a:t>A typology of transition processes and the patterns for accomplishing them</a:t>
            </a:r>
          </a:p>
        </p:txBody>
      </p:sp>
      <p:sp>
        <p:nvSpPr>
          <p:cNvPr id="5123" name="Rectangle 9"/>
          <p:cNvSpPr>
            <a:spLocks noGrp="1" noChangeArrowheads="1"/>
          </p:cNvSpPr>
          <p:nvPr>
            <p:ph type="body" idx="1"/>
          </p:nvPr>
        </p:nvSpPr>
        <p:spPr>
          <a:xfrm>
            <a:off x="457200" y="1340768"/>
            <a:ext cx="8229600" cy="4785395"/>
          </a:xfrm>
        </p:spPr>
        <p:txBody>
          <a:bodyPr/>
          <a:lstStyle/>
          <a:p>
            <a:pPr eaLnBrk="1" hangingPunct="1">
              <a:buNone/>
            </a:pPr>
            <a:r>
              <a:rPr lang="en-US" altLang="fr-FR" sz="2400" dirty="0" smtClean="0">
                <a:solidFill>
                  <a:schemeClr val="bg1">
                    <a:lumMod val="65000"/>
                  </a:schemeClr>
                </a:solidFill>
              </a:rPr>
              <a:t>A)   Direct transition</a:t>
            </a:r>
          </a:p>
          <a:p>
            <a:pPr lvl="1" eaLnBrk="1" hangingPunct="1"/>
            <a:r>
              <a:rPr lang="de-DE" altLang="fr-FR" sz="2000" dirty="0" err="1" smtClean="0">
                <a:solidFill>
                  <a:schemeClr val="bg1">
                    <a:lumMod val="65000"/>
                  </a:schemeClr>
                </a:solidFill>
              </a:rPr>
              <a:t>successful</a:t>
            </a:r>
            <a:r>
              <a:rPr lang="de-DE" altLang="fr-FR" sz="2000" dirty="0" smtClean="0">
                <a:solidFill>
                  <a:schemeClr val="bg1">
                    <a:lumMod val="65000"/>
                  </a:schemeClr>
                </a:solidFill>
              </a:rPr>
              <a:t> </a:t>
            </a:r>
            <a:r>
              <a:rPr lang="de-DE" altLang="fr-FR" sz="2000" dirty="0" err="1" smtClean="0">
                <a:solidFill>
                  <a:schemeClr val="bg1">
                    <a:lumMod val="65000"/>
                  </a:schemeClr>
                </a:solidFill>
              </a:rPr>
              <a:t>and</a:t>
            </a:r>
            <a:r>
              <a:rPr lang="de-DE" altLang="fr-FR" sz="2000" dirty="0" smtClean="0">
                <a:solidFill>
                  <a:schemeClr val="bg1">
                    <a:lumMod val="65000"/>
                  </a:schemeClr>
                </a:solidFill>
              </a:rPr>
              <a:t> </a:t>
            </a:r>
            <a:r>
              <a:rPr lang="de-DE" altLang="fr-FR" sz="2000" dirty="0" err="1" smtClean="0">
                <a:solidFill>
                  <a:schemeClr val="bg1">
                    <a:lumMod val="65000"/>
                  </a:schemeClr>
                </a:solidFill>
              </a:rPr>
              <a:t>speedy</a:t>
            </a:r>
            <a:r>
              <a:rPr lang="de-DE" altLang="fr-FR" sz="2000" dirty="0" smtClean="0">
                <a:solidFill>
                  <a:schemeClr val="bg1">
                    <a:lumMod val="65000"/>
                  </a:schemeClr>
                </a:solidFill>
              </a:rPr>
              <a:t> </a:t>
            </a:r>
            <a:r>
              <a:rPr lang="de-DE" altLang="fr-FR" sz="2000" dirty="0" err="1" smtClean="0">
                <a:solidFill>
                  <a:schemeClr val="bg1">
                    <a:lumMod val="65000"/>
                  </a:schemeClr>
                </a:solidFill>
              </a:rPr>
              <a:t>accomplishment</a:t>
            </a:r>
            <a:r>
              <a:rPr lang="de-DE" altLang="fr-FR" sz="2000" dirty="0" smtClean="0">
                <a:solidFill>
                  <a:schemeClr val="bg1">
                    <a:lumMod val="65000"/>
                  </a:schemeClr>
                </a:solidFill>
              </a:rPr>
              <a:t> </a:t>
            </a:r>
            <a:r>
              <a:rPr lang="de-DE" altLang="fr-FR" sz="2000" dirty="0" err="1" smtClean="0">
                <a:solidFill>
                  <a:schemeClr val="bg1">
                    <a:lumMod val="65000"/>
                  </a:schemeClr>
                </a:solidFill>
              </a:rPr>
              <a:t>of</a:t>
            </a:r>
            <a:r>
              <a:rPr lang="de-DE" altLang="fr-FR" sz="2000" dirty="0" smtClean="0">
                <a:solidFill>
                  <a:schemeClr val="bg1">
                    <a:lumMod val="65000"/>
                  </a:schemeClr>
                </a:solidFill>
              </a:rPr>
              <a:t> the </a:t>
            </a:r>
            <a:r>
              <a:rPr lang="de-DE" altLang="fr-FR" sz="2000" dirty="0" err="1" smtClean="0">
                <a:solidFill>
                  <a:schemeClr val="bg1">
                    <a:lumMod val="65000"/>
                  </a:schemeClr>
                </a:solidFill>
              </a:rPr>
              <a:t>transition</a:t>
            </a:r>
            <a:endParaRPr lang="de-DE" altLang="fr-FR" sz="2000" dirty="0" smtClean="0">
              <a:solidFill>
                <a:schemeClr val="bg1">
                  <a:lumMod val="65000"/>
                </a:schemeClr>
              </a:solidFill>
            </a:endParaRPr>
          </a:p>
          <a:p>
            <a:pPr lvl="1" eaLnBrk="1" hangingPunct="1"/>
            <a:endParaRPr lang="de-DE" altLang="fr-FR" sz="1200" dirty="0">
              <a:solidFill>
                <a:schemeClr val="bg1">
                  <a:lumMod val="65000"/>
                </a:schemeClr>
              </a:solidFill>
            </a:endParaRPr>
          </a:p>
          <a:p>
            <a:pPr eaLnBrk="1" hangingPunct="1">
              <a:buNone/>
            </a:pPr>
            <a:r>
              <a:rPr lang="en-US" altLang="fr-FR" sz="2400" dirty="0" smtClean="0">
                <a:solidFill>
                  <a:schemeClr val="bg1">
                    <a:lumMod val="65000"/>
                  </a:schemeClr>
                </a:solidFill>
              </a:rPr>
              <a:t>B)   Alternative transition</a:t>
            </a:r>
          </a:p>
          <a:p>
            <a:pPr lvl="1" eaLnBrk="1" hangingPunct="1"/>
            <a:r>
              <a:rPr lang="en-US" altLang="fr-FR" sz="2000" dirty="0" smtClean="0">
                <a:solidFill>
                  <a:schemeClr val="bg1">
                    <a:lumMod val="65000"/>
                  </a:schemeClr>
                </a:solidFill>
              </a:rPr>
              <a:t>individual, creative accomplishment of the transition, extended over a longer period for finding the own path</a:t>
            </a:r>
          </a:p>
          <a:p>
            <a:pPr lvl="1" eaLnBrk="1" hangingPunct="1"/>
            <a:endParaRPr lang="en-US" altLang="fr-FR" sz="1200" dirty="0"/>
          </a:p>
          <a:p>
            <a:pPr eaLnBrk="1" hangingPunct="1">
              <a:buNone/>
            </a:pPr>
            <a:r>
              <a:rPr lang="en-US" altLang="fr-FR" sz="2400" dirty="0" smtClean="0"/>
              <a:t>C)  Transition requiring support</a:t>
            </a:r>
          </a:p>
          <a:p>
            <a:pPr lvl="1" eaLnBrk="1" hangingPunct="1"/>
            <a:r>
              <a:rPr lang="de-DE" altLang="fr-FR" sz="2000" dirty="0" err="1" smtClean="0"/>
              <a:t>transition</a:t>
            </a:r>
            <a:r>
              <a:rPr lang="de-DE" altLang="fr-FR" sz="2000" dirty="0" smtClean="0"/>
              <a:t> </a:t>
            </a:r>
            <a:r>
              <a:rPr lang="de-DE" altLang="fr-FR" sz="2000" dirty="0" err="1" smtClean="0"/>
              <a:t>has</a:t>
            </a:r>
            <a:r>
              <a:rPr lang="de-DE" altLang="fr-FR" sz="2000" dirty="0" smtClean="0"/>
              <a:t> not </a:t>
            </a:r>
            <a:r>
              <a:rPr lang="de-DE" altLang="fr-FR" sz="2000" dirty="0" err="1" smtClean="0"/>
              <a:t>been</a:t>
            </a:r>
            <a:r>
              <a:rPr lang="de-DE" altLang="fr-FR" sz="2000" dirty="0" smtClean="0"/>
              <a:t> </a:t>
            </a:r>
            <a:r>
              <a:rPr lang="de-DE" altLang="fr-FR" sz="2000" dirty="0" err="1" smtClean="0"/>
              <a:t>finished</a:t>
            </a:r>
            <a:r>
              <a:rPr lang="de-DE" altLang="fr-FR" sz="2000" dirty="0" smtClean="0"/>
              <a:t> </a:t>
            </a:r>
            <a:r>
              <a:rPr lang="de-DE" altLang="fr-FR" sz="2000" dirty="0" err="1" smtClean="0"/>
              <a:t>yet</a:t>
            </a:r>
            <a:r>
              <a:rPr lang="de-DE" altLang="fr-FR" sz="2000" dirty="0" smtClean="0"/>
              <a:t>, </a:t>
            </a:r>
            <a:r>
              <a:rPr lang="de-DE" altLang="fr-FR" sz="2000" dirty="0" err="1" smtClean="0"/>
              <a:t>requires</a:t>
            </a:r>
            <a:r>
              <a:rPr lang="de-DE" altLang="fr-FR" sz="2000" dirty="0" smtClean="0"/>
              <a:t> </a:t>
            </a:r>
            <a:r>
              <a:rPr lang="de-DE" altLang="fr-FR" sz="2000" dirty="0" err="1" smtClean="0"/>
              <a:t>help</a:t>
            </a:r>
            <a:r>
              <a:rPr lang="de-DE" altLang="fr-FR" sz="2000" dirty="0" smtClean="0"/>
              <a:t> due </a:t>
            </a:r>
            <a:r>
              <a:rPr lang="de-DE" altLang="fr-FR" sz="2000" dirty="0" err="1" smtClean="0"/>
              <a:t>to</a:t>
            </a:r>
            <a:r>
              <a:rPr lang="de-DE" altLang="fr-FR" sz="2000" dirty="0" smtClean="0"/>
              <a:t> </a:t>
            </a:r>
            <a:r>
              <a:rPr lang="de-DE" altLang="fr-FR" sz="2000" dirty="0" err="1" smtClean="0"/>
              <a:t>major</a:t>
            </a:r>
            <a:r>
              <a:rPr lang="de-DE" altLang="fr-FR" sz="2000" dirty="0" smtClean="0"/>
              <a:t> </a:t>
            </a:r>
            <a:r>
              <a:rPr lang="de-DE" altLang="fr-FR" sz="2000" dirty="0" err="1" smtClean="0"/>
              <a:t>difficulties</a:t>
            </a:r>
            <a:endParaRPr lang="de-DE" altLang="fr-FR" sz="2000" dirty="0" smtClean="0"/>
          </a:p>
          <a:p>
            <a:pPr lvl="1" eaLnBrk="1" hangingPunct="1"/>
            <a:endParaRPr lang="de-DE" altLang="fr-FR" sz="1200" dirty="0"/>
          </a:p>
          <a:p>
            <a:pPr marL="0" indent="0" eaLnBrk="1" hangingPunct="1">
              <a:buNone/>
            </a:pPr>
            <a:endParaRPr lang="en-US" altLang="fr-FR" sz="2400" dirty="0"/>
          </a:p>
        </p:txBody>
      </p:sp>
      <p:sp>
        <p:nvSpPr>
          <p:cNvPr id="4" name="Slide Number Placeholder 3"/>
          <p:cNvSpPr>
            <a:spLocks noGrp="1"/>
          </p:cNvSpPr>
          <p:nvPr>
            <p:ph type="sldNum" sz="quarter" idx="12"/>
          </p:nvPr>
        </p:nvSpPr>
        <p:spPr/>
        <p:txBody>
          <a:bodyPr/>
          <a:lstStyle/>
          <a:p>
            <a:pPr>
              <a:defRPr/>
            </a:pPr>
            <a:fld id="{8D5966D1-D057-46F2-91A6-30EB58F2CE26}" type="slidenum">
              <a:rPr lang="en-US" altLang="fr-FR" smtClean="0">
                <a:solidFill>
                  <a:srgbClr val="000000"/>
                </a:solidFill>
              </a:rPr>
              <a:pPr>
                <a:defRPr/>
              </a:pPr>
              <a:t>16</a:t>
            </a:fld>
            <a:endParaRPr lang="en-US" altLang="fr-FR">
              <a:solidFill>
                <a:srgbClr val="000000"/>
              </a:solidFill>
            </a:endParaRPr>
          </a:p>
        </p:txBody>
      </p:sp>
    </p:spTree>
    <p:extLst>
      <p:ext uri="{BB962C8B-B14F-4D97-AF65-F5344CB8AC3E}">
        <p14:creationId xmlns:p14="http://schemas.microsoft.com/office/powerpoint/2010/main" val="2713212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Grp="1" noChangeArrowheads="1"/>
          </p:cNvSpPr>
          <p:nvPr>
            <p:ph type="title"/>
          </p:nvPr>
        </p:nvSpPr>
        <p:spPr/>
        <p:txBody>
          <a:bodyPr/>
          <a:lstStyle/>
          <a:p>
            <a:pPr algn="ctr" eaLnBrk="1" hangingPunct="1"/>
            <a:r>
              <a:rPr lang="en-US" altLang="fr-FR" sz="2800" u="none" dirty="0" smtClean="0"/>
              <a:t>A typology of transition processes and the patterns for accomplishing them</a:t>
            </a:r>
          </a:p>
        </p:txBody>
      </p:sp>
      <p:sp>
        <p:nvSpPr>
          <p:cNvPr id="5123" name="Rectangle 9"/>
          <p:cNvSpPr>
            <a:spLocks noGrp="1" noChangeArrowheads="1"/>
          </p:cNvSpPr>
          <p:nvPr>
            <p:ph type="body" idx="1"/>
          </p:nvPr>
        </p:nvSpPr>
        <p:spPr>
          <a:xfrm>
            <a:off x="457200" y="1340768"/>
            <a:ext cx="8229600" cy="4785395"/>
          </a:xfrm>
        </p:spPr>
        <p:txBody>
          <a:bodyPr/>
          <a:lstStyle/>
          <a:p>
            <a:pPr eaLnBrk="1" hangingPunct="1">
              <a:buNone/>
            </a:pPr>
            <a:r>
              <a:rPr lang="en-US" altLang="fr-FR" sz="2400" dirty="0" smtClean="0">
                <a:solidFill>
                  <a:schemeClr val="bg1">
                    <a:lumMod val="65000"/>
                  </a:schemeClr>
                </a:solidFill>
              </a:rPr>
              <a:t>A)   Direct transition</a:t>
            </a:r>
          </a:p>
          <a:p>
            <a:pPr lvl="1" eaLnBrk="1" hangingPunct="1"/>
            <a:r>
              <a:rPr lang="de-DE" altLang="fr-FR" sz="2000" dirty="0" err="1" smtClean="0">
                <a:solidFill>
                  <a:schemeClr val="bg1">
                    <a:lumMod val="65000"/>
                  </a:schemeClr>
                </a:solidFill>
              </a:rPr>
              <a:t>successful</a:t>
            </a:r>
            <a:r>
              <a:rPr lang="de-DE" altLang="fr-FR" sz="2000" dirty="0" smtClean="0">
                <a:solidFill>
                  <a:schemeClr val="bg1">
                    <a:lumMod val="65000"/>
                  </a:schemeClr>
                </a:solidFill>
              </a:rPr>
              <a:t> </a:t>
            </a:r>
            <a:r>
              <a:rPr lang="de-DE" altLang="fr-FR" sz="2000" dirty="0" err="1" smtClean="0">
                <a:solidFill>
                  <a:schemeClr val="bg1">
                    <a:lumMod val="65000"/>
                  </a:schemeClr>
                </a:solidFill>
              </a:rPr>
              <a:t>and</a:t>
            </a:r>
            <a:r>
              <a:rPr lang="de-DE" altLang="fr-FR" sz="2000" dirty="0" smtClean="0">
                <a:solidFill>
                  <a:schemeClr val="bg1">
                    <a:lumMod val="65000"/>
                  </a:schemeClr>
                </a:solidFill>
              </a:rPr>
              <a:t> </a:t>
            </a:r>
            <a:r>
              <a:rPr lang="de-DE" altLang="fr-FR" sz="2000" dirty="0" err="1" smtClean="0">
                <a:solidFill>
                  <a:schemeClr val="bg1">
                    <a:lumMod val="65000"/>
                  </a:schemeClr>
                </a:solidFill>
              </a:rPr>
              <a:t>speedy</a:t>
            </a:r>
            <a:r>
              <a:rPr lang="de-DE" altLang="fr-FR" sz="2000" dirty="0" smtClean="0">
                <a:solidFill>
                  <a:schemeClr val="bg1">
                    <a:lumMod val="65000"/>
                  </a:schemeClr>
                </a:solidFill>
              </a:rPr>
              <a:t> </a:t>
            </a:r>
            <a:r>
              <a:rPr lang="de-DE" altLang="fr-FR" sz="2000" dirty="0" err="1" smtClean="0">
                <a:solidFill>
                  <a:schemeClr val="bg1">
                    <a:lumMod val="65000"/>
                  </a:schemeClr>
                </a:solidFill>
              </a:rPr>
              <a:t>accomplishment</a:t>
            </a:r>
            <a:r>
              <a:rPr lang="de-DE" altLang="fr-FR" sz="2000" dirty="0" smtClean="0">
                <a:solidFill>
                  <a:schemeClr val="bg1">
                    <a:lumMod val="65000"/>
                  </a:schemeClr>
                </a:solidFill>
              </a:rPr>
              <a:t> </a:t>
            </a:r>
            <a:r>
              <a:rPr lang="de-DE" altLang="fr-FR" sz="2000" dirty="0" err="1" smtClean="0">
                <a:solidFill>
                  <a:schemeClr val="bg1">
                    <a:lumMod val="65000"/>
                  </a:schemeClr>
                </a:solidFill>
              </a:rPr>
              <a:t>of</a:t>
            </a:r>
            <a:r>
              <a:rPr lang="de-DE" altLang="fr-FR" sz="2000" dirty="0" smtClean="0">
                <a:solidFill>
                  <a:schemeClr val="bg1">
                    <a:lumMod val="65000"/>
                  </a:schemeClr>
                </a:solidFill>
              </a:rPr>
              <a:t> the </a:t>
            </a:r>
            <a:r>
              <a:rPr lang="de-DE" altLang="fr-FR" sz="2000" dirty="0" err="1" smtClean="0">
                <a:solidFill>
                  <a:schemeClr val="bg1">
                    <a:lumMod val="65000"/>
                  </a:schemeClr>
                </a:solidFill>
              </a:rPr>
              <a:t>transition</a:t>
            </a:r>
            <a:endParaRPr lang="de-DE" altLang="fr-FR" sz="2000" dirty="0" smtClean="0">
              <a:solidFill>
                <a:schemeClr val="bg1">
                  <a:lumMod val="65000"/>
                </a:schemeClr>
              </a:solidFill>
            </a:endParaRPr>
          </a:p>
          <a:p>
            <a:pPr lvl="1" eaLnBrk="1" hangingPunct="1"/>
            <a:endParaRPr lang="de-DE" altLang="fr-FR" sz="1200" dirty="0">
              <a:solidFill>
                <a:schemeClr val="bg1">
                  <a:lumMod val="65000"/>
                </a:schemeClr>
              </a:solidFill>
            </a:endParaRPr>
          </a:p>
          <a:p>
            <a:pPr eaLnBrk="1" hangingPunct="1">
              <a:buNone/>
            </a:pPr>
            <a:r>
              <a:rPr lang="en-US" altLang="fr-FR" sz="2400" dirty="0" smtClean="0">
                <a:solidFill>
                  <a:schemeClr val="bg1">
                    <a:lumMod val="65000"/>
                  </a:schemeClr>
                </a:solidFill>
              </a:rPr>
              <a:t>B)   Alternative transition</a:t>
            </a:r>
          </a:p>
          <a:p>
            <a:pPr lvl="1" eaLnBrk="1" hangingPunct="1"/>
            <a:r>
              <a:rPr lang="en-US" altLang="fr-FR" sz="2000" dirty="0" smtClean="0">
                <a:solidFill>
                  <a:schemeClr val="bg1">
                    <a:lumMod val="65000"/>
                  </a:schemeClr>
                </a:solidFill>
              </a:rPr>
              <a:t>individual, creative accomplishment of the transition, extended over a longer period for finding the own path</a:t>
            </a:r>
          </a:p>
          <a:p>
            <a:pPr lvl="1" eaLnBrk="1" hangingPunct="1"/>
            <a:endParaRPr lang="en-US" altLang="fr-FR" sz="1200" dirty="0">
              <a:solidFill>
                <a:schemeClr val="bg1">
                  <a:lumMod val="65000"/>
                </a:schemeClr>
              </a:solidFill>
            </a:endParaRPr>
          </a:p>
          <a:p>
            <a:pPr eaLnBrk="1" hangingPunct="1">
              <a:buNone/>
            </a:pPr>
            <a:r>
              <a:rPr lang="en-US" altLang="fr-FR" sz="2400" dirty="0" smtClean="0">
                <a:solidFill>
                  <a:schemeClr val="bg1">
                    <a:lumMod val="65000"/>
                  </a:schemeClr>
                </a:solidFill>
              </a:rPr>
              <a:t>C)  Transition requiring support</a:t>
            </a:r>
          </a:p>
          <a:p>
            <a:pPr lvl="1" eaLnBrk="1" hangingPunct="1"/>
            <a:r>
              <a:rPr lang="de-DE" altLang="fr-FR" sz="2000" dirty="0" err="1" smtClean="0">
                <a:solidFill>
                  <a:schemeClr val="bg1">
                    <a:lumMod val="65000"/>
                  </a:schemeClr>
                </a:solidFill>
              </a:rPr>
              <a:t>transition</a:t>
            </a:r>
            <a:r>
              <a:rPr lang="de-DE" altLang="fr-FR" sz="2000" dirty="0" smtClean="0">
                <a:solidFill>
                  <a:schemeClr val="bg1">
                    <a:lumMod val="65000"/>
                  </a:schemeClr>
                </a:solidFill>
              </a:rPr>
              <a:t> </a:t>
            </a:r>
            <a:r>
              <a:rPr lang="de-DE" altLang="fr-FR" sz="2000" dirty="0" err="1" smtClean="0">
                <a:solidFill>
                  <a:schemeClr val="bg1">
                    <a:lumMod val="65000"/>
                  </a:schemeClr>
                </a:solidFill>
              </a:rPr>
              <a:t>has</a:t>
            </a:r>
            <a:r>
              <a:rPr lang="de-DE" altLang="fr-FR" sz="2000" dirty="0" smtClean="0">
                <a:solidFill>
                  <a:schemeClr val="bg1">
                    <a:lumMod val="65000"/>
                  </a:schemeClr>
                </a:solidFill>
              </a:rPr>
              <a:t> not </a:t>
            </a:r>
            <a:r>
              <a:rPr lang="de-DE" altLang="fr-FR" sz="2000" dirty="0" err="1" smtClean="0">
                <a:solidFill>
                  <a:schemeClr val="bg1">
                    <a:lumMod val="65000"/>
                  </a:schemeClr>
                </a:solidFill>
              </a:rPr>
              <a:t>been</a:t>
            </a:r>
            <a:r>
              <a:rPr lang="de-DE" altLang="fr-FR" sz="2000" dirty="0" smtClean="0">
                <a:solidFill>
                  <a:schemeClr val="bg1">
                    <a:lumMod val="65000"/>
                  </a:schemeClr>
                </a:solidFill>
              </a:rPr>
              <a:t> </a:t>
            </a:r>
            <a:r>
              <a:rPr lang="de-DE" altLang="fr-FR" sz="2000" dirty="0" err="1" smtClean="0">
                <a:solidFill>
                  <a:schemeClr val="bg1">
                    <a:lumMod val="65000"/>
                  </a:schemeClr>
                </a:solidFill>
              </a:rPr>
              <a:t>finished</a:t>
            </a:r>
            <a:r>
              <a:rPr lang="de-DE" altLang="fr-FR" sz="2000" dirty="0" smtClean="0">
                <a:solidFill>
                  <a:schemeClr val="bg1">
                    <a:lumMod val="65000"/>
                  </a:schemeClr>
                </a:solidFill>
              </a:rPr>
              <a:t> </a:t>
            </a:r>
            <a:r>
              <a:rPr lang="de-DE" altLang="fr-FR" sz="2000" dirty="0" err="1" smtClean="0">
                <a:solidFill>
                  <a:schemeClr val="bg1">
                    <a:lumMod val="65000"/>
                  </a:schemeClr>
                </a:solidFill>
              </a:rPr>
              <a:t>yet</a:t>
            </a:r>
            <a:r>
              <a:rPr lang="de-DE" altLang="fr-FR" sz="2000" dirty="0" smtClean="0">
                <a:solidFill>
                  <a:schemeClr val="bg1">
                    <a:lumMod val="65000"/>
                  </a:schemeClr>
                </a:solidFill>
              </a:rPr>
              <a:t>, </a:t>
            </a:r>
            <a:r>
              <a:rPr lang="de-DE" altLang="fr-FR" sz="2000" dirty="0" err="1" smtClean="0">
                <a:solidFill>
                  <a:schemeClr val="bg1">
                    <a:lumMod val="65000"/>
                  </a:schemeClr>
                </a:solidFill>
              </a:rPr>
              <a:t>requires</a:t>
            </a:r>
            <a:r>
              <a:rPr lang="de-DE" altLang="fr-FR" sz="2000" dirty="0" smtClean="0">
                <a:solidFill>
                  <a:schemeClr val="bg1">
                    <a:lumMod val="65000"/>
                  </a:schemeClr>
                </a:solidFill>
              </a:rPr>
              <a:t> </a:t>
            </a:r>
            <a:r>
              <a:rPr lang="de-DE" altLang="fr-FR" sz="2000" dirty="0" err="1" smtClean="0">
                <a:solidFill>
                  <a:schemeClr val="bg1">
                    <a:lumMod val="65000"/>
                  </a:schemeClr>
                </a:solidFill>
              </a:rPr>
              <a:t>help</a:t>
            </a:r>
            <a:r>
              <a:rPr lang="de-DE" altLang="fr-FR" sz="2000" dirty="0" smtClean="0">
                <a:solidFill>
                  <a:schemeClr val="bg1">
                    <a:lumMod val="65000"/>
                  </a:schemeClr>
                </a:solidFill>
              </a:rPr>
              <a:t> due </a:t>
            </a:r>
            <a:r>
              <a:rPr lang="de-DE" altLang="fr-FR" sz="2000" dirty="0" err="1" smtClean="0">
                <a:solidFill>
                  <a:schemeClr val="bg1">
                    <a:lumMod val="65000"/>
                  </a:schemeClr>
                </a:solidFill>
              </a:rPr>
              <a:t>to</a:t>
            </a:r>
            <a:r>
              <a:rPr lang="de-DE" altLang="fr-FR" sz="2000" dirty="0" smtClean="0">
                <a:solidFill>
                  <a:schemeClr val="bg1">
                    <a:lumMod val="65000"/>
                  </a:schemeClr>
                </a:solidFill>
              </a:rPr>
              <a:t> </a:t>
            </a:r>
            <a:r>
              <a:rPr lang="de-DE" altLang="fr-FR" sz="2000" dirty="0" err="1" smtClean="0">
                <a:solidFill>
                  <a:schemeClr val="bg1">
                    <a:lumMod val="65000"/>
                  </a:schemeClr>
                </a:solidFill>
              </a:rPr>
              <a:t>major</a:t>
            </a:r>
            <a:r>
              <a:rPr lang="de-DE" altLang="fr-FR" sz="2000" dirty="0" smtClean="0">
                <a:solidFill>
                  <a:schemeClr val="bg1">
                    <a:lumMod val="65000"/>
                  </a:schemeClr>
                </a:solidFill>
              </a:rPr>
              <a:t> </a:t>
            </a:r>
            <a:r>
              <a:rPr lang="de-DE" altLang="fr-FR" sz="2000" dirty="0" err="1" smtClean="0">
                <a:solidFill>
                  <a:schemeClr val="bg1">
                    <a:lumMod val="65000"/>
                  </a:schemeClr>
                </a:solidFill>
              </a:rPr>
              <a:t>difficulties</a:t>
            </a:r>
            <a:endParaRPr lang="de-DE" altLang="fr-FR" sz="2000" dirty="0" smtClean="0">
              <a:solidFill>
                <a:schemeClr val="bg1">
                  <a:lumMod val="65000"/>
                </a:schemeClr>
              </a:solidFill>
            </a:endParaRPr>
          </a:p>
          <a:p>
            <a:pPr lvl="1" eaLnBrk="1" hangingPunct="1"/>
            <a:endParaRPr lang="de-DE" altLang="fr-FR" sz="1200" dirty="0"/>
          </a:p>
          <a:p>
            <a:pPr eaLnBrk="1" hangingPunct="1">
              <a:buNone/>
            </a:pPr>
            <a:r>
              <a:rPr lang="en-US" altLang="fr-FR" sz="2400" dirty="0" smtClean="0"/>
              <a:t>D)  Failed transition</a:t>
            </a:r>
          </a:p>
          <a:p>
            <a:pPr lvl="1" eaLnBrk="1" hangingPunct="1"/>
            <a:r>
              <a:rPr lang="de-DE" altLang="fr-FR" sz="2000" dirty="0" err="1" smtClean="0"/>
              <a:t>transition</a:t>
            </a:r>
            <a:r>
              <a:rPr lang="de-DE" altLang="fr-FR" sz="2000" dirty="0" smtClean="0"/>
              <a:t> </a:t>
            </a:r>
            <a:r>
              <a:rPr lang="de-DE" altLang="fr-FR" sz="2000" dirty="0" err="1" smtClean="0"/>
              <a:t>cannot</a:t>
            </a:r>
            <a:r>
              <a:rPr lang="de-DE" altLang="fr-FR" sz="2000" dirty="0" smtClean="0"/>
              <a:t> </a:t>
            </a:r>
            <a:r>
              <a:rPr lang="de-DE" altLang="fr-FR" sz="2000" dirty="0" err="1" smtClean="0"/>
              <a:t>be</a:t>
            </a:r>
            <a:r>
              <a:rPr lang="de-DE" altLang="fr-FR" sz="2000" dirty="0" smtClean="0"/>
              <a:t> </a:t>
            </a:r>
            <a:r>
              <a:rPr lang="de-DE" altLang="fr-FR" sz="2000" dirty="0" err="1" smtClean="0"/>
              <a:t>expected</a:t>
            </a:r>
            <a:r>
              <a:rPr lang="de-DE" altLang="fr-FR" sz="2000" dirty="0" smtClean="0"/>
              <a:t> </a:t>
            </a:r>
            <a:r>
              <a:rPr lang="de-DE" altLang="fr-FR" sz="2000" dirty="0" err="1" smtClean="0"/>
              <a:t>to</a:t>
            </a:r>
            <a:r>
              <a:rPr lang="de-DE" altLang="fr-FR" sz="2000" dirty="0" smtClean="0"/>
              <a:t> happen in the </a:t>
            </a:r>
            <a:r>
              <a:rPr lang="de-DE" altLang="fr-FR" sz="2000" dirty="0" err="1" smtClean="0"/>
              <a:t>foreseeable</a:t>
            </a:r>
            <a:r>
              <a:rPr lang="de-DE" altLang="fr-FR" sz="2000" dirty="0" smtClean="0"/>
              <a:t> </a:t>
            </a:r>
            <a:r>
              <a:rPr lang="de-DE" altLang="fr-FR" sz="2000" dirty="0" err="1" smtClean="0"/>
              <a:t>future</a:t>
            </a:r>
            <a:r>
              <a:rPr lang="de-DE" altLang="fr-FR" sz="2000" dirty="0" smtClean="0"/>
              <a:t>, </a:t>
            </a:r>
            <a:r>
              <a:rPr lang="de-DE" altLang="fr-FR" sz="2000" dirty="0" err="1" smtClean="0"/>
              <a:t>precarious</a:t>
            </a:r>
            <a:r>
              <a:rPr lang="de-DE" altLang="fr-FR" sz="2000" dirty="0" smtClean="0"/>
              <a:t> </a:t>
            </a:r>
            <a:r>
              <a:rPr lang="de-DE" altLang="fr-FR" sz="2000" dirty="0" err="1" smtClean="0"/>
              <a:t>and</a:t>
            </a:r>
            <a:r>
              <a:rPr lang="de-DE" altLang="fr-FR" sz="2000" dirty="0" smtClean="0"/>
              <a:t> </a:t>
            </a:r>
            <a:r>
              <a:rPr lang="de-DE" altLang="fr-FR" sz="2000" dirty="0" err="1" smtClean="0"/>
              <a:t>highly</a:t>
            </a:r>
            <a:r>
              <a:rPr lang="de-DE" altLang="fr-FR" sz="2000" dirty="0" smtClean="0"/>
              <a:t> </a:t>
            </a:r>
            <a:r>
              <a:rPr lang="de-DE" altLang="fr-FR" sz="2000" dirty="0" err="1" smtClean="0"/>
              <a:t>problematic</a:t>
            </a:r>
            <a:r>
              <a:rPr lang="de-DE" altLang="fr-FR" sz="2000" dirty="0" smtClean="0"/>
              <a:t> </a:t>
            </a:r>
            <a:r>
              <a:rPr lang="de-DE" altLang="fr-FR" sz="2000" dirty="0" err="1" smtClean="0"/>
              <a:t>overall</a:t>
            </a:r>
            <a:r>
              <a:rPr lang="de-DE" altLang="fr-FR" sz="2000" dirty="0" smtClean="0"/>
              <a:t> </a:t>
            </a:r>
            <a:r>
              <a:rPr lang="de-DE" altLang="fr-FR" sz="2000" dirty="0" err="1" smtClean="0"/>
              <a:t>situation</a:t>
            </a:r>
            <a:endParaRPr lang="de-DE" altLang="fr-FR" sz="2000" dirty="0"/>
          </a:p>
          <a:p>
            <a:pPr marL="0" indent="0" eaLnBrk="1" hangingPunct="1">
              <a:buNone/>
            </a:pPr>
            <a:endParaRPr lang="en-US" altLang="fr-FR" sz="2400" dirty="0"/>
          </a:p>
        </p:txBody>
      </p:sp>
      <p:sp>
        <p:nvSpPr>
          <p:cNvPr id="4" name="Slide Number Placeholder 3"/>
          <p:cNvSpPr>
            <a:spLocks noGrp="1"/>
          </p:cNvSpPr>
          <p:nvPr>
            <p:ph type="sldNum" sz="quarter" idx="12"/>
          </p:nvPr>
        </p:nvSpPr>
        <p:spPr/>
        <p:txBody>
          <a:bodyPr/>
          <a:lstStyle/>
          <a:p>
            <a:pPr>
              <a:defRPr/>
            </a:pPr>
            <a:fld id="{8D5966D1-D057-46F2-91A6-30EB58F2CE26}" type="slidenum">
              <a:rPr lang="en-US" altLang="fr-FR" smtClean="0">
                <a:solidFill>
                  <a:srgbClr val="000000"/>
                </a:solidFill>
              </a:rPr>
              <a:pPr>
                <a:defRPr/>
              </a:pPr>
              <a:t>17</a:t>
            </a:fld>
            <a:endParaRPr lang="en-US" altLang="fr-FR">
              <a:solidFill>
                <a:srgbClr val="000000"/>
              </a:solidFill>
            </a:endParaRPr>
          </a:p>
        </p:txBody>
      </p:sp>
    </p:spTree>
    <p:extLst>
      <p:ext uri="{BB962C8B-B14F-4D97-AF65-F5344CB8AC3E}">
        <p14:creationId xmlns:p14="http://schemas.microsoft.com/office/powerpoint/2010/main" val="661802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fr-FR" sz="2800" u="none" dirty="0"/>
              <a:t>A typology of transition processes and the patterns for accomplishing them</a:t>
            </a:r>
            <a:endParaRPr lang="en-US" sz="2800" u="none" dirty="0"/>
          </a:p>
        </p:txBody>
      </p:sp>
      <p:sp>
        <p:nvSpPr>
          <p:cNvPr id="3" name="Content Placeholder 2"/>
          <p:cNvSpPr>
            <a:spLocks noGrp="1"/>
          </p:cNvSpPr>
          <p:nvPr>
            <p:ph idx="1"/>
          </p:nvPr>
        </p:nvSpPr>
        <p:spPr>
          <a:xfrm>
            <a:off x="467544" y="1600200"/>
            <a:ext cx="8352928" cy="4525963"/>
          </a:xfrm>
        </p:spPr>
        <p:txBody>
          <a:bodyPr/>
          <a:lstStyle/>
          <a:p>
            <a:pPr>
              <a:buNone/>
            </a:pPr>
            <a:r>
              <a:rPr lang="en-US" sz="2400" dirty="0" smtClean="0"/>
              <a:t>The transition types can be distinguished by:</a:t>
            </a:r>
          </a:p>
          <a:p>
            <a:endParaRPr lang="en-US" sz="2000" dirty="0" smtClean="0"/>
          </a:p>
          <a:p>
            <a:r>
              <a:rPr lang="en-US" sz="2000" dirty="0"/>
              <a:t>social background and family resources</a:t>
            </a:r>
          </a:p>
          <a:p>
            <a:r>
              <a:rPr lang="en-US" sz="2000" dirty="0"/>
              <a:t>school career and educational success</a:t>
            </a:r>
          </a:p>
          <a:p>
            <a:r>
              <a:rPr lang="en-US" sz="2000" dirty="0"/>
              <a:t>migration experiences and integration</a:t>
            </a:r>
          </a:p>
          <a:p>
            <a:r>
              <a:rPr lang="en-US" sz="2000" dirty="0"/>
              <a:t>decision-making and actions</a:t>
            </a:r>
          </a:p>
          <a:p>
            <a:r>
              <a:rPr lang="en-US" sz="2000" dirty="0"/>
              <a:t>values and motivation</a:t>
            </a:r>
          </a:p>
          <a:p>
            <a:r>
              <a:rPr lang="en-US" sz="2000" dirty="0"/>
              <a:t>personal characteristics (e.g. self-fulfillment)</a:t>
            </a:r>
          </a:p>
          <a:p>
            <a:r>
              <a:rPr lang="en-US" sz="2000" dirty="0"/>
              <a:t>attitude to the future</a:t>
            </a:r>
          </a:p>
        </p:txBody>
      </p:sp>
      <p:sp>
        <p:nvSpPr>
          <p:cNvPr id="4" name="Slide Number Placeholder 3"/>
          <p:cNvSpPr>
            <a:spLocks noGrp="1"/>
          </p:cNvSpPr>
          <p:nvPr>
            <p:ph type="sldNum" sz="quarter" idx="12"/>
          </p:nvPr>
        </p:nvSpPr>
        <p:spPr/>
        <p:txBody>
          <a:bodyPr/>
          <a:lstStyle/>
          <a:p>
            <a:pPr>
              <a:defRPr/>
            </a:pPr>
            <a:fld id="{8D5966D1-D057-46F2-91A6-30EB58F2CE26}" type="slidenum">
              <a:rPr lang="en-US" altLang="fr-FR" smtClean="0">
                <a:solidFill>
                  <a:srgbClr val="000000"/>
                </a:solidFill>
              </a:rPr>
              <a:pPr>
                <a:defRPr/>
              </a:pPr>
              <a:t>18</a:t>
            </a:fld>
            <a:endParaRPr lang="en-US" altLang="fr-FR">
              <a:solidFill>
                <a:srgbClr val="000000"/>
              </a:solidFill>
            </a:endParaRPr>
          </a:p>
        </p:txBody>
      </p:sp>
    </p:spTree>
    <p:extLst>
      <p:ext uri="{BB962C8B-B14F-4D97-AF65-F5344CB8AC3E}">
        <p14:creationId xmlns:p14="http://schemas.microsoft.com/office/powerpoint/2010/main" val="575297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fr-FR" sz="2800" u="none" dirty="0"/>
              <a:t>A typology of transition processes and the patterns for accomplishing them</a:t>
            </a:r>
            <a:endParaRPr lang="en-US" sz="2800" u="none" dirty="0"/>
          </a:p>
        </p:txBody>
      </p:sp>
      <p:sp>
        <p:nvSpPr>
          <p:cNvPr id="3" name="Content Placeholder 2"/>
          <p:cNvSpPr>
            <a:spLocks noGrp="1"/>
          </p:cNvSpPr>
          <p:nvPr>
            <p:ph idx="1"/>
          </p:nvPr>
        </p:nvSpPr>
        <p:spPr>
          <a:xfrm>
            <a:off x="467544" y="1600200"/>
            <a:ext cx="8352928" cy="4525963"/>
          </a:xfrm>
        </p:spPr>
        <p:txBody>
          <a:bodyPr/>
          <a:lstStyle/>
          <a:p>
            <a:pPr marL="0" indent="0">
              <a:buNone/>
            </a:pPr>
            <a:r>
              <a:rPr lang="en-US" sz="2400" dirty="0"/>
              <a:t>S</a:t>
            </a:r>
            <a:r>
              <a:rPr lang="en-US" sz="2400" dirty="0" smtClean="0"/>
              <a:t>ocial background </a:t>
            </a:r>
            <a:r>
              <a:rPr lang="en-US" sz="2400" dirty="0"/>
              <a:t>and family </a:t>
            </a:r>
            <a:r>
              <a:rPr lang="en-US" sz="2400" dirty="0" smtClean="0"/>
              <a:t>resources</a:t>
            </a:r>
          </a:p>
          <a:p>
            <a:pPr marL="0" indent="0">
              <a:buNone/>
            </a:pPr>
            <a:endParaRPr lang="en-US" sz="2000" dirty="0" smtClean="0"/>
          </a:p>
          <a:p>
            <a:pPr marL="0" indent="0">
              <a:buNone/>
            </a:pPr>
            <a:endParaRPr lang="en-US" sz="2000" dirty="0" smtClean="0"/>
          </a:p>
        </p:txBody>
      </p:sp>
      <p:sp>
        <p:nvSpPr>
          <p:cNvPr id="4" name="Slide Number Placeholder 3"/>
          <p:cNvSpPr>
            <a:spLocks noGrp="1"/>
          </p:cNvSpPr>
          <p:nvPr>
            <p:ph type="sldNum" sz="quarter" idx="12"/>
          </p:nvPr>
        </p:nvSpPr>
        <p:spPr/>
        <p:txBody>
          <a:bodyPr/>
          <a:lstStyle/>
          <a:p>
            <a:pPr>
              <a:defRPr/>
            </a:pPr>
            <a:fld id="{8D5966D1-D057-46F2-91A6-30EB58F2CE26}" type="slidenum">
              <a:rPr lang="en-US" altLang="fr-FR" smtClean="0">
                <a:solidFill>
                  <a:srgbClr val="000000"/>
                </a:solidFill>
              </a:rPr>
              <a:pPr>
                <a:defRPr/>
              </a:pPr>
              <a:t>19</a:t>
            </a:fld>
            <a:endParaRPr lang="en-US" altLang="fr-FR">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61221741"/>
              </p:ext>
            </p:extLst>
          </p:nvPr>
        </p:nvGraphicFramePr>
        <p:xfrm>
          <a:off x="539552" y="2132856"/>
          <a:ext cx="7992888" cy="2377440"/>
        </p:xfrm>
        <a:graphic>
          <a:graphicData uri="http://schemas.openxmlformats.org/drawingml/2006/table">
            <a:tbl>
              <a:tblPr firstRow="1" bandRow="1">
                <a:tableStyleId>{5940675A-B579-460E-94D1-54222C63F5DA}</a:tableStyleId>
              </a:tblPr>
              <a:tblGrid>
                <a:gridCol w="1998222"/>
                <a:gridCol w="1998222"/>
                <a:gridCol w="1998222"/>
                <a:gridCol w="1998222"/>
              </a:tblGrid>
              <a:tr h="370840">
                <a:tc>
                  <a:txBody>
                    <a:bodyPr/>
                    <a:lstStyle/>
                    <a:p>
                      <a:r>
                        <a:rPr lang="lb-LU" sz="1400" b="1" dirty="0" err="1" smtClean="0"/>
                        <a:t>Direct</a:t>
                      </a:r>
                      <a:r>
                        <a:rPr lang="lb-LU" sz="1400" b="1" dirty="0" smtClean="0"/>
                        <a:t> </a:t>
                      </a:r>
                      <a:r>
                        <a:rPr lang="lb-LU" sz="1400" b="1" dirty="0" err="1" smtClean="0"/>
                        <a:t>transition</a:t>
                      </a:r>
                      <a:endParaRPr lang="lb-LU" sz="1400" b="1" dirty="0"/>
                    </a:p>
                  </a:txBody>
                  <a:tcPr/>
                </a:tc>
                <a:tc>
                  <a:txBody>
                    <a:bodyPr/>
                    <a:lstStyle/>
                    <a:p>
                      <a:r>
                        <a:rPr lang="lb-LU" sz="1400" b="1" dirty="0" smtClean="0"/>
                        <a:t>Alternative </a:t>
                      </a:r>
                      <a:r>
                        <a:rPr lang="lb-LU" sz="1400" b="1" dirty="0" err="1" smtClean="0"/>
                        <a:t>transition</a:t>
                      </a:r>
                      <a:endParaRPr lang="lb-LU" sz="1400" b="1" dirty="0"/>
                    </a:p>
                  </a:txBody>
                  <a:tcPr/>
                </a:tc>
                <a:tc>
                  <a:txBody>
                    <a:bodyPr/>
                    <a:lstStyle/>
                    <a:p>
                      <a:r>
                        <a:rPr lang="lb-LU" sz="1400" b="1" dirty="0" err="1" smtClean="0"/>
                        <a:t>Transition</a:t>
                      </a:r>
                      <a:r>
                        <a:rPr lang="lb-LU" sz="1400" b="1" dirty="0" smtClean="0"/>
                        <a:t> </a:t>
                      </a:r>
                      <a:r>
                        <a:rPr lang="lb-LU" sz="1400" b="1" dirty="0" err="1" smtClean="0"/>
                        <a:t>requiring</a:t>
                      </a:r>
                      <a:r>
                        <a:rPr lang="lb-LU" sz="1400" b="1" baseline="0" dirty="0" smtClean="0"/>
                        <a:t> </a:t>
                      </a:r>
                      <a:r>
                        <a:rPr lang="lb-LU" sz="1400" b="1" baseline="0" dirty="0" err="1" smtClean="0"/>
                        <a:t>support</a:t>
                      </a:r>
                      <a:endParaRPr lang="lb-LU" sz="1400" b="1" dirty="0"/>
                    </a:p>
                  </a:txBody>
                  <a:tcPr/>
                </a:tc>
                <a:tc>
                  <a:txBody>
                    <a:bodyPr/>
                    <a:lstStyle/>
                    <a:p>
                      <a:r>
                        <a:rPr lang="lb-LU" sz="1400" b="1" dirty="0" err="1" smtClean="0"/>
                        <a:t>Failed</a:t>
                      </a:r>
                      <a:r>
                        <a:rPr lang="lb-LU" sz="1400" b="1" dirty="0" smtClean="0"/>
                        <a:t> </a:t>
                      </a:r>
                      <a:r>
                        <a:rPr lang="lb-LU" sz="1400" b="1" dirty="0" err="1" smtClean="0"/>
                        <a:t>transition</a:t>
                      </a:r>
                      <a:endParaRPr lang="lb-LU" sz="1400" b="1" dirty="0"/>
                    </a:p>
                  </a:txBody>
                  <a:tcPr/>
                </a:tc>
              </a:tr>
              <a:tr h="370840">
                <a:tc>
                  <a:txBody>
                    <a:bodyPr/>
                    <a:lstStyle/>
                    <a:p>
                      <a:r>
                        <a:rPr lang="lb-LU" sz="1400" kern="1200" dirty="0" smtClean="0">
                          <a:solidFill>
                            <a:schemeClr val="tx1"/>
                          </a:solidFill>
                          <a:effectLst/>
                          <a:latin typeface="+mn-lt"/>
                          <a:ea typeface="+mn-ea"/>
                          <a:cs typeface="+mn-cs"/>
                        </a:rPr>
                        <a:t>“</a:t>
                      </a:r>
                      <a:r>
                        <a:rPr lang="lb-LU" sz="1400" kern="1200" dirty="0" err="1" smtClean="0">
                          <a:solidFill>
                            <a:schemeClr val="tx1"/>
                          </a:solidFill>
                          <a:effectLst/>
                          <a:latin typeface="+mn-lt"/>
                          <a:ea typeface="+mn-ea"/>
                          <a:cs typeface="+mn-cs"/>
                        </a:rPr>
                        <a:t>My</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parents</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are</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quite</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wealthy</a:t>
                      </a:r>
                      <a:r>
                        <a:rPr lang="lb-LU" sz="1400" kern="1200" baseline="0" dirty="0" smtClean="0">
                          <a:solidFill>
                            <a:schemeClr val="tx1"/>
                          </a:solidFill>
                          <a:effectLst/>
                          <a:latin typeface="+mn-lt"/>
                          <a:ea typeface="+mn-ea"/>
                          <a:cs typeface="+mn-cs"/>
                        </a:rPr>
                        <a:t> and </a:t>
                      </a:r>
                      <a:r>
                        <a:rPr lang="lb-LU" sz="1400" kern="1200" baseline="0" dirty="0" err="1" smtClean="0">
                          <a:solidFill>
                            <a:schemeClr val="tx1"/>
                          </a:solidFill>
                          <a:effectLst/>
                          <a:latin typeface="+mn-lt"/>
                          <a:ea typeface="+mn-ea"/>
                          <a:cs typeface="+mn-cs"/>
                        </a:rPr>
                        <a:t>therefore</a:t>
                      </a:r>
                      <a:r>
                        <a:rPr lang="lb-LU" sz="1400" kern="1200" baseline="0" dirty="0" smtClean="0">
                          <a:solidFill>
                            <a:schemeClr val="tx1"/>
                          </a:solidFill>
                          <a:effectLst/>
                          <a:latin typeface="+mn-lt"/>
                          <a:ea typeface="+mn-ea"/>
                          <a:cs typeface="+mn-cs"/>
                        </a:rPr>
                        <a:t> I </a:t>
                      </a:r>
                      <a:r>
                        <a:rPr lang="lb-LU" sz="1400" kern="1200" baseline="0" dirty="0" err="1" smtClean="0">
                          <a:solidFill>
                            <a:schemeClr val="tx1"/>
                          </a:solidFill>
                          <a:effectLst/>
                          <a:latin typeface="+mn-lt"/>
                          <a:ea typeface="+mn-ea"/>
                          <a:cs typeface="+mn-cs"/>
                        </a:rPr>
                        <a:t>didn’t</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need</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to</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work</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as</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many</a:t>
                      </a:r>
                      <a:r>
                        <a:rPr lang="lb-LU" sz="1400" kern="1200" baseline="0" dirty="0" smtClean="0">
                          <a:solidFill>
                            <a:schemeClr val="tx1"/>
                          </a:solidFill>
                          <a:effectLst/>
                          <a:latin typeface="+mn-lt"/>
                          <a:ea typeface="+mn-ea"/>
                          <a:cs typeface="+mn-cs"/>
                        </a:rPr>
                        <a:t> German </a:t>
                      </a:r>
                      <a:r>
                        <a:rPr lang="lb-LU" sz="1400" kern="1200" baseline="0" dirty="0" err="1" smtClean="0">
                          <a:solidFill>
                            <a:schemeClr val="tx1"/>
                          </a:solidFill>
                          <a:effectLst/>
                          <a:latin typeface="+mn-lt"/>
                          <a:ea typeface="+mn-ea"/>
                          <a:cs typeface="+mn-cs"/>
                        </a:rPr>
                        <a:t>students</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have</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to</a:t>
                      </a:r>
                      <a:r>
                        <a:rPr lang="lb-LU" sz="1400" kern="1200" baseline="0" dirty="0" smtClean="0">
                          <a:solidFill>
                            <a:schemeClr val="tx1"/>
                          </a:solidFill>
                          <a:effectLst/>
                          <a:latin typeface="+mn-lt"/>
                          <a:ea typeface="+mn-ea"/>
                          <a:cs typeface="+mn-cs"/>
                        </a:rPr>
                        <a:t>, and I </a:t>
                      </a:r>
                      <a:r>
                        <a:rPr lang="lb-LU" sz="1400" kern="1200" baseline="0" dirty="0" err="1" smtClean="0">
                          <a:solidFill>
                            <a:schemeClr val="tx1"/>
                          </a:solidFill>
                          <a:effectLst/>
                          <a:latin typeface="+mn-lt"/>
                          <a:ea typeface="+mn-ea"/>
                          <a:cs typeface="+mn-cs"/>
                        </a:rPr>
                        <a:t>could</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focus</a:t>
                      </a:r>
                      <a:r>
                        <a:rPr lang="lb-LU" sz="1400" kern="1200" baseline="0" dirty="0" smtClean="0">
                          <a:solidFill>
                            <a:schemeClr val="tx1"/>
                          </a:solidFill>
                          <a:effectLst/>
                          <a:latin typeface="+mn-lt"/>
                          <a:ea typeface="+mn-ea"/>
                          <a:cs typeface="+mn-cs"/>
                        </a:rPr>
                        <a:t> on </a:t>
                      </a:r>
                      <a:r>
                        <a:rPr lang="lb-LU" sz="1400" kern="1200" baseline="0" dirty="0" err="1" smtClean="0">
                          <a:solidFill>
                            <a:schemeClr val="tx1"/>
                          </a:solidFill>
                          <a:effectLst/>
                          <a:latin typeface="+mn-lt"/>
                          <a:ea typeface="+mn-ea"/>
                          <a:cs typeface="+mn-cs"/>
                        </a:rPr>
                        <a:t>my</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studies</a:t>
                      </a:r>
                      <a:r>
                        <a:rPr lang="lb-LU" sz="1400" kern="1200" dirty="0" smtClean="0">
                          <a:solidFill>
                            <a:schemeClr val="tx1"/>
                          </a:solidFill>
                          <a:effectLst/>
                          <a:latin typeface="+mn-lt"/>
                          <a:ea typeface="+mn-ea"/>
                          <a:cs typeface="+mn-cs"/>
                        </a:rPr>
                        <a:t>.”</a:t>
                      </a:r>
                    </a:p>
                    <a:p>
                      <a:r>
                        <a:rPr lang="lb-LU" sz="1400" i="1" kern="1200" dirty="0" smtClean="0">
                          <a:solidFill>
                            <a:schemeClr val="tx1"/>
                          </a:solidFill>
                          <a:effectLst/>
                          <a:latin typeface="+mn-lt"/>
                          <a:ea typeface="+mn-ea"/>
                          <a:cs typeface="+mn-cs"/>
                        </a:rPr>
                        <a:t>(Sam,</a:t>
                      </a:r>
                      <a:r>
                        <a:rPr lang="lb-LU" sz="1400" i="1" kern="1200" baseline="0" dirty="0" smtClean="0">
                          <a:solidFill>
                            <a:schemeClr val="tx1"/>
                          </a:solidFill>
                          <a:effectLst/>
                          <a:latin typeface="+mn-lt"/>
                          <a:ea typeface="+mn-ea"/>
                          <a:cs typeface="+mn-cs"/>
                        </a:rPr>
                        <a:t> 25 </a:t>
                      </a:r>
                      <a:r>
                        <a:rPr lang="lb-LU" sz="1400" i="1" kern="1200" baseline="0" dirty="0" err="1" smtClean="0">
                          <a:solidFill>
                            <a:schemeClr val="tx1"/>
                          </a:solidFill>
                          <a:effectLst/>
                          <a:latin typeface="+mn-lt"/>
                          <a:ea typeface="+mn-ea"/>
                          <a:cs typeface="+mn-cs"/>
                        </a:rPr>
                        <a:t>years</a:t>
                      </a:r>
                      <a:r>
                        <a:rPr lang="lb-LU" sz="1400" i="1" kern="1200" baseline="0" dirty="0" smtClean="0">
                          <a:solidFill>
                            <a:schemeClr val="tx1"/>
                          </a:solidFill>
                          <a:effectLst/>
                          <a:latin typeface="+mn-lt"/>
                          <a:ea typeface="+mn-ea"/>
                          <a:cs typeface="+mn-cs"/>
                        </a:rPr>
                        <a:t>)</a:t>
                      </a:r>
                      <a:endParaRPr lang="lb-LU" sz="1400" i="1" dirty="0"/>
                    </a:p>
                  </a:txBody>
                  <a:tcPr/>
                </a:tc>
                <a:tc>
                  <a:txBody>
                    <a:bodyPr/>
                    <a:lstStyle/>
                    <a:p>
                      <a:r>
                        <a:rPr lang="lb-LU" sz="1400" kern="1200" dirty="0" smtClean="0">
                          <a:solidFill>
                            <a:schemeClr val="tx1"/>
                          </a:solidFill>
                          <a:effectLst/>
                          <a:latin typeface="+mn-lt"/>
                          <a:ea typeface="+mn-ea"/>
                          <a:cs typeface="+mn-cs"/>
                        </a:rPr>
                        <a:t>“</a:t>
                      </a:r>
                      <a:r>
                        <a:rPr lang="lb-LU" sz="1400" kern="1200" dirty="0" err="1" smtClean="0">
                          <a:solidFill>
                            <a:schemeClr val="tx1"/>
                          </a:solidFill>
                          <a:effectLst/>
                          <a:latin typeface="+mn-lt"/>
                          <a:ea typeface="+mn-ea"/>
                          <a:cs typeface="+mn-cs"/>
                        </a:rPr>
                        <a:t>My</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parents</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never</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told</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me</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what</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to</a:t>
                      </a:r>
                      <a:r>
                        <a:rPr lang="lb-LU" sz="1400" kern="1200" baseline="0" dirty="0" smtClean="0">
                          <a:solidFill>
                            <a:schemeClr val="tx1"/>
                          </a:solidFill>
                          <a:effectLst/>
                          <a:latin typeface="+mn-lt"/>
                          <a:ea typeface="+mn-ea"/>
                          <a:cs typeface="+mn-cs"/>
                        </a:rPr>
                        <a:t> do, </a:t>
                      </a:r>
                      <a:r>
                        <a:rPr lang="lb-LU" sz="1400" kern="1200" baseline="0" dirty="0" err="1" smtClean="0">
                          <a:solidFill>
                            <a:schemeClr val="tx1"/>
                          </a:solidFill>
                          <a:effectLst/>
                          <a:latin typeface="+mn-lt"/>
                          <a:ea typeface="+mn-ea"/>
                          <a:cs typeface="+mn-cs"/>
                        </a:rPr>
                        <a:t>but</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they</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somehow</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supported</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me</a:t>
                      </a:r>
                      <a:r>
                        <a:rPr lang="lb-LU" sz="1400" kern="1200" baseline="0" dirty="0" smtClean="0">
                          <a:solidFill>
                            <a:schemeClr val="tx1"/>
                          </a:solidFill>
                          <a:effectLst/>
                          <a:latin typeface="+mn-lt"/>
                          <a:ea typeface="+mn-ea"/>
                          <a:cs typeface="+mn-cs"/>
                        </a:rPr>
                        <a:t> by </a:t>
                      </a:r>
                      <a:r>
                        <a:rPr lang="lb-LU" sz="1400" kern="1200" baseline="0" dirty="0" err="1" smtClean="0">
                          <a:solidFill>
                            <a:schemeClr val="tx1"/>
                          </a:solidFill>
                          <a:effectLst/>
                          <a:latin typeface="+mn-lt"/>
                          <a:ea typeface="+mn-ea"/>
                          <a:cs typeface="+mn-cs"/>
                        </a:rPr>
                        <a:t>saying</a:t>
                      </a:r>
                      <a:r>
                        <a:rPr lang="lb-LU" sz="1400" kern="1200" baseline="0" dirty="0" smtClean="0">
                          <a:solidFill>
                            <a:schemeClr val="tx1"/>
                          </a:solidFill>
                          <a:effectLst/>
                          <a:latin typeface="+mn-lt"/>
                          <a:ea typeface="+mn-ea"/>
                          <a:cs typeface="+mn-cs"/>
                        </a:rPr>
                        <a:t> ‘do </a:t>
                      </a:r>
                      <a:r>
                        <a:rPr lang="lb-LU" sz="1400" kern="1200" baseline="0" dirty="0" err="1" smtClean="0">
                          <a:solidFill>
                            <a:schemeClr val="tx1"/>
                          </a:solidFill>
                          <a:effectLst/>
                          <a:latin typeface="+mn-lt"/>
                          <a:ea typeface="+mn-ea"/>
                          <a:cs typeface="+mn-cs"/>
                        </a:rPr>
                        <a:t>what</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you</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want</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to</a:t>
                      </a:r>
                      <a:r>
                        <a:rPr lang="lb-LU" sz="1400" kern="1200" baseline="0" dirty="0" smtClean="0">
                          <a:solidFill>
                            <a:schemeClr val="tx1"/>
                          </a:solidFill>
                          <a:effectLst/>
                          <a:latin typeface="+mn-lt"/>
                          <a:ea typeface="+mn-ea"/>
                          <a:cs typeface="+mn-cs"/>
                        </a:rPr>
                        <a:t> do’.</a:t>
                      </a:r>
                      <a:r>
                        <a:rPr lang="lb-LU" sz="1400" kern="1200" dirty="0" smtClean="0">
                          <a:solidFill>
                            <a:schemeClr val="tx1"/>
                          </a:solidFill>
                          <a:effectLst/>
                          <a:latin typeface="+mn-lt"/>
                          <a:ea typeface="+mn-ea"/>
                          <a:cs typeface="+mn-cs"/>
                        </a:rPr>
                        <a:t>”</a:t>
                      </a:r>
                    </a:p>
                    <a:p>
                      <a:r>
                        <a:rPr lang="lb-LU" sz="1400" i="1" kern="1200" dirty="0" smtClean="0">
                          <a:solidFill>
                            <a:schemeClr val="tx1"/>
                          </a:solidFill>
                          <a:effectLst/>
                          <a:latin typeface="+mn-lt"/>
                          <a:ea typeface="+mn-ea"/>
                          <a:cs typeface="+mn-cs"/>
                        </a:rPr>
                        <a:t>(</a:t>
                      </a:r>
                      <a:r>
                        <a:rPr lang="lb-LU" sz="1400" i="1" kern="1200" dirty="0" err="1" smtClean="0">
                          <a:solidFill>
                            <a:schemeClr val="tx1"/>
                          </a:solidFill>
                          <a:effectLst/>
                          <a:latin typeface="+mn-lt"/>
                          <a:ea typeface="+mn-ea"/>
                          <a:cs typeface="+mn-cs"/>
                        </a:rPr>
                        <a:t>Égide</a:t>
                      </a:r>
                      <a:r>
                        <a:rPr lang="lb-LU" sz="1400" i="1" kern="1200" dirty="0" smtClean="0">
                          <a:solidFill>
                            <a:schemeClr val="tx1"/>
                          </a:solidFill>
                          <a:effectLst/>
                          <a:latin typeface="+mn-lt"/>
                          <a:ea typeface="+mn-ea"/>
                          <a:cs typeface="+mn-cs"/>
                        </a:rPr>
                        <a:t>, 28 </a:t>
                      </a:r>
                      <a:r>
                        <a:rPr lang="lb-LU" sz="1400" i="1" kern="1200" dirty="0" err="1" smtClean="0">
                          <a:solidFill>
                            <a:schemeClr val="tx1"/>
                          </a:solidFill>
                          <a:effectLst/>
                          <a:latin typeface="+mn-lt"/>
                          <a:ea typeface="+mn-ea"/>
                          <a:cs typeface="+mn-cs"/>
                        </a:rPr>
                        <a:t>years</a:t>
                      </a:r>
                      <a:r>
                        <a:rPr lang="lb-LU" sz="1400" i="1" kern="1200" dirty="0" smtClean="0">
                          <a:solidFill>
                            <a:schemeClr val="tx1"/>
                          </a:solidFill>
                          <a:effectLst/>
                          <a:latin typeface="+mn-lt"/>
                          <a:ea typeface="+mn-ea"/>
                          <a:cs typeface="+mn-cs"/>
                        </a:rPr>
                        <a:t>)</a:t>
                      </a:r>
                    </a:p>
                    <a:p>
                      <a:endParaRPr lang="lb-LU" dirty="0"/>
                    </a:p>
                  </a:txBody>
                  <a:tcPr/>
                </a:tc>
                <a:tc>
                  <a:txBody>
                    <a:bodyPr/>
                    <a:lstStyle/>
                    <a:p>
                      <a:r>
                        <a:rPr lang="lb-LU" sz="1400" dirty="0" smtClean="0"/>
                        <a:t>“No, I </a:t>
                      </a:r>
                      <a:r>
                        <a:rPr lang="lb-LU" sz="1400" dirty="0" err="1" smtClean="0"/>
                        <a:t>have</a:t>
                      </a:r>
                      <a:r>
                        <a:rPr lang="lb-LU" sz="1400" baseline="0" dirty="0" smtClean="0"/>
                        <a:t> </a:t>
                      </a:r>
                      <a:r>
                        <a:rPr lang="lb-LU" sz="1400" baseline="0" dirty="0" err="1" smtClean="0"/>
                        <a:t>nobody</a:t>
                      </a:r>
                      <a:r>
                        <a:rPr lang="lb-LU" sz="1400" baseline="0" dirty="0" smtClean="0"/>
                        <a:t> </a:t>
                      </a:r>
                      <a:r>
                        <a:rPr lang="lb-LU" sz="1400" baseline="0" dirty="0" err="1" smtClean="0"/>
                        <a:t>here</a:t>
                      </a:r>
                      <a:r>
                        <a:rPr lang="lb-LU" sz="1400" baseline="0" dirty="0" smtClean="0"/>
                        <a:t>. </a:t>
                      </a:r>
                      <a:r>
                        <a:rPr lang="lb-LU" sz="1400" baseline="0" dirty="0" err="1" smtClean="0"/>
                        <a:t>They</a:t>
                      </a:r>
                      <a:r>
                        <a:rPr lang="lb-LU" sz="1400" baseline="0" dirty="0" smtClean="0"/>
                        <a:t> all </a:t>
                      </a:r>
                      <a:r>
                        <a:rPr lang="lb-LU" sz="1400" baseline="0" dirty="0" err="1" smtClean="0"/>
                        <a:t>went</a:t>
                      </a:r>
                      <a:r>
                        <a:rPr lang="lb-LU" sz="1400" baseline="0" dirty="0" smtClean="0"/>
                        <a:t> back </a:t>
                      </a:r>
                      <a:r>
                        <a:rPr lang="lb-LU" sz="1400" baseline="0" dirty="0" err="1" smtClean="0"/>
                        <a:t>to</a:t>
                      </a:r>
                      <a:r>
                        <a:rPr lang="lb-LU" sz="1400" baseline="0" dirty="0" smtClean="0"/>
                        <a:t> France. </a:t>
                      </a:r>
                      <a:r>
                        <a:rPr lang="lb-LU" sz="1400" baseline="0" dirty="0" err="1" smtClean="0"/>
                        <a:t>We</a:t>
                      </a:r>
                      <a:r>
                        <a:rPr lang="lb-LU" sz="1400" baseline="0" dirty="0" smtClean="0"/>
                        <a:t> </a:t>
                      </a:r>
                      <a:r>
                        <a:rPr lang="lb-LU" sz="1400" baseline="0" dirty="0" err="1" smtClean="0"/>
                        <a:t>are</a:t>
                      </a:r>
                      <a:r>
                        <a:rPr lang="lb-LU" sz="1400" baseline="0" dirty="0" smtClean="0"/>
                        <a:t> </a:t>
                      </a:r>
                      <a:r>
                        <a:rPr lang="lb-LU" sz="1400" baseline="0" dirty="0" err="1" smtClean="0"/>
                        <a:t>two</a:t>
                      </a:r>
                      <a:r>
                        <a:rPr lang="lb-LU" sz="1400" baseline="0" dirty="0" smtClean="0"/>
                        <a:t> </a:t>
                      </a:r>
                      <a:r>
                        <a:rPr lang="lb-LU" sz="1400" baseline="0" dirty="0" err="1" smtClean="0"/>
                        <a:t>lost</a:t>
                      </a:r>
                      <a:r>
                        <a:rPr lang="lb-LU" sz="1400" baseline="0" dirty="0" smtClean="0"/>
                        <a:t> </a:t>
                      </a:r>
                      <a:r>
                        <a:rPr lang="lb-LU" sz="1400" baseline="0" dirty="0" err="1" smtClean="0"/>
                        <a:t>souls</a:t>
                      </a:r>
                      <a:r>
                        <a:rPr lang="lb-LU" sz="1400" baseline="0" dirty="0" smtClean="0"/>
                        <a:t> </a:t>
                      </a:r>
                      <a:r>
                        <a:rPr lang="lb-LU" sz="1400" baseline="0" dirty="0" err="1" smtClean="0"/>
                        <a:t>living</a:t>
                      </a:r>
                      <a:r>
                        <a:rPr lang="lb-LU" sz="1400" baseline="0" dirty="0" smtClean="0"/>
                        <a:t> all </a:t>
                      </a:r>
                      <a:r>
                        <a:rPr lang="lb-LU" sz="1400" baseline="0" dirty="0" err="1" smtClean="0"/>
                        <a:t>alone</a:t>
                      </a:r>
                      <a:r>
                        <a:rPr lang="lb-LU" sz="1400" baseline="0" dirty="0" smtClean="0"/>
                        <a:t> </a:t>
                      </a:r>
                      <a:r>
                        <a:rPr lang="lb-LU" sz="1400" baseline="0" dirty="0" err="1" smtClean="0"/>
                        <a:t>here</a:t>
                      </a:r>
                      <a:r>
                        <a:rPr lang="lb-LU" sz="1400" baseline="0" dirty="0" smtClean="0"/>
                        <a:t> in Luxembourg</a:t>
                      </a:r>
                      <a:r>
                        <a:rPr lang="lb-LU" sz="1400" dirty="0" smtClean="0"/>
                        <a:t>.”</a:t>
                      </a:r>
                      <a:endParaRPr lang="fr-FR" sz="1400" dirty="0" smtClean="0"/>
                    </a:p>
                    <a:p>
                      <a:r>
                        <a:rPr lang="fr-FR" sz="1400" i="1" dirty="0" smtClean="0"/>
                        <a:t>(Madeleine, 29 </a:t>
                      </a:r>
                      <a:r>
                        <a:rPr lang="fr-FR" sz="1400" i="1" dirty="0" err="1" smtClean="0"/>
                        <a:t>years</a:t>
                      </a:r>
                      <a:r>
                        <a:rPr lang="fr-FR" sz="1400" i="1" dirty="0" smtClean="0"/>
                        <a:t>)</a:t>
                      </a:r>
                    </a:p>
                    <a:p>
                      <a:endParaRPr lang="lb-LU" sz="1400" dirty="0"/>
                    </a:p>
                  </a:txBody>
                  <a:tcPr/>
                </a:tc>
                <a:tc>
                  <a:txBody>
                    <a:bodyPr/>
                    <a:lstStyle/>
                    <a:p>
                      <a:r>
                        <a:rPr lang="lb-LU" sz="1400" dirty="0" smtClean="0"/>
                        <a:t>“</a:t>
                      </a:r>
                      <a:r>
                        <a:rPr lang="lb-LU" sz="1400" dirty="0" err="1" smtClean="0"/>
                        <a:t>I’m</a:t>
                      </a:r>
                      <a:r>
                        <a:rPr lang="lb-LU" sz="1400" dirty="0" smtClean="0"/>
                        <a:t> </a:t>
                      </a:r>
                      <a:r>
                        <a:rPr lang="lb-LU" sz="1400" dirty="0" err="1" smtClean="0"/>
                        <a:t>angry</a:t>
                      </a:r>
                      <a:r>
                        <a:rPr lang="lb-LU" sz="1400" dirty="0" smtClean="0"/>
                        <a:t> </a:t>
                      </a:r>
                      <a:r>
                        <a:rPr lang="lb-LU" sz="1400" dirty="0" err="1" smtClean="0"/>
                        <a:t>because</a:t>
                      </a:r>
                      <a:r>
                        <a:rPr lang="lb-LU" sz="1400" dirty="0" smtClean="0"/>
                        <a:t> </a:t>
                      </a:r>
                      <a:r>
                        <a:rPr lang="lb-LU" sz="1400" dirty="0" err="1" smtClean="0"/>
                        <a:t>somehow</a:t>
                      </a:r>
                      <a:r>
                        <a:rPr lang="lb-LU" sz="1400" baseline="0" dirty="0" smtClean="0"/>
                        <a:t> </a:t>
                      </a:r>
                      <a:r>
                        <a:rPr lang="lb-LU" sz="1400" baseline="0" dirty="0" err="1" smtClean="0"/>
                        <a:t>they</a:t>
                      </a:r>
                      <a:r>
                        <a:rPr lang="lb-LU" sz="1400" baseline="0" dirty="0" smtClean="0"/>
                        <a:t> (</a:t>
                      </a:r>
                      <a:r>
                        <a:rPr lang="lb-LU" sz="1400" baseline="0" dirty="0" err="1" smtClean="0"/>
                        <a:t>my</a:t>
                      </a:r>
                      <a:r>
                        <a:rPr lang="lb-LU" sz="1400" baseline="0" dirty="0" smtClean="0"/>
                        <a:t> </a:t>
                      </a:r>
                      <a:r>
                        <a:rPr lang="lb-LU" sz="1400" baseline="0" dirty="0" err="1" smtClean="0"/>
                        <a:t>parents</a:t>
                      </a:r>
                      <a:r>
                        <a:rPr lang="lb-LU" sz="1400" baseline="0" dirty="0" smtClean="0"/>
                        <a:t>) </a:t>
                      </a:r>
                      <a:r>
                        <a:rPr lang="lb-LU" sz="1400" baseline="0" dirty="0" err="1" smtClean="0"/>
                        <a:t>are</a:t>
                      </a:r>
                      <a:r>
                        <a:rPr lang="lb-LU" sz="1400" baseline="0" dirty="0" smtClean="0"/>
                        <a:t> </a:t>
                      </a:r>
                      <a:r>
                        <a:rPr lang="lb-LU" sz="1400" baseline="0" dirty="0" err="1" smtClean="0"/>
                        <a:t>responsable</a:t>
                      </a:r>
                      <a:r>
                        <a:rPr lang="lb-LU" sz="1400" baseline="0" dirty="0" smtClean="0"/>
                        <a:t> </a:t>
                      </a:r>
                      <a:r>
                        <a:rPr lang="lb-LU" sz="1400" baseline="0" dirty="0" err="1" smtClean="0"/>
                        <a:t>for</a:t>
                      </a:r>
                      <a:r>
                        <a:rPr lang="lb-LU" sz="1400" baseline="0" dirty="0" smtClean="0"/>
                        <a:t> the </a:t>
                      </a:r>
                      <a:r>
                        <a:rPr lang="lb-LU" sz="1400" baseline="0" dirty="0" err="1" smtClean="0"/>
                        <a:t>difficulties</a:t>
                      </a:r>
                      <a:r>
                        <a:rPr lang="lb-LU" sz="1400" baseline="0" dirty="0" smtClean="0"/>
                        <a:t> in </a:t>
                      </a:r>
                      <a:r>
                        <a:rPr lang="lb-LU" sz="1400" baseline="0" dirty="0" err="1" smtClean="0"/>
                        <a:t>my</a:t>
                      </a:r>
                      <a:r>
                        <a:rPr lang="lb-LU" sz="1400" baseline="0" dirty="0" smtClean="0"/>
                        <a:t> </a:t>
                      </a:r>
                      <a:r>
                        <a:rPr lang="lb-LU" sz="1400" baseline="0" dirty="0" err="1" smtClean="0"/>
                        <a:t>life</a:t>
                      </a:r>
                      <a:r>
                        <a:rPr lang="lb-LU" sz="1400" dirty="0" smtClean="0"/>
                        <a:t>.”</a:t>
                      </a:r>
                    </a:p>
                    <a:p>
                      <a:r>
                        <a:rPr lang="lb-LU" sz="1400" i="1" dirty="0" smtClean="0"/>
                        <a:t>(Mathieu, 25 </a:t>
                      </a:r>
                      <a:r>
                        <a:rPr lang="lb-LU" sz="1400" i="1" dirty="0" err="1" smtClean="0"/>
                        <a:t>years</a:t>
                      </a:r>
                      <a:r>
                        <a:rPr lang="lb-LU" sz="1400" i="1" dirty="0" smtClean="0"/>
                        <a:t>)</a:t>
                      </a:r>
                    </a:p>
                    <a:p>
                      <a:endParaRPr lang="lb-LU" sz="1400" dirty="0"/>
                    </a:p>
                  </a:txBody>
                  <a:tcPr/>
                </a:tc>
              </a:tr>
            </a:tbl>
          </a:graphicData>
        </a:graphic>
      </p:graphicFrame>
    </p:spTree>
    <p:extLst>
      <p:ext uri="{BB962C8B-B14F-4D97-AF65-F5344CB8AC3E}">
        <p14:creationId xmlns:p14="http://schemas.microsoft.com/office/powerpoint/2010/main" val="3244564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none" dirty="0" smtClean="0"/>
              <a:t>Some Information about Luxembourg</a:t>
            </a:r>
            <a:endParaRPr lang="en-US" u="none" dirty="0"/>
          </a:p>
        </p:txBody>
      </p:sp>
      <p:sp>
        <p:nvSpPr>
          <p:cNvPr id="3" name="Content Placeholder 2"/>
          <p:cNvSpPr>
            <a:spLocks noGrp="1"/>
          </p:cNvSpPr>
          <p:nvPr>
            <p:ph idx="1"/>
          </p:nvPr>
        </p:nvSpPr>
        <p:spPr>
          <a:xfrm>
            <a:off x="467544" y="1556792"/>
            <a:ext cx="8229600" cy="4525963"/>
          </a:xfrm>
        </p:spPr>
        <p:txBody>
          <a:bodyPr/>
          <a:lstStyle/>
          <a:p>
            <a:pPr eaLnBrk="1" fontAlgn="t" hangingPunct="1"/>
            <a:endParaRPr lang="en-US" b="1" dirty="0" smtClean="0"/>
          </a:p>
          <a:p>
            <a:endParaRPr lang="en-US" dirty="0"/>
          </a:p>
        </p:txBody>
      </p:sp>
      <p:sp>
        <p:nvSpPr>
          <p:cNvPr id="4" name="Slide Number Placeholder 3"/>
          <p:cNvSpPr>
            <a:spLocks noGrp="1"/>
          </p:cNvSpPr>
          <p:nvPr>
            <p:ph type="sldNum" sz="quarter" idx="12"/>
          </p:nvPr>
        </p:nvSpPr>
        <p:spPr/>
        <p:txBody>
          <a:bodyPr/>
          <a:lstStyle/>
          <a:p>
            <a:pPr>
              <a:defRPr/>
            </a:pPr>
            <a:fld id="{8D5966D1-D057-46F2-91A6-30EB58F2CE26}" type="slidenum">
              <a:rPr lang="en-US" altLang="fr-FR" smtClean="0"/>
              <a:pPr>
                <a:defRPr/>
              </a:pPr>
              <a:t>2</a:t>
            </a:fld>
            <a:endParaRPr lang="en-US" altLang="fr-FR"/>
          </a:p>
        </p:txBody>
      </p:sp>
      <p:graphicFrame>
        <p:nvGraphicFramePr>
          <p:cNvPr id="5" name="Table 4"/>
          <p:cNvGraphicFramePr>
            <a:graphicFrameLocks noGrp="1"/>
          </p:cNvGraphicFramePr>
          <p:nvPr>
            <p:extLst>
              <p:ext uri="{D42A27DB-BD31-4B8C-83A1-F6EECF244321}">
                <p14:modId xmlns:p14="http://schemas.microsoft.com/office/powerpoint/2010/main" val="1912791280"/>
              </p:ext>
            </p:extLst>
          </p:nvPr>
        </p:nvGraphicFramePr>
        <p:xfrm>
          <a:off x="179512" y="1340768"/>
          <a:ext cx="4824536" cy="4480560"/>
        </p:xfrm>
        <a:graphic>
          <a:graphicData uri="http://schemas.openxmlformats.org/drawingml/2006/table">
            <a:tbl>
              <a:tblPr firstRow="1" bandRow="1">
                <a:tableStyleId>{9D7B26C5-4107-4FEC-AEDC-1716B250A1EF}</a:tableStyleId>
              </a:tblPr>
              <a:tblGrid>
                <a:gridCol w="2412268"/>
                <a:gridCol w="2412268"/>
              </a:tblGrid>
              <a:tr h="1112303">
                <a:tc>
                  <a:txBody>
                    <a:bodyPr/>
                    <a:lstStyle/>
                    <a:p>
                      <a:r>
                        <a:rPr lang="en-US" dirty="0" smtClean="0"/>
                        <a:t>Government</a:t>
                      </a:r>
                      <a:endParaRPr lang="en-US" dirty="0"/>
                    </a:p>
                  </a:txBody>
                  <a:tcPr/>
                </a:tc>
                <a:tc>
                  <a:txBody>
                    <a:bodyPr/>
                    <a:lstStyle/>
                    <a:p>
                      <a:r>
                        <a:rPr lang="en-US" dirty="0" smtClean="0"/>
                        <a:t>Unitary parliamentary constitutional</a:t>
                      </a:r>
                      <a:r>
                        <a:rPr lang="en-US" baseline="0" dirty="0" smtClean="0"/>
                        <a:t> monarchy</a:t>
                      </a:r>
                      <a:endParaRPr lang="en-US" dirty="0"/>
                    </a:p>
                  </a:txBody>
                  <a:tcPr/>
                </a:tc>
              </a:tr>
              <a:tr h="598933">
                <a:tc>
                  <a:txBody>
                    <a:bodyPr/>
                    <a:lstStyle/>
                    <a:p>
                      <a:r>
                        <a:rPr lang="en-US" dirty="0" smtClean="0"/>
                        <a:t>Official languages</a:t>
                      </a:r>
                      <a:endParaRPr lang="en-US" dirty="0"/>
                    </a:p>
                  </a:txBody>
                  <a:tcPr/>
                </a:tc>
                <a:tc>
                  <a:txBody>
                    <a:bodyPr/>
                    <a:lstStyle/>
                    <a:p>
                      <a:r>
                        <a:rPr lang="en-US" dirty="0" smtClean="0"/>
                        <a:t>Luxembourgish,</a:t>
                      </a:r>
                      <a:r>
                        <a:rPr lang="en-US" baseline="0" dirty="0" smtClean="0"/>
                        <a:t> German, French</a:t>
                      </a:r>
                      <a:endParaRPr lang="en-US" dirty="0"/>
                    </a:p>
                  </a:txBody>
                  <a:tcPr/>
                </a:tc>
              </a:tr>
              <a:tr h="342247">
                <a:tc>
                  <a:txBody>
                    <a:bodyPr/>
                    <a:lstStyle/>
                    <a:p>
                      <a:r>
                        <a:rPr lang="en-US" dirty="0" smtClean="0"/>
                        <a:t>Area</a:t>
                      </a:r>
                      <a:endParaRPr lang="en-US" dirty="0"/>
                    </a:p>
                  </a:txBody>
                  <a:tcPr/>
                </a:tc>
                <a:tc>
                  <a:txBody>
                    <a:bodyPr/>
                    <a:lstStyle/>
                    <a:p>
                      <a:r>
                        <a:rPr lang="en-US" dirty="0" smtClean="0"/>
                        <a:t>2</a:t>
                      </a:r>
                      <a:r>
                        <a:rPr lang="en-US" sz="1800" dirty="0" smtClean="0"/>
                        <a:t>.586,4 km²</a:t>
                      </a:r>
                      <a:endParaRPr lang="en-US" dirty="0"/>
                    </a:p>
                  </a:txBody>
                  <a:tcPr/>
                </a:tc>
              </a:tr>
              <a:tr h="342247">
                <a:tc>
                  <a:txBody>
                    <a:bodyPr/>
                    <a:lstStyle/>
                    <a:p>
                      <a:r>
                        <a:rPr lang="en-US" dirty="0" smtClean="0"/>
                        <a:t>Population</a:t>
                      </a:r>
                      <a:endParaRPr lang="en-US" dirty="0"/>
                    </a:p>
                  </a:txBody>
                  <a:tcPr/>
                </a:tc>
                <a:tc>
                  <a:txBody>
                    <a:bodyPr/>
                    <a:lstStyle/>
                    <a:p>
                      <a:r>
                        <a:rPr lang="en-US" dirty="0" smtClean="0"/>
                        <a:t>576</a:t>
                      </a:r>
                      <a:r>
                        <a:rPr lang="en-US" baseline="0" dirty="0" smtClean="0"/>
                        <a:t>.</a:t>
                      </a:r>
                      <a:r>
                        <a:rPr lang="en-US" dirty="0" smtClean="0"/>
                        <a:t>249 </a:t>
                      </a:r>
                      <a:endParaRPr lang="en-US" dirty="0"/>
                    </a:p>
                  </a:txBody>
                  <a:tcPr/>
                </a:tc>
              </a:tr>
              <a:tr h="598933">
                <a:tc>
                  <a:txBody>
                    <a:bodyPr/>
                    <a:lstStyle/>
                    <a:p>
                      <a:r>
                        <a:rPr lang="en-US" dirty="0" smtClean="0"/>
                        <a:t>Proportion of foreigners</a:t>
                      </a:r>
                      <a:endParaRPr lang="en-US" dirty="0"/>
                    </a:p>
                  </a:txBody>
                  <a:tcPr/>
                </a:tc>
                <a:tc>
                  <a:txBody>
                    <a:bodyPr/>
                    <a:lstStyle/>
                    <a:p>
                      <a:r>
                        <a:rPr lang="en-US" dirty="0" smtClean="0"/>
                        <a:t>45,9% (2015)</a:t>
                      </a:r>
                      <a:endParaRPr lang="en-US" dirty="0"/>
                    </a:p>
                  </a:txBody>
                  <a:tcPr/>
                </a:tc>
              </a:tr>
              <a:tr h="598933">
                <a:tc>
                  <a:txBody>
                    <a:bodyPr/>
                    <a:lstStyle/>
                    <a:p>
                      <a:r>
                        <a:rPr lang="en-US" dirty="0" smtClean="0"/>
                        <a:t>General</a:t>
                      </a:r>
                      <a:r>
                        <a:rPr lang="en-US" baseline="0" dirty="0" smtClean="0"/>
                        <a:t>  u</a:t>
                      </a:r>
                      <a:r>
                        <a:rPr lang="en-US" dirty="0" smtClean="0"/>
                        <a:t>nemployment rate</a:t>
                      </a:r>
                      <a:endParaRPr lang="en-US" dirty="0"/>
                    </a:p>
                  </a:txBody>
                  <a:tcPr/>
                </a:tc>
                <a:tc>
                  <a:txBody>
                    <a:bodyPr/>
                    <a:lstStyle/>
                    <a:p>
                      <a:r>
                        <a:rPr lang="en-US" dirty="0" smtClean="0"/>
                        <a:t>6%</a:t>
                      </a:r>
                      <a:endParaRPr lang="en-US" dirty="0"/>
                    </a:p>
                  </a:txBody>
                  <a:tcPr/>
                </a:tc>
              </a:tr>
              <a:tr h="598933">
                <a:tc>
                  <a:txBody>
                    <a:bodyPr/>
                    <a:lstStyle/>
                    <a:p>
                      <a:r>
                        <a:rPr lang="en-US" dirty="0" smtClean="0"/>
                        <a:t>Youth unemployment</a:t>
                      </a:r>
                    </a:p>
                    <a:p>
                      <a:r>
                        <a:rPr lang="en-US" dirty="0" smtClean="0"/>
                        <a:t>rate</a:t>
                      </a:r>
                      <a:endParaRPr lang="en-US" dirty="0"/>
                    </a:p>
                  </a:txBody>
                  <a:tcPr/>
                </a:tc>
                <a:tc>
                  <a:txBody>
                    <a:bodyPr/>
                    <a:lstStyle/>
                    <a:p>
                      <a:r>
                        <a:rPr lang="en-US" dirty="0" smtClean="0"/>
                        <a:t>22%</a:t>
                      </a:r>
                      <a:endParaRPr lang="en-US" dirty="0"/>
                    </a:p>
                  </a:txBody>
                  <a:tcPr/>
                </a:tc>
              </a:tr>
            </a:tbl>
          </a:graphicData>
        </a:graphic>
      </p:graphicFrame>
      <p:pic>
        <p:nvPicPr>
          <p:cNvPr id="84994" name="Picture 2" descr="https://upload.wikimedia.org/wikipedia/commons/1/15/Luxembourg-CIA_WFB_Map.png"/>
          <p:cNvPicPr>
            <a:picLocks noChangeAspect="1" noChangeArrowheads="1"/>
          </p:cNvPicPr>
          <p:nvPr/>
        </p:nvPicPr>
        <p:blipFill>
          <a:blip r:embed="rId3"/>
          <a:srcRect/>
          <a:stretch>
            <a:fillRect/>
          </a:stretch>
        </p:blipFill>
        <p:spPr bwMode="auto">
          <a:xfrm>
            <a:off x="5076056" y="1340768"/>
            <a:ext cx="3960440" cy="446449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fr-FR" sz="2800" u="none" dirty="0"/>
              <a:t>A typology of transition processes and the patterns for accomplishing them</a:t>
            </a:r>
            <a:endParaRPr lang="en-US" sz="2800" u="none" dirty="0"/>
          </a:p>
        </p:txBody>
      </p:sp>
      <p:sp>
        <p:nvSpPr>
          <p:cNvPr id="3" name="Content Placeholder 2"/>
          <p:cNvSpPr>
            <a:spLocks noGrp="1"/>
          </p:cNvSpPr>
          <p:nvPr>
            <p:ph idx="1"/>
          </p:nvPr>
        </p:nvSpPr>
        <p:spPr>
          <a:xfrm>
            <a:off x="467544" y="1600200"/>
            <a:ext cx="8352928" cy="4525963"/>
          </a:xfrm>
        </p:spPr>
        <p:txBody>
          <a:bodyPr/>
          <a:lstStyle/>
          <a:p>
            <a:pPr>
              <a:buNone/>
            </a:pPr>
            <a:r>
              <a:rPr lang="en-US" sz="2400" dirty="0"/>
              <a:t>School career and educational success</a:t>
            </a:r>
          </a:p>
          <a:p>
            <a:pPr marL="0" indent="0">
              <a:buNone/>
            </a:pPr>
            <a:endParaRPr lang="en-US" sz="2000" dirty="0" smtClean="0"/>
          </a:p>
          <a:p>
            <a:pPr marL="0" indent="0">
              <a:buNone/>
            </a:pPr>
            <a:endParaRPr lang="en-US" sz="2000" dirty="0" smtClean="0"/>
          </a:p>
        </p:txBody>
      </p:sp>
      <p:sp>
        <p:nvSpPr>
          <p:cNvPr id="4" name="Slide Number Placeholder 3"/>
          <p:cNvSpPr>
            <a:spLocks noGrp="1"/>
          </p:cNvSpPr>
          <p:nvPr>
            <p:ph type="sldNum" sz="quarter" idx="12"/>
          </p:nvPr>
        </p:nvSpPr>
        <p:spPr/>
        <p:txBody>
          <a:bodyPr/>
          <a:lstStyle/>
          <a:p>
            <a:pPr>
              <a:defRPr/>
            </a:pPr>
            <a:fld id="{8D5966D1-D057-46F2-91A6-30EB58F2CE26}" type="slidenum">
              <a:rPr lang="en-US" altLang="fr-FR" smtClean="0">
                <a:solidFill>
                  <a:srgbClr val="000000"/>
                </a:solidFill>
              </a:rPr>
              <a:pPr>
                <a:defRPr/>
              </a:pPr>
              <a:t>20</a:t>
            </a:fld>
            <a:endParaRPr lang="en-US" altLang="fr-FR">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61857938"/>
              </p:ext>
            </p:extLst>
          </p:nvPr>
        </p:nvGraphicFramePr>
        <p:xfrm>
          <a:off x="539552" y="2132856"/>
          <a:ext cx="7992888" cy="2743200"/>
        </p:xfrm>
        <a:graphic>
          <a:graphicData uri="http://schemas.openxmlformats.org/drawingml/2006/table">
            <a:tbl>
              <a:tblPr firstRow="1" bandRow="1">
                <a:tableStyleId>{5940675A-B579-460E-94D1-54222C63F5DA}</a:tableStyleId>
              </a:tblPr>
              <a:tblGrid>
                <a:gridCol w="1998222"/>
                <a:gridCol w="1998222"/>
                <a:gridCol w="1998222"/>
                <a:gridCol w="1998222"/>
              </a:tblGrid>
              <a:tr h="370840">
                <a:tc>
                  <a:txBody>
                    <a:bodyPr/>
                    <a:lstStyle/>
                    <a:p>
                      <a:r>
                        <a:rPr lang="lb-LU" sz="1400" b="1" dirty="0" err="1" smtClean="0"/>
                        <a:t>Direct</a:t>
                      </a:r>
                      <a:r>
                        <a:rPr lang="lb-LU" sz="1400" b="1" dirty="0" smtClean="0"/>
                        <a:t> </a:t>
                      </a:r>
                      <a:r>
                        <a:rPr lang="lb-LU" sz="1400" b="1" dirty="0" err="1" smtClean="0"/>
                        <a:t>transition</a:t>
                      </a:r>
                      <a:endParaRPr lang="lb-LU" sz="1400" b="1" dirty="0"/>
                    </a:p>
                  </a:txBody>
                  <a:tcPr/>
                </a:tc>
                <a:tc>
                  <a:txBody>
                    <a:bodyPr/>
                    <a:lstStyle/>
                    <a:p>
                      <a:r>
                        <a:rPr lang="lb-LU" sz="1400" b="1" dirty="0" smtClean="0"/>
                        <a:t>Alternative </a:t>
                      </a:r>
                      <a:r>
                        <a:rPr lang="lb-LU" sz="1400" b="1" dirty="0" err="1" smtClean="0"/>
                        <a:t>transition</a:t>
                      </a:r>
                      <a:endParaRPr lang="lb-LU" sz="1400" b="1" dirty="0"/>
                    </a:p>
                  </a:txBody>
                  <a:tcPr/>
                </a:tc>
                <a:tc>
                  <a:txBody>
                    <a:bodyPr/>
                    <a:lstStyle/>
                    <a:p>
                      <a:r>
                        <a:rPr lang="lb-LU" sz="1400" b="1" dirty="0" err="1" smtClean="0"/>
                        <a:t>Transition</a:t>
                      </a:r>
                      <a:r>
                        <a:rPr lang="lb-LU" sz="1400" b="1" dirty="0" smtClean="0"/>
                        <a:t> </a:t>
                      </a:r>
                      <a:r>
                        <a:rPr lang="lb-LU" sz="1400" b="1" dirty="0" err="1" smtClean="0"/>
                        <a:t>requiring</a:t>
                      </a:r>
                      <a:r>
                        <a:rPr lang="lb-LU" sz="1400" b="1" baseline="0" dirty="0" smtClean="0"/>
                        <a:t> </a:t>
                      </a:r>
                      <a:r>
                        <a:rPr lang="lb-LU" sz="1400" b="1" baseline="0" dirty="0" err="1" smtClean="0"/>
                        <a:t>support</a:t>
                      </a:r>
                      <a:endParaRPr lang="lb-LU" sz="1400" b="1" dirty="0"/>
                    </a:p>
                  </a:txBody>
                  <a:tcPr/>
                </a:tc>
                <a:tc>
                  <a:txBody>
                    <a:bodyPr/>
                    <a:lstStyle/>
                    <a:p>
                      <a:r>
                        <a:rPr lang="lb-LU" sz="1400" b="1" dirty="0" err="1" smtClean="0"/>
                        <a:t>Failed</a:t>
                      </a:r>
                      <a:r>
                        <a:rPr lang="lb-LU" sz="1400" b="1" dirty="0" smtClean="0"/>
                        <a:t> </a:t>
                      </a:r>
                      <a:r>
                        <a:rPr lang="lb-LU" sz="1400" b="1" dirty="0" err="1" smtClean="0"/>
                        <a:t>transition</a:t>
                      </a:r>
                      <a:endParaRPr lang="lb-LU" sz="1400" b="1" dirty="0"/>
                    </a:p>
                  </a:txBody>
                  <a:tcPr/>
                </a:tc>
              </a:tr>
              <a:tr h="370840">
                <a:tc>
                  <a:txBody>
                    <a:bodyPr/>
                    <a:lstStyle/>
                    <a:p>
                      <a:r>
                        <a:rPr lang="lb-LU" sz="1400" kern="1200" dirty="0" smtClean="0">
                          <a:solidFill>
                            <a:schemeClr val="tx1"/>
                          </a:solidFill>
                          <a:effectLst/>
                          <a:latin typeface="+mn-lt"/>
                          <a:ea typeface="+mn-ea"/>
                          <a:cs typeface="+mn-cs"/>
                        </a:rPr>
                        <a:t>“Well in </a:t>
                      </a:r>
                      <a:r>
                        <a:rPr lang="lb-LU" sz="1400" kern="1200" dirty="0" err="1" smtClean="0">
                          <a:solidFill>
                            <a:schemeClr val="tx1"/>
                          </a:solidFill>
                          <a:effectLst/>
                          <a:latin typeface="+mn-lt"/>
                          <a:ea typeface="+mn-ea"/>
                          <a:cs typeface="+mn-cs"/>
                        </a:rPr>
                        <a:t>school</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I’ve</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really</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been</a:t>
                      </a:r>
                      <a:r>
                        <a:rPr lang="lb-LU" sz="1400" kern="1200" baseline="0" dirty="0" smtClean="0">
                          <a:solidFill>
                            <a:schemeClr val="tx1"/>
                          </a:solidFill>
                          <a:effectLst/>
                          <a:latin typeface="+mn-lt"/>
                          <a:ea typeface="+mn-ea"/>
                          <a:cs typeface="+mn-cs"/>
                        </a:rPr>
                        <a:t> a </a:t>
                      </a:r>
                      <a:r>
                        <a:rPr lang="lb-LU" sz="1400" kern="1200" baseline="0" dirty="0" err="1" smtClean="0">
                          <a:solidFill>
                            <a:schemeClr val="tx1"/>
                          </a:solidFill>
                          <a:effectLst/>
                          <a:latin typeface="+mn-lt"/>
                          <a:ea typeface="+mn-ea"/>
                          <a:cs typeface="+mn-cs"/>
                        </a:rPr>
                        <a:t>very</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good</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pupil</a:t>
                      </a:r>
                      <a:r>
                        <a:rPr lang="lb-LU" sz="1400" kern="1200" baseline="0" dirty="0" smtClean="0">
                          <a:solidFill>
                            <a:schemeClr val="tx1"/>
                          </a:solidFill>
                          <a:effectLst/>
                          <a:latin typeface="+mn-lt"/>
                          <a:ea typeface="+mn-ea"/>
                          <a:cs typeface="+mn-cs"/>
                        </a:rPr>
                        <a:t>.</a:t>
                      </a:r>
                      <a:r>
                        <a:rPr lang="lb-LU" sz="1400" kern="1200" dirty="0" smtClean="0">
                          <a:solidFill>
                            <a:schemeClr val="tx1"/>
                          </a:solidFill>
                          <a:effectLst/>
                          <a:latin typeface="+mn-lt"/>
                          <a:ea typeface="+mn-ea"/>
                          <a:cs typeface="+mn-cs"/>
                        </a:rPr>
                        <a:t>”</a:t>
                      </a:r>
                    </a:p>
                    <a:p>
                      <a:r>
                        <a:rPr lang="lb-LU" sz="1400" i="1" kern="1200" dirty="0" smtClean="0">
                          <a:solidFill>
                            <a:schemeClr val="tx1"/>
                          </a:solidFill>
                          <a:effectLst/>
                          <a:latin typeface="+mn-lt"/>
                          <a:ea typeface="+mn-ea"/>
                          <a:cs typeface="+mn-cs"/>
                        </a:rPr>
                        <a:t>(</a:t>
                      </a:r>
                      <a:r>
                        <a:rPr lang="lb-LU" sz="1400" i="1" kern="1200" dirty="0" err="1" smtClean="0">
                          <a:solidFill>
                            <a:schemeClr val="tx1"/>
                          </a:solidFill>
                          <a:effectLst/>
                          <a:latin typeface="+mn-lt"/>
                          <a:ea typeface="+mn-ea"/>
                          <a:cs typeface="+mn-cs"/>
                        </a:rPr>
                        <a:t>Lara</a:t>
                      </a:r>
                      <a:r>
                        <a:rPr lang="lb-LU" sz="1400" i="1" kern="1200" dirty="0" smtClean="0">
                          <a:solidFill>
                            <a:schemeClr val="tx1"/>
                          </a:solidFill>
                          <a:effectLst/>
                          <a:latin typeface="+mn-lt"/>
                          <a:ea typeface="+mn-ea"/>
                          <a:cs typeface="+mn-cs"/>
                        </a:rPr>
                        <a:t>,</a:t>
                      </a:r>
                      <a:r>
                        <a:rPr lang="lb-LU" sz="1400" i="1" kern="1200" baseline="0" dirty="0" smtClean="0">
                          <a:solidFill>
                            <a:schemeClr val="tx1"/>
                          </a:solidFill>
                          <a:effectLst/>
                          <a:latin typeface="+mn-lt"/>
                          <a:ea typeface="+mn-ea"/>
                          <a:cs typeface="+mn-cs"/>
                        </a:rPr>
                        <a:t> 22 </a:t>
                      </a:r>
                      <a:r>
                        <a:rPr lang="lb-LU" sz="1400" i="1" kern="1200" baseline="0" dirty="0" err="1" smtClean="0">
                          <a:solidFill>
                            <a:schemeClr val="tx1"/>
                          </a:solidFill>
                          <a:effectLst/>
                          <a:latin typeface="+mn-lt"/>
                          <a:ea typeface="+mn-ea"/>
                          <a:cs typeface="+mn-cs"/>
                        </a:rPr>
                        <a:t>years</a:t>
                      </a:r>
                      <a:r>
                        <a:rPr lang="lb-LU" sz="1400" i="1" kern="1200" baseline="0" dirty="0" smtClean="0">
                          <a:solidFill>
                            <a:schemeClr val="tx1"/>
                          </a:solidFill>
                          <a:effectLst/>
                          <a:latin typeface="+mn-lt"/>
                          <a:ea typeface="+mn-ea"/>
                          <a:cs typeface="+mn-cs"/>
                        </a:rPr>
                        <a:t>)</a:t>
                      </a:r>
                      <a:endParaRPr lang="lb-LU" sz="1400" i="1" dirty="0"/>
                    </a:p>
                  </a:txBody>
                  <a:tcPr/>
                </a:tc>
                <a:tc>
                  <a:txBody>
                    <a:bodyPr/>
                    <a:lstStyle/>
                    <a:p>
                      <a:r>
                        <a:rPr lang="lb-LU" sz="1400" kern="1200" dirty="0" smtClean="0">
                          <a:solidFill>
                            <a:schemeClr val="tx1"/>
                          </a:solidFill>
                          <a:effectLst/>
                          <a:latin typeface="+mn-lt"/>
                          <a:ea typeface="+mn-ea"/>
                          <a:cs typeface="+mn-cs"/>
                        </a:rPr>
                        <a:t>“</a:t>
                      </a:r>
                      <a:r>
                        <a:rPr lang="lb-LU" sz="1400" kern="1200" dirty="0" err="1" smtClean="0">
                          <a:solidFill>
                            <a:schemeClr val="tx1"/>
                          </a:solidFill>
                          <a:effectLst/>
                          <a:latin typeface="+mn-lt"/>
                          <a:ea typeface="+mn-ea"/>
                          <a:cs typeface="+mn-cs"/>
                        </a:rPr>
                        <a:t>Overall</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speaking</a:t>
                      </a:r>
                      <a:r>
                        <a:rPr lang="lb-LU" sz="1400" kern="1200" baseline="0" dirty="0" smtClean="0">
                          <a:solidFill>
                            <a:schemeClr val="tx1"/>
                          </a:solidFill>
                          <a:effectLst/>
                          <a:latin typeface="+mn-lt"/>
                          <a:ea typeface="+mn-ea"/>
                          <a:cs typeface="+mn-cs"/>
                        </a:rPr>
                        <a:t>, I </a:t>
                      </a:r>
                      <a:r>
                        <a:rPr lang="lb-LU" sz="1400" kern="1200" baseline="0" dirty="0" err="1" smtClean="0">
                          <a:solidFill>
                            <a:schemeClr val="tx1"/>
                          </a:solidFill>
                          <a:effectLst/>
                          <a:latin typeface="+mn-lt"/>
                          <a:ea typeface="+mn-ea"/>
                          <a:cs typeface="+mn-cs"/>
                        </a:rPr>
                        <a:t>didn’t</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have</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any</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problems</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at</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school</a:t>
                      </a:r>
                      <a:r>
                        <a:rPr lang="lb-LU" sz="1400" kern="1200" baseline="0" dirty="0" smtClean="0">
                          <a:solidFill>
                            <a:schemeClr val="tx1"/>
                          </a:solidFill>
                          <a:effectLst/>
                          <a:latin typeface="+mn-lt"/>
                          <a:ea typeface="+mn-ea"/>
                          <a:cs typeface="+mn-cs"/>
                        </a:rPr>
                        <a:t>.</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But</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later</a:t>
                      </a:r>
                      <a:r>
                        <a:rPr lang="lb-LU" sz="1400" kern="1200" dirty="0" smtClean="0">
                          <a:solidFill>
                            <a:schemeClr val="tx1"/>
                          </a:solidFill>
                          <a:effectLst/>
                          <a:latin typeface="+mn-lt"/>
                          <a:ea typeface="+mn-ea"/>
                          <a:cs typeface="+mn-cs"/>
                        </a:rPr>
                        <a:t> on</a:t>
                      </a:r>
                      <a:r>
                        <a:rPr lang="lb-LU" sz="1400" kern="1200" baseline="0" dirty="0" smtClean="0">
                          <a:solidFill>
                            <a:schemeClr val="tx1"/>
                          </a:solidFill>
                          <a:effectLst/>
                          <a:latin typeface="+mn-lt"/>
                          <a:ea typeface="+mn-ea"/>
                          <a:cs typeface="+mn-cs"/>
                        </a:rPr>
                        <a:t> </a:t>
                      </a:r>
                      <a:r>
                        <a:rPr lang="lb-LU" sz="1400" kern="1200" dirty="0" smtClean="0">
                          <a:solidFill>
                            <a:schemeClr val="tx1"/>
                          </a:solidFill>
                          <a:effectLst/>
                          <a:latin typeface="+mn-lt"/>
                          <a:ea typeface="+mn-ea"/>
                          <a:cs typeface="+mn-cs"/>
                        </a:rPr>
                        <a:t>I </a:t>
                      </a:r>
                      <a:r>
                        <a:rPr lang="lb-LU" sz="1400" kern="1200" dirty="0" err="1" smtClean="0">
                          <a:solidFill>
                            <a:schemeClr val="tx1"/>
                          </a:solidFill>
                          <a:effectLst/>
                          <a:latin typeface="+mn-lt"/>
                          <a:ea typeface="+mn-ea"/>
                          <a:cs typeface="+mn-cs"/>
                        </a:rPr>
                        <a:t>had</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problems</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to</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find</a:t>
                      </a:r>
                      <a:r>
                        <a:rPr lang="lb-LU" sz="1400" kern="1200" dirty="0" smtClean="0">
                          <a:solidFill>
                            <a:schemeClr val="tx1"/>
                          </a:solidFill>
                          <a:effectLst/>
                          <a:latin typeface="+mn-lt"/>
                          <a:ea typeface="+mn-ea"/>
                          <a:cs typeface="+mn-cs"/>
                        </a:rPr>
                        <a:t> out </a:t>
                      </a:r>
                      <a:r>
                        <a:rPr lang="lb-LU" sz="1400" kern="1200" dirty="0" err="1" smtClean="0">
                          <a:solidFill>
                            <a:schemeClr val="tx1"/>
                          </a:solidFill>
                          <a:effectLst/>
                          <a:latin typeface="+mn-lt"/>
                          <a:ea typeface="+mn-ea"/>
                          <a:cs typeface="+mn-cs"/>
                        </a:rPr>
                        <a:t>what</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to</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study</a:t>
                      </a:r>
                      <a:r>
                        <a:rPr lang="lb-LU" sz="1400" kern="1200" baseline="0" dirty="0" smtClean="0">
                          <a:solidFill>
                            <a:schemeClr val="tx1"/>
                          </a:solidFill>
                          <a:effectLst/>
                          <a:latin typeface="+mn-lt"/>
                          <a:ea typeface="+mn-ea"/>
                          <a:cs typeface="+mn-cs"/>
                        </a:rPr>
                        <a:t>.</a:t>
                      </a:r>
                      <a:r>
                        <a:rPr lang="lb-LU" sz="1400" kern="1200" dirty="0" smtClean="0">
                          <a:solidFill>
                            <a:schemeClr val="tx1"/>
                          </a:solidFill>
                          <a:effectLst/>
                          <a:latin typeface="+mn-lt"/>
                          <a:ea typeface="+mn-ea"/>
                          <a:cs typeface="+mn-cs"/>
                        </a:rPr>
                        <a:t>”</a:t>
                      </a:r>
                    </a:p>
                    <a:p>
                      <a:r>
                        <a:rPr lang="lb-LU" sz="1400" i="1" kern="1200" dirty="0" smtClean="0">
                          <a:solidFill>
                            <a:schemeClr val="tx1"/>
                          </a:solidFill>
                          <a:effectLst/>
                          <a:latin typeface="+mn-lt"/>
                          <a:ea typeface="+mn-ea"/>
                          <a:cs typeface="+mn-cs"/>
                        </a:rPr>
                        <a:t>(Marco, 29 </a:t>
                      </a:r>
                      <a:r>
                        <a:rPr lang="lb-LU" sz="1400" i="1" kern="1200" dirty="0" err="1" smtClean="0">
                          <a:solidFill>
                            <a:schemeClr val="tx1"/>
                          </a:solidFill>
                          <a:effectLst/>
                          <a:latin typeface="+mn-lt"/>
                          <a:ea typeface="+mn-ea"/>
                          <a:cs typeface="+mn-cs"/>
                        </a:rPr>
                        <a:t>years</a:t>
                      </a:r>
                      <a:r>
                        <a:rPr lang="lb-LU" sz="1400" i="1" kern="1200" dirty="0" smtClean="0">
                          <a:solidFill>
                            <a:schemeClr val="tx1"/>
                          </a:solidFill>
                          <a:effectLst/>
                          <a:latin typeface="+mn-lt"/>
                          <a:ea typeface="+mn-ea"/>
                          <a:cs typeface="+mn-cs"/>
                        </a:rPr>
                        <a:t>)</a:t>
                      </a:r>
                    </a:p>
                  </a:txBody>
                  <a:tcPr/>
                </a:tc>
                <a:tc>
                  <a:txBody>
                    <a:bodyPr/>
                    <a:lstStyle/>
                    <a:p>
                      <a:r>
                        <a:rPr lang="lb-LU" sz="1400" dirty="0" smtClean="0"/>
                        <a:t>“I </a:t>
                      </a:r>
                      <a:r>
                        <a:rPr lang="lb-LU" sz="1400" dirty="0" err="1" smtClean="0"/>
                        <a:t>don’t</a:t>
                      </a:r>
                      <a:r>
                        <a:rPr lang="lb-LU" sz="1400" dirty="0" smtClean="0"/>
                        <a:t> </a:t>
                      </a:r>
                      <a:r>
                        <a:rPr lang="lb-LU" sz="1400" dirty="0" err="1" smtClean="0"/>
                        <a:t>have</a:t>
                      </a:r>
                      <a:r>
                        <a:rPr lang="lb-LU" sz="1400" dirty="0" smtClean="0"/>
                        <a:t> </a:t>
                      </a:r>
                      <a:r>
                        <a:rPr lang="lb-LU" sz="1400" dirty="0" err="1" smtClean="0"/>
                        <a:t>good</a:t>
                      </a:r>
                      <a:r>
                        <a:rPr lang="lb-LU" sz="1400" dirty="0" smtClean="0"/>
                        <a:t> </a:t>
                      </a:r>
                      <a:r>
                        <a:rPr lang="lb-LU" sz="1400" dirty="0" err="1" smtClean="0"/>
                        <a:t>memories</a:t>
                      </a:r>
                      <a:r>
                        <a:rPr lang="lb-LU" sz="1400" dirty="0" smtClean="0"/>
                        <a:t> </a:t>
                      </a:r>
                      <a:r>
                        <a:rPr lang="lb-LU" sz="1400" dirty="0" err="1" smtClean="0"/>
                        <a:t>concerning</a:t>
                      </a:r>
                      <a:r>
                        <a:rPr lang="lb-LU" sz="1400" dirty="0" smtClean="0"/>
                        <a:t> </a:t>
                      </a:r>
                      <a:r>
                        <a:rPr lang="lb-LU" sz="1400" dirty="0" err="1" smtClean="0"/>
                        <a:t>my</a:t>
                      </a:r>
                      <a:r>
                        <a:rPr lang="lb-LU" sz="1400" baseline="0" dirty="0" smtClean="0"/>
                        <a:t> time in </a:t>
                      </a:r>
                      <a:r>
                        <a:rPr lang="lb-LU" sz="1400" baseline="0" dirty="0" err="1" smtClean="0"/>
                        <a:t>school</a:t>
                      </a:r>
                      <a:r>
                        <a:rPr lang="lb-LU" sz="1400" baseline="0" dirty="0" smtClean="0"/>
                        <a:t>. The </a:t>
                      </a:r>
                      <a:r>
                        <a:rPr lang="lb-LU" sz="1400" baseline="0" dirty="0" err="1" smtClean="0"/>
                        <a:t>first</a:t>
                      </a:r>
                      <a:r>
                        <a:rPr lang="lb-LU" sz="1400" baseline="0" dirty="0" smtClean="0"/>
                        <a:t> </a:t>
                      </a:r>
                      <a:r>
                        <a:rPr lang="lb-LU" sz="1400" baseline="0" dirty="0" err="1" smtClean="0"/>
                        <a:t>two</a:t>
                      </a:r>
                      <a:r>
                        <a:rPr lang="lb-LU" sz="1400" baseline="0" dirty="0" smtClean="0"/>
                        <a:t> </a:t>
                      </a:r>
                      <a:r>
                        <a:rPr lang="lb-LU" sz="1400" baseline="0" dirty="0" err="1" smtClean="0"/>
                        <a:t>years</a:t>
                      </a:r>
                      <a:r>
                        <a:rPr lang="lb-LU" sz="1400" baseline="0" dirty="0" smtClean="0"/>
                        <a:t> </a:t>
                      </a:r>
                      <a:r>
                        <a:rPr lang="lb-LU" sz="1400" baseline="0" dirty="0" err="1" smtClean="0"/>
                        <a:t>were</a:t>
                      </a:r>
                      <a:r>
                        <a:rPr lang="lb-LU" sz="1400" baseline="0" dirty="0" smtClean="0"/>
                        <a:t> </a:t>
                      </a:r>
                      <a:r>
                        <a:rPr lang="lb-LU" sz="1400" baseline="0" dirty="0" err="1" smtClean="0"/>
                        <a:t>horrible</a:t>
                      </a:r>
                      <a:r>
                        <a:rPr lang="lb-LU" sz="1400" baseline="0" dirty="0" smtClean="0"/>
                        <a:t>. </a:t>
                      </a:r>
                      <a:r>
                        <a:rPr lang="lb-LU" sz="1400" baseline="0" dirty="0" err="1" smtClean="0"/>
                        <a:t>My</a:t>
                      </a:r>
                      <a:r>
                        <a:rPr lang="lb-LU" sz="1400" baseline="0" dirty="0" smtClean="0"/>
                        <a:t> </a:t>
                      </a:r>
                      <a:r>
                        <a:rPr lang="lb-LU" sz="1400" baseline="0" dirty="0" err="1" smtClean="0"/>
                        <a:t>teacher</a:t>
                      </a:r>
                      <a:r>
                        <a:rPr lang="lb-LU" sz="1400" baseline="0" dirty="0" smtClean="0"/>
                        <a:t> </a:t>
                      </a:r>
                      <a:r>
                        <a:rPr lang="lb-LU" sz="1400" baseline="0" dirty="0" err="1" smtClean="0"/>
                        <a:t>hit</a:t>
                      </a:r>
                      <a:r>
                        <a:rPr lang="lb-LU" sz="1400" baseline="0" dirty="0" smtClean="0"/>
                        <a:t> </a:t>
                      </a:r>
                      <a:r>
                        <a:rPr lang="lb-LU" sz="1400" baseline="0" dirty="0" err="1" smtClean="0"/>
                        <a:t>me</a:t>
                      </a:r>
                      <a:r>
                        <a:rPr lang="lb-LU" sz="1400" baseline="0" dirty="0" smtClean="0"/>
                        <a:t> </a:t>
                      </a:r>
                      <a:r>
                        <a:rPr lang="lb-LU" sz="1400" baseline="0" dirty="0" err="1" smtClean="0"/>
                        <a:t>when</a:t>
                      </a:r>
                      <a:r>
                        <a:rPr lang="lb-LU" sz="1400" baseline="0" dirty="0" smtClean="0"/>
                        <a:t> I </a:t>
                      </a:r>
                      <a:r>
                        <a:rPr lang="lb-LU" sz="1400" baseline="0" dirty="0" err="1" smtClean="0"/>
                        <a:t>didn’t</a:t>
                      </a:r>
                      <a:r>
                        <a:rPr lang="lb-LU" sz="1400" baseline="0" dirty="0" smtClean="0"/>
                        <a:t> </a:t>
                      </a:r>
                      <a:r>
                        <a:rPr lang="lb-LU" sz="1400" baseline="0" dirty="0" err="1" smtClean="0"/>
                        <a:t>know</a:t>
                      </a:r>
                      <a:r>
                        <a:rPr lang="lb-LU" sz="1400" baseline="0" dirty="0" smtClean="0"/>
                        <a:t> the </a:t>
                      </a:r>
                      <a:r>
                        <a:rPr lang="lb-LU" sz="1400" baseline="0" dirty="0" err="1" smtClean="0"/>
                        <a:t>right</a:t>
                      </a:r>
                      <a:r>
                        <a:rPr lang="lb-LU" sz="1400" baseline="0" dirty="0" smtClean="0"/>
                        <a:t> </a:t>
                      </a:r>
                      <a:r>
                        <a:rPr lang="lb-LU" sz="1400" baseline="0" dirty="0" err="1" smtClean="0"/>
                        <a:t>answer</a:t>
                      </a:r>
                      <a:r>
                        <a:rPr lang="lb-LU" sz="1400" baseline="0" dirty="0" smtClean="0"/>
                        <a:t>. </a:t>
                      </a:r>
                      <a:r>
                        <a:rPr lang="lb-LU" sz="1400" baseline="0" dirty="0" err="1" smtClean="0"/>
                        <a:t>That</a:t>
                      </a:r>
                      <a:r>
                        <a:rPr lang="lb-LU" sz="1400" baseline="0" dirty="0" smtClean="0"/>
                        <a:t> </a:t>
                      </a:r>
                      <a:r>
                        <a:rPr lang="lb-LU" sz="1400" baseline="0" dirty="0" err="1" smtClean="0"/>
                        <a:t>really</a:t>
                      </a:r>
                      <a:r>
                        <a:rPr lang="lb-LU" sz="1400" baseline="0" dirty="0" smtClean="0"/>
                        <a:t> </a:t>
                      </a:r>
                      <a:r>
                        <a:rPr lang="lb-LU" sz="1400" baseline="0" dirty="0" err="1" smtClean="0"/>
                        <a:t>killed</a:t>
                      </a:r>
                      <a:r>
                        <a:rPr lang="lb-LU" sz="1400" baseline="0" dirty="0" smtClean="0"/>
                        <a:t> </a:t>
                      </a:r>
                      <a:r>
                        <a:rPr lang="lb-LU" sz="1400" baseline="0" dirty="0" err="1" smtClean="0"/>
                        <a:t>my</a:t>
                      </a:r>
                      <a:r>
                        <a:rPr lang="lb-LU" sz="1400" baseline="0" dirty="0" smtClean="0"/>
                        <a:t> </a:t>
                      </a:r>
                      <a:r>
                        <a:rPr lang="lb-LU" sz="1400" baseline="0" dirty="0" err="1" smtClean="0"/>
                        <a:t>motivation</a:t>
                      </a:r>
                      <a:r>
                        <a:rPr lang="de-DE" sz="1400" dirty="0" smtClean="0"/>
                        <a:t>.</a:t>
                      </a:r>
                      <a:r>
                        <a:rPr lang="lb-LU" sz="1400" dirty="0" smtClean="0"/>
                        <a:t>”</a:t>
                      </a:r>
                      <a:endParaRPr lang="fr-FR" sz="1400" dirty="0" smtClean="0"/>
                    </a:p>
                    <a:p>
                      <a:r>
                        <a:rPr lang="fr-FR" sz="1400" i="1" dirty="0" smtClean="0"/>
                        <a:t>(Patricia, 29 </a:t>
                      </a:r>
                      <a:r>
                        <a:rPr lang="fr-FR" sz="1400" i="1" dirty="0" err="1" smtClean="0"/>
                        <a:t>years</a:t>
                      </a:r>
                      <a:r>
                        <a:rPr lang="fr-FR" sz="1400" i="1" dirty="0" smtClean="0"/>
                        <a:t>)</a:t>
                      </a:r>
                    </a:p>
                  </a:txBody>
                  <a:tcPr/>
                </a:tc>
                <a:tc>
                  <a:txBody>
                    <a:bodyPr/>
                    <a:lstStyle/>
                    <a:p>
                      <a:r>
                        <a:rPr lang="lb-LU" sz="1400" dirty="0" smtClean="0"/>
                        <a:t>“I </a:t>
                      </a:r>
                      <a:r>
                        <a:rPr lang="lb-LU" sz="1400" dirty="0" err="1" smtClean="0"/>
                        <a:t>didn’t</a:t>
                      </a:r>
                      <a:r>
                        <a:rPr lang="lb-LU" sz="1400" dirty="0" smtClean="0"/>
                        <a:t> </a:t>
                      </a:r>
                      <a:r>
                        <a:rPr lang="lb-LU" sz="1400" dirty="0" err="1" smtClean="0"/>
                        <a:t>finish</a:t>
                      </a:r>
                      <a:r>
                        <a:rPr lang="lb-LU" sz="1400" dirty="0" smtClean="0"/>
                        <a:t> </a:t>
                      </a:r>
                      <a:r>
                        <a:rPr lang="lb-LU" sz="1400" dirty="0" err="1" smtClean="0"/>
                        <a:t>school</a:t>
                      </a:r>
                      <a:r>
                        <a:rPr lang="lb-LU" sz="1400" dirty="0" smtClean="0"/>
                        <a:t>. I </a:t>
                      </a:r>
                      <a:r>
                        <a:rPr lang="lb-LU" sz="1400" dirty="0" err="1" smtClean="0"/>
                        <a:t>went</a:t>
                      </a:r>
                      <a:r>
                        <a:rPr lang="lb-LU" sz="1400" dirty="0" smtClean="0"/>
                        <a:t> </a:t>
                      </a:r>
                      <a:r>
                        <a:rPr lang="lb-LU" sz="1400" dirty="0" err="1" smtClean="0"/>
                        <a:t>to</a:t>
                      </a:r>
                      <a:r>
                        <a:rPr lang="lb-LU" sz="1400" dirty="0" smtClean="0"/>
                        <a:t> </a:t>
                      </a:r>
                      <a:r>
                        <a:rPr lang="lb-LU" sz="1400" dirty="0" err="1" smtClean="0"/>
                        <a:t>school</a:t>
                      </a:r>
                      <a:r>
                        <a:rPr lang="lb-LU" sz="1400" dirty="0" smtClean="0"/>
                        <a:t> </a:t>
                      </a:r>
                      <a:r>
                        <a:rPr lang="lb-LU" sz="1400" dirty="0" err="1" smtClean="0"/>
                        <a:t>until</a:t>
                      </a:r>
                      <a:r>
                        <a:rPr lang="lb-LU" sz="1400" baseline="0" dirty="0" smtClean="0"/>
                        <a:t> I </a:t>
                      </a:r>
                      <a:r>
                        <a:rPr lang="lb-LU" sz="1400" baseline="0" dirty="0" err="1" smtClean="0"/>
                        <a:t>turned</a:t>
                      </a:r>
                      <a:r>
                        <a:rPr lang="lb-LU" sz="1400" baseline="0" dirty="0" smtClean="0"/>
                        <a:t> 14, </a:t>
                      </a:r>
                      <a:r>
                        <a:rPr lang="lb-LU" sz="1400" baseline="0" dirty="0" err="1" smtClean="0"/>
                        <a:t>then</a:t>
                      </a:r>
                      <a:r>
                        <a:rPr lang="lb-LU" sz="1400" baseline="0" dirty="0" smtClean="0"/>
                        <a:t> I </a:t>
                      </a:r>
                      <a:r>
                        <a:rPr lang="lb-LU" sz="1400" baseline="0" dirty="0" err="1" smtClean="0"/>
                        <a:t>quit</a:t>
                      </a:r>
                      <a:r>
                        <a:rPr lang="lb-LU" sz="1400" baseline="0" dirty="0" smtClean="0"/>
                        <a:t> </a:t>
                      </a:r>
                      <a:r>
                        <a:rPr lang="lb-LU" sz="1400" baseline="0" dirty="0" err="1" smtClean="0"/>
                        <a:t>because</a:t>
                      </a:r>
                      <a:r>
                        <a:rPr lang="lb-LU" sz="1400" baseline="0" dirty="0" smtClean="0"/>
                        <a:t> of </a:t>
                      </a:r>
                      <a:r>
                        <a:rPr lang="lb-LU" sz="1400" baseline="0" dirty="0" err="1" smtClean="0"/>
                        <a:t>many</a:t>
                      </a:r>
                      <a:r>
                        <a:rPr lang="lb-LU" sz="1400" baseline="0" dirty="0" smtClean="0"/>
                        <a:t> </a:t>
                      </a:r>
                      <a:r>
                        <a:rPr lang="lb-LU" sz="1400" baseline="0" dirty="0" err="1" smtClean="0"/>
                        <a:t>problems</a:t>
                      </a:r>
                      <a:r>
                        <a:rPr lang="lb-LU" sz="1400" baseline="0" dirty="0" smtClean="0"/>
                        <a:t> </a:t>
                      </a:r>
                      <a:r>
                        <a:rPr lang="lb-LU" sz="1400" baseline="0" dirty="0" err="1" smtClean="0"/>
                        <a:t>at</a:t>
                      </a:r>
                      <a:r>
                        <a:rPr lang="lb-LU" sz="1400" baseline="0" dirty="0" smtClean="0"/>
                        <a:t> </a:t>
                      </a:r>
                      <a:r>
                        <a:rPr lang="lb-LU" sz="1400" baseline="0" dirty="0" err="1" smtClean="0"/>
                        <a:t>home</a:t>
                      </a:r>
                      <a:r>
                        <a:rPr lang="lb-LU" sz="1400" baseline="0" dirty="0" smtClean="0"/>
                        <a:t>, I </a:t>
                      </a:r>
                      <a:r>
                        <a:rPr lang="lb-LU" sz="1400" baseline="0" dirty="0" err="1" smtClean="0"/>
                        <a:t>had</a:t>
                      </a:r>
                      <a:r>
                        <a:rPr lang="lb-LU" sz="1400" baseline="0" dirty="0" smtClean="0"/>
                        <a:t> </a:t>
                      </a:r>
                      <a:r>
                        <a:rPr lang="lb-LU" sz="1400" baseline="0" dirty="0" err="1" smtClean="0"/>
                        <a:t>to</a:t>
                      </a:r>
                      <a:r>
                        <a:rPr lang="lb-LU" sz="1400" baseline="0" dirty="0" smtClean="0"/>
                        <a:t> </a:t>
                      </a:r>
                      <a:r>
                        <a:rPr lang="lb-LU" sz="1400" baseline="0" dirty="0" err="1" smtClean="0"/>
                        <a:t>help</a:t>
                      </a:r>
                      <a:r>
                        <a:rPr lang="lb-LU" sz="1400" baseline="0" dirty="0" smtClean="0"/>
                        <a:t> </a:t>
                      </a:r>
                      <a:r>
                        <a:rPr lang="lb-LU" sz="1400" baseline="0" dirty="0" err="1" smtClean="0"/>
                        <a:t>my</a:t>
                      </a:r>
                      <a:r>
                        <a:rPr lang="lb-LU" sz="1400" baseline="0" dirty="0" smtClean="0"/>
                        <a:t> </a:t>
                      </a:r>
                      <a:r>
                        <a:rPr lang="lb-LU" sz="1400" baseline="0" dirty="0" err="1" smtClean="0"/>
                        <a:t>mum</a:t>
                      </a:r>
                      <a:r>
                        <a:rPr lang="lb-LU" sz="1400" baseline="0" dirty="0" smtClean="0"/>
                        <a:t> </a:t>
                      </a:r>
                      <a:r>
                        <a:rPr lang="lb-LU" sz="1400" baseline="0" dirty="0" err="1" smtClean="0"/>
                        <a:t>who</a:t>
                      </a:r>
                      <a:r>
                        <a:rPr lang="lb-LU" sz="1400" baseline="0" dirty="0" smtClean="0"/>
                        <a:t> </a:t>
                      </a:r>
                      <a:r>
                        <a:rPr lang="lb-LU" sz="1400" baseline="0" dirty="0" err="1" smtClean="0"/>
                        <a:t>was</a:t>
                      </a:r>
                      <a:r>
                        <a:rPr lang="lb-LU" sz="1400" baseline="0" dirty="0" smtClean="0"/>
                        <a:t> </a:t>
                      </a:r>
                      <a:r>
                        <a:rPr lang="lb-LU" sz="1400" baseline="0" dirty="0" err="1" smtClean="0"/>
                        <a:t>sick</a:t>
                      </a:r>
                      <a:r>
                        <a:rPr lang="lb-LU" sz="1400" dirty="0" smtClean="0"/>
                        <a:t>.”</a:t>
                      </a:r>
                    </a:p>
                    <a:p>
                      <a:r>
                        <a:rPr lang="lb-LU" sz="1400" i="1" dirty="0" smtClean="0"/>
                        <a:t>(Nadine, 29 </a:t>
                      </a:r>
                      <a:r>
                        <a:rPr lang="lb-LU" sz="1400" i="1" dirty="0" err="1" smtClean="0"/>
                        <a:t>years</a:t>
                      </a:r>
                      <a:r>
                        <a:rPr lang="lb-LU" sz="1400" i="1" dirty="0" smtClean="0"/>
                        <a:t>)</a:t>
                      </a:r>
                    </a:p>
                  </a:txBody>
                  <a:tcPr/>
                </a:tc>
              </a:tr>
            </a:tbl>
          </a:graphicData>
        </a:graphic>
      </p:graphicFrame>
    </p:spTree>
    <p:extLst>
      <p:ext uri="{BB962C8B-B14F-4D97-AF65-F5344CB8AC3E}">
        <p14:creationId xmlns:p14="http://schemas.microsoft.com/office/powerpoint/2010/main" val="20572828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fr-FR" sz="2800" u="none" dirty="0"/>
              <a:t>A typology of transition processes and the patterns for accomplishing them</a:t>
            </a:r>
            <a:endParaRPr lang="en-US" sz="2800" u="none" dirty="0"/>
          </a:p>
        </p:txBody>
      </p:sp>
      <p:sp>
        <p:nvSpPr>
          <p:cNvPr id="3" name="Content Placeholder 2"/>
          <p:cNvSpPr>
            <a:spLocks noGrp="1"/>
          </p:cNvSpPr>
          <p:nvPr>
            <p:ph idx="1"/>
          </p:nvPr>
        </p:nvSpPr>
        <p:spPr>
          <a:xfrm>
            <a:off x="467544" y="1600200"/>
            <a:ext cx="8352928" cy="4525963"/>
          </a:xfrm>
        </p:spPr>
        <p:txBody>
          <a:bodyPr/>
          <a:lstStyle/>
          <a:p>
            <a:pPr>
              <a:buNone/>
            </a:pPr>
            <a:r>
              <a:rPr lang="en-US" sz="2400" dirty="0"/>
              <a:t>Migration experiences and integration</a:t>
            </a:r>
          </a:p>
          <a:p>
            <a:pPr marL="0" indent="0">
              <a:buNone/>
            </a:pPr>
            <a:endParaRPr lang="en-US" sz="2000" dirty="0" smtClean="0"/>
          </a:p>
          <a:p>
            <a:pPr marL="0" indent="0">
              <a:buNone/>
            </a:pPr>
            <a:endParaRPr lang="en-US" sz="2000" dirty="0" smtClean="0"/>
          </a:p>
        </p:txBody>
      </p:sp>
      <p:sp>
        <p:nvSpPr>
          <p:cNvPr id="4" name="Slide Number Placeholder 3"/>
          <p:cNvSpPr>
            <a:spLocks noGrp="1"/>
          </p:cNvSpPr>
          <p:nvPr>
            <p:ph type="sldNum" sz="quarter" idx="12"/>
          </p:nvPr>
        </p:nvSpPr>
        <p:spPr/>
        <p:txBody>
          <a:bodyPr/>
          <a:lstStyle/>
          <a:p>
            <a:pPr>
              <a:defRPr/>
            </a:pPr>
            <a:fld id="{8D5966D1-D057-46F2-91A6-30EB58F2CE26}" type="slidenum">
              <a:rPr lang="en-US" altLang="fr-FR" smtClean="0">
                <a:solidFill>
                  <a:srgbClr val="000000"/>
                </a:solidFill>
              </a:rPr>
              <a:pPr>
                <a:defRPr/>
              </a:pPr>
              <a:t>21</a:t>
            </a:fld>
            <a:endParaRPr lang="en-US" altLang="fr-FR">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141796772"/>
              </p:ext>
            </p:extLst>
          </p:nvPr>
        </p:nvGraphicFramePr>
        <p:xfrm>
          <a:off x="539552" y="2132856"/>
          <a:ext cx="7992888" cy="3169920"/>
        </p:xfrm>
        <a:graphic>
          <a:graphicData uri="http://schemas.openxmlformats.org/drawingml/2006/table">
            <a:tbl>
              <a:tblPr firstRow="1" bandRow="1">
                <a:tableStyleId>{5940675A-B579-460E-94D1-54222C63F5DA}</a:tableStyleId>
              </a:tblPr>
              <a:tblGrid>
                <a:gridCol w="1998222"/>
                <a:gridCol w="1998222"/>
                <a:gridCol w="1998222"/>
                <a:gridCol w="1998222"/>
              </a:tblGrid>
              <a:tr h="370840">
                <a:tc>
                  <a:txBody>
                    <a:bodyPr/>
                    <a:lstStyle/>
                    <a:p>
                      <a:r>
                        <a:rPr lang="lb-LU" sz="1400" b="1" dirty="0" err="1" smtClean="0"/>
                        <a:t>Direct</a:t>
                      </a:r>
                      <a:r>
                        <a:rPr lang="lb-LU" sz="1400" b="1" dirty="0" smtClean="0"/>
                        <a:t> </a:t>
                      </a:r>
                      <a:r>
                        <a:rPr lang="lb-LU" sz="1400" b="1" dirty="0" err="1" smtClean="0"/>
                        <a:t>transition</a:t>
                      </a:r>
                      <a:endParaRPr lang="lb-LU" sz="1400" b="1" dirty="0"/>
                    </a:p>
                  </a:txBody>
                  <a:tcPr/>
                </a:tc>
                <a:tc>
                  <a:txBody>
                    <a:bodyPr/>
                    <a:lstStyle/>
                    <a:p>
                      <a:r>
                        <a:rPr lang="lb-LU" sz="1400" b="1" dirty="0" smtClean="0"/>
                        <a:t>Alternative </a:t>
                      </a:r>
                      <a:r>
                        <a:rPr lang="lb-LU" sz="1400" b="1" dirty="0" err="1" smtClean="0"/>
                        <a:t>transition</a:t>
                      </a:r>
                      <a:endParaRPr lang="lb-LU" sz="1400" b="1" dirty="0"/>
                    </a:p>
                  </a:txBody>
                  <a:tcPr/>
                </a:tc>
                <a:tc>
                  <a:txBody>
                    <a:bodyPr/>
                    <a:lstStyle/>
                    <a:p>
                      <a:r>
                        <a:rPr lang="lb-LU" sz="1400" b="1" dirty="0" err="1" smtClean="0"/>
                        <a:t>Transition</a:t>
                      </a:r>
                      <a:r>
                        <a:rPr lang="lb-LU" sz="1400" b="1" dirty="0" smtClean="0"/>
                        <a:t> </a:t>
                      </a:r>
                      <a:r>
                        <a:rPr lang="lb-LU" sz="1400" b="1" dirty="0" err="1" smtClean="0"/>
                        <a:t>requiring</a:t>
                      </a:r>
                      <a:r>
                        <a:rPr lang="lb-LU" sz="1400" b="1" baseline="0" dirty="0" smtClean="0"/>
                        <a:t> </a:t>
                      </a:r>
                      <a:r>
                        <a:rPr lang="lb-LU" sz="1400" b="1" baseline="0" dirty="0" err="1" smtClean="0"/>
                        <a:t>support</a:t>
                      </a:r>
                      <a:endParaRPr lang="lb-LU" sz="1400" b="1" dirty="0"/>
                    </a:p>
                  </a:txBody>
                  <a:tcPr/>
                </a:tc>
                <a:tc>
                  <a:txBody>
                    <a:bodyPr/>
                    <a:lstStyle/>
                    <a:p>
                      <a:r>
                        <a:rPr lang="lb-LU" sz="1400" b="1" dirty="0" err="1" smtClean="0"/>
                        <a:t>Failed</a:t>
                      </a:r>
                      <a:r>
                        <a:rPr lang="lb-LU" sz="1400" b="1" dirty="0" smtClean="0"/>
                        <a:t> </a:t>
                      </a:r>
                      <a:r>
                        <a:rPr lang="lb-LU" sz="1400" b="1" dirty="0" err="1" smtClean="0"/>
                        <a:t>transition</a:t>
                      </a:r>
                      <a:endParaRPr lang="lb-LU" sz="1400" b="1" dirty="0"/>
                    </a:p>
                  </a:txBody>
                  <a:tcPr/>
                </a:tc>
              </a:tr>
              <a:tr h="370840">
                <a:tc>
                  <a:txBody>
                    <a:bodyPr/>
                    <a:lstStyle/>
                    <a:p>
                      <a:r>
                        <a:rPr lang="lb-LU" sz="1400" kern="1200" dirty="0" smtClean="0">
                          <a:solidFill>
                            <a:schemeClr val="tx1"/>
                          </a:solidFill>
                          <a:effectLst/>
                          <a:latin typeface="+mn-lt"/>
                          <a:ea typeface="+mn-ea"/>
                          <a:cs typeface="+mn-cs"/>
                        </a:rPr>
                        <a:t>“I </a:t>
                      </a:r>
                      <a:r>
                        <a:rPr lang="lb-LU" sz="1400" kern="1200" dirty="0" err="1" smtClean="0">
                          <a:solidFill>
                            <a:schemeClr val="tx1"/>
                          </a:solidFill>
                          <a:effectLst/>
                          <a:latin typeface="+mn-lt"/>
                          <a:ea typeface="+mn-ea"/>
                          <a:cs typeface="+mn-cs"/>
                        </a:rPr>
                        <a:t>speak</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five</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languages</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fluently</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including</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luxembourgish</a:t>
                      </a:r>
                      <a:r>
                        <a:rPr lang="lb-LU" sz="1400" kern="1200" dirty="0" smtClean="0">
                          <a:solidFill>
                            <a:schemeClr val="tx1"/>
                          </a:solidFill>
                          <a:effectLst/>
                          <a:latin typeface="+mn-lt"/>
                          <a:ea typeface="+mn-ea"/>
                          <a:cs typeface="+mn-cs"/>
                        </a:rPr>
                        <a:t>.</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For</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me</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it</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was</a:t>
                      </a:r>
                      <a:r>
                        <a:rPr lang="lb-LU" sz="1400" kern="1200" baseline="0" dirty="0" smtClean="0">
                          <a:solidFill>
                            <a:schemeClr val="tx1"/>
                          </a:solidFill>
                          <a:effectLst/>
                          <a:latin typeface="+mn-lt"/>
                          <a:ea typeface="+mn-ea"/>
                          <a:cs typeface="+mn-cs"/>
                        </a:rPr>
                        <a:t> an </a:t>
                      </a:r>
                      <a:r>
                        <a:rPr lang="lb-LU" sz="1400" kern="1200" baseline="0" dirty="0" err="1" smtClean="0">
                          <a:solidFill>
                            <a:schemeClr val="tx1"/>
                          </a:solidFill>
                          <a:effectLst/>
                          <a:latin typeface="+mn-lt"/>
                          <a:ea typeface="+mn-ea"/>
                          <a:cs typeface="+mn-cs"/>
                        </a:rPr>
                        <a:t>advantage</a:t>
                      </a:r>
                      <a:r>
                        <a:rPr lang="lb-LU" sz="1400" kern="1200" baseline="0" dirty="0" smtClean="0">
                          <a:solidFill>
                            <a:schemeClr val="tx1"/>
                          </a:solidFill>
                          <a:effectLst/>
                          <a:latin typeface="+mn-lt"/>
                          <a:ea typeface="+mn-ea"/>
                          <a:cs typeface="+mn-cs"/>
                        </a:rPr>
                        <a:t> on the </a:t>
                      </a:r>
                      <a:r>
                        <a:rPr lang="lb-LU" sz="1400" kern="1200" baseline="0" dirty="0" err="1" smtClean="0">
                          <a:solidFill>
                            <a:schemeClr val="tx1"/>
                          </a:solidFill>
                          <a:effectLst/>
                          <a:latin typeface="+mn-lt"/>
                          <a:ea typeface="+mn-ea"/>
                          <a:cs typeface="+mn-cs"/>
                        </a:rPr>
                        <a:t>job</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market</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to</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prove</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that</a:t>
                      </a:r>
                      <a:r>
                        <a:rPr lang="lb-LU" sz="1400" kern="1200" baseline="0" dirty="0" smtClean="0">
                          <a:solidFill>
                            <a:schemeClr val="tx1"/>
                          </a:solidFill>
                          <a:effectLst/>
                          <a:latin typeface="+mn-lt"/>
                          <a:ea typeface="+mn-ea"/>
                          <a:cs typeface="+mn-cs"/>
                        </a:rPr>
                        <a:t> I also </a:t>
                      </a:r>
                      <a:r>
                        <a:rPr lang="lb-LU" sz="1400" kern="1200" baseline="0" dirty="0" err="1" smtClean="0">
                          <a:solidFill>
                            <a:schemeClr val="tx1"/>
                          </a:solidFill>
                          <a:effectLst/>
                          <a:latin typeface="+mn-lt"/>
                          <a:ea typeface="+mn-ea"/>
                          <a:cs typeface="+mn-cs"/>
                        </a:rPr>
                        <a:t>attended</a:t>
                      </a:r>
                      <a:r>
                        <a:rPr lang="lb-LU" sz="1400" kern="1200" baseline="0" dirty="0" smtClean="0">
                          <a:solidFill>
                            <a:schemeClr val="tx1"/>
                          </a:solidFill>
                          <a:effectLst/>
                          <a:latin typeface="+mn-lt"/>
                          <a:ea typeface="+mn-ea"/>
                          <a:cs typeface="+mn-cs"/>
                        </a:rPr>
                        <a:t> the </a:t>
                      </a:r>
                      <a:r>
                        <a:rPr lang="lb-LU" sz="1400" kern="1200" baseline="0" dirty="0" err="1" smtClean="0">
                          <a:solidFill>
                            <a:schemeClr val="tx1"/>
                          </a:solidFill>
                          <a:effectLst/>
                          <a:latin typeface="+mn-lt"/>
                          <a:ea typeface="+mn-ea"/>
                          <a:cs typeface="+mn-cs"/>
                        </a:rPr>
                        <a:t>portugeese</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school</a:t>
                      </a:r>
                      <a:r>
                        <a:rPr lang="lb-LU" sz="1400" kern="1200" baseline="0" dirty="0" smtClean="0">
                          <a:solidFill>
                            <a:schemeClr val="tx1"/>
                          </a:solidFill>
                          <a:effectLst/>
                          <a:latin typeface="+mn-lt"/>
                          <a:ea typeface="+mn-ea"/>
                          <a:cs typeface="+mn-cs"/>
                        </a:rPr>
                        <a:t> and </a:t>
                      </a:r>
                      <a:r>
                        <a:rPr lang="lb-LU" sz="1400" kern="1200" baseline="0" dirty="0" err="1" smtClean="0">
                          <a:solidFill>
                            <a:schemeClr val="tx1"/>
                          </a:solidFill>
                          <a:effectLst/>
                          <a:latin typeface="+mn-lt"/>
                          <a:ea typeface="+mn-ea"/>
                          <a:cs typeface="+mn-cs"/>
                        </a:rPr>
                        <a:t>that</a:t>
                      </a:r>
                      <a:r>
                        <a:rPr lang="lb-LU" sz="1400" kern="1200" baseline="0" dirty="0" smtClean="0">
                          <a:solidFill>
                            <a:schemeClr val="tx1"/>
                          </a:solidFill>
                          <a:effectLst/>
                          <a:latin typeface="+mn-lt"/>
                          <a:ea typeface="+mn-ea"/>
                          <a:cs typeface="+mn-cs"/>
                        </a:rPr>
                        <a:t> I am </a:t>
                      </a:r>
                      <a:r>
                        <a:rPr lang="lb-LU" sz="1400" kern="1200" baseline="0" dirty="0" err="1" smtClean="0">
                          <a:solidFill>
                            <a:schemeClr val="tx1"/>
                          </a:solidFill>
                          <a:effectLst/>
                          <a:latin typeface="+mn-lt"/>
                          <a:ea typeface="+mn-ea"/>
                          <a:cs typeface="+mn-cs"/>
                        </a:rPr>
                        <a:t>proficient</a:t>
                      </a:r>
                      <a:r>
                        <a:rPr lang="lb-LU" sz="1400" kern="1200" baseline="0" dirty="0" smtClean="0">
                          <a:solidFill>
                            <a:schemeClr val="tx1"/>
                          </a:solidFill>
                          <a:effectLst/>
                          <a:latin typeface="+mn-lt"/>
                          <a:ea typeface="+mn-ea"/>
                          <a:cs typeface="+mn-cs"/>
                        </a:rPr>
                        <a:t> in </a:t>
                      </a:r>
                      <a:r>
                        <a:rPr lang="lb-LU" sz="1400" kern="1200" baseline="0" dirty="0" err="1" smtClean="0">
                          <a:solidFill>
                            <a:schemeClr val="tx1"/>
                          </a:solidFill>
                          <a:effectLst/>
                          <a:latin typeface="+mn-lt"/>
                          <a:ea typeface="+mn-ea"/>
                          <a:cs typeface="+mn-cs"/>
                        </a:rPr>
                        <a:t>that</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language</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as</a:t>
                      </a:r>
                      <a:r>
                        <a:rPr lang="lb-LU" sz="1400" kern="1200" baseline="0" dirty="0" smtClean="0">
                          <a:solidFill>
                            <a:schemeClr val="tx1"/>
                          </a:solidFill>
                          <a:effectLst/>
                          <a:latin typeface="+mn-lt"/>
                          <a:ea typeface="+mn-ea"/>
                          <a:cs typeface="+mn-cs"/>
                        </a:rPr>
                        <a:t> well</a:t>
                      </a:r>
                      <a:r>
                        <a:rPr lang="lb-LU" sz="1400" kern="1200" dirty="0" smtClean="0">
                          <a:solidFill>
                            <a:schemeClr val="tx1"/>
                          </a:solidFill>
                          <a:effectLst/>
                          <a:latin typeface="+mn-lt"/>
                          <a:ea typeface="+mn-ea"/>
                          <a:cs typeface="+mn-cs"/>
                        </a:rPr>
                        <a:t>.”</a:t>
                      </a:r>
                    </a:p>
                    <a:p>
                      <a:r>
                        <a:rPr lang="lb-LU" sz="1400" i="1" kern="1200" dirty="0" smtClean="0">
                          <a:solidFill>
                            <a:schemeClr val="tx1"/>
                          </a:solidFill>
                          <a:effectLst/>
                          <a:latin typeface="+mn-lt"/>
                          <a:ea typeface="+mn-ea"/>
                          <a:cs typeface="+mn-cs"/>
                        </a:rPr>
                        <a:t>(</a:t>
                      </a:r>
                      <a:r>
                        <a:rPr lang="lb-LU" sz="1400" i="1" kern="1200" dirty="0" err="1" smtClean="0">
                          <a:solidFill>
                            <a:schemeClr val="tx1"/>
                          </a:solidFill>
                          <a:effectLst/>
                          <a:latin typeface="+mn-lt"/>
                          <a:ea typeface="+mn-ea"/>
                          <a:cs typeface="+mn-cs"/>
                        </a:rPr>
                        <a:t>Tiago</a:t>
                      </a:r>
                      <a:r>
                        <a:rPr lang="lb-LU" sz="1400" i="1" kern="1200" dirty="0" smtClean="0">
                          <a:solidFill>
                            <a:schemeClr val="tx1"/>
                          </a:solidFill>
                          <a:effectLst/>
                          <a:latin typeface="+mn-lt"/>
                          <a:ea typeface="+mn-ea"/>
                          <a:cs typeface="+mn-cs"/>
                        </a:rPr>
                        <a:t>,</a:t>
                      </a:r>
                      <a:r>
                        <a:rPr lang="lb-LU" sz="1400" i="1" kern="1200" baseline="0" dirty="0" smtClean="0">
                          <a:solidFill>
                            <a:schemeClr val="tx1"/>
                          </a:solidFill>
                          <a:effectLst/>
                          <a:latin typeface="+mn-lt"/>
                          <a:ea typeface="+mn-ea"/>
                          <a:cs typeface="+mn-cs"/>
                        </a:rPr>
                        <a:t> 25 </a:t>
                      </a:r>
                      <a:r>
                        <a:rPr lang="lb-LU" sz="1400" i="1" kern="1200" baseline="0" dirty="0" err="1" smtClean="0">
                          <a:solidFill>
                            <a:schemeClr val="tx1"/>
                          </a:solidFill>
                          <a:effectLst/>
                          <a:latin typeface="+mn-lt"/>
                          <a:ea typeface="+mn-ea"/>
                          <a:cs typeface="+mn-cs"/>
                        </a:rPr>
                        <a:t>years</a:t>
                      </a:r>
                      <a:r>
                        <a:rPr lang="lb-LU" sz="1400" i="1" kern="1200" baseline="0" dirty="0" smtClean="0">
                          <a:solidFill>
                            <a:schemeClr val="tx1"/>
                          </a:solidFill>
                          <a:effectLst/>
                          <a:latin typeface="+mn-lt"/>
                          <a:ea typeface="+mn-ea"/>
                          <a:cs typeface="+mn-cs"/>
                        </a:rPr>
                        <a:t>)</a:t>
                      </a:r>
                      <a:endParaRPr lang="lb-LU" sz="1400" i="1" dirty="0"/>
                    </a:p>
                  </a:txBody>
                  <a:tcPr/>
                </a:tc>
                <a:tc>
                  <a:txBody>
                    <a:bodyPr/>
                    <a:lstStyle/>
                    <a:p>
                      <a:r>
                        <a:rPr lang="lb-LU" sz="1400" kern="1200" dirty="0" smtClean="0">
                          <a:solidFill>
                            <a:schemeClr val="tx1"/>
                          </a:solidFill>
                          <a:effectLst/>
                          <a:latin typeface="+mn-lt"/>
                          <a:ea typeface="+mn-ea"/>
                          <a:cs typeface="+mn-cs"/>
                        </a:rPr>
                        <a:t>[</a:t>
                      </a:r>
                      <a:r>
                        <a:rPr lang="lb-LU" sz="1400" kern="1200" dirty="0" err="1" smtClean="0">
                          <a:solidFill>
                            <a:schemeClr val="tx1"/>
                          </a:solidFill>
                          <a:effectLst/>
                          <a:latin typeface="+mn-lt"/>
                          <a:ea typeface="+mn-ea"/>
                          <a:cs typeface="+mn-cs"/>
                        </a:rPr>
                        <a:t>migration</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background</a:t>
                      </a:r>
                      <a:r>
                        <a:rPr lang="lb-LU" sz="1400" kern="1200" dirty="0" smtClean="0">
                          <a:solidFill>
                            <a:schemeClr val="tx1"/>
                          </a:solidFill>
                          <a:effectLst/>
                          <a:latin typeface="+mn-lt"/>
                          <a:ea typeface="+mn-ea"/>
                          <a:cs typeface="+mn-cs"/>
                        </a:rPr>
                        <a:t> not </a:t>
                      </a:r>
                      <a:r>
                        <a:rPr lang="lb-LU" sz="1400" kern="1200" dirty="0" err="1" smtClean="0">
                          <a:solidFill>
                            <a:schemeClr val="tx1"/>
                          </a:solidFill>
                          <a:effectLst/>
                          <a:latin typeface="+mn-lt"/>
                          <a:ea typeface="+mn-ea"/>
                          <a:cs typeface="+mn-cs"/>
                        </a:rPr>
                        <a:t>even</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mentioned</a:t>
                      </a:r>
                      <a:r>
                        <a:rPr lang="lb-LU" sz="1400" kern="1200" baseline="0" dirty="0" smtClean="0">
                          <a:solidFill>
                            <a:schemeClr val="tx1"/>
                          </a:solidFill>
                          <a:effectLst/>
                          <a:latin typeface="+mn-lt"/>
                          <a:ea typeface="+mn-ea"/>
                          <a:cs typeface="+mn-cs"/>
                        </a:rPr>
                        <a:t>]</a:t>
                      </a:r>
                      <a:endParaRPr lang="lb-LU" sz="1400" kern="1200" dirty="0" smtClean="0">
                        <a:solidFill>
                          <a:schemeClr val="tx1"/>
                        </a:solidFill>
                        <a:effectLst/>
                        <a:latin typeface="+mn-lt"/>
                        <a:ea typeface="+mn-ea"/>
                        <a:cs typeface="+mn-cs"/>
                      </a:endParaRPr>
                    </a:p>
                  </a:txBody>
                  <a:tcPr/>
                </a:tc>
                <a:tc>
                  <a:txBody>
                    <a:bodyPr/>
                    <a:lstStyle/>
                    <a:p>
                      <a:r>
                        <a:rPr lang="lb-LU" sz="1400" dirty="0" smtClean="0"/>
                        <a:t>“</a:t>
                      </a:r>
                      <a:r>
                        <a:rPr lang="lb-LU" sz="1400" dirty="0" err="1" smtClean="0"/>
                        <a:t>When</a:t>
                      </a:r>
                      <a:r>
                        <a:rPr lang="lb-LU" sz="1400" dirty="0" smtClean="0"/>
                        <a:t> </a:t>
                      </a:r>
                      <a:r>
                        <a:rPr lang="lb-LU" sz="1400" dirty="0" err="1" smtClean="0"/>
                        <a:t>it</a:t>
                      </a:r>
                      <a:r>
                        <a:rPr lang="lb-LU" sz="1400" dirty="0" smtClean="0"/>
                        <a:t> </a:t>
                      </a:r>
                      <a:r>
                        <a:rPr lang="lb-LU" sz="1400" dirty="0" err="1" smtClean="0"/>
                        <a:t>comes</a:t>
                      </a:r>
                      <a:r>
                        <a:rPr lang="lb-LU" sz="1400" dirty="0" smtClean="0"/>
                        <a:t> </a:t>
                      </a:r>
                      <a:r>
                        <a:rPr lang="lb-LU" sz="1400" dirty="0" err="1" smtClean="0"/>
                        <a:t>to</a:t>
                      </a:r>
                      <a:r>
                        <a:rPr lang="lb-LU" sz="1400" dirty="0" smtClean="0"/>
                        <a:t> </a:t>
                      </a:r>
                      <a:r>
                        <a:rPr lang="lb-LU" sz="1400" dirty="0" err="1" smtClean="0"/>
                        <a:t>job</a:t>
                      </a:r>
                      <a:r>
                        <a:rPr lang="lb-LU" sz="1400" dirty="0" smtClean="0"/>
                        <a:t> interviews, I </a:t>
                      </a:r>
                      <a:r>
                        <a:rPr lang="lb-LU" sz="1400" dirty="0" err="1" smtClean="0"/>
                        <a:t>sometimes</a:t>
                      </a:r>
                      <a:r>
                        <a:rPr lang="lb-LU" sz="1400" dirty="0" smtClean="0"/>
                        <a:t> </a:t>
                      </a:r>
                      <a:r>
                        <a:rPr lang="lb-LU" sz="1400" dirty="0" err="1" smtClean="0"/>
                        <a:t>have</a:t>
                      </a:r>
                      <a:r>
                        <a:rPr lang="lb-LU" sz="1400" baseline="0" dirty="0" smtClean="0"/>
                        <a:t> the </a:t>
                      </a:r>
                      <a:r>
                        <a:rPr lang="lb-LU" sz="1400" baseline="0" dirty="0" err="1" smtClean="0"/>
                        <a:t>impression</a:t>
                      </a:r>
                      <a:r>
                        <a:rPr lang="lb-LU" sz="1400" baseline="0" dirty="0" smtClean="0"/>
                        <a:t> </a:t>
                      </a:r>
                      <a:r>
                        <a:rPr lang="lb-LU" sz="1400" baseline="0" dirty="0" err="1" smtClean="0"/>
                        <a:t>that</a:t>
                      </a:r>
                      <a:r>
                        <a:rPr lang="lb-LU" sz="1400" baseline="0" dirty="0" smtClean="0"/>
                        <a:t> </a:t>
                      </a:r>
                      <a:r>
                        <a:rPr lang="lb-LU" sz="1400" baseline="0" dirty="0" err="1" smtClean="0"/>
                        <a:t>if</a:t>
                      </a:r>
                      <a:r>
                        <a:rPr lang="lb-LU" sz="1400" baseline="0" dirty="0" smtClean="0"/>
                        <a:t> </a:t>
                      </a:r>
                      <a:r>
                        <a:rPr lang="lb-LU" sz="1400" baseline="0" dirty="0" err="1" smtClean="0"/>
                        <a:t>they</a:t>
                      </a:r>
                      <a:r>
                        <a:rPr lang="lb-LU" sz="1400" baseline="0" dirty="0" smtClean="0"/>
                        <a:t> </a:t>
                      </a:r>
                      <a:r>
                        <a:rPr lang="lb-LU" sz="1400" baseline="0" dirty="0" err="1" smtClean="0"/>
                        <a:t>can</a:t>
                      </a:r>
                      <a:r>
                        <a:rPr lang="lb-LU" sz="1400" baseline="0" dirty="0" smtClean="0"/>
                        <a:t> </a:t>
                      </a:r>
                      <a:r>
                        <a:rPr lang="lb-LU" sz="1400" baseline="0" dirty="0" err="1" smtClean="0"/>
                        <a:t>choose</a:t>
                      </a:r>
                      <a:r>
                        <a:rPr lang="lb-LU" sz="1400" baseline="0" dirty="0" smtClean="0"/>
                        <a:t> </a:t>
                      </a:r>
                      <a:r>
                        <a:rPr lang="lb-LU" sz="1400" baseline="0" dirty="0" err="1" smtClean="0"/>
                        <a:t>between</a:t>
                      </a:r>
                      <a:r>
                        <a:rPr lang="lb-LU" sz="1400" baseline="0" dirty="0" smtClean="0"/>
                        <a:t> “Paul” and “Paolo”, </a:t>
                      </a:r>
                      <a:r>
                        <a:rPr lang="lb-LU" sz="1400" baseline="0" dirty="0" err="1" smtClean="0"/>
                        <a:t>they</a:t>
                      </a:r>
                      <a:r>
                        <a:rPr lang="lb-LU" sz="1400" baseline="0" dirty="0" smtClean="0"/>
                        <a:t> </a:t>
                      </a:r>
                      <a:r>
                        <a:rPr lang="lb-LU" sz="1400" baseline="0" dirty="0" err="1" smtClean="0"/>
                        <a:t>would</a:t>
                      </a:r>
                      <a:r>
                        <a:rPr lang="lb-LU" sz="1400" baseline="0" dirty="0" smtClean="0"/>
                        <a:t> </a:t>
                      </a:r>
                      <a:r>
                        <a:rPr lang="lb-LU" sz="1400" baseline="0" dirty="0" err="1" smtClean="0"/>
                        <a:t>choose</a:t>
                      </a:r>
                      <a:r>
                        <a:rPr lang="lb-LU" sz="1400" baseline="0" dirty="0" smtClean="0"/>
                        <a:t> “Paul”</a:t>
                      </a:r>
                      <a:r>
                        <a:rPr lang="de-DE" sz="1400" dirty="0" smtClean="0"/>
                        <a:t>.</a:t>
                      </a:r>
                      <a:r>
                        <a:rPr lang="lb-LU" sz="1400" dirty="0" smtClean="0"/>
                        <a:t>”</a:t>
                      </a:r>
                      <a:endParaRPr lang="fr-FR" sz="1400" dirty="0" smtClean="0"/>
                    </a:p>
                    <a:p>
                      <a:r>
                        <a:rPr lang="fr-FR" sz="1400" i="1" dirty="0" smtClean="0"/>
                        <a:t>(Paolo, 27 </a:t>
                      </a:r>
                      <a:r>
                        <a:rPr lang="fr-FR" sz="1400" i="1" dirty="0" err="1" smtClean="0"/>
                        <a:t>years</a:t>
                      </a:r>
                      <a:r>
                        <a:rPr lang="fr-FR" sz="1400" i="1" dirty="0" smtClean="0"/>
                        <a:t>)</a:t>
                      </a:r>
                    </a:p>
                  </a:txBody>
                  <a:tcPr/>
                </a:tc>
                <a:tc>
                  <a:txBody>
                    <a:bodyPr/>
                    <a:lstStyle/>
                    <a:p>
                      <a:r>
                        <a:rPr lang="lb-LU" sz="1400" dirty="0" smtClean="0">
                          <a:solidFill>
                            <a:schemeClr val="tx1"/>
                          </a:solidFill>
                        </a:rPr>
                        <a:t>“I am </a:t>
                      </a:r>
                      <a:r>
                        <a:rPr lang="lb-LU" sz="1400" dirty="0" err="1" smtClean="0">
                          <a:solidFill>
                            <a:schemeClr val="tx1"/>
                          </a:solidFill>
                        </a:rPr>
                        <a:t>sure</a:t>
                      </a:r>
                      <a:r>
                        <a:rPr lang="lb-LU" sz="1400" dirty="0" smtClean="0">
                          <a:solidFill>
                            <a:schemeClr val="tx1"/>
                          </a:solidFill>
                        </a:rPr>
                        <a:t> </a:t>
                      </a:r>
                      <a:r>
                        <a:rPr lang="lb-LU" sz="1400" dirty="0" err="1" smtClean="0">
                          <a:solidFill>
                            <a:schemeClr val="tx1"/>
                          </a:solidFill>
                        </a:rPr>
                        <a:t>that</a:t>
                      </a:r>
                      <a:r>
                        <a:rPr lang="lb-LU" sz="1400" dirty="0" smtClean="0">
                          <a:solidFill>
                            <a:schemeClr val="tx1"/>
                          </a:solidFill>
                        </a:rPr>
                        <a:t> </a:t>
                      </a:r>
                      <a:r>
                        <a:rPr lang="lb-LU" sz="1400" dirty="0" err="1" smtClean="0">
                          <a:solidFill>
                            <a:schemeClr val="tx1"/>
                          </a:solidFill>
                        </a:rPr>
                        <a:t>my</a:t>
                      </a:r>
                      <a:r>
                        <a:rPr lang="lb-LU" sz="1400" baseline="0" dirty="0" smtClean="0">
                          <a:solidFill>
                            <a:schemeClr val="tx1"/>
                          </a:solidFill>
                        </a:rPr>
                        <a:t> </a:t>
                      </a:r>
                      <a:r>
                        <a:rPr lang="lb-LU" sz="1400" baseline="0" dirty="0" err="1" smtClean="0">
                          <a:solidFill>
                            <a:schemeClr val="tx1"/>
                          </a:solidFill>
                        </a:rPr>
                        <a:t>migration</a:t>
                      </a:r>
                      <a:r>
                        <a:rPr lang="lb-LU" sz="1400" baseline="0" dirty="0" smtClean="0">
                          <a:solidFill>
                            <a:schemeClr val="tx1"/>
                          </a:solidFill>
                        </a:rPr>
                        <a:t> </a:t>
                      </a:r>
                      <a:r>
                        <a:rPr lang="lb-LU" sz="1400" baseline="0" dirty="0" err="1" smtClean="0">
                          <a:solidFill>
                            <a:schemeClr val="tx1"/>
                          </a:solidFill>
                        </a:rPr>
                        <a:t>background</a:t>
                      </a:r>
                      <a:r>
                        <a:rPr lang="lb-LU" sz="1400" baseline="0" dirty="0" smtClean="0">
                          <a:solidFill>
                            <a:schemeClr val="tx1"/>
                          </a:solidFill>
                        </a:rPr>
                        <a:t> has </a:t>
                      </a:r>
                      <a:r>
                        <a:rPr lang="lb-LU" sz="1400" baseline="0" dirty="0" err="1" smtClean="0">
                          <a:solidFill>
                            <a:schemeClr val="tx1"/>
                          </a:solidFill>
                        </a:rPr>
                        <a:t>locked</a:t>
                      </a:r>
                      <a:r>
                        <a:rPr lang="lb-LU" sz="1400" baseline="0" dirty="0" smtClean="0">
                          <a:solidFill>
                            <a:schemeClr val="tx1"/>
                          </a:solidFill>
                        </a:rPr>
                        <a:t> </a:t>
                      </a:r>
                      <a:r>
                        <a:rPr lang="lb-LU" sz="1400" baseline="0" smtClean="0">
                          <a:solidFill>
                            <a:schemeClr val="tx1"/>
                          </a:solidFill>
                        </a:rPr>
                        <a:t>doors.</a:t>
                      </a:r>
                      <a:r>
                        <a:rPr lang="lb-LU" sz="1400" smtClean="0">
                          <a:solidFill>
                            <a:schemeClr val="tx1"/>
                          </a:solidFill>
                        </a:rPr>
                        <a:t>”</a:t>
                      </a:r>
                      <a:endParaRPr lang="lb-LU" sz="1400" dirty="0" smtClean="0">
                        <a:solidFill>
                          <a:schemeClr val="tx1"/>
                        </a:solidFill>
                      </a:endParaRPr>
                    </a:p>
                    <a:p>
                      <a:r>
                        <a:rPr lang="lb-LU" sz="1400" i="1" dirty="0" smtClean="0"/>
                        <a:t>(Jeanne, 33 </a:t>
                      </a:r>
                      <a:r>
                        <a:rPr lang="lb-LU" sz="1400" i="1" dirty="0" err="1" smtClean="0"/>
                        <a:t>years</a:t>
                      </a:r>
                      <a:r>
                        <a:rPr lang="lb-LU" sz="1400" i="1" dirty="0" smtClean="0"/>
                        <a:t>)</a:t>
                      </a:r>
                    </a:p>
                  </a:txBody>
                  <a:tcPr/>
                </a:tc>
              </a:tr>
            </a:tbl>
          </a:graphicData>
        </a:graphic>
      </p:graphicFrame>
    </p:spTree>
    <p:extLst>
      <p:ext uri="{BB962C8B-B14F-4D97-AF65-F5344CB8AC3E}">
        <p14:creationId xmlns:p14="http://schemas.microsoft.com/office/powerpoint/2010/main" val="23414115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fr-FR" sz="2800" u="none" dirty="0"/>
              <a:t>A typology of transition processes and the patterns for accomplishing them</a:t>
            </a:r>
            <a:endParaRPr lang="en-US" sz="2800" u="none" dirty="0"/>
          </a:p>
        </p:txBody>
      </p:sp>
      <p:sp>
        <p:nvSpPr>
          <p:cNvPr id="3" name="Content Placeholder 2"/>
          <p:cNvSpPr>
            <a:spLocks noGrp="1"/>
          </p:cNvSpPr>
          <p:nvPr>
            <p:ph idx="1"/>
          </p:nvPr>
        </p:nvSpPr>
        <p:spPr>
          <a:xfrm>
            <a:off x="467544" y="1600200"/>
            <a:ext cx="8352928" cy="4525963"/>
          </a:xfrm>
        </p:spPr>
        <p:txBody>
          <a:bodyPr/>
          <a:lstStyle/>
          <a:p>
            <a:pPr>
              <a:buNone/>
            </a:pPr>
            <a:r>
              <a:rPr lang="en-US" sz="2400" dirty="0"/>
              <a:t>Decision-making and actions</a:t>
            </a:r>
          </a:p>
          <a:p>
            <a:pPr marL="0" indent="0">
              <a:buNone/>
            </a:pPr>
            <a:endParaRPr lang="en-US" sz="2000" dirty="0" smtClean="0"/>
          </a:p>
          <a:p>
            <a:pPr marL="0" indent="0">
              <a:buNone/>
            </a:pPr>
            <a:endParaRPr lang="en-US" sz="2000" dirty="0" smtClean="0"/>
          </a:p>
        </p:txBody>
      </p:sp>
      <p:sp>
        <p:nvSpPr>
          <p:cNvPr id="4" name="Slide Number Placeholder 3"/>
          <p:cNvSpPr>
            <a:spLocks noGrp="1"/>
          </p:cNvSpPr>
          <p:nvPr>
            <p:ph type="sldNum" sz="quarter" idx="12"/>
          </p:nvPr>
        </p:nvSpPr>
        <p:spPr/>
        <p:txBody>
          <a:bodyPr/>
          <a:lstStyle/>
          <a:p>
            <a:pPr>
              <a:defRPr/>
            </a:pPr>
            <a:fld id="{8D5966D1-D057-46F2-91A6-30EB58F2CE26}" type="slidenum">
              <a:rPr lang="en-US" altLang="fr-FR" smtClean="0">
                <a:solidFill>
                  <a:srgbClr val="000000"/>
                </a:solidFill>
              </a:rPr>
              <a:pPr>
                <a:defRPr/>
              </a:pPr>
              <a:t>22</a:t>
            </a:fld>
            <a:endParaRPr lang="en-US" altLang="fr-FR">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832817442"/>
              </p:ext>
            </p:extLst>
          </p:nvPr>
        </p:nvGraphicFramePr>
        <p:xfrm>
          <a:off x="539552" y="2132856"/>
          <a:ext cx="7992888" cy="2316480"/>
        </p:xfrm>
        <a:graphic>
          <a:graphicData uri="http://schemas.openxmlformats.org/drawingml/2006/table">
            <a:tbl>
              <a:tblPr firstRow="1" bandRow="1">
                <a:tableStyleId>{5940675A-B579-460E-94D1-54222C63F5DA}</a:tableStyleId>
              </a:tblPr>
              <a:tblGrid>
                <a:gridCol w="1998222"/>
                <a:gridCol w="1998222"/>
                <a:gridCol w="1998222"/>
                <a:gridCol w="1998222"/>
              </a:tblGrid>
              <a:tr h="370840">
                <a:tc>
                  <a:txBody>
                    <a:bodyPr/>
                    <a:lstStyle/>
                    <a:p>
                      <a:r>
                        <a:rPr lang="lb-LU" sz="1400" b="1" dirty="0" err="1" smtClean="0"/>
                        <a:t>Direct</a:t>
                      </a:r>
                      <a:r>
                        <a:rPr lang="lb-LU" sz="1400" b="1" dirty="0" smtClean="0"/>
                        <a:t> </a:t>
                      </a:r>
                      <a:r>
                        <a:rPr lang="lb-LU" sz="1400" b="1" dirty="0" err="1" smtClean="0"/>
                        <a:t>transition</a:t>
                      </a:r>
                      <a:endParaRPr lang="lb-LU" sz="1400" b="1" dirty="0"/>
                    </a:p>
                  </a:txBody>
                  <a:tcPr/>
                </a:tc>
                <a:tc>
                  <a:txBody>
                    <a:bodyPr/>
                    <a:lstStyle/>
                    <a:p>
                      <a:r>
                        <a:rPr lang="lb-LU" sz="1400" b="1" dirty="0" smtClean="0"/>
                        <a:t>Alternative </a:t>
                      </a:r>
                      <a:r>
                        <a:rPr lang="lb-LU" sz="1400" b="1" dirty="0" err="1" smtClean="0"/>
                        <a:t>transition</a:t>
                      </a:r>
                      <a:endParaRPr lang="lb-LU" sz="1400" b="1" dirty="0"/>
                    </a:p>
                  </a:txBody>
                  <a:tcPr/>
                </a:tc>
                <a:tc>
                  <a:txBody>
                    <a:bodyPr/>
                    <a:lstStyle/>
                    <a:p>
                      <a:r>
                        <a:rPr lang="lb-LU" sz="1400" b="1" dirty="0" err="1" smtClean="0"/>
                        <a:t>Transition</a:t>
                      </a:r>
                      <a:r>
                        <a:rPr lang="lb-LU" sz="1400" b="1" dirty="0" smtClean="0"/>
                        <a:t> </a:t>
                      </a:r>
                      <a:r>
                        <a:rPr lang="lb-LU" sz="1400" b="1" dirty="0" err="1" smtClean="0"/>
                        <a:t>requiring</a:t>
                      </a:r>
                      <a:r>
                        <a:rPr lang="lb-LU" sz="1400" b="1" baseline="0" dirty="0" smtClean="0"/>
                        <a:t> </a:t>
                      </a:r>
                      <a:r>
                        <a:rPr lang="lb-LU" sz="1400" b="1" baseline="0" dirty="0" err="1" smtClean="0"/>
                        <a:t>support</a:t>
                      </a:r>
                      <a:endParaRPr lang="lb-LU" sz="1400" b="1" dirty="0"/>
                    </a:p>
                  </a:txBody>
                  <a:tcPr/>
                </a:tc>
                <a:tc>
                  <a:txBody>
                    <a:bodyPr/>
                    <a:lstStyle/>
                    <a:p>
                      <a:r>
                        <a:rPr lang="lb-LU" sz="1400" b="1" dirty="0" err="1" smtClean="0"/>
                        <a:t>Failed</a:t>
                      </a:r>
                      <a:r>
                        <a:rPr lang="lb-LU" sz="1400" b="1" dirty="0" smtClean="0"/>
                        <a:t> </a:t>
                      </a:r>
                      <a:r>
                        <a:rPr lang="lb-LU" sz="1400" b="1" dirty="0" err="1" smtClean="0"/>
                        <a:t>transition</a:t>
                      </a:r>
                      <a:endParaRPr lang="lb-LU" sz="1400" b="1" dirty="0"/>
                    </a:p>
                  </a:txBody>
                  <a:tcPr/>
                </a:tc>
              </a:tr>
              <a:tr h="370840">
                <a:tc>
                  <a:txBody>
                    <a:bodyPr/>
                    <a:lstStyle/>
                    <a:p>
                      <a:r>
                        <a:rPr lang="lb-LU" sz="1400" kern="1200" dirty="0" smtClean="0">
                          <a:solidFill>
                            <a:schemeClr val="tx1"/>
                          </a:solidFill>
                          <a:effectLst/>
                          <a:latin typeface="+mn-lt"/>
                          <a:ea typeface="+mn-ea"/>
                          <a:cs typeface="+mn-cs"/>
                        </a:rPr>
                        <a:t>“I</a:t>
                      </a:r>
                      <a:r>
                        <a:rPr lang="en-US" sz="1400" kern="1200" dirty="0" smtClean="0">
                          <a:solidFill>
                            <a:schemeClr val="tx1"/>
                          </a:solidFill>
                          <a:effectLst/>
                          <a:latin typeface="+mn-lt"/>
                          <a:ea typeface="+mn-ea"/>
                          <a:cs typeface="+mn-cs"/>
                        </a:rPr>
                        <a:t>f I start doing something I always do serious work up to the end, even with sweat</a:t>
                      </a:r>
                      <a:r>
                        <a:rPr lang="en-US" sz="1400" kern="1200" baseline="0" dirty="0" smtClean="0">
                          <a:solidFill>
                            <a:schemeClr val="tx1"/>
                          </a:solidFill>
                          <a:effectLst/>
                          <a:latin typeface="+mn-lt"/>
                          <a:ea typeface="+mn-ea"/>
                          <a:cs typeface="+mn-cs"/>
                        </a:rPr>
                        <a:t> and tears, but I never give up and finish what I started.</a:t>
                      </a:r>
                      <a:r>
                        <a:rPr lang="lb-LU" sz="1400" kern="1200" dirty="0" smtClean="0">
                          <a:solidFill>
                            <a:schemeClr val="tx1"/>
                          </a:solidFill>
                          <a:effectLst/>
                          <a:latin typeface="+mn-lt"/>
                          <a:ea typeface="+mn-ea"/>
                          <a:cs typeface="+mn-cs"/>
                        </a:rPr>
                        <a:t>”</a:t>
                      </a:r>
                    </a:p>
                    <a:p>
                      <a:r>
                        <a:rPr lang="lb-LU" sz="1400" i="1" kern="1200" dirty="0" smtClean="0">
                          <a:solidFill>
                            <a:schemeClr val="tx1"/>
                          </a:solidFill>
                          <a:effectLst/>
                          <a:latin typeface="+mn-lt"/>
                          <a:ea typeface="+mn-ea"/>
                          <a:cs typeface="+mn-cs"/>
                        </a:rPr>
                        <a:t>(Eva,</a:t>
                      </a:r>
                      <a:r>
                        <a:rPr lang="lb-LU" sz="1400" i="1" kern="1200" baseline="0" dirty="0" smtClean="0">
                          <a:solidFill>
                            <a:schemeClr val="tx1"/>
                          </a:solidFill>
                          <a:effectLst/>
                          <a:latin typeface="+mn-lt"/>
                          <a:ea typeface="+mn-ea"/>
                          <a:cs typeface="+mn-cs"/>
                        </a:rPr>
                        <a:t> 25 </a:t>
                      </a:r>
                      <a:r>
                        <a:rPr lang="lb-LU" sz="1400" i="1" kern="1200" baseline="0" dirty="0" err="1" smtClean="0">
                          <a:solidFill>
                            <a:schemeClr val="tx1"/>
                          </a:solidFill>
                          <a:effectLst/>
                          <a:latin typeface="+mn-lt"/>
                          <a:ea typeface="+mn-ea"/>
                          <a:cs typeface="+mn-cs"/>
                        </a:rPr>
                        <a:t>years</a:t>
                      </a:r>
                      <a:r>
                        <a:rPr lang="lb-LU" sz="1400" i="1" kern="1200" baseline="0" dirty="0" smtClean="0">
                          <a:solidFill>
                            <a:schemeClr val="tx1"/>
                          </a:solidFill>
                          <a:effectLst/>
                          <a:latin typeface="+mn-lt"/>
                          <a:ea typeface="+mn-ea"/>
                          <a:cs typeface="+mn-cs"/>
                        </a:rPr>
                        <a:t>)</a:t>
                      </a:r>
                      <a:endParaRPr lang="lb-LU" sz="1400" i="1" dirty="0"/>
                    </a:p>
                  </a:txBody>
                  <a:tcPr/>
                </a:tc>
                <a:tc>
                  <a:txBody>
                    <a:bodyPr/>
                    <a:lstStyle/>
                    <a:p>
                      <a:r>
                        <a:rPr lang="lb-LU" sz="1400" kern="1200" dirty="0" smtClean="0">
                          <a:solidFill>
                            <a:schemeClr val="tx1"/>
                          </a:solidFill>
                          <a:effectLst/>
                          <a:latin typeface="+mn-lt"/>
                          <a:ea typeface="+mn-ea"/>
                          <a:cs typeface="+mn-cs"/>
                        </a:rPr>
                        <a:t>“I </a:t>
                      </a:r>
                      <a:r>
                        <a:rPr lang="lb-LU" sz="1400" kern="1200" dirty="0" err="1" smtClean="0">
                          <a:solidFill>
                            <a:schemeClr val="tx1"/>
                          </a:solidFill>
                          <a:effectLst/>
                          <a:latin typeface="+mn-lt"/>
                          <a:ea typeface="+mn-ea"/>
                          <a:cs typeface="+mn-cs"/>
                        </a:rPr>
                        <a:t>only</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learned</a:t>
                      </a:r>
                      <a:r>
                        <a:rPr lang="lb-LU" sz="1400" kern="1200" dirty="0" smtClean="0">
                          <a:solidFill>
                            <a:schemeClr val="tx1"/>
                          </a:solidFill>
                          <a:effectLst/>
                          <a:latin typeface="+mn-lt"/>
                          <a:ea typeface="+mn-ea"/>
                          <a:cs typeface="+mn-cs"/>
                        </a:rPr>
                        <a:t> by </a:t>
                      </a:r>
                      <a:r>
                        <a:rPr lang="lb-LU" sz="1400" kern="1200" dirty="0" err="1" smtClean="0">
                          <a:solidFill>
                            <a:schemeClr val="tx1"/>
                          </a:solidFill>
                          <a:effectLst/>
                          <a:latin typeface="+mn-lt"/>
                          <a:ea typeface="+mn-ea"/>
                          <a:cs typeface="+mn-cs"/>
                        </a:rPr>
                        <a:t>chance</a:t>
                      </a:r>
                      <a:r>
                        <a:rPr lang="lb-LU" sz="1400" kern="1200" dirty="0" smtClean="0">
                          <a:solidFill>
                            <a:schemeClr val="tx1"/>
                          </a:solidFill>
                          <a:effectLst/>
                          <a:latin typeface="+mn-lt"/>
                          <a:ea typeface="+mn-ea"/>
                          <a:cs typeface="+mn-cs"/>
                        </a:rPr>
                        <a:t> of </a:t>
                      </a:r>
                      <a:r>
                        <a:rPr lang="lb-LU" sz="1400" kern="1200" dirty="0" err="1" smtClean="0">
                          <a:solidFill>
                            <a:schemeClr val="tx1"/>
                          </a:solidFill>
                          <a:effectLst/>
                          <a:latin typeface="+mn-lt"/>
                          <a:ea typeface="+mn-ea"/>
                          <a:cs typeface="+mn-cs"/>
                        </a:rPr>
                        <a:t>that</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opportunity</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It</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was</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more</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or</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less</a:t>
                      </a:r>
                      <a:r>
                        <a:rPr lang="lb-LU" sz="1400" kern="1200" baseline="0" dirty="0" smtClean="0">
                          <a:solidFill>
                            <a:schemeClr val="tx1"/>
                          </a:solidFill>
                          <a:effectLst/>
                          <a:latin typeface="+mn-lt"/>
                          <a:ea typeface="+mn-ea"/>
                          <a:cs typeface="+mn-cs"/>
                        </a:rPr>
                        <a:t> a </a:t>
                      </a:r>
                      <a:r>
                        <a:rPr lang="lb-LU" sz="1400" kern="1200" baseline="0" dirty="0" err="1" smtClean="0">
                          <a:solidFill>
                            <a:schemeClr val="tx1"/>
                          </a:solidFill>
                          <a:effectLst/>
                          <a:latin typeface="+mn-lt"/>
                          <a:ea typeface="+mn-ea"/>
                          <a:cs typeface="+mn-cs"/>
                        </a:rPr>
                        <a:t>spontaneous</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idea</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That’s</a:t>
                      </a:r>
                      <a:r>
                        <a:rPr lang="lb-LU" sz="1400" kern="1200" baseline="0" dirty="0" smtClean="0">
                          <a:solidFill>
                            <a:schemeClr val="tx1"/>
                          </a:solidFill>
                          <a:effectLst/>
                          <a:latin typeface="+mn-lt"/>
                          <a:ea typeface="+mn-ea"/>
                          <a:cs typeface="+mn-cs"/>
                        </a:rPr>
                        <a:t> why I </a:t>
                      </a:r>
                      <a:r>
                        <a:rPr lang="lb-LU" sz="1400" kern="1200" baseline="0" dirty="0" err="1" smtClean="0">
                          <a:solidFill>
                            <a:schemeClr val="tx1"/>
                          </a:solidFill>
                          <a:effectLst/>
                          <a:latin typeface="+mn-lt"/>
                          <a:ea typeface="+mn-ea"/>
                          <a:cs typeface="+mn-cs"/>
                        </a:rPr>
                        <a:t>went</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to</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South-America</a:t>
                      </a:r>
                      <a:r>
                        <a:rPr lang="lb-LU" sz="1400" kern="1200" baseline="0" dirty="0" smtClean="0">
                          <a:solidFill>
                            <a:schemeClr val="tx1"/>
                          </a:solidFill>
                          <a:effectLst/>
                          <a:latin typeface="+mn-lt"/>
                          <a:ea typeface="+mn-ea"/>
                          <a:cs typeface="+mn-cs"/>
                        </a:rPr>
                        <a:t>.</a:t>
                      </a:r>
                      <a:r>
                        <a:rPr lang="lb-LU" sz="1400" kern="1200" dirty="0" smtClean="0">
                          <a:solidFill>
                            <a:schemeClr val="tx1"/>
                          </a:solidFill>
                          <a:effectLst/>
                          <a:latin typeface="+mn-lt"/>
                          <a:ea typeface="+mn-ea"/>
                          <a:cs typeface="+mn-cs"/>
                        </a:rPr>
                        <a:t>”</a:t>
                      </a:r>
                    </a:p>
                    <a:p>
                      <a:r>
                        <a:rPr lang="lb-LU" sz="1400" i="1" kern="1200" dirty="0" smtClean="0">
                          <a:solidFill>
                            <a:schemeClr val="tx1"/>
                          </a:solidFill>
                          <a:effectLst/>
                          <a:latin typeface="+mn-lt"/>
                          <a:ea typeface="+mn-ea"/>
                          <a:cs typeface="+mn-cs"/>
                        </a:rPr>
                        <a:t>(Marco, 29 </a:t>
                      </a:r>
                      <a:r>
                        <a:rPr lang="lb-LU" sz="1400" i="1" kern="1200" dirty="0" err="1" smtClean="0">
                          <a:solidFill>
                            <a:schemeClr val="tx1"/>
                          </a:solidFill>
                          <a:effectLst/>
                          <a:latin typeface="+mn-lt"/>
                          <a:ea typeface="+mn-ea"/>
                          <a:cs typeface="+mn-cs"/>
                        </a:rPr>
                        <a:t>years</a:t>
                      </a:r>
                      <a:r>
                        <a:rPr lang="lb-LU" sz="1400" i="1" kern="1200" dirty="0" smtClean="0">
                          <a:solidFill>
                            <a:schemeClr val="tx1"/>
                          </a:solidFill>
                          <a:effectLst/>
                          <a:latin typeface="+mn-lt"/>
                          <a:ea typeface="+mn-ea"/>
                          <a:cs typeface="+mn-cs"/>
                        </a:rPr>
                        <a:t>)</a:t>
                      </a:r>
                    </a:p>
                  </a:txBody>
                  <a:tcPr/>
                </a:tc>
                <a:tc>
                  <a:txBody>
                    <a:bodyPr/>
                    <a:lstStyle/>
                    <a:p>
                      <a:r>
                        <a:rPr lang="lb-LU" sz="1400" dirty="0" smtClean="0"/>
                        <a:t>“</a:t>
                      </a:r>
                      <a:r>
                        <a:rPr lang="lb-LU" sz="1400" dirty="0" err="1" smtClean="0"/>
                        <a:t>To</a:t>
                      </a:r>
                      <a:r>
                        <a:rPr lang="lb-LU" sz="1400" baseline="0" dirty="0" smtClean="0"/>
                        <a:t> </a:t>
                      </a:r>
                      <a:r>
                        <a:rPr lang="lb-LU" sz="1400" baseline="0" dirty="0" err="1" smtClean="0"/>
                        <a:t>me</a:t>
                      </a:r>
                      <a:r>
                        <a:rPr lang="lb-LU" sz="1400" baseline="0" dirty="0" smtClean="0"/>
                        <a:t>, a</a:t>
                      </a:r>
                      <a:r>
                        <a:rPr lang="lb-LU" sz="1400" dirty="0" smtClean="0"/>
                        <a:t>n </a:t>
                      </a:r>
                      <a:r>
                        <a:rPr lang="lb-LU" sz="1400" dirty="0" err="1" smtClean="0"/>
                        <a:t>internship</a:t>
                      </a:r>
                      <a:r>
                        <a:rPr lang="lb-LU" sz="1400" dirty="0" smtClean="0"/>
                        <a:t> </a:t>
                      </a:r>
                      <a:r>
                        <a:rPr lang="lb-LU" sz="1400" dirty="0" err="1" smtClean="0"/>
                        <a:t>is</a:t>
                      </a:r>
                      <a:r>
                        <a:rPr lang="lb-LU" sz="1400" dirty="0" smtClean="0"/>
                        <a:t> </a:t>
                      </a:r>
                      <a:r>
                        <a:rPr lang="lb-LU" sz="1400" dirty="0" err="1" smtClean="0"/>
                        <a:t>waste</a:t>
                      </a:r>
                      <a:r>
                        <a:rPr lang="lb-LU" sz="1400" dirty="0" smtClean="0"/>
                        <a:t> of time, </a:t>
                      </a:r>
                      <a:r>
                        <a:rPr lang="lb-LU" sz="1400" dirty="0" err="1" smtClean="0"/>
                        <a:t>because</a:t>
                      </a:r>
                      <a:r>
                        <a:rPr lang="lb-LU" sz="1400" dirty="0" smtClean="0"/>
                        <a:t> </a:t>
                      </a:r>
                      <a:r>
                        <a:rPr lang="lb-LU" sz="1400" dirty="0" err="1" smtClean="0"/>
                        <a:t>I</a:t>
                      </a:r>
                      <a:r>
                        <a:rPr lang="lb-LU" sz="1400" baseline="0" dirty="0" err="1" smtClean="0"/>
                        <a:t>’ve</a:t>
                      </a:r>
                      <a:r>
                        <a:rPr lang="lb-LU" sz="1400" baseline="0" dirty="0" smtClean="0"/>
                        <a:t> </a:t>
                      </a:r>
                      <a:r>
                        <a:rPr lang="lb-LU" sz="1400" baseline="0" dirty="0" err="1" smtClean="0"/>
                        <a:t>done</a:t>
                      </a:r>
                      <a:r>
                        <a:rPr lang="lb-LU" sz="1400" baseline="0" dirty="0" smtClean="0"/>
                        <a:t> so </a:t>
                      </a:r>
                      <a:r>
                        <a:rPr lang="lb-LU" sz="1400" baseline="0" dirty="0" err="1" smtClean="0"/>
                        <a:t>many</a:t>
                      </a:r>
                      <a:r>
                        <a:rPr lang="lb-LU" sz="1400" baseline="0" dirty="0" smtClean="0"/>
                        <a:t> </a:t>
                      </a:r>
                      <a:r>
                        <a:rPr lang="lb-LU" sz="1400" baseline="0" dirty="0" err="1" smtClean="0"/>
                        <a:t>internships</a:t>
                      </a:r>
                      <a:r>
                        <a:rPr lang="lb-LU" sz="1400" baseline="0" dirty="0" smtClean="0"/>
                        <a:t> and </a:t>
                      </a:r>
                      <a:r>
                        <a:rPr lang="lb-LU" sz="1400" baseline="0" dirty="0" err="1" smtClean="0"/>
                        <a:t>it</a:t>
                      </a:r>
                      <a:r>
                        <a:rPr lang="lb-LU" sz="1400" baseline="0" dirty="0" smtClean="0"/>
                        <a:t> </a:t>
                      </a:r>
                      <a:r>
                        <a:rPr lang="lb-LU" sz="1400" baseline="0" dirty="0" err="1" smtClean="0"/>
                        <a:t>didn’t</a:t>
                      </a:r>
                      <a:r>
                        <a:rPr lang="lb-LU" sz="1400" baseline="0" dirty="0" smtClean="0"/>
                        <a:t> </a:t>
                      </a:r>
                      <a:r>
                        <a:rPr lang="lb-LU" sz="1400" baseline="0" dirty="0" err="1" smtClean="0"/>
                        <a:t>help</a:t>
                      </a:r>
                      <a:r>
                        <a:rPr lang="lb-LU" sz="1400" baseline="0" dirty="0" smtClean="0"/>
                        <a:t> </a:t>
                      </a:r>
                      <a:r>
                        <a:rPr lang="lb-LU" sz="1400" baseline="0" dirty="0" err="1" smtClean="0"/>
                        <a:t>me</a:t>
                      </a:r>
                      <a:r>
                        <a:rPr lang="lb-LU" sz="1400" baseline="0" dirty="0" smtClean="0"/>
                        <a:t> </a:t>
                      </a:r>
                      <a:r>
                        <a:rPr lang="lb-LU" sz="1400" baseline="0" dirty="0" err="1" smtClean="0"/>
                        <a:t>at</a:t>
                      </a:r>
                      <a:r>
                        <a:rPr lang="lb-LU" sz="1400" baseline="0" dirty="0" smtClean="0"/>
                        <a:t> all. I </a:t>
                      </a:r>
                      <a:r>
                        <a:rPr lang="lb-LU" sz="1400" baseline="0" dirty="0" err="1" smtClean="0"/>
                        <a:t>can’t</a:t>
                      </a:r>
                      <a:r>
                        <a:rPr lang="lb-LU" sz="1400" baseline="0" dirty="0" smtClean="0"/>
                        <a:t> </a:t>
                      </a:r>
                      <a:r>
                        <a:rPr lang="lb-LU" sz="1400" dirty="0" smtClean="0"/>
                        <a:t>fill </a:t>
                      </a:r>
                      <a:r>
                        <a:rPr lang="lb-LU" sz="1400" dirty="0" err="1" smtClean="0"/>
                        <a:t>up</a:t>
                      </a:r>
                      <a:r>
                        <a:rPr lang="lb-LU" sz="1400" dirty="0" smtClean="0"/>
                        <a:t> </a:t>
                      </a:r>
                      <a:r>
                        <a:rPr lang="lb-LU" sz="1400" dirty="0" err="1" smtClean="0"/>
                        <a:t>my</a:t>
                      </a:r>
                      <a:r>
                        <a:rPr lang="lb-LU" sz="1400" dirty="0" smtClean="0"/>
                        <a:t> CV </a:t>
                      </a:r>
                      <a:r>
                        <a:rPr lang="lb-LU" sz="1400" dirty="0" err="1" smtClean="0"/>
                        <a:t>with</a:t>
                      </a:r>
                      <a:r>
                        <a:rPr lang="lb-LU" sz="1400" baseline="0" dirty="0" smtClean="0"/>
                        <a:t> </a:t>
                      </a:r>
                      <a:r>
                        <a:rPr lang="lb-LU" sz="1400" baseline="0" dirty="0" err="1" smtClean="0"/>
                        <a:t>internships</a:t>
                      </a:r>
                      <a:r>
                        <a:rPr lang="lb-LU" sz="1400" baseline="0" dirty="0" smtClean="0"/>
                        <a:t>.</a:t>
                      </a:r>
                      <a:r>
                        <a:rPr lang="lb-LU" sz="1400" dirty="0" smtClean="0"/>
                        <a:t>”</a:t>
                      </a:r>
                      <a:endParaRPr lang="fr-FR" sz="1400" dirty="0" smtClean="0"/>
                    </a:p>
                    <a:p>
                      <a:r>
                        <a:rPr lang="fr-FR" sz="1400" i="1" dirty="0" smtClean="0"/>
                        <a:t>(Karin, 27 </a:t>
                      </a:r>
                      <a:r>
                        <a:rPr lang="fr-FR" sz="1400" i="1" dirty="0" err="1" smtClean="0"/>
                        <a:t>years</a:t>
                      </a:r>
                      <a:r>
                        <a:rPr lang="fr-FR" sz="1400" i="1" dirty="0" smtClean="0"/>
                        <a:t>)</a:t>
                      </a:r>
                    </a:p>
                  </a:txBody>
                  <a:tcPr/>
                </a:tc>
                <a:tc>
                  <a:txBody>
                    <a:bodyPr/>
                    <a:lstStyle/>
                    <a:p>
                      <a:r>
                        <a:rPr lang="lb-LU" sz="1400" dirty="0" smtClean="0"/>
                        <a:t>“</a:t>
                      </a:r>
                      <a:r>
                        <a:rPr lang="lb-LU" sz="1400" dirty="0" err="1" smtClean="0"/>
                        <a:t>I’ve</a:t>
                      </a:r>
                      <a:r>
                        <a:rPr lang="lb-LU" sz="1400" dirty="0" smtClean="0"/>
                        <a:t> </a:t>
                      </a:r>
                      <a:r>
                        <a:rPr lang="lb-LU" sz="1400" dirty="0" err="1" smtClean="0"/>
                        <a:t>had</a:t>
                      </a:r>
                      <a:r>
                        <a:rPr lang="lb-LU" sz="1400" dirty="0" smtClean="0"/>
                        <a:t> </a:t>
                      </a:r>
                      <a:r>
                        <a:rPr lang="lb-LU" sz="1400" dirty="0" err="1" smtClean="0"/>
                        <a:t>enough</a:t>
                      </a:r>
                      <a:r>
                        <a:rPr lang="lb-LU" sz="1400" baseline="0" dirty="0" smtClean="0"/>
                        <a:t> of </a:t>
                      </a:r>
                      <a:r>
                        <a:rPr lang="lb-LU" sz="1400" baseline="0" dirty="0" err="1" smtClean="0"/>
                        <a:t>problems</a:t>
                      </a:r>
                      <a:r>
                        <a:rPr lang="lb-LU" sz="1400" baseline="0" dirty="0" smtClean="0"/>
                        <a:t> </a:t>
                      </a:r>
                      <a:r>
                        <a:rPr lang="lb-LU" sz="1400" baseline="0" dirty="0" err="1" smtClean="0"/>
                        <a:t>at</a:t>
                      </a:r>
                      <a:r>
                        <a:rPr lang="lb-LU" sz="1400" baseline="0" dirty="0" smtClean="0"/>
                        <a:t> </a:t>
                      </a:r>
                      <a:r>
                        <a:rPr lang="lb-LU" sz="1400" baseline="0" dirty="0" err="1" smtClean="0"/>
                        <a:t>home</a:t>
                      </a:r>
                      <a:r>
                        <a:rPr lang="lb-LU" sz="1400" baseline="0" dirty="0" smtClean="0"/>
                        <a:t> and </a:t>
                      </a:r>
                      <a:r>
                        <a:rPr lang="lb-LU" sz="1400" baseline="0" dirty="0" err="1" smtClean="0"/>
                        <a:t>at</a:t>
                      </a:r>
                      <a:r>
                        <a:rPr lang="lb-LU" sz="1400" baseline="0" dirty="0" smtClean="0"/>
                        <a:t> </a:t>
                      </a:r>
                      <a:r>
                        <a:rPr lang="lb-LU" sz="1400" baseline="0" dirty="0" err="1" smtClean="0"/>
                        <a:t>school</a:t>
                      </a:r>
                      <a:r>
                        <a:rPr lang="lb-LU" sz="1400" baseline="0" dirty="0" smtClean="0"/>
                        <a:t>. (...) </a:t>
                      </a:r>
                      <a:r>
                        <a:rPr lang="lb-LU" sz="1400" dirty="0" smtClean="0"/>
                        <a:t>I </a:t>
                      </a:r>
                      <a:r>
                        <a:rPr lang="lb-LU" sz="1400" dirty="0" err="1" smtClean="0"/>
                        <a:t>simply</a:t>
                      </a:r>
                      <a:r>
                        <a:rPr lang="lb-LU" sz="1400" dirty="0" smtClean="0"/>
                        <a:t> </a:t>
                      </a:r>
                      <a:r>
                        <a:rPr lang="lb-LU" sz="1400" dirty="0" err="1" smtClean="0"/>
                        <a:t>quit</a:t>
                      </a:r>
                      <a:r>
                        <a:rPr lang="lb-LU" sz="1400" dirty="0" smtClean="0"/>
                        <a:t> </a:t>
                      </a:r>
                      <a:r>
                        <a:rPr lang="lb-LU" sz="1400" dirty="0" err="1" smtClean="0"/>
                        <a:t>school</a:t>
                      </a:r>
                      <a:r>
                        <a:rPr lang="lb-LU" sz="1400" dirty="0" smtClean="0"/>
                        <a:t>. I </a:t>
                      </a:r>
                      <a:r>
                        <a:rPr lang="lb-LU" sz="1400" dirty="0" err="1" smtClean="0"/>
                        <a:t>didn’t</a:t>
                      </a:r>
                      <a:r>
                        <a:rPr lang="lb-LU" sz="1400" baseline="0" dirty="0" smtClean="0"/>
                        <a:t> </a:t>
                      </a:r>
                      <a:r>
                        <a:rPr lang="lb-LU" sz="1400" baseline="0" dirty="0" err="1" smtClean="0"/>
                        <a:t>want</a:t>
                      </a:r>
                      <a:r>
                        <a:rPr lang="lb-LU" sz="1400" baseline="0" dirty="0" smtClean="0"/>
                        <a:t> </a:t>
                      </a:r>
                      <a:r>
                        <a:rPr lang="lb-LU" sz="1400" baseline="0" dirty="0" err="1" smtClean="0"/>
                        <a:t>to</a:t>
                      </a:r>
                      <a:r>
                        <a:rPr lang="lb-LU" sz="1400" baseline="0" dirty="0" smtClean="0"/>
                        <a:t> </a:t>
                      </a:r>
                      <a:r>
                        <a:rPr lang="lb-LU" sz="1400" baseline="0" dirty="0" err="1" smtClean="0"/>
                        <a:t>know</a:t>
                      </a:r>
                      <a:r>
                        <a:rPr lang="lb-LU" sz="1400" baseline="0" dirty="0" smtClean="0"/>
                        <a:t> </a:t>
                      </a:r>
                      <a:r>
                        <a:rPr lang="lb-LU" sz="1400" baseline="0" dirty="0" err="1" smtClean="0"/>
                        <a:t>anything</a:t>
                      </a:r>
                      <a:r>
                        <a:rPr lang="lb-LU" sz="1400" baseline="0" dirty="0" smtClean="0"/>
                        <a:t> </a:t>
                      </a:r>
                      <a:r>
                        <a:rPr lang="lb-LU" sz="1400" baseline="0" dirty="0" err="1" smtClean="0"/>
                        <a:t>about</a:t>
                      </a:r>
                      <a:r>
                        <a:rPr lang="lb-LU" sz="1400" baseline="0" dirty="0" smtClean="0"/>
                        <a:t> </a:t>
                      </a:r>
                      <a:r>
                        <a:rPr lang="lb-LU" sz="1400" baseline="0" dirty="0" err="1" smtClean="0"/>
                        <a:t>it</a:t>
                      </a:r>
                      <a:r>
                        <a:rPr lang="lb-LU" sz="1400" dirty="0" smtClean="0"/>
                        <a:t>.”</a:t>
                      </a:r>
                    </a:p>
                    <a:p>
                      <a:r>
                        <a:rPr lang="lb-LU" sz="1400" i="1" dirty="0" smtClean="0"/>
                        <a:t>(</a:t>
                      </a:r>
                      <a:r>
                        <a:rPr lang="lb-LU" sz="1400" i="1" dirty="0" err="1" smtClean="0"/>
                        <a:t>Chiara</a:t>
                      </a:r>
                      <a:r>
                        <a:rPr lang="lb-LU" sz="1400" i="1" dirty="0" smtClean="0"/>
                        <a:t>, 18 </a:t>
                      </a:r>
                      <a:r>
                        <a:rPr lang="lb-LU" sz="1400" i="1" dirty="0" err="1" smtClean="0"/>
                        <a:t>years</a:t>
                      </a:r>
                      <a:r>
                        <a:rPr lang="lb-LU" sz="1400" i="1" dirty="0" smtClean="0"/>
                        <a:t>)</a:t>
                      </a:r>
                    </a:p>
                  </a:txBody>
                  <a:tcPr/>
                </a:tc>
              </a:tr>
            </a:tbl>
          </a:graphicData>
        </a:graphic>
      </p:graphicFrame>
    </p:spTree>
    <p:extLst>
      <p:ext uri="{BB962C8B-B14F-4D97-AF65-F5344CB8AC3E}">
        <p14:creationId xmlns:p14="http://schemas.microsoft.com/office/powerpoint/2010/main" val="34060249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fr-FR" sz="2800" u="none" dirty="0"/>
              <a:t>A typology of transition processes and the patterns for accomplishing them</a:t>
            </a:r>
            <a:endParaRPr lang="en-US" sz="2800" u="none" dirty="0"/>
          </a:p>
        </p:txBody>
      </p:sp>
      <p:sp>
        <p:nvSpPr>
          <p:cNvPr id="3" name="Content Placeholder 2"/>
          <p:cNvSpPr>
            <a:spLocks noGrp="1"/>
          </p:cNvSpPr>
          <p:nvPr>
            <p:ph idx="1"/>
          </p:nvPr>
        </p:nvSpPr>
        <p:spPr>
          <a:xfrm>
            <a:off x="467544" y="1600200"/>
            <a:ext cx="8352928" cy="4525963"/>
          </a:xfrm>
        </p:spPr>
        <p:txBody>
          <a:bodyPr/>
          <a:lstStyle/>
          <a:p>
            <a:pPr>
              <a:buNone/>
            </a:pPr>
            <a:r>
              <a:rPr lang="en-US" sz="2400" dirty="0"/>
              <a:t>Values and motivation</a:t>
            </a:r>
          </a:p>
          <a:p>
            <a:pPr marL="0" indent="0">
              <a:buNone/>
            </a:pPr>
            <a:endParaRPr lang="en-US" sz="2000" dirty="0" smtClean="0"/>
          </a:p>
          <a:p>
            <a:pPr marL="0" indent="0">
              <a:buNone/>
            </a:pPr>
            <a:endParaRPr lang="en-US" sz="2000" dirty="0" smtClean="0"/>
          </a:p>
        </p:txBody>
      </p:sp>
      <p:sp>
        <p:nvSpPr>
          <p:cNvPr id="4" name="Slide Number Placeholder 3"/>
          <p:cNvSpPr>
            <a:spLocks noGrp="1"/>
          </p:cNvSpPr>
          <p:nvPr>
            <p:ph type="sldNum" sz="quarter" idx="12"/>
          </p:nvPr>
        </p:nvSpPr>
        <p:spPr/>
        <p:txBody>
          <a:bodyPr/>
          <a:lstStyle/>
          <a:p>
            <a:pPr>
              <a:defRPr/>
            </a:pPr>
            <a:fld id="{8D5966D1-D057-46F2-91A6-30EB58F2CE26}" type="slidenum">
              <a:rPr lang="en-US" altLang="fr-FR" smtClean="0">
                <a:solidFill>
                  <a:srgbClr val="000000"/>
                </a:solidFill>
              </a:rPr>
              <a:pPr>
                <a:defRPr/>
              </a:pPr>
              <a:t>23</a:t>
            </a:fld>
            <a:endParaRPr lang="en-US" altLang="fr-FR">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953643911"/>
              </p:ext>
            </p:extLst>
          </p:nvPr>
        </p:nvGraphicFramePr>
        <p:xfrm>
          <a:off x="539552" y="2132856"/>
          <a:ext cx="7992888" cy="2316480"/>
        </p:xfrm>
        <a:graphic>
          <a:graphicData uri="http://schemas.openxmlformats.org/drawingml/2006/table">
            <a:tbl>
              <a:tblPr firstRow="1" bandRow="1">
                <a:tableStyleId>{5940675A-B579-460E-94D1-54222C63F5DA}</a:tableStyleId>
              </a:tblPr>
              <a:tblGrid>
                <a:gridCol w="1998222"/>
                <a:gridCol w="1998222"/>
                <a:gridCol w="1998222"/>
                <a:gridCol w="1998222"/>
              </a:tblGrid>
              <a:tr h="370840">
                <a:tc>
                  <a:txBody>
                    <a:bodyPr/>
                    <a:lstStyle/>
                    <a:p>
                      <a:r>
                        <a:rPr lang="lb-LU" sz="1400" b="1" dirty="0" err="1" smtClean="0"/>
                        <a:t>Direct</a:t>
                      </a:r>
                      <a:r>
                        <a:rPr lang="lb-LU" sz="1400" b="1" dirty="0" smtClean="0"/>
                        <a:t> </a:t>
                      </a:r>
                      <a:r>
                        <a:rPr lang="lb-LU" sz="1400" b="1" dirty="0" err="1" smtClean="0"/>
                        <a:t>transition</a:t>
                      </a:r>
                      <a:endParaRPr lang="lb-LU" sz="1400" b="1" dirty="0"/>
                    </a:p>
                  </a:txBody>
                  <a:tcPr/>
                </a:tc>
                <a:tc>
                  <a:txBody>
                    <a:bodyPr/>
                    <a:lstStyle/>
                    <a:p>
                      <a:r>
                        <a:rPr lang="lb-LU" sz="1400" b="1" dirty="0" smtClean="0"/>
                        <a:t>Alternative </a:t>
                      </a:r>
                      <a:r>
                        <a:rPr lang="lb-LU" sz="1400" b="1" dirty="0" err="1" smtClean="0"/>
                        <a:t>transition</a:t>
                      </a:r>
                      <a:endParaRPr lang="lb-LU" sz="1400" b="1" dirty="0"/>
                    </a:p>
                  </a:txBody>
                  <a:tcPr/>
                </a:tc>
                <a:tc>
                  <a:txBody>
                    <a:bodyPr/>
                    <a:lstStyle/>
                    <a:p>
                      <a:r>
                        <a:rPr lang="lb-LU" sz="1400" b="1" dirty="0" err="1" smtClean="0"/>
                        <a:t>Transition</a:t>
                      </a:r>
                      <a:r>
                        <a:rPr lang="lb-LU" sz="1400" b="1" dirty="0" smtClean="0"/>
                        <a:t> </a:t>
                      </a:r>
                      <a:r>
                        <a:rPr lang="lb-LU" sz="1400" b="1" dirty="0" err="1" smtClean="0"/>
                        <a:t>requiring</a:t>
                      </a:r>
                      <a:r>
                        <a:rPr lang="lb-LU" sz="1400" b="1" baseline="0" dirty="0" smtClean="0"/>
                        <a:t> </a:t>
                      </a:r>
                      <a:r>
                        <a:rPr lang="lb-LU" sz="1400" b="1" baseline="0" dirty="0" err="1" smtClean="0"/>
                        <a:t>support</a:t>
                      </a:r>
                      <a:endParaRPr lang="lb-LU" sz="1400" b="1" dirty="0"/>
                    </a:p>
                  </a:txBody>
                  <a:tcPr/>
                </a:tc>
                <a:tc>
                  <a:txBody>
                    <a:bodyPr/>
                    <a:lstStyle/>
                    <a:p>
                      <a:r>
                        <a:rPr lang="lb-LU" sz="1400" b="1" dirty="0" err="1" smtClean="0"/>
                        <a:t>Failed</a:t>
                      </a:r>
                      <a:r>
                        <a:rPr lang="lb-LU" sz="1400" b="1" dirty="0" smtClean="0"/>
                        <a:t> </a:t>
                      </a:r>
                      <a:r>
                        <a:rPr lang="lb-LU" sz="1400" b="1" dirty="0" err="1" smtClean="0"/>
                        <a:t>transition</a:t>
                      </a:r>
                      <a:endParaRPr lang="lb-LU" sz="1400" b="1" dirty="0"/>
                    </a:p>
                  </a:txBody>
                  <a:tcPr/>
                </a:tc>
              </a:tr>
              <a:tr h="370840">
                <a:tc>
                  <a:txBody>
                    <a:bodyPr/>
                    <a:lstStyle/>
                    <a:p>
                      <a:r>
                        <a:rPr lang="lb-LU" sz="1400" kern="1200" dirty="0" smtClean="0">
                          <a:solidFill>
                            <a:schemeClr val="tx1"/>
                          </a:solidFill>
                          <a:effectLst/>
                          <a:latin typeface="+mn-lt"/>
                          <a:ea typeface="+mn-ea"/>
                          <a:cs typeface="+mn-cs"/>
                        </a:rPr>
                        <a:t>“</a:t>
                      </a:r>
                      <a:r>
                        <a:rPr lang="lb-LU" sz="1400" kern="1200" dirty="0" err="1" smtClean="0">
                          <a:solidFill>
                            <a:schemeClr val="tx1"/>
                          </a:solidFill>
                          <a:effectLst/>
                          <a:latin typeface="+mn-lt"/>
                          <a:ea typeface="+mn-ea"/>
                          <a:cs typeface="+mn-cs"/>
                        </a:rPr>
                        <a:t>For</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me</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it’s</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important</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to</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make</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career</a:t>
                      </a:r>
                      <a:r>
                        <a:rPr lang="lb-LU" sz="1400" kern="1200" baseline="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to</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climb</a:t>
                      </a:r>
                      <a:r>
                        <a:rPr lang="lb-LU" sz="1400" kern="1200" dirty="0" smtClean="0">
                          <a:solidFill>
                            <a:schemeClr val="tx1"/>
                          </a:solidFill>
                          <a:effectLst/>
                          <a:latin typeface="+mn-lt"/>
                          <a:ea typeface="+mn-ea"/>
                          <a:cs typeface="+mn-cs"/>
                        </a:rPr>
                        <a:t> on the </a:t>
                      </a:r>
                      <a:r>
                        <a:rPr lang="lb-LU" sz="1400" kern="1200" dirty="0" err="1" smtClean="0">
                          <a:solidFill>
                            <a:schemeClr val="tx1"/>
                          </a:solidFill>
                          <a:effectLst/>
                          <a:latin typeface="+mn-lt"/>
                          <a:ea typeface="+mn-ea"/>
                          <a:cs typeface="+mn-cs"/>
                        </a:rPr>
                        <a:t>ladder</a:t>
                      </a:r>
                      <a:r>
                        <a:rPr lang="lb-LU" sz="1400" kern="1200" dirty="0" smtClean="0">
                          <a:solidFill>
                            <a:schemeClr val="tx1"/>
                          </a:solidFill>
                          <a:effectLst/>
                          <a:latin typeface="+mn-lt"/>
                          <a:ea typeface="+mn-ea"/>
                          <a:cs typeface="+mn-cs"/>
                        </a:rPr>
                        <a:t>. And of </a:t>
                      </a:r>
                      <a:r>
                        <a:rPr lang="lb-LU" sz="1400" kern="1200" dirty="0" err="1" smtClean="0">
                          <a:solidFill>
                            <a:schemeClr val="tx1"/>
                          </a:solidFill>
                          <a:effectLst/>
                          <a:latin typeface="+mn-lt"/>
                          <a:ea typeface="+mn-ea"/>
                          <a:cs typeface="+mn-cs"/>
                        </a:rPr>
                        <a:t>course</a:t>
                      </a:r>
                      <a:r>
                        <a:rPr lang="lb-LU" sz="1400" kern="1200" dirty="0" smtClean="0">
                          <a:solidFill>
                            <a:schemeClr val="tx1"/>
                          </a:solidFill>
                          <a:effectLst/>
                          <a:latin typeface="+mn-lt"/>
                          <a:ea typeface="+mn-ea"/>
                          <a:cs typeface="+mn-cs"/>
                        </a:rPr>
                        <a:t> the </a:t>
                      </a:r>
                      <a:r>
                        <a:rPr lang="lb-LU" sz="1400" kern="1200" dirty="0" err="1" smtClean="0">
                          <a:solidFill>
                            <a:schemeClr val="tx1"/>
                          </a:solidFill>
                          <a:effectLst/>
                          <a:latin typeface="+mn-lt"/>
                          <a:ea typeface="+mn-ea"/>
                          <a:cs typeface="+mn-cs"/>
                        </a:rPr>
                        <a:t>payment</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is</a:t>
                      </a:r>
                      <a:r>
                        <a:rPr lang="lb-LU" sz="1400" kern="1200" dirty="0" smtClean="0">
                          <a:solidFill>
                            <a:schemeClr val="tx1"/>
                          </a:solidFill>
                          <a:effectLst/>
                          <a:latin typeface="+mn-lt"/>
                          <a:ea typeface="+mn-ea"/>
                          <a:cs typeface="+mn-cs"/>
                        </a:rPr>
                        <a:t> an extra </a:t>
                      </a:r>
                      <a:r>
                        <a:rPr lang="lb-LU" sz="1400" kern="1200" dirty="0" err="1" smtClean="0">
                          <a:solidFill>
                            <a:schemeClr val="tx1"/>
                          </a:solidFill>
                          <a:effectLst/>
                          <a:latin typeface="+mn-lt"/>
                          <a:ea typeface="+mn-ea"/>
                          <a:cs typeface="+mn-cs"/>
                        </a:rPr>
                        <a:t>motivation</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as</a:t>
                      </a:r>
                      <a:r>
                        <a:rPr lang="lb-LU" sz="1400" kern="1200" baseline="0" dirty="0" smtClean="0">
                          <a:solidFill>
                            <a:schemeClr val="tx1"/>
                          </a:solidFill>
                          <a:effectLst/>
                          <a:latin typeface="+mn-lt"/>
                          <a:ea typeface="+mn-ea"/>
                          <a:cs typeface="+mn-cs"/>
                        </a:rPr>
                        <a:t> well.</a:t>
                      </a:r>
                      <a:r>
                        <a:rPr lang="lb-LU" sz="1400" kern="1200" dirty="0" smtClean="0">
                          <a:solidFill>
                            <a:schemeClr val="tx1"/>
                          </a:solidFill>
                          <a:effectLst/>
                          <a:latin typeface="+mn-lt"/>
                          <a:ea typeface="+mn-ea"/>
                          <a:cs typeface="+mn-cs"/>
                        </a:rPr>
                        <a:t>”</a:t>
                      </a:r>
                    </a:p>
                    <a:p>
                      <a:r>
                        <a:rPr lang="lb-LU" sz="1400" i="1" kern="1200" dirty="0" smtClean="0">
                          <a:solidFill>
                            <a:schemeClr val="tx1"/>
                          </a:solidFill>
                          <a:effectLst/>
                          <a:latin typeface="+mn-lt"/>
                          <a:ea typeface="+mn-ea"/>
                          <a:cs typeface="+mn-cs"/>
                        </a:rPr>
                        <a:t>(Eva,</a:t>
                      </a:r>
                      <a:r>
                        <a:rPr lang="lb-LU" sz="1400" i="1" kern="1200" baseline="0" dirty="0" smtClean="0">
                          <a:solidFill>
                            <a:schemeClr val="tx1"/>
                          </a:solidFill>
                          <a:effectLst/>
                          <a:latin typeface="+mn-lt"/>
                          <a:ea typeface="+mn-ea"/>
                          <a:cs typeface="+mn-cs"/>
                        </a:rPr>
                        <a:t> 25 </a:t>
                      </a:r>
                      <a:r>
                        <a:rPr lang="lb-LU" sz="1400" i="1" kern="1200" baseline="0" dirty="0" err="1" smtClean="0">
                          <a:solidFill>
                            <a:schemeClr val="tx1"/>
                          </a:solidFill>
                          <a:effectLst/>
                          <a:latin typeface="+mn-lt"/>
                          <a:ea typeface="+mn-ea"/>
                          <a:cs typeface="+mn-cs"/>
                        </a:rPr>
                        <a:t>years</a:t>
                      </a:r>
                      <a:r>
                        <a:rPr lang="lb-LU" sz="1400" i="1" kern="1200" baseline="0" dirty="0" smtClean="0">
                          <a:solidFill>
                            <a:schemeClr val="tx1"/>
                          </a:solidFill>
                          <a:effectLst/>
                          <a:latin typeface="+mn-lt"/>
                          <a:ea typeface="+mn-ea"/>
                          <a:cs typeface="+mn-cs"/>
                        </a:rPr>
                        <a:t>)</a:t>
                      </a:r>
                      <a:endParaRPr lang="lb-LU" sz="1400" i="1" kern="1200" baseline="0" dirty="0" smtClean="0">
                        <a:solidFill>
                          <a:schemeClr val="tx1"/>
                        </a:solidFill>
                        <a:effectLst/>
                        <a:latin typeface="+mn-lt"/>
                        <a:ea typeface="+mn-ea"/>
                        <a:cs typeface="+mn-cs"/>
                      </a:endParaRPr>
                    </a:p>
                  </a:txBody>
                  <a:tcPr/>
                </a:tc>
                <a:tc>
                  <a:txBody>
                    <a:bodyPr/>
                    <a:lstStyle/>
                    <a:p>
                      <a:r>
                        <a:rPr lang="lb-LU" sz="1400" kern="1200" dirty="0" smtClean="0">
                          <a:solidFill>
                            <a:schemeClr val="tx1"/>
                          </a:solidFill>
                          <a:effectLst/>
                          <a:latin typeface="+mn-lt"/>
                          <a:ea typeface="+mn-ea"/>
                          <a:cs typeface="+mn-cs"/>
                        </a:rPr>
                        <a:t>“</a:t>
                      </a:r>
                      <a:r>
                        <a:rPr lang="nl-NL" sz="1400" kern="1200" dirty="0" smtClean="0">
                          <a:solidFill>
                            <a:schemeClr val="tx1"/>
                          </a:solidFill>
                          <a:effectLst/>
                          <a:latin typeface="+mn-lt"/>
                          <a:ea typeface="+mn-ea"/>
                          <a:cs typeface="+mn-cs"/>
                        </a:rPr>
                        <a:t>I want a job that makes me satisfied.</a:t>
                      </a:r>
                      <a:r>
                        <a:rPr lang="lb-LU" sz="1400" kern="1200" dirty="0" smtClean="0">
                          <a:solidFill>
                            <a:schemeClr val="tx1"/>
                          </a:solidFill>
                          <a:effectLst/>
                          <a:latin typeface="+mn-lt"/>
                          <a:ea typeface="+mn-ea"/>
                          <a:cs typeface="+mn-cs"/>
                        </a:rPr>
                        <a:t>”</a:t>
                      </a:r>
                    </a:p>
                    <a:p>
                      <a:r>
                        <a:rPr lang="lb-LU" sz="1400" i="1" kern="1200" dirty="0" smtClean="0">
                          <a:solidFill>
                            <a:schemeClr val="tx1"/>
                          </a:solidFill>
                          <a:effectLst/>
                          <a:latin typeface="+mn-lt"/>
                          <a:ea typeface="+mn-ea"/>
                          <a:cs typeface="+mn-cs"/>
                        </a:rPr>
                        <a:t>(Danielle, 24 </a:t>
                      </a:r>
                      <a:r>
                        <a:rPr lang="lb-LU" sz="1400" i="1" kern="1200" dirty="0" err="1" smtClean="0">
                          <a:solidFill>
                            <a:schemeClr val="tx1"/>
                          </a:solidFill>
                          <a:effectLst/>
                          <a:latin typeface="+mn-lt"/>
                          <a:ea typeface="+mn-ea"/>
                          <a:cs typeface="+mn-cs"/>
                        </a:rPr>
                        <a:t>years</a:t>
                      </a:r>
                      <a:r>
                        <a:rPr lang="lb-LU" sz="1400" i="1" kern="1200" dirty="0" smtClean="0">
                          <a:solidFill>
                            <a:schemeClr val="tx1"/>
                          </a:solidFill>
                          <a:effectLst/>
                          <a:latin typeface="+mn-lt"/>
                          <a:ea typeface="+mn-ea"/>
                          <a:cs typeface="+mn-cs"/>
                        </a:rPr>
                        <a:t>)</a:t>
                      </a:r>
                    </a:p>
                  </a:txBody>
                  <a:tcPr/>
                </a:tc>
                <a:tc>
                  <a:txBody>
                    <a:bodyPr/>
                    <a:lstStyle/>
                    <a:p>
                      <a:r>
                        <a:rPr lang="lb-LU" sz="1400" dirty="0" smtClean="0"/>
                        <a:t>“</a:t>
                      </a:r>
                      <a:r>
                        <a:rPr lang="lb-LU" sz="1400" dirty="0" err="1" smtClean="0"/>
                        <a:t>For</a:t>
                      </a:r>
                      <a:r>
                        <a:rPr lang="lb-LU" sz="1400" dirty="0" smtClean="0"/>
                        <a:t> </a:t>
                      </a:r>
                      <a:r>
                        <a:rPr lang="lb-LU" sz="1400" dirty="0" err="1" smtClean="0"/>
                        <a:t>me</a:t>
                      </a:r>
                      <a:r>
                        <a:rPr lang="lb-LU" sz="1400" dirty="0" smtClean="0"/>
                        <a:t> </a:t>
                      </a:r>
                      <a:r>
                        <a:rPr lang="lb-LU" sz="1400" dirty="0" err="1" smtClean="0"/>
                        <a:t>it’s</a:t>
                      </a:r>
                      <a:r>
                        <a:rPr lang="lb-LU" sz="1400" dirty="0" smtClean="0"/>
                        <a:t> </a:t>
                      </a:r>
                      <a:r>
                        <a:rPr lang="lb-LU" sz="1400" dirty="0" err="1" smtClean="0"/>
                        <a:t>important</a:t>
                      </a:r>
                      <a:r>
                        <a:rPr lang="lb-LU" sz="1400" dirty="0" smtClean="0"/>
                        <a:t> </a:t>
                      </a:r>
                      <a:r>
                        <a:rPr lang="lb-LU" sz="1400" dirty="0" err="1" smtClean="0"/>
                        <a:t>to</a:t>
                      </a:r>
                      <a:r>
                        <a:rPr lang="lb-LU" sz="1400" dirty="0" smtClean="0"/>
                        <a:t> </a:t>
                      </a:r>
                      <a:r>
                        <a:rPr lang="lb-LU" sz="1400" dirty="0" err="1" smtClean="0"/>
                        <a:t>have</a:t>
                      </a:r>
                      <a:r>
                        <a:rPr lang="lb-LU" sz="1400" dirty="0" smtClean="0"/>
                        <a:t> a </a:t>
                      </a:r>
                      <a:r>
                        <a:rPr lang="lb-LU" sz="1400" dirty="0" err="1" smtClean="0"/>
                        <a:t>structure</a:t>
                      </a:r>
                      <a:r>
                        <a:rPr lang="lb-LU" sz="1400" dirty="0" smtClean="0"/>
                        <a:t> in </a:t>
                      </a:r>
                      <a:r>
                        <a:rPr lang="lb-LU" sz="1400" dirty="0" err="1" smtClean="0"/>
                        <a:t>my</a:t>
                      </a:r>
                      <a:r>
                        <a:rPr lang="lb-LU" sz="1400" dirty="0" smtClean="0"/>
                        <a:t> </a:t>
                      </a:r>
                      <a:r>
                        <a:rPr lang="lb-LU" sz="1400" dirty="0" err="1" smtClean="0"/>
                        <a:t>everday</a:t>
                      </a:r>
                      <a:r>
                        <a:rPr lang="lb-LU" sz="1400" baseline="0" dirty="0" smtClean="0"/>
                        <a:t> </a:t>
                      </a:r>
                      <a:r>
                        <a:rPr lang="lb-LU" sz="1400" baseline="0" dirty="0" err="1" smtClean="0"/>
                        <a:t>life</a:t>
                      </a:r>
                      <a:r>
                        <a:rPr lang="lb-LU" sz="1400" baseline="0" dirty="0" smtClean="0"/>
                        <a:t>. I </a:t>
                      </a:r>
                      <a:r>
                        <a:rPr lang="lb-LU" sz="1400" baseline="0" dirty="0" err="1" smtClean="0"/>
                        <a:t>want</a:t>
                      </a:r>
                      <a:r>
                        <a:rPr lang="lb-LU" sz="1400" baseline="0" dirty="0" smtClean="0"/>
                        <a:t> </a:t>
                      </a:r>
                      <a:r>
                        <a:rPr lang="lb-LU" sz="1400" baseline="0" dirty="0" err="1" smtClean="0"/>
                        <a:t>to</a:t>
                      </a:r>
                      <a:r>
                        <a:rPr lang="lb-LU" sz="1400" baseline="0" dirty="0" smtClean="0"/>
                        <a:t> </a:t>
                      </a:r>
                      <a:r>
                        <a:rPr lang="lb-LU" sz="1400" baseline="0" dirty="0" err="1" smtClean="0"/>
                        <a:t>work</a:t>
                      </a:r>
                      <a:r>
                        <a:rPr lang="lb-LU" sz="1400" baseline="0" dirty="0" smtClean="0"/>
                        <a:t> in </a:t>
                      </a:r>
                      <a:r>
                        <a:rPr lang="lb-LU" sz="1400" baseline="0" dirty="0" err="1" smtClean="0"/>
                        <a:t>order</a:t>
                      </a:r>
                      <a:r>
                        <a:rPr lang="lb-LU" sz="1400" baseline="0" dirty="0" smtClean="0"/>
                        <a:t> </a:t>
                      </a:r>
                      <a:r>
                        <a:rPr lang="lb-LU" sz="1400" baseline="0" dirty="0" err="1" smtClean="0"/>
                        <a:t>to</a:t>
                      </a:r>
                      <a:r>
                        <a:rPr lang="lb-LU" sz="1400" baseline="0" dirty="0" smtClean="0"/>
                        <a:t> </a:t>
                      </a:r>
                      <a:r>
                        <a:rPr lang="lb-LU" sz="1400" baseline="0" dirty="0" err="1" smtClean="0"/>
                        <a:t>have</a:t>
                      </a:r>
                      <a:r>
                        <a:rPr lang="lb-LU" sz="1400" baseline="0" dirty="0" smtClean="0"/>
                        <a:t> a </a:t>
                      </a:r>
                      <a:r>
                        <a:rPr lang="lb-LU" sz="1400" baseline="0" dirty="0" err="1" smtClean="0"/>
                        <a:t>reason</a:t>
                      </a:r>
                      <a:r>
                        <a:rPr lang="lb-LU" sz="1400" baseline="0" dirty="0" smtClean="0"/>
                        <a:t> </a:t>
                      </a:r>
                      <a:r>
                        <a:rPr lang="lb-LU" sz="1400" baseline="0" dirty="0" err="1" smtClean="0"/>
                        <a:t>to</a:t>
                      </a:r>
                      <a:r>
                        <a:rPr lang="lb-LU" sz="1400" baseline="0" dirty="0" smtClean="0"/>
                        <a:t> </a:t>
                      </a:r>
                      <a:r>
                        <a:rPr lang="lb-LU" sz="1400" baseline="0" dirty="0" err="1" smtClean="0"/>
                        <a:t>get</a:t>
                      </a:r>
                      <a:r>
                        <a:rPr lang="lb-LU" sz="1400" baseline="0" dirty="0" smtClean="0"/>
                        <a:t> </a:t>
                      </a:r>
                      <a:r>
                        <a:rPr lang="lb-LU" sz="1400" baseline="0" dirty="0" err="1" smtClean="0"/>
                        <a:t>up</a:t>
                      </a:r>
                      <a:r>
                        <a:rPr lang="lb-LU" sz="1400" baseline="0" dirty="0" smtClean="0"/>
                        <a:t> in the </a:t>
                      </a:r>
                      <a:r>
                        <a:rPr lang="lb-LU" sz="1400" baseline="0" dirty="0" err="1" smtClean="0"/>
                        <a:t>morning</a:t>
                      </a:r>
                      <a:r>
                        <a:rPr lang="lb-LU" sz="1400" baseline="0" dirty="0" smtClean="0"/>
                        <a:t>.</a:t>
                      </a:r>
                      <a:r>
                        <a:rPr lang="lb-LU" sz="1400" dirty="0" smtClean="0"/>
                        <a:t>”</a:t>
                      </a:r>
                      <a:endParaRPr lang="fr-FR" sz="1400" dirty="0" smtClean="0"/>
                    </a:p>
                    <a:p>
                      <a:r>
                        <a:rPr lang="fr-FR" sz="1400" i="1" dirty="0" smtClean="0"/>
                        <a:t>(Simone, 23 </a:t>
                      </a:r>
                      <a:r>
                        <a:rPr lang="fr-FR" sz="1400" i="1" dirty="0" err="1" smtClean="0"/>
                        <a:t>years</a:t>
                      </a:r>
                      <a:r>
                        <a:rPr lang="fr-FR" sz="1400" i="1" dirty="0" smtClean="0"/>
                        <a:t>)</a:t>
                      </a:r>
                    </a:p>
                  </a:txBody>
                  <a:tcPr/>
                </a:tc>
                <a:tc>
                  <a:txBody>
                    <a:bodyPr/>
                    <a:lstStyle/>
                    <a:p>
                      <a:r>
                        <a:rPr lang="lb-LU" sz="1400" dirty="0" smtClean="0"/>
                        <a:t>“The </a:t>
                      </a:r>
                      <a:r>
                        <a:rPr lang="lb-LU" sz="1400" dirty="0" err="1" smtClean="0"/>
                        <a:t>main</a:t>
                      </a:r>
                      <a:r>
                        <a:rPr lang="lb-LU" sz="1400" dirty="0" smtClean="0"/>
                        <a:t> </a:t>
                      </a:r>
                      <a:r>
                        <a:rPr lang="lb-LU" sz="1400" dirty="0" err="1" smtClean="0"/>
                        <a:t>thing</a:t>
                      </a:r>
                      <a:r>
                        <a:rPr lang="lb-LU" sz="1400" dirty="0" smtClean="0"/>
                        <a:t> </a:t>
                      </a:r>
                      <a:r>
                        <a:rPr lang="lb-LU" sz="1400" dirty="0" err="1" smtClean="0"/>
                        <a:t>is</a:t>
                      </a:r>
                      <a:r>
                        <a:rPr lang="lb-LU" sz="1400" baseline="0" dirty="0" smtClean="0"/>
                        <a:t> </a:t>
                      </a:r>
                      <a:r>
                        <a:rPr lang="lb-LU" sz="1400" baseline="0" dirty="0" err="1" smtClean="0"/>
                        <a:t>to</a:t>
                      </a:r>
                      <a:r>
                        <a:rPr lang="lb-LU" sz="1400" baseline="0" dirty="0" smtClean="0"/>
                        <a:t> </a:t>
                      </a:r>
                      <a:r>
                        <a:rPr lang="lb-LU" sz="1400" baseline="0" dirty="0" err="1" smtClean="0"/>
                        <a:t>make</a:t>
                      </a:r>
                      <a:r>
                        <a:rPr lang="lb-LU" sz="1400" baseline="0" dirty="0" smtClean="0"/>
                        <a:t> </a:t>
                      </a:r>
                      <a:r>
                        <a:rPr lang="lb-LU" sz="1400" baseline="0" dirty="0" err="1" smtClean="0"/>
                        <a:t>some</a:t>
                      </a:r>
                      <a:r>
                        <a:rPr lang="lb-LU" sz="1400" baseline="0" dirty="0" smtClean="0"/>
                        <a:t> </a:t>
                      </a:r>
                      <a:r>
                        <a:rPr lang="lb-LU" sz="1400" baseline="0" dirty="0" err="1" smtClean="0"/>
                        <a:t>money</a:t>
                      </a:r>
                      <a:r>
                        <a:rPr lang="lb-LU" sz="1400" baseline="0" dirty="0" smtClean="0"/>
                        <a:t>. </a:t>
                      </a:r>
                      <a:r>
                        <a:rPr lang="lb-LU" sz="1400" dirty="0" smtClean="0"/>
                        <a:t>(…) Just </a:t>
                      </a:r>
                      <a:r>
                        <a:rPr lang="lb-LU" sz="1400" dirty="0" err="1" smtClean="0"/>
                        <a:t>to</a:t>
                      </a:r>
                      <a:r>
                        <a:rPr lang="lb-LU" sz="1400" dirty="0" smtClean="0"/>
                        <a:t> </a:t>
                      </a:r>
                      <a:r>
                        <a:rPr lang="lb-LU" sz="1400" dirty="0" err="1" smtClean="0"/>
                        <a:t>have</a:t>
                      </a:r>
                      <a:r>
                        <a:rPr lang="lb-LU" sz="1400" dirty="0" smtClean="0"/>
                        <a:t> a </a:t>
                      </a:r>
                      <a:r>
                        <a:rPr lang="lb-LU" sz="1400" dirty="0" err="1" smtClean="0"/>
                        <a:t>work</a:t>
                      </a:r>
                      <a:r>
                        <a:rPr lang="lb-LU" sz="1400" dirty="0" smtClean="0"/>
                        <a:t> and </a:t>
                      </a:r>
                      <a:r>
                        <a:rPr lang="lb-LU" sz="1400" dirty="0" err="1" smtClean="0"/>
                        <a:t>to</a:t>
                      </a:r>
                      <a:r>
                        <a:rPr lang="lb-LU" sz="1400" dirty="0" smtClean="0"/>
                        <a:t> </a:t>
                      </a:r>
                      <a:r>
                        <a:rPr lang="lb-LU" sz="1400" dirty="0" err="1" smtClean="0"/>
                        <a:t>have</a:t>
                      </a:r>
                      <a:r>
                        <a:rPr lang="lb-LU" sz="1400" dirty="0" smtClean="0"/>
                        <a:t> a </a:t>
                      </a:r>
                      <a:r>
                        <a:rPr lang="lb-LU" sz="1400" dirty="0" err="1" smtClean="0"/>
                        <a:t>bit</a:t>
                      </a:r>
                      <a:r>
                        <a:rPr lang="lb-LU" sz="1400" dirty="0" smtClean="0"/>
                        <a:t> of </a:t>
                      </a:r>
                      <a:r>
                        <a:rPr lang="lb-LU" sz="1400" dirty="0" err="1" smtClean="0"/>
                        <a:t>money</a:t>
                      </a:r>
                      <a:r>
                        <a:rPr lang="lb-LU" sz="1400" dirty="0" smtClean="0"/>
                        <a:t>. (…) I </a:t>
                      </a:r>
                      <a:r>
                        <a:rPr lang="lb-LU" sz="1400" dirty="0" err="1" smtClean="0"/>
                        <a:t>would</a:t>
                      </a:r>
                      <a:r>
                        <a:rPr lang="lb-LU" sz="1400" dirty="0" smtClean="0"/>
                        <a:t> do </a:t>
                      </a:r>
                      <a:r>
                        <a:rPr lang="lb-LU" sz="1400" dirty="0" err="1" smtClean="0"/>
                        <a:t>anything</a:t>
                      </a:r>
                      <a:r>
                        <a:rPr lang="lb-LU" sz="1400" dirty="0" smtClean="0"/>
                        <a:t>, I </a:t>
                      </a:r>
                      <a:r>
                        <a:rPr lang="lb-LU" sz="1400" dirty="0" err="1" smtClean="0"/>
                        <a:t>would</a:t>
                      </a:r>
                      <a:r>
                        <a:rPr lang="lb-LU" sz="1400" dirty="0" smtClean="0"/>
                        <a:t> </a:t>
                      </a:r>
                      <a:r>
                        <a:rPr lang="lb-LU" sz="1400" dirty="0" err="1" smtClean="0"/>
                        <a:t>never</a:t>
                      </a:r>
                      <a:r>
                        <a:rPr lang="lb-LU" sz="1400" baseline="0" dirty="0" smtClean="0"/>
                        <a:t> </a:t>
                      </a:r>
                      <a:r>
                        <a:rPr lang="lb-LU" sz="1400" baseline="0" dirty="0" err="1" smtClean="0"/>
                        <a:t>refuse</a:t>
                      </a:r>
                      <a:r>
                        <a:rPr lang="lb-LU" sz="1400" baseline="0" dirty="0" smtClean="0"/>
                        <a:t> a </a:t>
                      </a:r>
                      <a:r>
                        <a:rPr lang="lb-LU" sz="1400" baseline="0" dirty="0" err="1" smtClean="0"/>
                        <a:t>job</a:t>
                      </a:r>
                      <a:r>
                        <a:rPr lang="lb-LU" sz="1400" baseline="0" dirty="0" smtClean="0"/>
                        <a:t>.</a:t>
                      </a:r>
                      <a:r>
                        <a:rPr lang="lb-LU" sz="1400" dirty="0" smtClean="0"/>
                        <a:t>”</a:t>
                      </a:r>
                    </a:p>
                    <a:p>
                      <a:r>
                        <a:rPr lang="lb-LU" sz="1400" i="1" dirty="0" smtClean="0"/>
                        <a:t>(Mathieu, 25 </a:t>
                      </a:r>
                      <a:r>
                        <a:rPr lang="lb-LU" sz="1400" i="1" dirty="0" err="1" smtClean="0"/>
                        <a:t>years</a:t>
                      </a:r>
                      <a:r>
                        <a:rPr lang="lb-LU" sz="1400" i="1" dirty="0" smtClean="0"/>
                        <a:t>)</a:t>
                      </a:r>
                    </a:p>
                  </a:txBody>
                  <a:tcPr/>
                </a:tc>
              </a:tr>
            </a:tbl>
          </a:graphicData>
        </a:graphic>
      </p:graphicFrame>
    </p:spTree>
    <p:extLst>
      <p:ext uri="{BB962C8B-B14F-4D97-AF65-F5344CB8AC3E}">
        <p14:creationId xmlns:p14="http://schemas.microsoft.com/office/powerpoint/2010/main" val="564246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fr-FR" sz="2800" u="none" dirty="0"/>
              <a:t>A typology of transition processes and the patterns for accomplishing them</a:t>
            </a:r>
            <a:endParaRPr lang="en-US" sz="2800" u="none" dirty="0"/>
          </a:p>
        </p:txBody>
      </p:sp>
      <p:sp>
        <p:nvSpPr>
          <p:cNvPr id="3" name="Content Placeholder 2"/>
          <p:cNvSpPr>
            <a:spLocks noGrp="1"/>
          </p:cNvSpPr>
          <p:nvPr>
            <p:ph idx="1"/>
          </p:nvPr>
        </p:nvSpPr>
        <p:spPr>
          <a:xfrm>
            <a:off x="467544" y="1600200"/>
            <a:ext cx="8352928" cy="4525963"/>
          </a:xfrm>
        </p:spPr>
        <p:txBody>
          <a:bodyPr/>
          <a:lstStyle/>
          <a:p>
            <a:pPr>
              <a:buNone/>
            </a:pPr>
            <a:r>
              <a:rPr lang="en-US" sz="2400" dirty="0"/>
              <a:t>Personal characteristics (e.g. self-fulfillment)</a:t>
            </a:r>
          </a:p>
          <a:p>
            <a:pPr marL="0" indent="0">
              <a:buNone/>
            </a:pPr>
            <a:endParaRPr lang="en-US" sz="2000" dirty="0" smtClean="0"/>
          </a:p>
          <a:p>
            <a:pPr marL="0" indent="0">
              <a:buNone/>
            </a:pPr>
            <a:endParaRPr lang="en-US" sz="2000" dirty="0" smtClean="0"/>
          </a:p>
        </p:txBody>
      </p:sp>
      <p:sp>
        <p:nvSpPr>
          <p:cNvPr id="4" name="Slide Number Placeholder 3"/>
          <p:cNvSpPr>
            <a:spLocks noGrp="1"/>
          </p:cNvSpPr>
          <p:nvPr>
            <p:ph type="sldNum" sz="quarter" idx="12"/>
          </p:nvPr>
        </p:nvSpPr>
        <p:spPr/>
        <p:txBody>
          <a:bodyPr/>
          <a:lstStyle/>
          <a:p>
            <a:pPr>
              <a:defRPr/>
            </a:pPr>
            <a:fld id="{8D5966D1-D057-46F2-91A6-30EB58F2CE26}" type="slidenum">
              <a:rPr lang="en-US" altLang="fr-FR" smtClean="0">
                <a:solidFill>
                  <a:srgbClr val="000000"/>
                </a:solidFill>
              </a:rPr>
              <a:pPr>
                <a:defRPr/>
              </a:pPr>
              <a:t>24</a:t>
            </a:fld>
            <a:endParaRPr lang="en-US" altLang="fr-FR">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088838292"/>
              </p:ext>
            </p:extLst>
          </p:nvPr>
        </p:nvGraphicFramePr>
        <p:xfrm>
          <a:off x="539552" y="2132856"/>
          <a:ext cx="7992888" cy="2956560"/>
        </p:xfrm>
        <a:graphic>
          <a:graphicData uri="http://schemas.openxmlformats.org/drawingml/2006/table">
            <a:tbl>
              <a:tblPr firstRow="1" bandRow="1">
                <a:tableStyleId>{5940675A-B579-460E-94D1-54222C63F5DA}</a:tableStyleId>
              </a:tblPr>
              <a:tblGrid>
                <a:gridCol w="1998222"/>
                <a:gridCol w="1998222"/>
                <a:gridCol w="1998222"/>
                <a:gridCol w="1998222"/>
              </a:tblGrid>
              <a:tr h="370840">
                <a:tc>
                  <a:txBody>
                    <a:bodyPr/>
                    <a:lstStyle/>
                    <a:p>
                      <a:r>
                        <a:rPr lang="lb-LU" sz="1400" b="1" dirty="0" err="1" smtClean="0"/>
                        <a:t>Direct</a:t>
                      </a:r>
                      <a:r>
                        <a:rPr lang="lb-LU" sz="1400" b="1" dirty="0" smtClean="0"/>
                        <a:t> </a:t>
                      </a:r>
                      <a:r>
                        <a:rPr lang="lb-LU" sz="1400" b="1" dirty="0" err="1" smtClean="0"/>
                        <a:t>transition</a:t>
                      </a:r>
                      <a:endParaRPr lang="lb-LU" sz="1400" b="1" dirty="0"/>
                    </a:p>
                  </a:txBody>
                  <a:tcPr/>
                </a:tc>
                <a:tc>
                  <a:txBody>
                    <a:bodyPr/>
                    <a:lstStyle/>
                    <a:p>
                      <a:r>
                        <a:rPr lang="lb-LU" sz="1400" b="1" dirty="0" smtClean="0"/>
                        <a:t>Alternative </a:t>
                      </a:r>
                      <a:r>
                        <a:rPr lang="lb-LU" sz="1400" b="1" dirty="0" err="1" smtClean="0"/>
                        <a:t>transition</a:t>
                      </a:r>
                      <a:endParaRPr lang="lb-LU" sz="1400" b="1" dirty="0"/>
                    </a:p>
                  </a:txBody>
                  <a:tcPr/>
                </a:tc>
                <a:tc>
                  <a:txBody>
                    <a:bodyPr/>
                    <a:lstStyle/>
                    <a:p>
                      <a:r>
                        <a:rPr lang="lb-LU" sz="1400" b="1" dirty="0" err="1" smtClean="0"/>
                        <a:t>Transition</a:t>
                      </a:r>
                      <a:r>
                        <a:rPr lang="lb-LU" sz="1400" b="1" dirty="0" smtClean="0"/>
                        <a:t> </a:t>
                      </a:r>
                      <a:r>
                        <a:rPr lang="lb-LU" sz="1400" b="1" dirty="0" err="1" smtClean="0"/>
                        <a:t>requiring</a:t>
                      </a:r>
                      <a:r>
                        <a:rPr lang="lb-LU" sz="1400" b="1" baseline="0" dirty="0" smtClean="0"/>
                        <a:t> </a:t>
                      </a:r>
                      <a:r>
                        <a:rPr lang="lb-LU" sz="1400" b="1" baseline="0" dirty="0" err="1" smtClean="0"/>
                        <a:t>support</a:t>
                      </a:r>
                      <a:endParaRPr lang="lb-LU" sz="1400" b="1" dirty="0"/>
                    </a:p>
                  </a:txBody>
                  <a:tcPr/>
                </a:tc>
                <a:tc>
                  <a:txBody>
                    <a:bodyPr/>
                    <a:lstStyle/>
                    <a:p>
                      <a:r>
                        <a:rPr lang="lb-LU" sz="1400" b="1" dirty="0" err="1" smtClean="0"/>
                        <a:t>Failed</a:t>
                      </a:r>
                      <a:r>
                        <a:rPr lang="lb-LU" sz="1400" b="1" dirty="0" smtClean="0"/>
                        <a:t> </a:t>
                      </a:r>
                      <a:r>
                        <a:rPr lang="lb-LU" sz="1400" b="1" dirty="0" err="1" smtClean="0"/>
                        <a:t>transition</a:t>
                      </a:r>
                      <a:endParaRPr lang="lb-LU" sz="1400" b="1" dirty="0"/>
                    </a:p>
                  </a:txBody>
                  <a:tcPr/>
                </a:tc>
              </a:tr>
              <a:tr h="370840">
                <a:tc>
                  <a:txBody>
                    <a:bodyPr/>
                    <a:lstStyle/>
                    <a:p>
                      <a:r>
                        <a:rPr lang="lb-LU" sz="1400" kern="1200" dirty="0" smtClean="0">
                          <a:solidFill>
                            <a:schemeClr val="tx1"/>
                          </a:solidFill>
                          <a:effectLst/>
                          <a:latin typeface="+mn-lt"/>
                          <a:ea typeface="+mn-ea"/>
                          <a:cs typeface="+mn-cs"/>
                        </a:rPr>
                        <a:t>“I </a:t>
                      </a:r>
                      <a:r>
                        <a:rPr lang="lb-LU" sz="1400" kern="1200" dirty="0" smtClean="0">
                          <a:solidFill>
                            <a:schemeClr val="tx1"/>
                          </a:solidFill>
                          <a:effectLst/>
                          <a:latin typeface="+mn-lt"/>
                          <a:ea typeface="+mn-ea"/>
                          <a:cs typeface="+mn-cs"/>
                        </a:rPr>
                        <a:t>am </a:t>
                      </a:r>
                      <a:r>
                        <a:rPr lang="lb-LU" sz="1400" kern="1200" dirty="0" err="1" smtClean="0">
                          <a:solidFill>
                            <a:schemeClr val="tx1"/>
                          </a:solidFill>
                          <a:effectLst/>
                          <a:latin typeface="+mn-lt"/>
                          <a:ea typeface="+mn-ea"/>
                          <a:cs typeface="+mn-cs"/>
                        </a:rPr>
                        <a:t>convinced</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that</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when</a:t>
                      </a:r>
                      <a:r>
                        <a:rPr lang="lb-LU" sz="1400" kern="1200" baseline="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you</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develop</a:t>
                      </a:r>
                      <a:r>
                        <a:rPr lang="lb-LU" sz="1400" kern="1200" baseline="0" dirty="0" smtClean="0">
                          <a:solidFill>
                            <a:schemeClr val="tx1"/>
                          </a:solidFill>
                          <a:effectLst/>
                          <a:latin typeface="+mn-lt"/>
                          <a:ea typeface="+mn-ea"/>
                          <a:cs typeface="+mn-cs"/>
                        </a:rPr>
                        <a:t> and </a:t>
                      </a:r>
                      <a:r>
                        <a:rPr lang="lb-LU" sz="1400" kern="1200" baseline="0" dirty="0" err="1" smtClean="0">
                          <a:solidFill>
                            <a:schemeClr val="tx1"/>
                          </a:solidFill>
                          <a:effectLst/>
                          <a:latin typeface="+mn-lt"/>
                          <a:ea typeface="+mn-ea"/>
                          <a:cs typeface="+mn-cs"/>
                        </a:rPr>
                        <a:t>make</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progresses</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step</a:t>
                      </a:r>
                      <a:r>
                        <a:rPr lang="lb-LU" sz="1400" kern="1200" baseline="0" dirty="0" smtClean="0">
                          <a:solidFill>
                            <a:schemeClr val="tx1"/>
                          </a:solidFill>
                          <a:effectLst/>
                          <a:latin typeface="+mn-lt"/>
                          <a:ea typeface="+mn-ea"/>
                          <a:cs typeface="+mn-cs"/>
                        </a:rPr>
                        <a:t> by </a:t>
                      </a:r>
                      <a:r>
                        <a:rPr lang="lb-LU" sz="1400" kern="1200" baseline="0" dirty="0" err="1" smtClean="0">
                          <a:solidFill>
                            <a:schemeClr val="tx1"/>
                          </a:solidFill>
                          <a:effectLst/>
                          <a:latin typeface="+mn-lt"/>
                          <a:ea typeface="+mn-ea"/>
                          <a:cs typeface="+mn-cs"/>
                        </a:rPr>
                        <a:t>step</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you</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will</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achieve</a:t>
                      </a:r>
                      <a:r>
                        <a:rPr lang="lb-LU" sz="1400" kern="1200" baseline="0" dirty="0" smtClean="0">
                          <a:solidFill>
                            <a:schemeClr val="tx1"/>
                          </a:solidFill>
                          <a:effectLst/>
                          <a:latin typeface="+mn-lt"/>
                          <a:ea typeface="+mn-ea"/>
                          <a:cs typeface="+mn-cs"/>
                        </a:rPr>
                        <a:t> the </a:t>
                      </a:r>
                      <a:r>
                        <a:rPr lang="lb-LU" sz="1400" kern="1200" baseline="0" dirty="0" err="1" smtClean="0">
                          <a:solidFill>
                            <a:schemeClr val="tx1"/>
                          </a:solidFill>
                          <a:effectLst/>
                          <a:latin typeface="+mn-lt"/>
                          <a:ea typeface="+mn-ea"/>
                          <a:cs typeface="+mn-cs"/>
                        </a:rPr>
                        <a:t>goals</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you</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want</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to</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reach</a:t>
                      </a:r>
                      <a:r>
                        <a:rPr lang="lb-LU" sz="1400" kern="1200" baseline="0" dirty="0" smtClean="0">
                          <a:solidFill>
                            <a:schemeClr val="tx1"/>
                          </a:solidFill>
                          <a:effectLst/>
                          <a:latin typeface="+mn-lt"/>
                          <a:ea typeface="+mn-ea"/>
                          <a:cs typeface="+mn-cs"/>
                        </a:rPr>
                        <a:t>.</a:t>
                      </a:r>
                      <a:r>
                        <a:rPr lang="lb-LU" sz="1400" kern="1200" dirty="0" smtClean="0">
                          <a:solidFill>
                            <a:schemeClr val="tx1"/>
                          </a:solidFill>
                          <a:effectLst/>
                          <a:latin typeface="+mn-lt"/>
                          <a:ea typeface="+mn-ea"/>
                          <a:cs typeface="+mn-cs"/>
                        </a:rPr>
                        <a:t>”</a:t>
                      </a:r>
                    </a:p>
                    <a:p>
                      <a:r>
                        <a:rPr lang="lb-LU" sz="1400" i="1" kern="1200" dirty="0" smtClean="0">
                          <a:solidFill>
                            <a:schemeClr val="tx1"/>
                          </a:solidFill>
                          <a:effectLst/>
                          <a:latin typeface="+mn-lt"/>
                          <a:ea typeface="+mn-ea"/>
                          <a:cs typeface="+mn-cs"/>
                        </a:rPr>
                        <a:t>(Gilles,</a:t>
                      </a:r>
                      <a:r>
                        <a:rPr lang="lb-LU" sz="1400" i="1" kern="1200" baseline="0" dirty="0" smtClean="0">
                          <a:solidFill>
                            <a:schemeClr val="tx1"/>
                          </a:solidFill>
                          <a:effectLst/>
                          <a:latin typeface="+mn-lt"/>
                          <a:ea typeface="+mn-ea"/>
                          <a:cs typeface="+mn-cs"/>
                        </a:rPr>
                        <a:t> 29 </a:t>
                      </a:r>
                      <a:r>
                        <a:rPr lang="lb-LU" sz="1400" i="1" kern="1200" baseline="0" dirty="0" err="1" smtClean="0">
                          <a:solidFill>
                            <a:schemeClr val="tx1"/>
                          </a:solidFill>
                          <a:effectLst/>
                          <a:latin typeface="+mn-lt"/>
                          <a:ea typeface="+mn-ea"/>
                          <a:cs typeface="+mn-cs"/>
                        </a:rPr>
                        <a:t>years</a:t>
                      </a:r>
                      <a:r>
                        <a:rPr lang="lb-LU" sz="1400" i="1" kern="1200" baseline="0" dirty="0" smtClean="0">
                          <a:solidFill>
                            <a:schemeClr val="tx1"/>
                          </a:solidFill>
                          <a:effectLst/>
                          <a:latin typeface="+mn-lt"/>
                          <a:ea typeface="+mn-ea"/>
                          <a:cs typeface="+mn-cs"/>
                        </a:rPr>
                        <a:t>)</a:t>
                      </a:r>
                      <a:endParaRPr lang="lb-LU" sz="1400" i="1" kern="1200" baseline="0" dirty="0" smtClean="0">
                        <a:solidFill>
                          <a:schemeClr val="tx1"/>
                        </a:solidFill>
                        <a:effectLst/>
                        <a:latin typeface="+mn-lt"/>
                        <a:ea typeface="+mn-ea"/>
                        <a:cs typeface="+mn-cs"/>
                      </a:endParaRPr>
                    </a:p>
                  </a:txBody>
                  <a:tcPr/>
                </a:tc>
                <a:tc>
                  <a:txBody>
                    <a:bodyPr/>
                    <a:lstStyle/>
                    <a:p>
                      <a:r>
                        <a:rPr lang="lb-LU" sz="1400" kern="1200" dirty="0" smtClean="0">
                          <a:solidFill>
                            <a:schemeClr val="tx1"/>
                          </a:solidFill>
                          <a:effectLst/>
                          <a:latin typeface="+mn-lt"/>
                          <a:ea typeface="+mn-ea"/>
                          <a:cs typeface="+mn-cs"/>
                        </a:rPr>
                        <a:t>“I </a:t>
                      </a:r>
                      <a:r>
                        <a:rPr lang="lb-LU" sz="1400" kern="1200" dirty="0" err="1" smtClean="0">
                          <a:solidFill>
                            <a:schemeClr val="tx1"/>
                          </a:solidFill>
                          <a:effectLst/>
                          <a:latin typeface="+mn-lt"/>
                          <a:ea typeface="+mn-ea"/>
                          <a:cs typeface="+mn-cs"/>
                        </a:rPr>
                        <a:t>know</a:t>
                      </a:r>
                      <a:r>
                        <a:rPr lang="lb-LU" sz="1400" kern="1200" dirty="0" smtClean="0">
                          <a:solidFill>
                            <a:schemeClr val="tx1"/>
                          </a:solidFill>
                          <a:effectLst/>
                          <a:latin typeface="+mn-lt"/>
                          <a:ea typeface="+mn-ea"/>
                          <a:cs typeface="+mn-cs"/>
                        </a:rPr>
                        <a:t> </a:t>
                      </a:r>
                      <a:r>
                        <a:rPr lang="lb-LU" sz="1400" kern="1200" dirty="0" smtClean="0">
                          <a:solidFill>
                            <a:schemeClr val="tx1"/>
                          </a:solidFill>
                          <a:effectLst/>
                          <a:latin typeface="+mn-lt"/>
                          <a:ea typeface="+mn-ea"/>
                          <a:cs typeface="+mn-cs"/>
                        </a:rPr>
                        <a:t>how</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to</a:t>
                      </a:r>
                      <a:r>
                        <a:rPr lang="lb-LU" sz="1400" kern="1200" baseline="0" dirty="0" smtClean="0">
                          <a:solidFill>
                            <a:schemeClr val="tx1"/>
                          </a:solidFill>
                          <a:effectLst/>
                          <a:latin typeface="+mn-lt"/>
                          <a:ea typeface="+mn-ea"/>
                          <a:cs typeface="+mn-cs"/>
                        </a:rPr>
                        <a:t> present </a:t>
                      </a:r>
                      <a:r>
                        <a:rPr lang="lb-LU" sz="1400" kern="1200" baseline="0" dirty="0" err="1" smtClean="0">
                          <a:solidFill>
                            <a:schemeClr val="tx1"/>
                          </a:solidFill>
                          <a:effectLst/>
                          <a:latin typeface="+mn-lt"/>
                          <a:ea typeface="+mn-ea"/>
                          <a:cs typeface="+mn-cs"/>
                        </a:rPr>
                        <a:t>myself</a:t>
                      </a:r>
                      <a:r>
                        <a:rPr lang="lb-LU" sz="1400" kern="1200" baseline="0" dirty="0" smtClean="0">
                          <a:solidFill>
                            <a:schemeClr val="tx1"/>
                          </a:solidFill>
                          <a:effectLst/>
                          <a:latin typeface="+mn-lt"/>
                          <a:ea typeface="+mn-ea"/>
                          <a:cs typeface="+mn-cs"/>
                        </a:rPr>
                        <a:t>, </a:t>
                      </a:r>
                      <a:r>
                        <a:rPr lang="nl-NL" sz="1400" kern="1200" dirty="0" smtClean="0">
                          <a:solidFill>
                            <a:schemeClr val="tx1"/>
                          </a:solidFill>
                          <a:effectLst/>
                          <a:latin typeface="+mn-lt"/>
                          <a:ea typeface="+mn-ea"/>
                          <a:cs typeface="+mn-cs"/>
                        </a:rPr>
                        <a:t>and apart from that there are not so</a:t>
                      </a:r>
                      <a:r>
                        <a:rPr lang="nl-NL" sz="1400" kern="1200" baseline="0" dirty="0" smtClean="0">
                          <a:solidFill>
                            <a:schemeClr val="tx1"/>
                          </a:solidFill>
                          <a:effectLst/>
                          <a:latin typeface="+mn-lt"/>
                          <a:ea typeface="+mn-ea"/>
                          <a:cs typeface="+mn-cs"/>
                        </a:rPr>
                        <a:t> </a:t>
                      </a:r>
                      <a:r>
                        <a:rPr lang="nl-NL" sz="1400" kern="1200" dirty="0" smtClean="0">
                          <a:solidFill>
                            <a:schemeClr val="tx1"/>
                          </a:solidFill>
                          <a:effectLst/>
                          <a:latin typeface="+mn-lt"/>
                          <a:ea typeface="+mn-ea"/>
                          <a:cs typeface="+mn-cs"/>
                        </a:rPr>
                        <a:t>many people in Luxembourg</a:t>
                      </a:r>
                      <a:r>
                        <a:rPr lang="nl-NL" sz="1400" kern="1200" baseline="0" dirty="0" smtClean="0">
                          <a:solidFill>
                            <a:schemeClr val="tx1"/>
                          </a:solidFill>
                          <a:effectLst/>
                          <a:latin typeface="+mn-lt"/>
                          <a:ea typeface="+mn-ea"/>
                          <a:cs typeface="+mn-cs"/>
                        </a:rPr>
                        <a:t> who have learned that job, that’s why I’ve always been optimistic and carefree</a:t>
                      </a:r>
                      <a:r>
                        <a:rPr lang="nl-NL" sz="1400" kern="1200" dirty="0" smtClean="0">
                          <a:solidFill>
                            <a:schemeClr val="tx1"/>
                          </a:solidFill>
                          <a:effectLst/>
                          <a:latin typeface="+mn-lt"/>
                          <a:ea typeface="+mn-ea"/>
                          <a:cs typeface="+mn-cs"/>
                        </a:rPr>
                        <a:t>.</a:t>
                      </a:r>
                      <a:r>
                        <a:rPr lang="lb-LU" sz="1400" kern="1200" dirty="0" smtClean="0">
                          <a:solidFill>
                            <a:schemeClr val="tx1"/>
                          </a:solidFill>
                          <a:effectLst/>
                          <a:latin typeface="+mn-lt"/>
                          <a:ea typeface="+mn-ea"/>
                          <a:cs typeface="+mn-cs"/>
                        </a:rPr>
                        <a:t>”</a:t>
                      </a:r>
                    </a:p>
                    <a:p>
                      <a:r>
                        <a:rPr lang="lb-LU" sz="1400" i="1" kern="1200" dirty="0" smtClean="0">
                          <a:solidFill>
                            <a:schemeClr val="tx1"/>
                          </a:solidFill>
                          <a:effectLst/>
                          <a:latin typeface="+mn-lt"/>
                          <a:ea typeface="+mn-ea"/>
                          <a:cs typeface="+mn-cs"/>
                        </a:rPr>
                        <a:t>(André, 26 </a:t>
                      </a:r>
                      <a:r>
                        <a:rPr lang="lb-LU" sz="1400" i="1" kern="1200" dirty="0" err="1" smtClean="0">
                          <a:solidFill>
                            <a:schemeClr val="tx1"/>
                          </a:solidFill>
                          <a:effectLst/>
                          <a:latin typeface="+mn-lt"/>
                          <a:ea typeface="+mn-ea"/>
                          <a:cs typeface="+mn-cs"/>
                        </a:rPr>
                        <a:t>years</a:t>
                      </a:r>
                      <a:r>
                        <a:rPr lang="lb-LU" sz="1400" i="1" kern="1200" dirty="0" smtClean="0">
                          <a:solidFill>
                            <a:schemeClr val="tx1"/>
                          </a:solidFill>
                          <a:effectLst/>
                          <a:latin typeface="+mn-lt"/>
                          <a:ea typeface="+mn-ea"/>
                          <a:cs typeface="+mn-cs"/>
                        </a:rPr>
                        <a:t>)</a:t>
                      </a:r>
                    </a:p>
                    <a:p>
                      <a:endParaRPr lang="lb-LU" sz="1400" kern="1200" dirty="0" smtClean="0">
                        <a:solidFill>
                          <a:schemeClr val="tx1"/>
                        </a:solidFill>
                        <a:effectLst/>
                        <a:latin typeface="+mn-lt"/>
                        <a:ea typeface="+mn-ea"/>
                        <a:cs typeface="+mn-cs"/>
                      </a:endParaRPr>
                    </a:p>
                  </a:txBody>
                  <a:tcPr/>
                </a:tc>
                <a:tc>
                  <a:txBody>
                    <a:bodyPr/>
                    <a:lstStyle/>
                    <a:p>
                      <a:r>
                        <a:rPr lang="lb-LU" sz="1400" dirty="0" smtClean="0"/>
                        <a:t>“</a:t>
                      </a:r>
                      <a:r>
                        <a:rPr lang="de-DE" sz="1400" dirty="0" err="1" smtClean="0"/>
                        <a:t>It</a:t>
                      </a:r>
                      <a:r>
                        <a:rPr lang="de-DE" sz="1400" dirty="0" smtClean="0"/>
                        <a:t> </a:t>
                      </a:r>
                      <a:r>
                        <a:rPr lang="de-DE" sz="1400" dirty="0" err="1" smtClean="0"/>
                        <a:t>fealt</a:t>
                      </a:r>
                      <a:r>
                        <a:rPr lang="de-DE" sz="1400" baseline="0" dirty="0" smtClean="0"/>
                        <a:t> like a </a:t>
                      </a:r>
                      <a:r>
                        <a:rPr lang="de-DE" sz="1400" baseline="0" dirty="0" err="1" smtClean="0"/>
                        <a:t>defeat</a:t>
                      </a:r>
                      <a:r>
                        <a:rPr lang="de-DE" sz="1400" dirty="0" smtClean="0"/>
                        <a:t>. </a:t>
                      </a:r>
                      <a:r>
                        <a:rPr lang="de-DE" sz="1400" dirty="0" err="1" smtClean="0"/>
                        <a:t>If</a:t>
                      </a:r>
                      <a:r>
                        <a:rPr lang="de-DE" sz="1400" dirty="0" smtClean="0"/>
                        <a:t> I</a:t>
                      </a:r>
                      <a:r>
                        <a:rPr lang="de-DE" sz="1400" baseline="0" dirty="0" smtClean="0"/>
                        <a:t> hat </a:t>
                      </a:r>
                      <a:r>
                        <a:rPr lang="de-DE" sz="1400" baseline="0" dirty="0" err="1" smtClean="0"/>
                        <a:t>to</a:t>
                      </a:r>
                      <a:r>
                        <a:rPr lang="de-DE" sz="1400" baseline="0" dirty="0" smtClean="0"/>
                        <a:t> </a:t>
                      </a:r>
                      <a:r>
                        <a:rPr lang="de-DE" sz="1400" baseline="0" dirty="0" err="1" smtClean="0"/>
                        <a:t>blame</a:t>
                      </a:r>
                      <a:r>
                        <a:rPr lang="de-DE" sz="1400" baseline="0" dirty="0" smtClean="0"/>
                        <a:t> </a:t>
                      </a:r>
                      <a:r>
                        <a:rPr lang="de-DE" sz="1400" baseline="0" dirty="0" err="1" smtClean="0"/>
                        <a:t>someone</a:t>
                      </a:r>
                      <a:r>
                        <a:rPr lang="de-DE" sz="1400" baseline="0" dirty="0" smtClean="0"/>
                        <a:t>, I </a:t>
                      </a:r>
                      <a:r>
                        <a:rPr lang="de-DE" sz="1400" baseline="0" dirty="0" err="1" smtClean="0"/>
                        <a:t>would</a:t>
                      </a:r>
                      <a:r>
                        <a:rPr lang="de-DE" sz="1400" baseline="0" dirty="0" smtClean="0"/>
                        <a:t> </a:t>
                      </a:r>
                      <a:r>
                        <a:rPr lang="de-DE" sz="1400" baseline="0" dirty="0" err="1" smtClean="0"/>
                        <a:t>put</a:t>
                      </a:r>
                      <a:r>
                        <a:rPr lang="de-DE" sz="1400" baseline="0" dirty="0" smtClean="0"/>
                        <a:t> the </a:t>
                      </a:r>
                      <a:r>
                        <a:rPr lang="de-DE" sz="1400" baseline="0" dirty="0" err="1" smtClean="0"/>
                        <a:t>blame</a:t>
                      </a:r>
                      <a:r>
                        <a:rPr lang="de-DE" sz="1400" baseline="0" dirty="0" smtClean="0"/>
                        <a:t> on </a:t>
                      </a:r>
                      <a:r>
                        <a:rPr lang="de-DE" sz="1400" baseline="0" dirty="0" err="1" smtClean="0"/>
                        <a:t>myself</a:t>
                      </a:r>
                      <a:r>
                        <a:rPr lang="de-DE" sz="1400" baseline="0" dirty="0" smtClean="0"/>
                        <a:t>.</a:t>
                      </a:r>
                      <a:r>
                        <a:rPr lang="lb-LU" sz="1400" dirty="0" smtClean="0"/>
                        <a:t>”</a:t>
                      </a:r>
                      <a:endParaRPr lang="fr-FR" sz="1400" dirty="0" smtClean="0"/>
                    </a:p>
                    <a:p>
                      <a:r>
                        <a:rPr lang="fr-FR" sz="1400" i="1" dirty="0" smtClean="0"/>
                        <a:t>(Paolo, 27 </a:t>
                      </a:r>
                      <a:r>
                        <a:rPr lang="fr-FR" sz="1400" i="1" dirty="0" err="1" smtClean="0"/>
                        <a:t>years</a:t>
                      </a:r>
                      <a:r>
                        <a:rPr lang="fr-FR" sz="1400" i="1" dirty="0" smtClean="0"/>
                        <a:t>)</a:t>
                      </a:r>
                    </a:p>
                  </a:txBody>
                  <a:tcPr/>
                </a:tc>
                <a:tc>
                  <a:txBody>
                    <a:bodyPr/>
                    <a:lstStyle/>
                    <a:p>
                      <a:r>
                        <a:rPr lang="lb-LU" sz="1400" dirty="0" smtClean="0"/>
                        <a:t>“</a:t>
                      </a:r>
                      <a:r>
                        <a:rPr lang="lb-LU" sz="1400" dirty="0" err="1" smtClean="0"/>
                        <a:t>What</a:t>
                      </a:r>
                      <a:r>
                        <a:rPr lang="lb-LU" sz="1400" dirty="0" smtClean="0"/>
                        <a:t> I </a:t>
                      </a:r>
                      <a:r>
                        <a:rPr lang="lb-LU" sz="1400" dirty="0" err="1" smtClean="0"/>
                        <a:t>can</a:t>
                      </a:r>
                      <a:r>
                        <a:rPr lang="lb-LU" sz="1400" dirty="0" smtClean="0"/>
                        <a:t> do well?</a:t>
                      </a:r>
                      <a:r>
                        <a:rPr lang="lb-LU" sz="1400" baseline="0" dirty="0" smtClean="0"/>
                        <a:t> </a:t>
                      </a:r>
                      <a:r>
                        <a:rPr lang="lb-LU" sz="1400" baseline="0" dirty="0" err="1" smtClean="0"/>
                        <a:t>Nothing</a:t>
                      </a:r>
                      <a:r>
                        <a:rPr lang="lb-LU" sz="1400" baseline="0" dirty="0" smtClean="0"/>
                        <a:t>. </a:t>
                      </a:r>
                      <a:r>
                        <a:rPr lang="lb-LU" sz="1400" baseline="0" dirty="0" err="1" smtClean="0"/>
                        <a:t>Really</a:t>
                      </a:r>
                      <a:r>
                        <a:rPr lang="lb-LU" sz="1400" baseline="0" dirty="0" smtClean="0"/>
                        <a:t>... </a:t>
                      </a:r>
                      <a:r>
                        <a:rPr lang="lb-LU" sz="1400" baseline="0" dirty="0" err="1" smtClean="0"/>
                        <a:t>nothing</a:t>
                      </a:r>
                      <a:r>
                        <a:rPr lang="lb-LU" sz="1400" baseline="0" dirty="0" smtClean="0"/>
                        <a:t>. </a:t>
                      </a:r>
                      <a:r>
                        <a:rPr lang="de-DE" sz="1400" dirty="0" smtClean="0"/>
                        <a:t>(…) </a:t>
                      </a:r>
                      <a:r>
                        <a:rPr lang="de-DE" sz="1400" dirty="0" err="1" smtClean="0"/>
                        <a:t>Until</a:t>
                      </a:r>
                      <a:r>
                        <a:rPr lang="de-DE" sz="1400" dirty="0" smtClean="0"/>
                        <a:t> </a:t>
                      </a:r>
                      <a:r>
                        <a:rPr lang="de-DE" sz="1400" dirty="0" err="1" smtClean="0"/>
                        <a:t>now</a:t>
                      </a:r>
                      <a:r>
                        <a:rPr lang="de-DE" sz="1400" dirty="0" smtClean="0"/>
                        <a:t> I </a:t>
                      </a:r>
                      <a:r>
                        <a:rPr lang="de-DE" sz="1400" dirty="0" err="1" smtClean="0"/>
                        <a:t>have</a:t>
                      </a:r>
                      <a:r>
                        <a:rPr lang="de-DE" sz="1400" dirty="0" smtClean="0"/>
                        <a:t> </a:t>
                      </a:r>
                      <a:r>
                        <a:rPr lang="de-DE" sz="1400" dirty="0" err="1" smtClean="0"/>
                        <a:t>no</a:t>
                      </a:r>
                      <a:r>
                        <a:rPr lang="de-DE" sz="1400" dirty="0" smtClean="0"/>
                        <a:t> </a:t>
                      </a:r>
                      <a:r>
                        <a:rPr lang="de-DE" sz="1400" dirty="0" err="1" smtClean="0"/>
                        <a:t>idea</a:t>
                      </a:r>
                      <a:r>
                        <a:rPr lang="de-DE" sz="1400" baseline="0" dirty="0" smtClean="0"/>
                        <a:t> </a:t>
                      </a:r>
                      <a:r>
                        <a:rPr lang="de-DE" sz="1400" baseline="0" dirty="0" err="1" smtClean="0"/>
                        <a:t>of</a:t>
                      </a:r>
                      <a:r>
                        <a:rPr lang="de-DE" sz="1400" baseline="0" dirty="0" smtClean="0"/>
                        <a:t> </a:t>
                      </a:r>
                      <a:r>
                        <a:rPr lang="de-DE" sz="1400" baseline="0" dirty="0" err="1" smtClean="0"/>
                        <a:t>what</a:t>
                      </a:r>
                      <a:r>
                        <a:rPr lang="de-DE" sz="1400" baseline="0" dirty="0" smtClean="0"/>
                        <a:t> I am </a:t>
                      </a:r>
                      <a:r>
                        <a:rPr lang="de-DE" sz="1400" baseline="0" dirty="0" err="1" smtClean="0"/>
                        <a:t>good</a:t>
                      </a:r>
                      <a:r>
                        <a:rPr lang="de-DE" sz="1400" baseline="0" dirty="0" smtClean="0"/>
                        <a:t> at.</a:t>
                      </a:r>
                      <a:r>
                        <a:rPr lang="lb-LU" sz="1400" dirty="0" smtClean="0"/>
                        <a:t>”</a:t>
                      </a:r>
                    </a:p>
                    <a:p>
                      <a:r>
                        <a:rPr lang="lb-LU" sz="1400" i="1" dirty="0" smtClean="0"/>
                        <a:t>(Jeff, 27 </a:t>
                      </a:r>
                      <a:r>
                        <a:rPr lang="lb-LU" sz="1400" i="1" dirty="0" err="1" smtClean="0"/>
                        <a:t>years</a:t>
                      </a:r>
                      <a:r>
                        <a:rPr lang="lb-LU" sz="1400" i="1" dirty="0" smtClean="0"/>
                        <a:t>)</a:t>
                      </a:r>
                    </a:p>
                  </a:txBody>
                  <a:tcPr/>
                </a:tc>
              </a:tr>
            </a:tbl>
          </a:graphicData>
        </a:graphic>
      </p:graphicFrame>
    </p:spTree>
    <p:extLst>
      <p:ext uri="{BB962C8B-B14F-4D97-AF65-F5344CB8AC3E}">
        <p14:creationId xmlns:p14="http://schemas.microsoft.com/office/powerpoint/2010/main" val="2289531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fr-FR" sz="2800" u="none" dirty="0"/>
              <a:t>A typology of transition processes and the patterns for accomplishing them</a:t>
            </a:r>
            <a:endParaRPr lang="en-US" sz="2800" u="none" dirty="0"/>
          </a:p>
        </p:txBody>
      </p:sp>
      <p:sp>
        <p:nvSpPr>
          <p:cNvPr id="3" name="Content Placeholder 2"/>
          <p:cNvSpPr>
            <a:spLocks noGrp="1"/>
          </p:cNvSpPr>
          <p:nvPr>
            <p:ph idx="1"/>
          </p:nvPr>
        </p:nvSpPr>
        <p:spPr>
          <a:xfrm>
            <a:off x="467544" y="1600200"/>
            <a:ext cx="8352928" cy="4525963"/>
          </a:xfrm>
        </p:spPr>
        <p:txBody>
          <a:bodyPr/>
          <a:lstStyle/>
          <a:p>
            <a:pPr>
              <a:buNone/>
            </a:pPr>
            <a:r>
              <a:rPr lang="en-US" sz="2400" dirty="0"/>
              <a:t>Attitude to the future</a:t>
            </a:r>
          </a:p>
          <a:p>
            <a:pPr marL="0" indent="0">
              <a:buNone/>
            </a:pPr>
            <a:endParaRPr lang="en-US" sz="2000" dirty="0" smtClean="0"/>
          </a:p>
          <a:p>
            <a:pPr marL="0" indent="0">
              <a:buNone/>
            </a:pPr>
            <a:endParaRPr lang="en-US" sz="2000" dirty="0" smtClean="0"/>
          </a:p>
        </p:txBody>
      </p:sp>
      <p:sp>
        <p:nvSpPr>
          <p:cNvPr id="4" name="Slide Number Placeholder 3"/>
          <p:cNvSpPr>
            <a:spLocks noGrp="1"/>
          </p:cNvSpPr>
          <p:nvPr>
            <p:ph type="sldNum" sz="quarter" idx="12"/>
          </p:nvPr>
        </p:nvSpPr>
        <p:spPr/>
        <p:txBody>
          <a:bodyPr/>
          <a:lstStyle/>
          <a:p>
            <a:pPr>
              <a:defRPr/>
            </a:pPr>
            <a:fld id="{8D5966D1-D057-46F2-91A6-30EB58F2CE26}" type="slidenum">
              <a:rPr lang="en-US" altLang="fr-FR" smtClean="0">
                <a:solidFill>
                  <a:srgbClr val="000000"/>
                </a:solidFill>
              </a:rPr>
              <a:pPr>
                <a:defRPr/>
              </a:pPr>
              <a:t>25</a:t>
            </a:fld>
            <a:endParaRPr lang="en-US" altLang="fr-FR">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743666394"/>
              </p:ext>
            </p:extLst>
          </p:nvPr>
        </p:nvGraphicFramePr>
        <p:xfrm>
          <a:off x="539552" y="2132856"/>
          <a:ext cx="7992888" cy="2529840"/>
        </p:xfrm>
        <a:graphic>
          <a:graphicData uri="http://schemas.openxmlformats.org/drawingml/2006/table">
            <a:tbl>
              <a:tblPr firstRow="1" bandRow="1">
                <a:tableStyleId>{5940675A-B579-460E-94D1-54222C63F5DA}</a:tableStyleId>
              </a:tblPr>
              <a:tblGrid>
                <a:gridCol w="1998222"/>
                <a:gridCol w="1998222"/>
                <a:gridCol w="1998222"/>
                <a:gridCol w="1998222"/>
              </a:tblGrid>
              <a:tr h="370840">
                <a:tc>
                  <a:txBody>
                    <a:bodyPr/>
                    <a:lstStyle/>
                    <a:p>
                      <a:r>
                        <a:rPr lang="lb-LU" sz="1400" b="1" dirty="0" err="1" smtClean="0"/>
                        <a:t>Direct</a:t>
                      </a:r>
                      <a:r>
                        <a:rPr lang="lb-LU" sz="1400" b="1" dirty="0" smtClean="0"/>
                        <a:t> </a:t>
                      </a:r>
                      <a:r>
                        <a:rPr lang="lb-LU" sz="1400" b="1" dirty="0" err="1" smtClean="0"/>
                        <a:t>transition</a:t>
                      </a:r>
                      <a:endParaRPr lang="lb-LU" sz="1400" b="1" dirty="0"/>
                    </a:p>
                  </a:txBody>
                  <a:tcPr/>
                </a:tc>
                <a:tc>
                  <a:txBody>
                    <a:bodyPr/>
                    <a:lstStyle/>
                    <a:p>
                      <a:r>
                        <a:rPr lang="lb-LU" sz="1400" b="1" dirty="0" smtClean="0"/>
                        <a:t>Alternative </a:t>
                      </a:r>
                      <a:r>
                        <a:rPr lang="lb-LU" sz="1400" b="1" dirty="0" err="1" smtClean="0"/>
                        <a:t>transition</a:t>
                      </a:r>
                      <a:endParaRPr lang="lb-LU" sz="1400" b="1" dirty="0"/>
                    </a:p>
                  </a:txBody>
                  <a:tcPr/>
                </a:tc>
                <a:tc>
                  <a:txBody>
                    <a:bodyPr/>
                    <a:lstStyle/>
                    <a:p>
                      <a:r>
                        <a:rPr lang="lb-LU" sz="1400" b="1" dirty="0" err="1" smtClean="0"/>
                        <a:t>Transition</a:t>
                      </a:r>
                      <a:r>
                        <a:rPr lang="lb-LU" sz="1400" b="1" dirty="0" smtClean="0"/>
                        <a:t> </a:t>
                      </a:r>
                      <a:r>
                        <a:rPr lang="lb-LU" sz="1400" b="1" dirty="0" err="1" smtClean="0"/>
                        <a:t>requiring</a:t>
                      </a:r>
                      <a:r>
                        <a:rPr lang="lb-LU" sz="1400" b="1" baseline="0" dirty="0" smtClean="0"/>
                        <a:t> </a:t>
                      </a:r>
                      <a:r>
                        <a:rPr lang="lb-LU" sz="1400" b="1" baseline="0" dirty="0" err="1" smtClean="0"/>
                        <a:t>support</a:t>
                      </a:r>
                      <a:endParaRPr lang="lb-LU" sz="1400" b="1" dirty="0"/>
                    </a:p>
                  </a:txBody>
                  <a:tcPr/>
                </a:tc>
                <a:tc>
                  <a:txBody>
                    <a:bodyPr/>
                    <a:lstStyle/>
                    <a:p>
                      <a:r>
                        <a:rPr lang="lb-LU" sz="1400" b="1" dirty="0" err="1" smtClean="0"/>
                        <a:t>Failed</a:t>
                      </a:r>
                      <a:r>
                        <a:rPr lang="lb-LU" sz="1400" b="1" dirty="0" smtClean="0"/>
                        <a:t> </a:t>
                      </a:r>
                      <a:r>
                        <a:rPr lang="lb-LU" sz="1400" b="1" dirty="0" err="1" smtClean="0"/>
                        <a:t>transition</a:t>
                      </a:r>
                      <a:endParaRPr lang="lb-LU" sz="1400" b="1" dirty="0"/>
                    </a:p>
                  </a:txBody>
                  <a:tcPr/>
                </a:tc>
              </a:tr>
              <a:tr h="370840">
                <a:tc>
                  <a:txBody>
                    <a:bodyPr/>
                    <a:lstStyle/>
                    <a:p>
                      <a:r>
                        <a:rPr lang="lb-LU" sz="1400" kern="1200" dirty="0" smtClean="0">
                          <a:solidFill>
                            <a:schemeClr val="tx1"/>
                          </a:solidFill>
                          <a:effectLst/>
                          <a:latin typeface="+mn-lt"/>
                          <a:ea typeface="+mn-ea"/>
                          <a:cs typeface="+mn-cs"/>
                        </a:rPr>
                        <a:t>“</a:t>
                      </a:r>
                      <a:r>
                        <a:rPr lang="lb-LU" sz="1400" kern="1200" dirty="0" err="1" smtClean="0">
                          <a:solidFill>
                            <a:schemeClr val="tx1"/>
                          </a:solidFill>
                          <a:effectLst/>
                          <a:latin typeface="+mn-lt"/>
                          <a:ea typeface="+mn-ea"/>
                          <a:cs typeface="+mn-cs"/>
                        </a:rPr>
                        <a:t>We</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are</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both</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state</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employees</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with</a:t>
                      </a:r>
                      <a:r>
                        <a:rPr lang="lb-LU" sz="1400" kern="1200" baseline="0" dirty="0" smtClean="0">
                          <a:solidFill>
                            <a:schemeClr val="tx1"/>
                          </a:solidFill>
                          <a:effectLst/>
                          <a:latin typeface="+mn-lt"/>
                          <a:ea typeface="+mn-ea"/>
                          <a:cs typeface="+mn-cs"/>
                        </a:rPr>
                        <a:t> a permanent </a:t>
                      </a:r>
                      <a:r>
                        <a:rPr lang="lb-LU" sz="1400" kern="1200" baseline="0" dirty="0" err="1" smtClean="0">
                          <a:solidFill>
                            <a:schemeClr val="tx1"/>
                          </a:solidFill>
                          <a:effectLst/>
                          <a:latin typeface="+mn-lt"/>
                          <a:ea typeface="+mn-ea"/>
                          <a:cs typeface="+mn-cs"/>
                        </a:rPr>
                        <a:t>contract</a:t>
                      </a:r>
                      <a:r>
                        <a:rPr lang="lb-LU" sz="1400" kern="1200" baseline="0" dirty="0" smtClean="0">
                          <a:solidFill>
                            <a:schemeClr val="tx1"/>
                          </a:solidFill>
                          <a:effectLst/>
                          <a:latin typeface="+mn-lt"/>
                          <a:ea typeface="+mn-ea"/>
                          <a:cs typeface="+mn-cs"/>
                        </a:rPr>
                        <a:t>. </a:t>
                      </a:r>
                      <a:r>
                        <a:rPr lang="lb-LU" sz="1400" kern="1200" dirty="0" smtClean="0">
                          <a:solidFill>
                            <a:schemeClr val="tx1"/>
                          </a:solidFill>
                          <a:effectLst/>
                          <a:latin typeface="+mn-lt"/>
                          <a:ea typeface="+mn-ea"/>
                          <a:cs typeface="+mn-cs"/>
                        </a:rPr>
                        <a:t>So </a:t>
                      </a:r>
                      <a:r>
                        <a:rPr lang="lb-LU" sz="1400" kern="1200" dirty="0" err="1" smtClean="0">
                          <a:solidFill>
                            <a:schemeClr val="tx1"/>
                          </a:solidFill>
                          <a:effectLst/>
                          <a:latin typeface="+mn-lt"/>
                          <a:ea typeface="+mn-ea"/>
                          <a:cs typeface="+mn-cs"/>
                        </a:rPr>
                        <a:t>even</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if</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I’d</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decide</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to</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stop</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working</a:t>
                      </a:r>
                      <a:r>
                        <a:rPr lang="lb-LU" sz="1400" kern="1200" dirty="0" smtClean="0">
                          <a:solidFill>
                            <a:schemeClr val="tx1"/>
                          </a:solidFill>
                          <a:effectLst/>
                          <a:latin typeface="+mn-lt"/>
                          <a:ea typeface="+mn-ea"/>
                          <a:cs typeface="+mn-cs"/>
                        </a:rPr>
                        <a:t> and </a:t>
                      </a:r>
                      <a:r>
                        <a:rPr lang="lb-LU" sz="1400" kern="1200" dirty="0" err="1" smtClean="0">
                          <a:solidFill>
                            <a:schemeClr val="tx1"/>
                          </a:solidFill>
                          <a:effectLst/>
                          <a:latin typeface="+mn-lt"/>
                          <a:ea typeface="+mn-ea"/>
                          <a:cs typeface="+mn-cs"/>
                        </a:rPr>
                        <a:t>stay</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at</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home</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for</a:t>
                      </a:r>
                      <a:r>
                        <a:rPr lang="lb-LU" sz="1400" kern="1200" dirty="0" smtClean="0">
                          <a:solidFill>
                            <a:schemeClr val="tx1"/>
                          </a:solidFill>
                          <a:effectLst/>
                          <a:latin typeface="+mn-lt"/>
                          <a:ea typeface="+mn-ea"/>
                          <a:cs typeface="+mn-cs"/>
                        </a:rPr>
                        <a:t> a </a:t>
                      </a:r>
                      <a:r>
                        <a:rPr lang="lb-LU" sz="1400" kern="1200" dirty="0" err="1" smtClean="0">
                          <a:solidFill>
                            <a:schemeClr val="tx1"/>
                          </a:solidFill>
                          <a:effectLst/>
                          <a:latin typeface="+mn-lt"/>
                          <a:ea typeface="+mn-ea"/>
                          <a:cs typeface="+mn-cs"/>
                        </a:rPr>
                        <a:t>while</a:t>
                      </a:r>
                      <a:r>
                        <a:rPr lang="lb-LU" sz="1400" kern="1200" dirty="0" smtClean="0">
                          <a:solidFill>
                            <a:schemeClr val="tx1"/>
                          </a:solidFill>
                          <a:effectLst/>
                          <a:latin typeface="+mn-lt"/>
                          <a:ea typeface="+mn-ea"/>
                          <a:cs typeface="+mn-cs"/>
                        </a:rPr>
                        <a:t>,</a:t>
                      </a:r>
                      <a:r>
                        <a:rPr lang="lb-LU" sz="1400" kern="1200" baseline="0" dirty="0" smtClean="0">
                          <a:solidFill>
                            <a:schemeClr val="tx1"/>
                          </a:solidFill>
                          <a:effectLst/>
                          <a:latin typeface="+mn-lt"/>
                          <a:ea typeface="+mn-ea"/>
                          <a:cs typeface="+mn-cs"/>
                        </a:rPr>
                        <a:t> I </a:t>
                      </a:r>
                      <a:r>
                        <a:rPr lang="lb-LU" sz="1400" kern="1200" baseline="0" dirty="0" err="1" smtClean="0">
                          <a:solidFill>
                            <a:schemeClr val="tx1"/>
                          </a:solidFill>
                          <a:effectLst/>
                          <a:latin typeface="+mn-lt"/>
                          <a:ea typeface="+mn-ea"/>
                          <a:cs typeface="+mn-cs"/>
                        </a:rPr>
                        <a:t>still</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would</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have</a:t>
                      </a:r>
                      <a:r>
                        <a:rPr lang="lb-LU" sz="1400" kern="1200" baseline="0" dirty="0" smtClean="0">
                          <a:solidFill>
                            <a:schemeClr val="tx1"/>
                          </a:solidFill>
                          <a:effectLst/>
                          <a:latin typeface="+mn-lt"/>
                          <a:ea typeface="+mn-ea"/>
                          <a:cs typeface="+mn-cs"/>
                        </a:rPr>
                        <a:t> a </a:t>
                      </a:r>
                      <a:r>
                        <a:rPr lang="lb-LU" sz="1400" kern="1200" baseline="0" dirty="0" err="1" smtClean="0">
                          <a:solidFill>
                            <a:schemeClr val="tx1"/>
                          </a:solidFill>
                          <a:effectLst/>
                          <a:latin typeface="+mn-lt"/>
                          <a:ea typeface="+mn-ea"/>
                          <a:cs typeface="+mn-cs"/>
                        </a:rPr>
                        <a:t>safe</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job</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afterwards</a:t>
                      </a:r>
                      <a:r>
                        <a:rPr lang="lb-LU" sz="1400" kern="1200" baseline="0" dirty="0" smtClean="0">
                          <a:solidFill>
                            <a:schemeClr val="tx1"/>
                          </a:solidFill>
                          <a:effectLst/>
                          <a:latin typeface="+mn-lt"/>
                          <a:ea typeface="+mn-ea"/>
                          <a:cs typeface="+mn-cs"/>
                        </a:rPr>
                        <a:t>.</a:t>
                      </a:r>
                      <a:r>
                        <a:rPr lang="lb-LU" sz="1400" kern="1200" dirty="0" smtClean="0">
                          <a:solidFill>
                            <a:schemeClr val="tx1"/>
                          </a:solidFill>
                          <a:effectLst/>
                          <a:latin typeface="+mn-lt"/>
                          <a:ea typeface="+mn-ea"/>
                          <a:cs typeface="+mn-cs"/>
                        </a:rPr>
                        <a:t>”</a:t>
                      </a:r>
                    </a:p>
                    <a:p>
                      <a:r>
                        <a:rPr lang="lb-LU" sz="1400" i="1" kern="1200" dirty="0" smtClean="0">
                          <a:solidFill>
                            <a:schemeClr val="tx1"/>
                          </a:solidFill>
                          <a:effectLst/>
                          <a:latin typeface="+mn-lt"/>
                          <a:ea typeface="+mn-ea"/>
                          <a:cs typeface="+mn-cs"/>
                        </a:rPr>
                        <a:t>(Françoise,</a:t>
                      </a:r>
                      <a:r>
                        <a:rPr lang="lb-LU" sz="1400" i="1" kern="1200" baseline="0" dirty="0" smtClean="0">
                          <a:solidFill>
                            <a:schemeClr val="tx1"/>
                          </a:solidFill>
                          <a:effectLst/>
                          <a:latin typeface="+mn-lt"/>
                          <a:ea typeface="+mn-ea"/>
                          <a:cs typeface="+mn-cs"/>
                        </a:rPr>
                        <a:t> 30 </a:t>
                      </a:r>
                      <a:r>
                        <a:rPr lang="lb-LU" sz="1400" i="1" kern="1200" baseline="0" dirty="0" err="1" smtClean="0">
                          <a:solidFill>
                            <a:schemeClr val="tx1"/>
                          </a:solidFill>
                          <a:effectLst/>
                          <a:latin typeface="+mn-lt"/>
                          <a:ea typeface="+mn-ea"/>
                          <a:cs typeface="+mn-cs"/>
                        </a:rPr>
                        <a:t>years</a:t>
                      </a:r>
                      <a:r>
                        <a:rPr lang="lb-LU" sz="1400" i="1" kern="1200" baseline="0" dirty="0" smtClean="0">
                          <a:solidFill>
                            <a:schemeClr val="tx1"/>
                          </a:solidFill>
                          <a:effectLst/>
                          <a:latin typeface="+mn-lt"/>
                          <a:ea typeface="+mn-ea"/>
                          <a:cs typeface="+mn-cs"/>
                        </a:rPr>
                        <a:t>)</a:t>
                      </a:r>
                      <a:endParaRPr lang="lb-LU" sz="1400" i="1" dirty="0"/>
                    </a:p>
                  </a:txBody>
                  <a:tcPr/>
                </a:tc>
                <a:tc>
                  <a:txBody>
                    <a:bodyPr/>
                    <a:lstStyle/>
                    <a:p>
                      <a:r>
                        <a:rPr lang="lb-LU" sz="1400" kern="1200" dirty="0" smtClean="0">
                          <a:solidFill>
                            <a:schemeClr val="tx1"/>
                          </a:solidFill>
                          <a:effectLst/>
                          <a:latin typeface="+mn-lt"/>
                          <a:ea typeface="+mn-ea"/>
                          <a:cs typeface="+mn-cs"/>
                        </a:rPr>
                        <a:t>“</a:t>
                      </a:r>
                      <a:r>
                        <a:rPr lang="lb-LU" sz="1400" kern="1200" dirty="0" err="1" smtClean="0">
                          <a:solidFill>
                            <a:schemeClr val="tx1"/>
                          </a:solidFill>
                          <a:effectLst/>
                          <a:latin typeface="+mn-lt"/>
                          <a:ea typeface="+mn-ea"/>
                          <a:cs typeface="+mn-cs"/>
                        </a:rPr>
                        <a:t>My</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future</a:t>
                      </a:r>
                      <a:r>
                        <a:rPr lang="lb-LU" sz="1400" kern="1200" dirty="0" smtClean="0">
                          <a:solidFill>
                            <a:schemeClr val="tx1"/>
                          </a:solidFill>
                          <a:effectLst/>
                          <a:latin typeface="+mn-lt"/>
                          <a:ea typeface="+mn-ea"/>
                          <a:cs typeface="+mn-cs"/>
                        </a:rPr>
                        <a:t> </a:t>
                      </a:r>
                      <a:r>
                        <a:rPr lang="lb-LU" sz="1400" kern="1200" dirty="0" err="1" smtClean="0">
                          <a:solidFill>
                            <a:schemeClr val="tx1"/>
                          </a:solidFill>
                          <a:effectLst/>
                          <a:latin typeface="+mn-lt"/>
                          <a:ea typeface="+mn-ea"/>
                          <a:cs typeface="+mn-cs"/>
                        </a:rPr>
                        <a:t>is</a:t>
                      </a:r>
                      <a:r>
                        <a:rPr lang="lb-LU" sz="1400" kern="1200" baseline="0" dirty="0" smtClean="0">
                          <a:solidFill>
                            <a:schemeClr val="tx1"/>
                          </a:solidFill>
                          <a:effectLst/>
                          <a:latin typeface="+mn-lt"/>
                          <a:ea typeface="+mn-ea"/>
                          <a:cs typeface="+mn-cs"/>
                        </a:rPr>
                        <a:t> a big </a:t>
                      </a:r>
                      <a:r>
                        <a:rPr lang="lb-LU" sz="1400" kern="1200" baseline="0" dirty="0" err="1" smtClean="0">
                          <a:solidFill>
                            <a:schemeClr val="tx1"/>
                          </a:solidFill>
                          <a:effectLst/>
                          <a:latin typeface="+mn-lt"/>
                          <a:ea typeface="+mn-ea"/>
                          <a:cs typeface="+mn-cs"/>
                        </a:rPr>
                        <a:t>question</a:t>
                      </a:r>
                      <a:r>
                        <a:rPr lang="lb-LU" sz="1400" kern="1200" baseline="0" dirty="0" smtClean="0">
                          <a:solidFill>
                            <a:schemeClr val="tx1"/>
                          </a:solidFill>
                          <a:effectLst/>
                          <a:latin typeface="+mn-lt"/>
                          <a:ea typeface="+mn-ea"/>
                          <a:cs typeface="+mn-cs"/>
                        </a:rPr>
                        <a:t> </a:t>
                      </a:r>
                      <a:r>
                        <a:rPr lang="lb-LU" sz="1400" kern="1200" baseline="0" dirty="0" err="1" smtClean="0">
                          <a:solidFill>
                            <a:schemeClr val="tx1"/>
                          </a:solidFill>
                          <a:effectLst/>
                          <a:latin typeface="+mn-lt"/>
                          <a:ea typeface="+mn-ea"/>
                          <a:cs typeface="+mn-cs"/>
                        </a:rPr>
                        <a:t>mark</a:t>
                      </a:r>
                      <a:r>
                        <a:rPr lang="lb-LU" sz="1400" kern="1200" baseline="0" dirty="0" smtClean="0">
                          <a:solidFill>
                            <a:schemeClr val="tx1"/>
                          </a:solidFill>
                          <a:effectLst/>
                          <a:latin typeface="+mn-lt"/>
                          <a:ea typeface="+mn-ea"/>
                          <a:cs typeface="+mn-cs"/>
                        </a:rPr>
                        <a:t>. </a:t>
                      </a:r>
                      <a:r>
                        <a:rPr lang="de-DE" sz="1400" kern="1200" dirty="0" smtClean="0">
                          <a:solidFill>
                            <a:schemeClr val="tx1"/>
                          </a:solidFill>
                          <a:effectLst/>
                          <a:latin typeface="+mn-lt"/>
                          <a:ea typeface="+mn-ea"/>
                          <a:cs typeface="+mn-cs"/>
                        </a:rPr>
                        <a:t>I </a:t>
                      </a:r>
                      <a:r>
                        <a:rPr lang="de-DE" sz="1400" kern="1200" dirty="0" err="1" smtClean="0">
                          <a:solidFill>
                            <a:schemeClr val="tx1"/>
                          </a:solidFill>
                          <a:effectLst/>
                          <a:latin typeface="+mn-lt"/>
                          <a:ea typeface="+mn-ea"/>
                          <a:cs typeface="+mn-cs"/>
                        </a:rPr>
                        <a:t>have</a:t>
                      </a:r>
                      <a:r>
                        <a:rPr lang="de-DE" sz="1400" kern="1200" dirty="0" smtClean="0">
                          <a:solidFill>
                            <a:schemeClr val="tx1"/>
                          </a:solidFill>
                          <a:effectLst/>
                          <a:latin typeface="+mn-lt"/>
                          <a:ea typeface="+mn-ea"/>
                          <a:cs typeface="+mn-cs"/>
                        </a:rPr>
                        <a:t> </a:t>
                      </a:r>
                      <a:r>
                        <a:rPr lang="de-DE" sz="1400" kern="1200" dirty="0" err="1" smtClean="0">
                          <a:solidFill>
                            <a:schemeClr val="tx1"/>
                          </a:solidFill>
                          <a:effectLst/>
                          <a:latin typeface="+mn-lt"/>
                          <a:ea typeface="+mn-ea"/>
                          <a:cs typeface="+mn-cs"/>
                        </a:rPr>
                        <a:t>no</a:t>
                      </a:r>
                      <a:r>
                        <a:rPr lang="de-DE" sz="1400" kern="1200" dirty="0" smtClean="0">
                          <a:solidFill>
                            <a:schemeClr val="tx1"/>
                          </a:solidFill>
                          <a:effectLst/>
                          <a:latin typeface="+mn-lt"/>
                          <a:ea typeface="+mn-ea"/>
                          <a:cs typeface="+mn-cs"/>
                        </a:rPr>
                        <a:t> </a:t>
                      </a:r>
                      <a:r>
                        <a:rPr lang="de-DE" sz="1400" kern="1200" dirty="0" err="1" smtClean="0">
                          <a:solidFill>
                            <a:schemeClr val="tx1"/>
                          </a:solidFill>
                          <a:effectLst/>
                          <a:latin typeface="+mn-lt"/>
                          <a:ea typeface="+mn-ea"/>
                          <a:cs typeface="+mn-cs"/>
                        </a:rPr>
                        <a:t>idea</a:t>
                      </a:r>
                      <a:r>
                        <a:rPr lang="de-DE" sz="1400" kern="1200" dirty="0" smtClean="0">
                          <a:solidFill>
                            <a:schemeClr val="tx1"/>
                          </a:solidFill>
                          <a:effectLst/>
                          <a:latin typeface="+mn-lt"/>
                          <a:ea typeface="+mn-ea"/>
                          <a:cs typeface="+mn-cs"/>
                        </a:rPr>
                        <a:t>, I am relaxed.</a:t>
                      </a:r>
                      <a:r>
                        <a:rPr lang="lb-LU" sz="1400" kern="1200" dirty="0" smtClean="0">
                          <a:solidFill>
                            <a:schemeClr val="tx1"/>
                          </a:solidFill>
                          <a:effectLst/>
                          <a:latin typeface="+mn-lt"/>
                          <a:ea typeface="+mn-ea"/>
                          <a:cs typeface="+mn-cs"/>
                        </a:rPr>
                        <a:t>”</a:t>
                      </a:r>
                    </a:p>
                    <a:p>
                      <a:r>
                        <a:rPr lang="lb-LU" sz="1400" i="1" kern="1200" dirty="0" smtClean="0">
                          <a:solidFill>
                            <a:schemeClr val="tx1"/>
                          </a:solidFill>
                          <a:effectLst/>
                          <a:latin typeface="+mn-lt"/>
                          <a:ea typeface="+mn-ea"/>
                          <a:cs typeface="+mn-cs"/>
                        </a:rPr>
                        <a:t>(Rebecca, 29 </a:t>
                      </a:r>
                      <a:r>
                        <a:rPr lang="lb-LU" sz="1400" i="1" kern="1200" dirty="0" err="1" smtClean="0">
                          <a:solidFill>
                            <a:schemeClr val="tx1"/>
                          </a:solidFill>
                          <a:effectLst/>
                          <a:latin typeface="+mn-lt"/>
                          <a:ea typeface="+mn-ea"/>
                          <a:cs typeface="+mn-cs"/>
                        </a:rPr>
                        <a:t>years</a:t>
                      </a:r>
                      <a:r>
                        <a:rPr lang="lb-LU" sz="1400" i="1" kern="1200" dirty="0" smtClean="0">
                          <a:solidFill>
                            <a:schemeClr val="tx1"/>
                          </a:solidFill>
                          <a:effectLst/>
                          <a:latin typeface="+mn-lt"/>
                          <a:ea typeface="+mn-ea"/>
                          <a:cs typeface="+mn-cs"/>
                        </a:rPr>
                        <a:t>)</a:t>
                      </a:r>
                    </a:p>
                  </a:txBody>
                  <a:tcPr/>
                </a:tc>
                <a:tc>
                  <a:txBody>
                    <a:bodyPr/>
                    <a:lstStyle/>
                    <a:p>
                      <a:r>
                        <a:rPr lang="lb-LU" sz="1400" dirty="0" smtClean="0"/>
                        <a:t>“I </a:t>
                      </a:r>
                      <a:r>
                        <a:rPr lang="lb-LU" sz="1400" dirty="0" err="1" smtClean="0"/>
                        <a:t>have</a:t>
                      </a:r>
                      <a:r>
                        <a:rPr lang="lb-LU" sz="1400" dirty="0" smtClean="0"/>
                        <a:t> no </a:t>
                      </a:r>
                      <a:r>
                        <a:rPr lang="lb-LU" sz="1400" dirty="0" err="1" smtClean="0"/>
                        <a:t>choice</a:t>
                      </a:r>
                      <a:r>
                        <a:rPr lang="lb-LU" sz="1400" dirty="0" smtClean="0"/>
                        <a:t>, </a:t>
                      </a:r>
                      <a:r>
                        <a:rPr lang="fr-FR" sz="1400" dirty="0" smtClean="0"/>
                        <a:t>I </a:t>
                      </a:r>
                      <a:r>
                        <a:rPr lang="fr-FR" sz="1400" dirty="0" err="1" smtClean="0"/>
                        <a:t>keep</a:t>
                      </a:r>
                      <a:r>
                        <a:rPr lang="fr-FR" sz="1400" dirty="0" smtClean="0"/>
                        <a:t> </a:t>
                      </a:r>
                      <a:r>
                        <a:rPr lang="fr-FR" sz="1400" dirty="0" err="1" smtClean="0"/>
                        <a:t>going</a:t>
                      </a:r>
                      <a:r>
                        <a:rPr lang="fr-FR" sz="1400" dirty="0" smtClean="0"/>
                        <a:t> on,</a:t>
                      </a:r>
                      <a:r>
                        <a:rPr lang="fr-FR" sz="1400" baseline="0" dirty="0" smtClean="0"/>
                        <a:t> of course in </a:t>
                      </a:r>
                      <a:r>
                        <a:rPr lang="fr-FR" sz="1400" dirty="0" smtClean="0"/>
                        <a:t>the </a:t>
                      </a:r>
                      <a:r>
                        <a:rPr lang="fr-FR" sz="1400" dirty="0" err="1" smtClean="0"/>
                        <a:t>hope</a:t>
                      </a:r>
                      <a:r>
                        <a:rPr lang="fr-FR" sz="1400" dirty="0" smtClean="0"/>
                        <a:t> of </a:t>
                      </a:r>
                      <a:r>
                        <a:rPr lang="fr-FR" sz="1400" dirty="0" err="1" smtClean="0"/>
                        <a:t>finding</a:t>
                      </a:r>
                      <a:r>
                        <a:rPr lang="fr-FR" sz="1400" dirty="0" smtClean="0"/>
                        <a:t> </a:t>
                      </a:r>
                      <a:r>
                        <a:rPr lang="fr-FR" sz="1400" dirty="0" err="1" smtClean="0"/>
                        <a:t>something</a:t>
                      </a:r>
                      <a:r>
                        <a:rPr lang="fr-FR" sz="1400" dirty="0" smtClean="0"/>
                        <a:t>. But </a:t>
                      </a:r>
                      <a:r>
                        <a:rPr lang="fr-FR" sz="1400" dirty="0" err="1" smtClean="0"/>
                        <a:t>when</a:t>
                      </a:r>
                      <a:r>
                        <a:rPr lang="fr-FR" sz="1400" dirty="0" smtClean="0"/>
                        <a:t>?</a:t>
                      </a:r>
                      <a:r>
                        <a:rPr lang="lb-LU" sz="1400" dirty="0" smtClean="0"/>
                        <a:t>”</a:t>
                      </a:r>
                      <a:endParaRPr lang="fr-FR" sz="1400" dirty="0" smtClean="0"/>
                    </a:p>
                    <a:p>
                      <a:r>
                        <a:rPr lang="fr-FR" sz="1400" i="1" dirty="0" smtClean="0"/>
                        <a:t>(Madeleine, 29 </a:t>
                      </a:r>
                      <a:r>
                        <a:rPr lang="fr-FR" sz="1400" i="1" dirty="0" err="1" smtClean="0"/>
                        <a:t>years</a:t>
                      </a:r>
                      <a:r>
                        <a:rPr lang="fr-FR" sz="1400" i="1" dirty="0" smtClean="0"/>
                        <a:t>)</a:t>
                      </a:r>
                    </a:p>
                  </a:txBody>
                  <a:tcPr/>
                </a:tc>
                <a:tc>
                  <a:txBody>
                    <a:bodyPr/>
                    <a:lstStyle/>
                    <a:p>
                      <a:r>
                        <a:rPr lang="lb-LU" sz="1400" dirty="0" smtClean="0"/>
                        <a:t>“I am </a:t>
                      </a:r>
                      <a:r>
                        <a:rPr lang="lb-LU" sz="1400" dirty="0" err="1" smtClean="0"/>
                        <a:t>rather</a:t>
                      </a:r>
                      <a:r>
                        <a:rPr lang="lb-LU" sz="1400" dirty="0" smtClean="0"/>
                        <a:t> negative. I </a:t>
                      </a:r>
                      <a:r>
                        <a:rPr lang="lb-LU" sz="1400" dirty="0" err="1" smtClean="0"/>
                        <a:t>always</a:t>
                      </a:r>
                      <a:r>
                        <a:rPr lang="lb-LU" sz="1400" dirty="0" smtClean="0"/>
                        <a:t> </a:t>
                      </a:r>
                      <a:r>
                        <a:rPr lang="lb-LU" sz="1400" dirty="0" err="1" smtClean="0"/>
                        <a:t>think</a:t>
                      </a:r>
                      <a:r>
                        <a:rPr lang="lb-LU" sz="1400" dirty="0" smtClean="0"/>
                        <a:t> </a:t>
                      </a:r>
                      <a:r>
                        <a:rPr lang="lb-LU" sz="1400" dirty="0" err="1" smtClean="0"/>
                        <a:t>negatively</a:t>
                      </a:r>
                      <a:r>
                        <a:rPr lang="lb-LU" sz="1400" dirty="0" smtClean="0"/>
                        <a:t>.”</a:t>
                      </a:r>
                    </a:p>
                    <a:p>
                      <a:r>
                        <a:rPr lang="lb-LU" sz="1400" i="1" dirty="0" smtClean="0"/>
                        <a:t>(</a:t>
                      </a:r>
                      <a:r>
                        <a:rPr lang="lb-LU" sz="1400" i="1" dirty="0" err="1" smtClean="0"/>
                        <a:t>Chiara</a:t>
                      </a:r>
                      <a:r>
                        <a:rPr lang="lb-LU" sz="1400" i="1" dirty="0" smtClean="0"/>
                        <a:t>, 18 </a:t>
                      </a:r>
                      <a:r>
                        <a:rPr lang="lb-LU" sz="1400" i="1" dirty="0" err="1" smtClean="0"/>
                        <a:t>years</a:t>
                      </a:r>
                      <a:r>
                        <a:rPr lang="lb-LU" sz="1400" i="1" dirty="0" smtClean="0"/>
                        <a:t>)</a:t>
                      </a:r>
                    </a:p>
                  </a:txBody>
                  <a:tcPr/>
                </a:tc>
              </a:tr>
            </a:tbl>
          </a:graphicData>
        </a:graphic>
      </p:graphicFrame>
    </p:spTree>
    <p:extLst>
      <p:ext uri="{BB962C8B-B14F-4D97-AF65-F5344CB8AC3E}">
        <p14:creationId xmlns:p14="http://schemas.microsoft.com/office/powerpoint/2010/main" val="42914042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2"/>
          <a:srcRect b="1805"/>
          <a:stretch/>
        </p:blipFill>
        <p:spPr>
          <a:xfrm>
            <a:off x="539552" y="0"/>
            <a:ext cx="5551024" cy="6093296"/>
          </a:xfrm>
          <a:prstGeom prst="rect">
            <a:avLst/>
          </a:prstGeom>
        </p:spPr>
      </p:pic>
    </p:spTree>
    <p:extLst>
      <p:ext uri="{BB962C8B-B14F-4D97-AF65-F5344CB8AC3E}">
        <p14:creationId xmlns:p14="http://schemas.microsoft.com/office/powerpoint/2010/main" val="26838812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D5966D1-D057-46F2-91A6-30EB58F2CE26}" type="slidenum">
              <a:rPr lang="en-US" altLang="fr-FR" smtClean="0"/>
              <a:pPr>
                <a:defRPr/>
              </a:pPr>
              <a:t>27</a:t>
            </a:fld>
            <a:endParaRPr lang="en-US" altLang="fr-FR"/>
          </a:p>
        </p:txBody>
      </p:sp>
      <p:sp>
        <p:nvSpPr>
          <p:cNvPr id="5" name="TextBox 4"/>
          <p:cNvSpPr txBox="1"/>
          <p:nvPr/>
        </p:nvSpPr>
        <p:spPr>
          <a:xfrm>
            <a:off x="467544" y="2492896"/>
            <a:ext cx="7704856" cy="584775"/>
          </a:xfrm>
          <a:prstGeom prst="rect">
            <a:avLst/>
          </a:prstGeom>
          <a:noFill/>
        </p:spPr>
        <p:txBody>
          <a:bodyPr wrap="square" rtlCol="0">
            <a:spAutoFit/>
          </a:bodyPr>
          <a:lstStyle/>
          <a:p>
            <a:pPr algn="ctr"/>
            <a:r>
              <a:rPr lang="en-US" sz="3200" b="1" dirty="0" smtClean="0"/>
              <a:t>Problems, trends and developments</a:t>
            </a:r>
            <a:endParaRPr lang="en-US" sz="32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850106"/>
          </a:xfrm>
        </p:spPr>
        <p:txBody>
          <a:bodyPr/>
          <a:lstStyle/>
          <a:p>
            <a:r>
              <a:rPr lang="en-US" sz="3200" u="none" dirty="0" smtClean="0"/>
              <a:t>Problems and risks of the transition into work </a:t>
            </a:r>
            <a:endParaRPr lang="en-US" sz="3200" u="none" dirty="0"/>
          </a:p>
        </p:txBody>
      </p:sp>
      <p:sp>
        <p:nvSpPr>
          <p:cNvPr id="9" name="Content Placeholder 8"/>
          <p:cNvSpPr>
            <a:spLocks noGrp="1"/>
          </p:cNvSpPr>
          <p:nvPr>
            <p:ph idx="1"/>
          </p:nvPr>
        </p:nvSpPr>
        <p:spPr>
          <a:xfrm>
            <a:off x="457200" y="1052736"/>
            <a:ext cx="8229600" cy="5073427"/>
          </a:xfrm>
        </p:spPr>
        <p:txBody>
          <a:bodyPr/>
          <a:lstStyle/>
          <a:p>
            <a:pPr>
              <a:buFont typeface="Wingdings" pitchFamily="2" charset="2"/>
              <a:buChar char="q"/>
            </a:pPr>
            <a:r>
              <a:rPr lang="en-US" sz="2000" dirty="0" smtClean="0"/>
              <a:t> Individual risk factors</a:t>
            </a:r>
          </a:p>
          <a:p>
            <a:pPr lvl="1"/>
            <a:r>
              <a:rPr lang="en-US" sz="1600" dirty="0" smtClean="0"/>
              <a:t>Low education</a:t>
            </a:r>
          </a:p>
          <a:p>
            <a:pPr lvl="1"/>
            <a:r>
              <a:rPr lang="en-US" sz="1600" dirty="0" smtClean="0"/>
              <a:t>Foreign nationality/Migration background</a:t>
            </a:r>
          </a:p>
          <a:p>
            <a:pPr lvl="1"/>
            <a:r>
              <a:rPr lang="en-US" sz="1600" dirty="0" smtClean="0"/>
              <a:t>Male gender</a:t>
            </a:r>
          </a:p>
          <a:p>
            <a:pPr lvl="1"/>
            <a:r>
              <a:rPr lang="en-US" sz="1600" dirty="0" smtClean="0"/>
              <a:t>Inadequate performance of the three national languages</a:t>
            </a:r>
          </a:p>
          <a:p>
            <a:pPr lvl="1"/>
            <a:r>
              <a:rPr lang="en-US" sz="1600" dirty="0" smtClean="0"/>
              <a:t>Low socio-economic status</a:t>
            </a:r>
          </a:p>
          <a:p>
            <a:pPr lvl="1"/>
            <a:r>
              <a:rPr lang="en-US" sz="1600" dirty="0" smtClean="0"/>
              <a:t>Psychological factors such as self-efficacy</a:t>
            </a:r>
          </a:p>
          <a:p>
            <a:pPr lvl="1"/>
            <a:r>
              <a:rPr lang="en-US" sz="1600" dirty="0" smtClean="0"/>
              <a:t>Socially deprived families</a:t>
            </a:r>
          </a:p>
          <a:p>
            <a:pPr lvl="1">
              <a:buNone/>
            </a:pPr>
            <a:endParaRPr lang="en-US" sz="1400" dirty="0" smtClean="0"/>
          </a:p>
          <a:p>
            <a:pPr>
              <a:buFont typeface="Wingdings" pitchFamily="2" charset="2"/>
              <a:buChar char="q"/>
            </a:pPr>
            <a:r>
              <a:rPr lang="en-US" sz="2000" dirty="0" smtClean="0"/>
              <a:t>Structural risk factors</a:t>
            </a:r>
          </a:p>
          <a:p>
            <a:pPr lvl="1"/>
            <a:r>
              <a:rPr lang="en-US" sz="1600" dirty="0" smtClean="0"/>
              <a:t>Atypical forms of employment (part-time work, temporary contracts, etc.)</a:t>
            </a:r>
          </a:p>
          <a:p>
            <a:pPr lvl="1"/>
            <a:r>
              <a:rPr lang="en-US" sz="1600" dirty="0" smtClean="0"/>
              <a:t>Changes of the labor market (employment structure, </a:t>
            </a:r>
            <a:r>
              <a:rPr lang="en-US" sz="1600" dirty="0" err="1" smtClean="0"/>
              <a:t>tertiarization</a:t>
            </a:r>
            <a:r>
              <a:rPr lang="en-US" sz="1600" dirty="0" smtClean="0"/>
              <a:t>)</a:t>
            </a:r>
          </a:p>
          <a:p>
            <a:pPr lvl="1">
              <a:buNone/>
            </a:pPr>
            <a:endParaRPr lang="en-US" sz="1400" dirty="0" smtClean="0"/>
          </a:p>
          <a:p>
            <a:pPr>
              <a:buFont typeface="Wingdings" pitchFamily="2" charset="2"/>
              <a:buChar char="q"/>
            </a:pPr>
            <a:r>
              <a:rPr lang="en-US" sz="2000" dirty="0" smtClean="0"/>
              <a:t>Consequences of failed or problematic transition</a:t>
            </a:r>
          </a:p>
          <a:p>
            <a:pPr lvl="1"/>
            <a:r>
              <a:rPr lang="en-US" sz="1600" dirty="0" smtClean="0"/>
              <a:t>Support services careers</a:t>
            </a:r>
          </a:p>
          <a:p>
            <a:pPr lvl="1"/>
            <a:r>
              <a:rPr lang="en-US" sz="1600" dirty="0" smtClean="0"/>
              <a:t>Poverty/social exclusion</a:t>
            </a:r>
          </a:p>
          <a:p>
            <a:pPr lvl="1"/>
            <a:r>
              <a:rPr lang="en-US" sz="1600" dirty="0" smtClean="0"/>
              <a:t>Health problems</a:t>
            </a:r>
          </a:p>
          <a:p>
            <a:pPr lvl="1"/>
            <a:r>
              <a:rPr lang="en-US" sz="1600" dirty="0" smtClean="0"/>
              <a:t>Social follow-up costs</a:t>
            </a:r>
          </a:p>
          <a:p>
            <a:endParaRPr lang="en-US" dirty="0"/>
          </a:p>
        </p:txBody>
      </p:sp>
      <p:sp>
        <p:nvSpPr>
          <p:cNvPr id="7" name="Slide Number Placeholder 6"/>
          <p:cNvSpPr>
            <a:spLocks noGrp="1"/>
          </p:cNvSpPr>
          <p:nvPr>
            <p:ph type="sldNum" sz="quarter" idx="12"/>
          </p:nvPr>
        </p:nvSpPr>
        <p:spPr/>
        <p:txBody>
          <a:bodyPr/>
          <a:lstStyle/>
          <a:p>
            <a:pPr>
              <a:defRPr/>
            </a:pPr>
            <a:fld id="{68C08C88-8E0A-494C-9896-B20998BD8924}" type="slidenum">
              <a:rPr lang="en-US" altLang="fr-FR" smtClean="0"/>
              <a:pPr>
                <a:defRPr/>
              </a:pPr>
              <a:t>28</a:t>
            </a:fld>
            <a:endParaRPr lang="en-US" alt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44500" indent="-444500"/>
            <a:r>
              <a:rPr lang="fr-CH" sz="2800" u="none" dirty="0" err="1" smtClean="0"/>
              <a:t>School</a:t>
            </a:r>
            <a:r>
              <a:rPr lang="fr-CH" sz="2800" u="none" dirty="0" smtClean="0"/>
              <a:t>-to-</a:t>
            </a:r>
            <a:r>
              <a:rPr lang="fr-CH" sz="2800" u="none" dirty="0" err="1" smtClean="0"/>
              <a:t>work</a:t>
            </a:r>
            <a:r>
              <a:rPr lang="fr-CH" sz="2800" u="none" dirty="0" smtClean="0"/>
              <a:t> transition: trends and </a:t>
            </a:r>
            <a:r>
              <a:rPr lang="fr-CH" sz="2800" u="none" dirty="0" err="1" smtClean="0"/>
              <a:t>developments</a:t>
            </a:r>
            <a:r>
              <a:rPr lang="fr-CH" sz="2800" u="none" dirty="0" smtClean="0"/>
              <a:t> in Luxembourg</a:t>
            </a:r>
            <a:endParaRPr lang="de-DE" sz="2800" u="none" dirty="0"/>
          </a:p>
        </p:txBody>
      </p:sp>
      <p:sp>
        <p:nvSpPr>
          <p:cNvPr id="3" name="Content Placeholder 2"/>
          <p:cNvSpPr>
            <a:spLocks noGrp="1"/>
          </p:cNvSpPr>
          <p:nvPr>
            <p:ph idx="1"/>
          </p:nvPr>
        </p:nvSpPr>
        <p:spPr>
          <a:xfrm>
            <a:off x="467544" y="1426185"/>
            <a:ext cx="8676456" cy="4739119"/>
          </a:xfrm>
        </p:spPr>
        <p:txBody>
          <a:bodyPr/>
          <a:lstStyle/>
          <a:p>
            <a:pPr>
              <a:lnSpc>
                <a:spcPct val="150000"/>
              </a:lnSpc>
              <a:buClr>
                <a:srgbClr val="C00000"/>
              </a:buClr>
              <a:buFont typeface="Wingdings" pitchFamily="2" charset="2"/>
              <a:buChar char="q"/>
            </a:pPr>
            <a:endParaRPr lang="de-DE" sz="1800" dirty="0" smtClean="0"/>
          </a:p>
          <a:p>
            <a:pPr>
              <a:lnSpc>
                <a:spcPct val="150000"/>
              </a:lnSpc>
              <a:buClr>
                <a:srgbClr val="C00000"/>
              </a:buClr>
              <a:buFont typeface="Wingdings" pitchFamily="2" charset="2"/>
              <a:buChar char="q"/>
            </a:pPr>
            <a:r>
              <a:rPr lang="de-DE" sz="1800" dirty="0" smtClean="0"/>
              <a:t>Transition </a:t>
            </a:r>
            <a:r>
              <a:rPr lang="de-DE" sz="1800" dirty="0" err="1" smtClean="0"/>
              <a:t>phase</a:t>
            </a:r>
            <a:r>
              <a:rPr lang="de-DE" sz="1800" dirty="0" smtClean="0"/>
              <a:t> </a:t>
            </a:r>
            <a:r>
              <a:rPr lang="de-DE" sz="1800" dirty="0" err="1" smtClean="0"/>
              <a:t>is</a:t>
            </a:r>
            <a:r>
              <a:rPr lang="de-DE" sz="1800" dirty="0" smtClean="0"/>
              <a:t> </a:t>
            </a:r>
            <a:r>
              <a:rPr lang="de-DE" sz="1800" b="1" dirty="0" err="1" smtClean="0"/>
              <a:t>extended</a:t>
            </a:r>
            <a:r>
              <a:rPr lang="de-DE" sz="1800" dirty="0" smtClean="0"/>
              <a:t>, </a:t>
            </a:r>
            <a:r>
              <a:rPr lang="de-DE" sz="1800" dirty="0" err="1" smtClean="0"/>
              <a:t>entry</a:t>
            </a:r>
            <a:r>
              <a:rPr lang="de-DE" sz="1800" dirty="0" smtClean="0"/>
              <a:t> </a:t>
            </a:r>
            <a:r>
              <a:rPr lang="de-DE" sz="1800" dirty="0" err="1" smtClean="0"/>
              <a:t>into</a:t>
            </a:r>
            <a:r>
              <a:rPr lang="de-DE" sz="1800" dirty="0" smtClean="0"/>
              <a:t> </a:t>
            </a:r>
            <a:r>
              <a:rPr lang="de-DE" sz="1800" dirty="0" err="1" smtClean="0"/>
              <a:t>working</a:t>
            </a:r>
            <a:r>
              <a:rPr lang="de-DE" sz="1800" dirty="0" smtClean="0"/>
              <a:t> </a:t>
            </a:r>
            <a:r>
              <a:rPr lang="de-DE" sz="1800" dirty="0" err="1" smtClean="0"/>
              <a:t>life</a:t>
            </a:r>
            <a:r>
              <a:rPr lang="de-DE" sz="1800" dirty="0" smtClean="0"/>
              <a:t> </a:t>
            </a:r>
            <a:r>
              <a:rPr lang="de-DE" sz="1800" dirty="0" err="1" smtClean="0"/>
              <a:t>is</a:t>
            </a:r>
            <a:r>
              <a:rPr lang="de-DE" sz="1800" dirty="0" smtClean="0"/>
              <a:t> </a:t>
            </a:r>
            <a:r>
              <a:rPr lang="de-DE" sz="1800" dirty="0" err="1" smtClean="0"/>
              <a:t>delayed</a:t>
            </a:r>
            <a:r>
              <a:rPr lang="de-DE" sz="1800" dirty="0" smtClean="0"/>
              <a:t> (</a:t>
            </a:r>
            <a:r>
              <a:rPr lang="de-DE" sz="1800" dirty="0" err="1" smtClean="0"/>
              <a:t>about</a:t>
            </a:r>
            <a:r>
              <a:rPr lang="de-DE" sz="1800" dirty="0" smtClean="0"/>
              <a:t> </a:t>
            </a:r>
            <a:r>
              <a:rPr lang="de-DE" sz="1800" dirty="0"/>
              <a:t>3 </a:t>
            </a:r>
            <a:r>
              <a:rPr lang="de-DE" sz="1800" dirty="0" err="1" smtClean="0"/>
              <a:t>years</a:t>
            </a:r>
            <a:r>
              <a:rPr lang="de-DE" sz="1800" dirty="0" smtClean="0"/>
              <a:t>)</a:t>
            </a:r>
          </a:p>
          <a:p>
            <a:pPr marL="358775" lvl="1" indent="-358775">
              <a:lnSpc>
                <a:spcPct val="150000"/>
              </a:lnSpc>
              <a:buClr>
                <a:srgbClr val="C00000"/>
              </a:buClr>
              <a:buFont typeface="Wingdings" pitchFamily="2" charset="2"/>
              <a:buChar char="q"/>
            </a:pPr>
            <a:r>
              <a:rPr lang="en-GB" sz="1800" b="1" dirty="0" smtClean="0"/>
              <a:t>Dynamic</a:t>
            </a:r>
            <a:r>
              <a:rPr lang="en-GB" sz="1800" dirty="0" smtClean="0"/>
              <a:t> </a:t>
            </a:r>
            <a:r>
              <a:rPr lang="en-GB" sz="1800" dirty="0"/>
              <a:t>labour market, high qualification </a:t>
            </a:r>
            <a:r>
              <a:rPr lang="en-GB" sz="1800" dirty="0" smtClean="0"/>
              <a:t>requirements, very </a:t>
            </a:r>
            <a:r>
              <a:rPr lang="en-GB" sz="1800" dirty="0"/>
              <a:t>high </a:t>
            </a:r>
            <a:r>
              <a:rPr lang="en-GB" sz="1800" b="1" dirty="0"/>
              <a:t>job </a:t>
            </a:r>
            <a:r>
              <a:rPr lang="en-GB" sz="1800" b="1" dirty="0" smtClean="0"/>
              <a:t>matching</a:t>
            </a:r>
          </a:p>
          <a:p>
            <a:pPr marL="358775" lvl="1" indent="-358775">
              <a:lnSpc>
                <a:spcPct val="150000"/>
              </a:lnSpc>
              <a:buClr>
                <a:srgbClr val="C00000"/>
              </a:buClr>
              <a:buFont typeface="Wingdings" pitchFamily="2" charset="2"/>
              <a:buChar char="q"/>
            </a:pPr>
            <a:r>
              <a:rPr lang="en-GB" sz="1800" dirty="0" smtClean="0"/>
              <a:t>Low </a:t>
            </a:r>
            <a:r>
              <a:rPr lang="en-GB" sz="1800" dirty="0"/>
              <a:t>level of unemployment, rather </a:t>
            </a:r>
            <a:r>
              <a:rPr lang="en-GB" sz="1800" b="1" dirty="0"/>
              <a:t>high youth unemployment</a:t>
            </a:r>
            <a:r>
              <a:rPr lang="en-GB" sz="1800" dirty="0"/>
              <a:t> </a:t>
            </a:r>
            <a:r>
              <a:rPr lang="en-GB" sz="1800" dirty="0" smtClean="0"/>
              <a:t>rate</a:t>
            </a:r>
            <a:endParaRPr lang="en-GB" sz="1800" dirty="0"/>
          </a:p>
          <a:p>
            <a:pPr marL="358775" lvl="1" indent="-358775">
              <a:lnSpc>
                <a:spcPct val="150000"/>
              </a:lnSpc>
              <a:buClr>
                <a:srgbClr val="C00000"/>
              </a:buClr>
              <a:buFont typeface="Wingdings" pitchFamily="2" charset="2"/>
              <a:buChar char="q"/>
            </a:pPr>
            <a:r>
              <a:rPr lang="fr-CH" sz="1800" dirty="0" err="1" smtClean="0"/>
              <a:t>Competitive</a:t>
            </a:r>
            <a:r>
              <a:rPr lang="fr-CH" sz="1800" dirty="0" smtClean="0"/>
              <a:t> situation due to large </a:t>
            </a:r>
            <a:r>
              <a:rPr lang="fr-CH" sz="1800" dirty="0" err="1"/>
              <a:t>number</a:t>
            </a:r>
            <a:r>
              <a:rPr lang="fr-CH" sz="1800" dirty="0"/>
              <a:t> of </a:t>
            </a:r>
            <a:r>
              <a:rPr lang="fr-CH" sz="1800" b="1" dirty="0"/>
              <a:t>cross border </a:t>
            </a:r>
            <a:r>
              <a:rPr lang="fr-CH" sz="1800" b="1" dirty="0" err="1" smtClean="0"/>
              <a:t>commuters</a:t>
            </a:r>
            <a:endParaRPr lang="fr-CH" sz="1800" b="1" dirty="0"/>
          </a:p>
          <a:p>
            <a:pPr marL="358775" lvl="1" indent="-358775">
              <a:lnSpc>
                <a:spcPct val="150000"/>
              </a:lnSpc>
              <a:buClr>
                <a:srgbClr val="C00000"/>
              </a:buClr>
              <a:buFont typeface="Wingdings" pitchFamily="2" charset="2"/>
              <a:buChar char="q"/>
            </a:pPr>
            <a:r>
              <a:rPr lang="fr-CH" sz="1800" dirty="0"/>
              <a:t>H</a:t>
            </a:r>
            <a:r>
              <a:rPr lang="fr-CH" sz="1800" dirty="0" smtClean="0"/>
              <a:t>igh</a:t>
            </a:r>
            <a:r>
              <a:rPr lang="fr-CH" sz="1800" b="1" dirty="0" smtClean="0"/>
              <a:t> </a:t>
            </a:r>
            <a:r>
              <a:rPr lang="fr-CH" sz="1800" b="1" dirty="0"/>
              <a:t>immigration</a:t>
            </a:r>
            <a:r>
              <a:rPr lang="fr-CH" sz="1800" dirty="0"/>
              <a:t> rate, high population </a:t>
            </a:r>
            <a:r>
              <a:rPr lang="fr-CH" sz="1800" dirty="0" err="1"/>
              <a:t>growth</a:t>
            </a:r>
            <a:r>
              <a:rPr lang="fr-CH" sz="1800" dirty="0"/>
              <a:t> (</a:t>
            </a:r>
            <a:r>
              <a:rPr lang="fr-CH" sz="1800" dirty="0" err="1"/>
              <a:t>since</a:t>
            </a:r>
            <a:r>
              <a:rPr lang="fr-CH" sz="1800" dirty="0"/>
              <a:t> 1991: +40%)</a:t>
            </a:r>
          </a:p>
          <a:p>
            <a:pPr>
              <a:lnSpc>
                <a:spcPct val="150000"/>
              </a:lnSpc>
              <a:buClr>
                <a:srgbClr val="C00000"/>
              </a:buClr>
              <a:buFont typeface="Wingdings" pitchFamily="2" charset="2"/>
              <a:buChar char="q"/>
            </a:pPr>
            <a:r>
              <a:rPr lang="de-DE" sz="1800" dirty="0" smtClean="0"/>
              <a:t>Segmentation </a:t>
            </a:r>
            <a:r>
              <a:rPr lang="de-DE" sz="1800" dirty="0" err="1" smtClean="0"/>
              <a:t>of</a:t>
            </a:r>
            <a:r>
              <a:rPr lang="de-DE" sz="1800" dirty="0" smtClean="0"/>
              <a:t> the </a:t>
            </a:r>
            <a:r>
              <a:rPr lang="de-DE" sz="1800" dirty="0" err="1" smtClean="0"/>
              <a:t>employment</a:t>
            </a:r>
            <a:r>
              <a:rPr lang="de-DE" sz="1800" dirty="0" smtClean="0"/>
              <a:t> </a:t>
            </a:r>
            <a:r>
              <a:rPr lang="de-DE" sz="1800" dirty="0" err="1" smtClean="0"/>
              <a:t>market</a:t>
            </a:r>
            <a:r>
              <a:rPr lang="de-DE" sz="1800" dirty="0" smtClean="0"/>
              <a:t> </a:t>
            </a:r>
            <a:r>
              <a:rPr lang="de-DE" sz="1800" dirty="0" err="1" smtClean="0"/>
              <a:t>according</a:t>
            </a:r>
            <a:r>
              <a:rPr lang="de-DE" sz="1800" dirty="0" smtClean="0"/>
              <a:t> </a:t>
            </a:r>
            <a:r>
              <a:rPr lang="de-DE" sz="1800" dirty="0" err="1" smtClean="0"/>
              <a:t>to</a:t>
            </a:r>
            <a:r>
              <a:rPr lang="de-DE" sz="1800" dirty="0" smtClean="0"/>
              <a:t> </a:t>
            </a:r>
            <a:r>
              <a:rPr lang="de-DE" sz="1800" dirty="0" err="1" smtClean="0"/>
              <a:t>nationalties</a:t>
            </a:r>
            <a:endParaRPr lang="en-US" sz="1800" dirty="0"/>
          </a:p>
          <a:p>
            <a:pPr>
              <a:lnSpc>
                <a:spcPct val="150000"/>
              </a:lnSpc>
              <a:buClr>
                <a:srgbClr val="C00000"/>
              </a:buClr>
              <a:buFont typeface="Wingdings" pitchFamily="2" charset="2"/>
              <a:buChar char="q"/>
            </a:pPr>
            <a:r>
              <a:rPr lang="fr-CH" sz="1800" b="1" dirty="0" err="1" smtClean="0"/>
              <a:t>Female</a:t>
            </a:r>
            <a:r>
              <a:rPr lang="fr-CH" sz="1800" b="1" dirty="0" smtClean="0"/>
              <a:t> </a:t>
            </a:r>
            <a:r>
              <a:rPr lang="fr-CH" sz="1800" b="1" dirty="0" err="1"/>
              <a:t>activity</a:t>
            </a:r>
            <a:r>
              <a:rPr lang="fr-CH" sz="1800" b="1" dirty="0"/>
              <a:t> </a:t>
            </a:r>
            <a:r>
              <a:rPr lang="fr-CH" sz="1800" dirty="0"/>
              <a:t>rate </a:t>
            </a:r>
            <a:r>
              <a:rPr lang="fr-CH" sz="1800" dirty="0" err="1"/>
              <a:t>rising</a:t>
            </a:r>
            <a:r>
              <a:rPr lang="fr-CH" sz="1800" dirty="0"/>
              <a:t> but </a:t>
            </a:r>
            <a:r>
              <a:rPr lang="fr-CH" sz="1800" dirty="0" err="1"/>
              <a:t>still</a:t>
            </a:r>
            <a:r>
              <a:rPr lang="fr-CH" sz="1800" dirty="0"/>
              <a:t> on </a:t>
            </a:r>
            <a:r>
              <a:rPr lang="fr-CH" sz="1800" dirty="0" err="1"/>
              <a:t>average</a:t>
            </a:r>
            <a:r>
              <a:rPr lang="fr-CH" sz="1800" dirty="0"/>
              <a:t> </a:t>
            </a:r>
            <a:r>
              <a:rPr lang="fr-CH" sz="1800" dirty="0" err="1"/>
              <a:t>level</a:t>
            </a:r>
            <a:r>
              <a:rPr lang="fr-CH" sz="1800" dirty="0"/>
              <a:t> (2014: 65,5%)</a:t>
            </a:r>
          </a:p>
          <a:p>
            <a:endParaRPr lang="de-DE" dirty="0"/>
          </a:p>
        </p:txBody>
      </p:sp>
      <p:sp>
        <p:nvSpPr>
          <p:cNvPr id="4" name="Slide Number Placeholder 3"/>
          <p:cNvSpPr>
            <a:spLocks noGrp="1"/>
          </p:cNvSpPr>
          <p:nvPr>
            <p:ph type="sldNum" sz="quarter" idx="12"/>
          </p:nvPr>
        </p:nvSpPr>
        <p:spPr/>
        <p:txBody>
          <a:bodyPr/>
          <a:lstStyle/>
          <a:p>
            <a:pPr>
              <a:defRPr/>
            </a:pPr>
            <a:fld id="{8D5966D1-D057-46F2-91A6-30EB58F2CE26}" type="slidenum">
              <a:rPr lang="en-US" altLang="fr-FR" smtClean="0"/>
              <a:pPr>
                <a:defRPr/>
              </a:pPr>
              <a:t>29</a:t>
            </a:fld>
            <a:endParaRPr lang="en-US" altLang="fr-FR"/>
          </a:p>
        </p:txBody>
      </p:sp>
    </p:spTree>
    <p:extLst>
      <p:ext uri="{BB962C8B-B14F-4D97-AF65-F5344CB8AC3E}">
        <p14:creationId xmlns:p14="http://schemas.microsoft.com/office/powerpoint/2010/main" val="980428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44500" indent="-444500" algn="ctr"/>
            <a:r>
              <a:rPr lang="de-DE" sz="2800" u="none" dirty="0" smtClean="0"/>
              <a:t>International </a:t>
            </a:r>
            <a:r>
              <a:rPr lang="de-DE" sz="2800" u="none" dirty="0" err="1" smtClean="0"/>
              <a:t>research</a:t>
            </a:r>
            <a:r>
              <a:rPr lang="de-DE" sz="2800" u="none" dirty="0" smtClean="0"/>
              <a:t> </a:t>
            </a:r>
            <a:r>
              <a:rPr lang="de-DE" sz="2800" u="none" dirty="0" err="1" smtClean="0"/>
              <a:t>trends</a:t>
            </a:r>
            <a:r>
              <a:rPr lang="de-DE" sz="2800" u="none" dirty="0" smtClean="0"/>
              <a:t> on </a:t>
            </a:r>
            <a:r>
              <a:rPr lang="de-DE" sz="2800" u="none" dirty="0" err="1" smtClean="0"/>
              <a:t>transition</a:t>
            </a:r>
            <a:r>
              <a:rPr lang="de-DE" sz="2800" u="none" dirty="0" smtClean="0"/>
              <a:t> </a:t>
            </a:r>
            <a:r>
              <a:rPr lang="de-DE" sz="2800" u="none" dirty="0" err="1" smtClean="0"/>
              <a:t>into</a:t>
            </a:r>
            <a:r>
              <a:rPr lang="de-DE" sz="2800" u="none" dirty="0" smtClean="0"/>
              <a:t> </a:t>
            </a:r>
            <a:r>
              <a:rPr lang="de-DE" sz="2800" u="none" dirty="0" err="1" smtClean="0"/>
              <a:t>the</a:t>
            </a:r>
            <a:r>
              <a:rPr lang="de-DE" sz="2800" u="none" dirty="0" smtClean="0"/>
              <a:t> </a:t>
            </a:r>
            <a:r>
              <a:rPr lang="de-DE" sz="2800" u="none" dirty="0" err="1" smtClean="0"/>
              <a:t>world</a:t>
            </a:r>
            <a:r>
              <a:rPr lang="de-DE" sz="2800" u="none" dirty="0" smtClean="0"/>
              <a:t> </a:t>
            </a:r>
            <a:r>
              <a:rPr lang="de-DE" sz="2800" u="none" dirty="0" err="1" smtClean="0"/>
              <a:t>of</a:t>
            </a:r>
            <a:r>
              <a:rPr lang="de-DE" sz="2800" u="none" dirty="0" smtClean="0"/>
              <a:t> </a:t>
            </a:r>
            <a:r>
              <a:rPr lang="de-DE" sz="2800" u="none" dirty="0" err="1" smtClean="0"/>
              <a:t>work</a:t>
            </a:r>
            <a:endParaRPr lang="de-DE" sz="2800" u="none" dirty="0"/>
          </a:p>
        </p:txBody>
      </p:sp>
      <p:sp>
        <p:nvSpPr>
          <p:cNvPr id="3" name="Content Placeholder 2"/>
          <p:cNvSpPr>
            <a:spLocks noGrp="1"/>
          </p:cNvSpPr>
          <p:nvPr>
            <p:ph idx="1"/>
          </p:nvPr>
        </p:nvSpPr>
        <p:spPr>
          <a:xfrm>
            <a:off x="467544" y="1426185"/>
            <a:ext cx="8676456" cy="4525963"/>
          </a:xfrm>
        </p:spPr>
        <p:txBody>
          <a:bodyPr/>
          <a:lstStyle/>
          <a:p>
            <a:pPr>
              <a:buNone/>
            </a:pPr>
            <a:endParaRPr lang="fr-CH" sz="2000" dirty="0" smtClean="0"/>
          </a:p>
          <a:p>
            <a:pPr>
              <a:buFont typeface="Symbol" panose="05050102010706020507" pitchFamily="18" charset="2"/>
              <a:buChar char="-"/>
            </a:pPr>
            <a:r>
              <a:rPr lang="fr-CH" sz="2000" dirty="0" err="1" smtClean="0"/>
              <a:t>Youth</a:t>
            </a:r>
            <a:r>
              <a:rPr lang="fr-CH" sz="2000" dirty="0" smtClean="0"/>
              <a:t> </a:t>
            </a:r>
            <a:r>
              <a:rPr lang="fr-CH" sz="2000" dirty="0"/>
              <a:t>phase has </a:t>
            </a:r>
            <a:r>
              <a:rPr lang="fr-CH" sz="2000" b="1" dirty="0" err="1"/>
              <a:t>extended</a:t>
            </a:r>
            <a:r>
              <a:rPr lang="fr-CH" sz="2000" dirty="0"/>
              <a:t>, </a:t>
            </a:r>
            <a:r>
              <a:rPr lang="fr-CH" sz="2000" dirty="0" err="1"/>
              <a:t>age</a:t>
            </a:r>
            <a:r>
              <a:rPr lang="fr-CH" sz="2000" dirty="0"/>
              <a:t> </a:t>
            </a:r>
            <a:r>
              <a:rPr lang="fr-CH" sz="2000" dirty="0" err="1" smtClean="0"/>
              <a:t>limits</a:t>
            </a:r>
            <a:r>
              <a:rPr lang="fr-CH" sz="2000" dirty="0" smtClean="0"/>
              <a:t> are </a:t>
            </a:r>
            <a:r>
              <a:rPr lang="fr-CH" sz="2000" dirty="0"/>
              <a:t>hard to </a:t>
            </a:r>
            <a:r>
              <a:rPr lang="fr-CH" sz="2000" dirty="0" err="1" smtClean="0"/>
              <a:t>define</a:t>
            </a:r>
            <a:endParaRPr lang="fr-CH" sz="2000" dirty="0" smtClean="0"/>
          </a:p>
          <a:p>
            <a:pPr lvl="1">
              <a:buFont typeface="Symbol" panose="05050102010706020507" pitchFamily="18" charset="2"/>
              <a:buChar char="-"/>
            </a:pPr>
            <a:r>
              <a:rPr lang="fr-CH" sz="1600" dirty="0" smtClean="0"/>
              <a:t>«post adolescence» (Galland, 2003); «</a:t>
            </a:r>
            <a:r>
              <a:rPr lang="fr-CH" sz="1600" dirty="0" err="1" smtClean="0"/>
              <a:t>emerging</a:t>
            </a:r>
            <a:r>
              <a:rPr lang="fr-CH" sz="1600" dirty="0" smtClean="0"/>
              <a:t> </a:t>
            </a:r>
            <a:r>
              <a:rPr lang="fr-CH" sz="1600" dirty="0" err="1"/>
              <a:t>adulthood</a:t>
            </a:r>
            <a:r>
              <a:rPr lang="fr-CH" sz="1600" dirty="0" smtClean="0"/>
              <a:t>» (</a:t>
            </a:r>
            <a:r>
              <a:rPr lang="fr-CH" sz="1600" dirty="0" err="1" smtClean="0"/>
              <a:t>Arnett</a:t>
            </a:r>
            <a:r>
              <a:rPr lang="fr-CH" sz="1600" dirty="0" smtClean="0"/>
              <a:t>, 2000)</a:t>
            </a:r>
          </a:p>
          <a:p>
            <a:pPr marL="0" indent="0">
              <a:buNone/>
            </a:pPr>
            <a:endParaRPr lang="en-US" sz="2000" dirty="0"/>
          </a:p>
          <a:p>
            <a:pPr>
              <a:buFont typeface="Symbol" panose="05050102010706020507" pitchFamily="18" charset="2"/>
              <a:buChar char="-"/>
            </a:pPr>
            <a:r>
              <a:rPr lang="en-US" sz="2000" b="1" dirty="0" smtClean="0">
                <a:solidFill>
                  <a:srgbClr val="000000"/>
                </a:solidFill>
              </a:rPr>
              <a:t>Postponement, de-standardization, individualization, reversibility</a:t>
            </a:r>
            <a:r>
              <a:rPr lang="en-US" sz="2000" dirty="0" smtClean="0">
                <a:solidFill>
                  <a:srgbClr val="000000"/>
                </a:solidFill>
              </a:rPr>
              <a:t> of transition markers </a:t>
            </a:r>
            <a:r>
              <a:rPr lang="en-US" sz="1600" dirty="0" smtClean="0">
                <a:solidFill>
                  <a:srgbClr val="000000"/>
                </a:solidFill>
              </a:rPr>
              <a:t>(Walther, 2006)</a:t>
            </a:r>
          </a:p>
          <a:p>
            <a:pPr>
              <a:buFont typeface="Symbol" panose="05050102010706020507" pitchFamily="18" charset="2"/>
              <a:buChar char="-"/>
            </a:pPr>
            <a:endParaRPr lang="en-US" sz="1600" dirty="0">
              <a:solidFill>
                <a:srgbClr val="000000"/>
              </a:solidFill>
            </a:endParaRPr>
          </a:p>
          <a:p>
            <a:pPr>
              <a:buFont typeface="Symbol" panose="05050102010706020507" pitchFamily="18" charset="2"/>
              <a:buChar char="-"/>
            </a:pPr>
            <a:r>
              <a:rPr lang="en-US" sz="2000" dirty="0" smtClean="0"/>
              <a:t>“[…] adolescence </a:t>
            </a:r>
            <a:r>
              <a:rPr lang="en-US" sz="2000" dirty="0"/>
              <a:t>today is </a:t>
            </a:r>
            <a:r>
              <a:rPr lang="en-US" sz="2000" dirty="0" err="1"/>
              <a:t>characterised</a:t>
            </a:r>
            <a:r>
              <a:rPr lang="en-US" sz="2000" dirty="0"/>
              <a:t> by </a:t>
            </a:r>
            <a:r>
              <a:rPr lang="en-US" sz="2000" b="1" dirty="0"/>
              <a:t>status </a:t>
            </a:r>
            <a:r>
              <a:rPr lang="en-US" sz="2000" b="1" dirty="0" smtClean="0"/>
              <a:t>insecurity</a:t>
            </a:r>
            <a:r>
              <a:rPr lang="en-US" sz="2000" dirty="0" smtClean="0"/>
              <a:t>. The </a:t>
            </a:r>
            <a:r>
              <a:rPr lang="en-US" sz="2000" dirty="0"/>
              <a:t>status passage does not lead to any fixed endpoint. It has </a:t>
            </a:r>
            <a:r>
              <a:rPr lang="en-US" sz="2000" b="1" dirty="0"/>
              <a:t>lost the notion of a secure </a:t>
            </a:r>
            <a:r>
              <a:rPr lang="en-US" sz="2000" b="1" dirty="0" smtClean="0"/>
              <a:t>and safe </a:t>
            </a:r>
            <a:r>
              <a:rPr lang="en-US" sz="2000" b="1" dirty="0"/>
              <a:t>transition</a:t>
            </a:r>
            <a:r>
              <a:rPr lang="en-US" sz="2000" dirty="0"/>
              <a:t> from one social position to another</a:t>
            </a:r>
            <a:r>
              <a:rPr lang="en-US" sz="1600" dirty="0" smtClean="0"/>
              <a:t>.” </a:t>
            </a:r>
            <a:r>
              <a:rPr lang="en-US" sz="1600" dirty="0">
                <a:solidFill>
                  <a:srgbClr val="000000"/>
                </a:solidFill>
              </a:rPr>
              <a:t>(</a:t>
            </a:r>
            <a:r>
              <a:rPr lang="en-US" sz="1600" dirty="0" err="1">
                <a:solidFill>
                  <a:srgbClr val="000000"/>
                </a:solidFill>
              </a:rPr>
              <a:t>Hurrelmann</a:t>
            </a:r>
            <a:r>
              <a:rPr lang="en-US" sz="1600" dirty="0">
                <a:solidFill>
                  <a:srgbClr val="000000"/>
                </a:solidFill>
              </a:rPr>
              <a:t> &amp; </a:t>
            </a:r>
            <a:r>
              <a:rPr lang="en-US" sz="1600" dirty="0" err="1">
                <a:solidFill>
                  <a:srgbClr val="000000"/>
                </a:solidFill>
              </a:rPr>
              <a:t>Quenzel</a:t>
            </a:r>
            <a:r>
              <a:rPr lang="en-US" sz="1600" dirty="0">
                <a:solidFill>
                  <a:srgbClr val="000000"/>
                </a:solidFill>
              </a:rPr>
              <a:t>, 2013)</a:t>
            </a:r>
          </a:p>
          <a:p>
            <a:pPr>
              <a:buFont typeface="Symbol" panose="05050102010706020507" pitchFamily="18" charset="2"/>
              <a:buChar char="-"/>
            </a:pPr>
            <a:endParaRPr lang="en-US" sz="2000" i="1" dirty="0"/>
          </a:p>
          <a:p>
            <a:pPr marL="0" indent="0">
              <a:buNone/>
            </a:pPr>
            <a:endParaRPr lang="en-US" sz="2000" dirty="0"/>
          </a:p>
          <a:p>
            <a:endParaRPr lang="de-DE" dirty="0"/>
          </a:p>
        </p:txBody>
      </p:sp>
      <p:sp>
        <p:nvSpPr>
          <p:cNvPr id="4" name="Slide Number Placeholder 3"/>
          <p:cNvSpPr>
            <a:spLocks noGrp="1"/>
          </p:cNvSpPr>
          <p:nvPr>
            <p:ph type="sldNum" sz="quarter" idx="12"/>
          </p:nvPr>
        </p:nvSpPr>
        <p:spPr/>
        <p:txBody>
          <a:bodyPr/>
          <a:lstStyle/>
          <a:p>
            <a:pPr>
              <a:defRPr/>
            </a:pPr>
            <a:fld id="{8D5966D1-D057-46F2-91A6-30EB58F2CE26}" type="slidenum">
              <a:rPr lang="en-US" altLang="fr-FR" smtClean="0"/>
              <a:pPr>
                <a:defRPr/>
              </a:pPr>
              <a:t>3</a:t>
            </a:fld>
            <a:endParaRPr lang="en-US" altLang="fr-FR"/>
          </a:p>
        </p:txBody>
      </p:sp>
    </p:spTree>
    <p:extLst>
      <p:ext uri="{BB962C8B-B14F-4D97-AF65-F5344CB8AC3E}">
        <p14:creationId xmlns:p14="http://schemas.microsoft.com/office/powerpoint/2010/main" val="40179132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none" dirty="0" smtClean="0"/>
              <a:t>Further results </a:t>
            </a:r>
            <a:endParaRPr lang="en-US" u="none" dirty="0"/>
          </a:p>
        </p:txBody>
      </p:sp>
      <p:sp>
        <p:nvSpPr>
          <p:cNvPr id="3" name="Content Placeholder 2"/>
          <p:cNvSpPr>
            <a:spLocks noGrp="1"/>
          </p:cNvSpPr>
          <p:nvPr>
            <p:ph idx="1"/>
          </p:nvPr>
        </p:nvSpPr>
        <p:spPr/>
        <p:txBody>
          <a:bodyPr/>
          <a:lstStyle/>
          <a:p>
            <a:pPr algn="ctr">
              <a:buNone/>
            </a:pPr>
            <a:r>
              <a:rPr lang="en-US" sz="2800" dirty="0" smtClean="0"/>
              <a:t>If you are interested in more detailed information or additional results… you can find </a:t>
            </a:r>
          </a:p>
          <a:p>
            <a:pPr algn="ctr">
              <a:buNone/>
            </a:pPr>
            <a:endParaRPr lang="en-US" sz="2800" dirty="0" smtClean="0"/>
          </a:p>
          <a:p>
            <a:pPr algn="ctr">
              <a:buNone/>
            </a:pPr>
            <a:r>
              <a:rPr lang="en-US" b="1" dirty="0" smtClean="0"/>
              <a:t>The Luxembourgish Youth Report </a:t>
            </a:r>
          </a:p>
          <a:p>
            <a:pPr lvl="1"/>
            <a:r>
              <a:rPr lang="en-US" dirty="0" smtClean="0"/>
              <a:t> English short version</a:t>
            </a:r>
          </a:p>
          <a:p>
            <a:pPr lvl="1"/>
            <a:r>
              <a:rPr lang="en-US" dirty="0" smtClean="0"/>
              <a:t> German full version </a:t>
            </a:r>
          </a:p>
          <a:p>
            <a:pPr lvl="1"/>
            <a:endParaRPr lang="en-US" dirty="0" smtClean="0"/>
          </a:p>
          <a:p>
            <a:pPr algn="ctr">
              <a:buNone/>
            </a:pPr>
            <a:r>
              <a:rPr lang="en-US" sz="2800" b="1" dirty="0">
                <a:solidFill>
                  <a:srgbClr val="D43721"/>
                </a:solidFill>
                <a:latin typeface="+mj-lt"/>
                <a:cs typeface="+mj-cs"/>
              </a:rPr>
              <a:t>http://www.jugend-in-luxemburg.lu/jugendbericht-2015/</a:t>
            </a:r>
          </a:p>
          <a:p>
            <a:pPr algn="ctr">
              <a:buNone/>
            </a:pPr>
            <a:endParaRPr lang="en-US" sz="2400" dirty="0"/>
          </a:p>
        </p:txBody>
      </p:sp>
      <p:sp>
        <p:nvSpPr>
          <p:cNvPr id="4" name="Slide Number Placeholder 3"/>
          <p:cNvSpPr>
            <a:spLocks noGrp="1"/>
          </p:cNvSpPr>
          <p:nvPr>
            <p:ph type="sldNum" sz="quarter" idx="12"/>
          </p:nvPr>
        </p:nvSpPr>
        <p:spPr/>
        <p:txBody>
          <a:bodyPr/>
          <a:lstStyle/>
          <a:p>
            <a:pPr>
              <a:defRPr/>
            </a:pPr>
            <a:fld id="{8D5966D1-D057-46F2-91A6-30EB58F2CE26}" type="slidenum">
              <a:rPr lang="en-US" altLang="fr-FR" smtClean="0"/>
              <a:pPr>
                <a:defRPr/>
              </a:pPr>
              <a:t>30</a:t>
            </a:fld>
            <a:endParaRPr lang="en-US" altLang="fr-F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2996952"/>
            <a:ext cx="7128792" cy="532656"/>
          </a:xfrm>
        </p:spPr>
        <p:txBody>
          <a:bodyPr/>
          <a:lstStyle/>
          <a:p>
            <a:pPr marL="0" indent="0">
              <a:buNone/>
            </a:pPr>
            <a:r>
              <a:rPr lang="fr-CH" b="1" dirty="0" err="1" smtClean="0">
                <a:solidFill>
                  <a:srgbClr val="D43721"/>
                </a:solidFill>
              </a:rPr>
              <a:t>Thank</a:t>
            </a:r>
            <a:r>
              <a:rPr lang="fr-CH" b="1" dirty="0" smtClean="0">
                <a:solidFill>
                  <a:srgbClr val="D43721"/>
                </a:solidFill>
              </a:rPr>
              <a:t> </a:t>
            </a:r>
            <a:r>
              <a:rPr lang="fr-CH" b="1" dirty="0" err="1" smtClean="0">
                <a:solidFill>
                  <a:srgbClr val="D43721"/>
                </a:solidFill>
              </a:rPr>
              <a:t>you</a:t>
            </a:r>
            <a:r>
              <a:rPr lang="fr-CH" b="1" dirty="0" smtClean="0">
                <a:solidFill>
                  <a:srgbClr val="D43721"/>
                </a:solidFill>
              </a:rPr>
              <a:t> for </a:t>
            </a:r>
            <a:r>
              <a:rPr lang="fr-CH" b="1" dirty="0" err="1" smtClean="0">
                <a:solidFill>
                  <a:srgbClr val="D43721"/>
                </a:solidFill>
              </a:rPr>
              <a:t>your</a:t>
            </a:r>
            <a:r>
              <a:rPr lang="fr-CH" b="1" dirty="0" smtClean="0">
                <a:solidFill>
                  <a:srgbClr val="D43721"/>
                </a:solidFill>
              </a:rPr>
              <a:t> </a:t>
            </a:r>
            <a:r>
              <a:rPr lang="fr-CH" b="1" dirty="0" err="1" smtClean="0">
                <a:solidFill>
                  <a:srgbClr val="D43721"/>
                </a:solidFill>
              </a:rPr>
              <a:t>kind</a:t>
            </a:r>
            <a:r>
              <a:rPr lang="fr-CH" b="1" dirty="0" smtClean="0">
                <a:solidFill>
                  <a:srgbClr val="D43721"/>
                </a:solidFill>
              </a:rPr>
              <a:t> attention</a:t>
            </a:r>
            <a:r>
              <a:rPr lang="fr-CH" dirty="0" smtClean="0">
                <a:solidFill>
                  <a:srgbClr val="D43721"/>
                </a:solidFill>
              </a:rPr>
              <a:t>!</a:t>
            </a:r>
            <a:endParaRPr lang="de-DE" dirty="0">
              <a:solidFill>
                <a:srgbClr val="D43721"/>
              </a:solidFill>
            </a:endParaRPr>
          </a:p>
        </p:txBody>
      </p:sp>
      <p:sp>
        <p:nvSpPr>
          <p:cNvPr id="4" name="Slide Number Placeholder 3"/>
          <p:cNvSpPr>
            <a:spLocks noGrp="1"/>
          </p:cNvSpPr>
          <p:nvPr>
            <p:ph type="sldNum" sz="quarter" idx="12"/>
          </p:nvPr>
        </p:nvSpPr>
        <p:spPr/>
        <p:txBody>
          <a:bodyPr/>
          <a:lstStyle/>
          <a:p>
            <a:pPr>
              <a:defRPr/>
            </a:pPr>
            <a:fld id="{8D5966D1-D057-46F2-91A6-30EB58F2CE26}" type="slidenum">
              <a:rPr lang="en-US" altLang="fr-FR" smtClean="0"/>
              <a:pPr>
                <a:defRPr/>
              </a:pPr>
              <a:t>31</a:t>
            </a:fld>
            <a:endParaRPr lang="en-US" altLang="fr-FR"/>
          </a:p>
        </p:txBody>
      </p:sp>
    </p:spTree>
    <p:extLst>
      <p:ext uri="{BB962C8B-B14F-4D97-AF65-F5344CB8AC3E}">
        <p14:creationId xmlns:p14="http://schemas.microsoft.com/office/powerpoint/2010/main" val="21775334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Bibliography</a:t>
            </a:r>
            <a:endParaRPr lang="de-DE" dirty="0"/>
          </a:p>
        </p:txBody>
      </p:sp>
      <p:sp>
        <p:nvSpPr>
          <p:cNvPr id="3" name="Content Placeholder 2"/>
          <p:cNvSpPr>
            <a:spLocks noGrp="1"/>
          </p:cNvSpPr>
          <p:nvPr>
            <p:ph idx="1"/>
          </p:nvPr>
        </p:nvSpPr>
        <p:spPr>
          <a:xfrm>
            <a:off x="179512" y="1600200"/>
            <a:ext cx="8856984" cy="4525963"/>
          </a:xfrm>
        </p:spPr>
        <p:txBody>
          <a:bodyPr/>
          <a:lstStyle/>
          <a:p>
            <a:pPr marL="269875" lvl="1" indent="-269875"/>
            <a:r>
              <a:rPr lang="en-US" sz="1000" dirty="0"/>
              <a:t>Arnett, J. J. (2001). Conceptions of the Transition to Adulthood: Perspectives From Adolescence Through Midlife. </a:t>
            </a:r>
            <a:r>
              <a:rPr lang="en-US" sz="1000" i="1" dirty="0"/>
              <a:t>Journal of Adult Development, 8</a:t>
            </a:r>
            <a:r>
              <a:rPr lang="en-US" sz="1000" dirty="0"/>
              <a:t>(2), 133–143.</a:t>
            </a:r>
          </a:p>
          <a:p>
            <a:pPr marL="269875" lvl="1" indent="-269875"/>
            <a:r>
              <a:rPr lang="en-US" sz="1000" dirty="0"/>
              <a:t>Arnett, J. J. (2000). Emerging adulthood: A theory of development from the late teens through the twenties. </a:t>
            </a:r>
            <a:r>
              <a:rPr lang="en-US" sz="1000" i="1" dirty="0"/>
              <a:t>American Psychologist, 55</a:t>
            </a:r>
            <a:r>
              <a:rPr lang="en-US" sz="1000" dirty="0"/>
              <a:t>(5), 469–480. </a:t>
            </a:r>
          </a:p>
          <a:p>
            <a:pPr marL="269875" lvl="1" indent="-269875"/>
            <a:r>
              <a:rPr lang="en-US" sz="1000" dirty="0" smtClean="0"/>
              <a:t>du </a:t>
            </a:r>
            <a:r>
              <a:rPr lang="en-US" sz="1000" dirty="0"/>
              <a:t>Bois-</a:t>
            </a:r>
            <a:r>
              <a:rPr lang="en-US" sz="1000" dirty="0" err="1"/>
              <a:t>Reymond</a:t>
            </a:r>
            <a:r>
              <a:rPr lang="en-US" sz="1000" dirty="0"/>
              <a:t>, M. (2009). Models of navigation and life management. In A. Furlong (Ed.), </a:t>
            </a:r>
            <a:r>
              <a:rPr lang="en-US" sz="1000" i="1" dirty="0"/>
              <a:t>Handbook of youth and young adulthood. New perspectives and agendas </a:t>
            </a:r>
            <a:r>
              <a:rPr lang="en-US" sz="1000" dirty="0"/>
              <a:t>(pp. 31–38). London, New York: Routledge.</a:t>
            </a:r>
          </a:p>
          <a:p>
            <a:pPr marL="269875" lvl="1" indent="-269875"/>
            <a:r>
              <a:rPr lang="fr-CH" sz="1000" dirty="0"/>
              <a:t>Galland, O. (2003). Adolescence, Post-adolescence, </a:t>
            </a:r>
            <a:r>
              <a:rPr lang="fr-CH" sz="1000" dirty="0" err="1"/>
              <a:t>Youth</a:t>
            </a:r>
            <a:r>
              <a:rPr lang="fr-CH" sz="1000" dirty="0"/>
              <a:t>: </a:t>
            </a:r>
            <a:r>
              <a:rPr lang="fr-CH" sz="1000" dirty="0" err="1"/>
              <a:t>Revised</a:t>
            </a:r>
            <a:r>
              <a:rPr lang="fr-CH" sz="1000" dirty="0"/>
              <a:t> </a:t>
            </a:r>
            <a:r>
              <a:rPr lang="fr-CH" sz="1000" dirty="0" err="1"/>
              <a:t>Interpretations</a:t>
            </a:r>
            <a:r>
              <a:rPr lang="fr-CH" sz="1000" dirty="0"/>
              <a:t>. </a:t>
            </a:r>
            <a:r>
              <a:rPr lang="fr-CH" sz="1000" i="1" dirty="0"/>
              <a:t>Revue française de sociologie, 5</a:t>
            </a:r>
            <a:r>
              <a:rPr lang="fr-CH" sz="1000" dirty="0"/>
              <a:t>(44), 163–188.</a:t>
            </a:r>
          </a:p>
          <a:p>
            <a:pPr marL="269875" lvl="1" indent="-269875"/>
            <a:r>
              <a:rPr lang="en-US" sz="1000" dirty="0" err="1" smtClean="0"/>
              <a:t>Hurrelmann</a:t>
            </a:r>
            <a:r>
              <a:rPr lang="en-US" sz="1000" dirty="0"/>
              <a:t>, K., &amp; </a:t>
            </a:r>
            <a:r>
              <a:rPr lang="en-US" sz="1000" dirty="0" err="1"/>
              <a:t>Quenzel</a:t>
            </a:r>
            <a:r>
              <a:rPr lang="en-US" sz="1000" dirty="0"/>
              <a:t>, G. (2015). Lost in transition: status insecurity and inconsistency as hallmarks of modern adolescence. </a:t>
            </a:r>
            <a:r>
              <a:rPr lang="en-US" sz="1000" i="1" dirty="0"/>
              <a:t>International Journal of Adolescence and Youth, 20</a:t>
            </a:r>
            <a:r>
              <a:rPr lang="en-US" sz="1000" dirty="0"/>
              <a:t>(3), </a:t>
            </a:r>
            <a:r>
              <a:rPr lang="en-US" sz="1000" dirty="0" smtClean="0"/>
              <a:t>261–270.</a:t>
            </a:r>
          </a:p>
          <a:p>
            <a:pPr marL="269875" lvl="1" indent="-269875"/>
            <a:r>
              <a:rPr lang="de-DE" sz="1000" dirty="0"/>
              <a:t>Kohli, M. (2000): Arbeit im Lebenslauf: Alte und neue Paradoxien [Work in the </a:t>
            </a:r>
            <a:r>
              <a:rPr lang="de-DE" sz="1000" dirty="0" err="1"/>
              <a:t>life</a:t>
            </a:r>
            <a:r>
              <a:rPr lang="de-DE" sz="1000" dirty="0"/>
              <a:t> </a:t>
            </a:r>
            <a:r>
              <a:rPr lang="de-DE" sz="1000" dirty="0" err="1"/>
              <a:t>course</a:t>
            </a:r>
            <a:r>
              <a:rPr lang="de-DE" sz="1000" dirty="0"/>
              <a:t>: Old </a:t>
            </a:r>
            <a:r>
              <a:rPr lang="de-DE" sz="1000" dirty="0" err="1"/>
              <a:t>and</a:t>
            </a:r>
            <a:r>
              <a:rPr lang="de-DE" sz="1000" dirty="0"/>
              <a:t> </a:t>
            </a:r>
            <a:r>
              <a:rPr lang="de-DE" sz="1000" dirty="0" err="1"/>
              <a:t>new</a:t>
            </a:r>
            <a:r>
              <a:rPr lang="de-DE" sz="1000" dirty="0"/>
              <a:t> paradoxes]. In: J. </a:t>
            </a:r>
            <a:r>
              <a:rPr lang="de-DE" sz="1000" dirty="0" err="1"/>
              <a:t>Kocka</a:t>
            </a:r>
            <a:r>
              <a:rPr lang="de-DE" sz="1000" dirty="0"/>
              <a:t> &amp; C. Offe (Hrsg.), </a:t>
            </a:r>
            <a:r>
              <a:rPr lang="de-DE" sz="1000" i="1" dirty="0"/>
              <a:t>Geschichte und Zukunft der Arbeit. </a:t>
            </a:r>
            <a:r>
              <a:rPr lang="de-DE" sz="1000" dirty="0"/>
              <a:t>Frankfurt: Campus, S. 362-382. </a:t>
            </a:r>
            <a:endParaRPr lang="de-DE" sz="1000" dirty="0" smtClean="0"/>
          </a:p>
          <a:p>
            <a:pPr marL="269875" lvl="1" indent="-269875"/>
            <a:r>
              <a:rPr lang="en-US" sz="1000" dirty="0" err="1" smtClean="0"/>
              <a:t>Mørch</a:t>
            </a:r>
            <a:r>
              <a:rPr lang="en-US" sz="1000" dirty="0" smtClean="0"/>
              <a:t>, S. (2003). Youth and education. </a:t>
            </a:r>
            <a:r>
              <a:rPr lang="en-US" sz="1000" i="1" dirty="0" smtClean="0"/>
              <a:t>Young, 11</a:t>
            </a:r>
            <a:r>
              <a:rPr lang="en-US" sz="1000" dirty="0" smtClean="0"/>
              <a:t>(1), 49–73.</a:t>
            </a:r>
          </a:p>
          <a:p>
            <a:pPr marL="269875" lvl="1" indent="-269875"/>
            <a:r>
              <a:rPr lang="de-DE" sz="1000" dirty="0" smtClean="0"/>
              <a:t>Rahn</a:t>
            </a:r>
            <a:r>
              <a:rPr lang="de-DE" sz="1000" dirty="0"/>
              <a:t>, P. (2005): Übergang zur Erwerbstätigkeit: Bewältigungsstrategien in benachteiligten Lebenslagen [Transition </a:t>
            </a:r>
            <a:r>
              <a:rPr lang="de-DE" sz="1000" dirty="0" err="1"/>
              <a:t>to</a:t>
            </a:r>
            <a:r>
              <a:rPr lang="de-DE" sz="1000" dirty="0"/>
              <a:t> </a:t>
            </a:r>
            <a:r>
              <a:rPr lang="de-DE" sz="1000" dirty="0" err="1"/>
              <a:t>employment</a:t>
            </a:r>
            <a:r>
              <a:rPr lang="de-DE" sz="1000" dirty="0"/>
              <a:t>: Coping </a:t>
            </a:r>
            <a:r>
              <a:rPr lang="de-DE" sz="1000" dirty="0" err="1"/>
              <a:t>strategies</a:t>
            </a:r>
            <a:r>
              <a:rPr lang="de-DE" sz="1000" dirty="0"/>
              <a:t> in </a:t>
            </a:r>
            <a:r>
              <a:rPr lang="de-DE" sz="1000" dirty="0" err="1"/>
              <a:t>disadvantaged</a:t>
            </a:r>
            <a:r>
              <a:rPr lang="de-DE" sz="1000" dirty="0"/>
              <a:t> </a:t>
            </a:r>
            <a:r>
              <a:rPr lang="de-DE" sz="1000" dirty="0" err="1"/>
              <a:t>situations</a:t>
            </a:r>
            <a:r>
              <a:rPr lang="de-DE" sz="1000" dirty="0"/>
              <a:t>]. Wiesbaden: VS Verl. für Sozialwissenschaften. </a:t>
            </a:r>
            <a:endParaRPr lang="en-US" sz="1000" dirty="0" smtClean="0"/>
          </a:p>
          <a:p>
            <a:pPr marL="269875" lvl="1" indent="-269875"/>
            <a:r>
              <a:rPr lang="de-DE" sz="1000" dirty="0" smtClean="0"/>
              <a:t>Schumacher</a:t>
            </a:r>
            <a:r>
              <a:rPr lang="de-DE" sz="1000" dirty="0"/>
              <a:t>, A.; Haas, C.; Weis, D. &amp; Heinen, A. (2015): Übergänge vom Bildungssystem in die Arbeitswelt [</a:t>
            </a:r>
            <a:r>
              <a:rPr lang="de-DE" sz="1000" dirty="0" err="1"/>
              <a:t>Transitions</a:t>
            </a:r>
            <a:r>
              <a:rPr lang="de-DE" sz="1000" dirty="0"/>
              <a:t> </a:t>
            </a:r>
            <a:r>
              <a:rPr lang="de-DE" sz="1000" dirty="0" err="1"/>
              <a:t>from</a:t>
            </a:r>
            <a:r>
              <a:rPr lang="de-DE" sz="1000" dirty="0"/>
              <a:t> the </a:t>
            </a:r>
            <a:r>
              <a:rPr lang="de-DE" sz="1000" dirty="0" err="1"/>
              <a:t>educational</a:t>
            </a:r>
            <a:r>
              <a:rPr lang="de-DE" sz="1000" dirty="0"/>
              <a:t> </a:t>
            </a:r>
            <a:r>
              <a:rPr lang="de-DE" sz="1000" dirty="0" err="1"/>
              <a:t>system</a:t>
            </a:r>
            <a:r>
              <a:rPr lang="de-DE" sz="1000" dirty="0"/>
              <a:t> </a:t>
            </a:r>
            <a:r>
              <a:rPr lang="de-DE" sz="1000" dirty="0" err="1"/>
              <a:t>to</a:t>
            </a:r>
            <a:r>
              <a:rPr lang="de-DE" sz="1000" dirty="0"/>
              <a:t> the </a:t>
            </a:r>
            <a:r>
              <a:rPr lang="de-DE" sz="1000" dirty="0" err="1"/>
              <a:t>working</a:t>
            </a:r>
            <a:r>
              <a:rPr lang="de-DE" sz="1000" dirty="0"/>
              <a:t> </a:t>
            </a:r>
            <a:r>
              <a:rPr lang="de-DE" sz="1000" dirty="0" err="1"/>
              <a:t>world</a:t>
            </a:r>
            <a:r>
              <a:rPr lang="de-DE" sz="1000" dirty="0"/>
              <a:t>]. In H. Willems (Hrsg.), </a:t>
            </a:r>
            <a:r>
              <a:rPr lang="de-DE" sz="1000" i="1" dirty="0"/>
              <a:t>Übergänge vom Jugend- ins Erwachsenenalter: Verläufe, Perspektiven, Herausforderungen. </a:t>
            </a:r>
            <a:r>
              <a:rPr lang="de-DE" sz="1000" dirty="0" smtClean="0"/>
              <a:t>Luxemburg, 61-162.</a:t>
            </a:r>
          </a:p>
          <a:p>
            <a:pPr marL="269875" lvl="1" indent="-269875"/>
            <a:r>
              <a:rPr lang="en-US" sz="1000" dirty="0" smtClean="0"/>
              <a:t>Shanahan, M. J., </a:t>
            </a:r>
            <a:r>
              <a:rPr lang="en-US" sz="1000" dirty="0" err="1" smtClean="0"/>
              <a:t>Porfeli</a:t>
            </a:r>
            <a:r>
              <a:rPr lang="en-US" sz="1000" dirty="0" smtClean="0"/>
              <a:t>, E. J., Mortimer, J. T., &amp; Erickson Lance D. (2005). Subjective age identity and the transition to adulthood. In R. A. </a:t>
            </a:r>
            <a:r>
              <a:rPr lang="en-US" sz="1000" dirty="0" err="1" smtClean="0"/>
              <a:t>Settersten</a:t>
            </a:r>
            <a:r>
              <a:rPr lang="en-US" sz="1000" dirty="0" smtClean="0"/>
              <a:t>, F. F. Furstenberg, &amp; R. G. </a:t>
            </a:r>
            <a:r>
              <a:rPr lang="en-US" sz="1000" dirty="0" err="1" smtClean="0"/>
              <a:t>Rumbaut</a:t>
            </a:r>
            <a:r>
              <a:rPr lang="en-US" sz="1000" dirty="0" smtClean="0"/>
              <a:t> (Eds.), </a:t>
            </a:r>
            <a:r>
              <a:rPr lang="en-US" sz="1000" i="1" dirty="0" smtClean="0"/>
              <a:t>The John D. and Catherine T. MacArthur Foundation Series on Mental Health and Development. Research Network on Transitions to Adulthood and Public Policy. On the frontier of adulthood. Theory, research, and public policy </a:t>
            </a:r>
            <a:r>
              <a:rPr lang="en-US" sz="1000" dirty="0" smtClean="0"/>
              <a:t>(pp. 225–255). Chicago: The University of Chicago Press; University Presses Marketing</a:t>
            </a:r>
          </a:p>
          <a:p>
            <a:pPr marL="269875" lvl="1" indent="-269875"/>
            <a:r>
              <a:rPr lang="en-US" sz="1000" dirty="0" smtClean="0"/>
              <a:t>Wallace</a:t>
            </a:r>
            <a:r>
              <a:rPr lang="en-US" sz="1000" dirty="0"/>
              <a:t>, C. (1997). </a:t>
            </a:r>
            <a:r>
              <a:rPr lang="en-US" sz="1000" i="1" dirty="0"/>
              <a:t>How Old is Young and How Young is Old?: The Restructuring of Age and the Life-course in Europe</a:t>
            </a:r>
            <a:r>
              <a:rPr lang="en-US" sz="1000" dirty="0"/>
              <a:t>. Wien.</a:t>
            </a:r>
          </a:p>
          <a:p>
            <a:pPr marL="269875" lvl="1" indent="-269875"/>
            <a:r>
              <a:rPr lang="en-US" sz="1000" dirty="0"/>
              <a:t>Walther, A. (2006). Regimes of youth transitions: Choice, flexibility and security in young people’s experiences across different European contexts. </a:t>
            </a:r>
            <a:r>
              <a:rPr lang="en-US" sz="1000" i="1" dirty="0"/>
              <a:t>Young, 14</a:t>
            </a:r>
            <a:r>
              <a:rPr lang="en-US" sz="1000" dirty="0"/>
              <a:t>(2), </a:t>
            </a:r>
            <a:r>
              <a:rPr lang="en-US" sz="1000" dirty="0" smtClean="0"/>
              <a:t>119–139</a:t>
            </a:r>
          </a:p>
          <a:p>
            <a:pPr marL="269875" lvl="1" indent="-269875"/>
            <a:r>
              <a:rPr lang="en-US" sz="1000" dirty="0"/>
              <a:t>Walther, A. &amp; Plug, W. (2006): Transitions from school to work in Europe: </a:t>
            </a:r>
            <a:r>
              <a:rPr lang="en-US" sz="1000" dirty="0" err="1"/>
              <a:t>Destandardization</a:t>
            </a:r>
            <a:r>
              <a:rPr lang="en-US" sz="1000" dirty="0"/>
              <a:t> and policy trends. </a:t>
            </a:r>
            <a:r>
              <a:rPr lang="en-US" sz="1000" i="1" dirty="0"/>
              <a:t>New Directions for Child &amp; Adolescent Development (113),</a:t>
            </a:r>
            <a:r>
              <a:rPr lang="en-US" sz="1000" dirty="0"/>
              <a:t> 77-90</a:t>
            </a:r>
            <a:r>
              <a:rPr lang="en-US" sz="1000" dirty="0" smtClean="0"/>
              <a:t>.</a:t>
            </a:r>
          </a:p>
          <a:p>
            <a:pPr marL="269875" lvl="1" indent="-269875"/>
            <a:r>
              <a:rPr lang="en-US" sz="1000" dirty="0"/>
              <a:t>Willems, H. (</a:t>
            </a:r>
            <a:r>
              <a:rPr lang="en-US" sz="1000" dirty="0" err="1"/>
              <a:t>Hrsg</a:t>
            </a:r>
            <a:r>
              <a:rPr lang="en-US" sz="1000" dirty="0"/>
              <a:t>.) (2015): </a:t>
            </a:r>
            <a:r>
              <a:rPr lang="en-US" sz="1000" dirty="0" err="1"/>
              <a:t>Übergänge</a:t>
            </a:r>
            <a:r>
              <a:rPr lang="en-US" sz="1000" dirty="0"/>
              <a:t> </a:t>
            </a:r>
            <a:r>
              <a:rPr lang="en-US" sz="1000" dirty="0" err="1"/>
              <a:t>vom</a:t>
            </a:r>
            <a:r>
              <a:rPr lang="en-US" sz="1000" dirty="0"/>
              <a:t> </a:t>
            </a:r>
            <a:r>
              <a:rPr lang="en-US" sz="1000" dirty="0" err="1"/>
              <a:t>Jugend</a:t>
            </a:r>
            <a:r>
              <a:rPr lang="en-US" sz="1000" dirty="0"/>
              <a:t>- ins </a:t>
            </a:r>
            <a:r>
              <a:rPr lang="en-US" sz="1000" dirty="0" err="1"/>
              <a:t>Erwachsenenalter</a:t>
            </a:r>
            <a:r>
              <a:rPr lang="en-US" sz="1000" dirty="0"/>
              <a:t>: </a:t>
            </a:r>
            <a:r>
              <a:rPr lang="en-US" sz="1000" dirty="0" err="1"/>
              <a:t>Verläufe</a:t>
            </a:r>
            <a:r>
              <a:rPr lang="en-US" sz="1000" dirty="0"/>
              <a:t>, </a:t>
            </a:r>
            <a:r>
              <a:rPr lang="en-US" sz="1000" dirty="0" err="1"/>
              <a:t>Perspektiven</a:t>
            </a:r>
            <a:r>
              <a:rPr lang="en-US" sz="1000" dirty="0"/>
              <a:t>, </a:t>
            </a:r>
            <a:r>
              <a:rPr lang="en-US" sz="1000" dirty="0" err="1"/>
              <a:t>Herausforderungen</a:t>
            </a:r>
            <a:r>
              <a:rPr lang="en-US" sz="1000" dirty="0"/>
              <a:t> [Transitions from adolescence to adulthood: Profiles, perspectives, challenges]. Luxemburg.</a:t>
            </a:r>
          </a:p>
          <a:p>
            <a:pPr marL="269875" lvl="1" indent="-269875"/>
            <a:r>
              <a:rPr lang="fr-CH" sz="1000" dirty="0" err="1" smtClean="0"/>
              <a:t>Zahn-Waxler</a:t>
            </a:r>
            <a:r>
              <a:rPr lang="fr-CH" sz="1000" dirty="0"/>
              <a:t>, C. (1996). </a:t>
            </a:r>
            <a:r>
              <a:rPr lang="fr-CH" sz="1000" dirty="0" err="1"/>
              <a:t>Environment</a:t>
            </a:r>
            <a:r>
              <a:rPr lang="fr-CH" sz="1000" dirty="0"/>
              <a:t>, </a:t>
            </a:r>
            <a:r>
              <a:rPr lang="fr-CH" sz="1000" dirty="0" err="1"/>
              <a:t>Biology</a:t>
            </a:r>
            <a:r>
              <a:rPr lang="fr-CH" sz="1000" dirty="0"/>
              <a:t>, and Culture: Implications for Adolescent </a:t>
            </a:r>
            <a:r>
              <a:rPr lang="fr-CH" sz="1000" dirty="0" err="1"/>
              <a:t>Development</a:t>
            </a:r>
            <a:r>
              <a:rPr lang="fr-CH" sz="1000" dirty="0"/>
              <a:t>. </a:t>
            </a:r>
            <a:r>
              <a:rPr lang="fr-CH" sz="1000" i="1" dirty="0" err="1"/>
              <a:t>Developmental</a:t>
            </a:r>
            <a:r>
              <a:rPr lang="fr-CH" sz="1000" i="1" dirty="0"/>
              <a:t> Psychology, 32</a:t>
            </a:r>
            <a:r>
              <a:rPr lang="fr-CH" sz="1000" dirty="0"/>
              <a:t>(4), </a:t>
            </a:r>
            <a:r>
              <a:rPr lang="fr-CH" sz="1000" dirty="0" smtClean="0"/>
              <a:t>571–573.</a:t>
            </a:r>
          </a:p>
        </p:txBody>
      </p:sp>
      <p:sp>
        <p:nvSpPr>
          <p:cNvPr id="4" name="Slide Number Placeholder 3"/>
          <p:cNvSpPr>
            <a:spLocks noGrp="1"/>
          </p:cNvSpPr>
          <p:nvPr>
            <p:ph type="sldNum" sz="quarter" idx="12"/>
          </p:nvPr>
        </p:nvSpPr>
        <p:spPr/>
        <p:txBody>
          <a:bodyPr/>
          <a:lstStyle/>
          <a:p>
            <a:pPr>
              <a:defRPr/>
            </a:pPr>
            <a:fld id="{8D5966D1-D057-46F2-91A6-30EB58F2CE26}" type="slidenum">
              <a:rPr lang="en-US" altLang="fr-FR" smtClean="0"/>
              <a:pPr>
                <a:defRPr/>
              </a:pPr>
              <a:t>32</a:t>
            </a:fld>
            <a:endParaRPr lang="en-US" altLang="fr-FR"/>
          </a:p>
        </p:txBody>
      </p:sp>
    </p:spTree>
    <p:extLst>
      <p:ext uri="{BB962C8B-B14F-4D97-AF65-F5344CB8AC3E}">
        <p14:creationId xmlns:p14="http://schemas.microsoft.com/office/powerpoint/2010/main" val="2230589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D5966D1-D057-46F2-91A6-30EB58F2CE26}" type="slidenum">
              <a:rPr lang="en-US" altLang="fr-FR" smtClean="0"/>
              <a:pPr>
                <a:defRPr/>
              </a:pPr>
              <a:t>4</a:t>
            </a:fld>
            <a:endParaRPr lang="en-US" altLang="fr-FR"/>
          </a:p>
        </p:txBody>
      </p:sp>
      <p:sp>
        <p:nvSpPr>
          <p:cNvPr id="5" name="Title 1"/>
          <p:cNvSpPr>
            <a:spLocks noGrp="1"/>
          </p:cNvSpPr>
          <p:nvPr>
            <p:ph type="title"/>
          </p:nvPr>
        </p:nvSpPr>
        <p:spPr>
          <a:xfrm>
            <a:off x="457200" y="274638"/>
            <a:ext cx="8229600" cy="1143000"/>
          </a:xfrm>
        </p:spPr>
        <p:txBody>
          <a:bodyPr/>
          <a:lstStyle/>
          <a:p>
            <a:pPr algn="ctr"/>
            <a:r>
              <a:rPr lang="fr-CH" sz="3200" u="none" dirty="0" err="1" smtClean="0"/>
              <a:t>Research</a:t>
            </a:r>
            <a:r>
              <a:rPr lang="fr-CH" sz="3200" u="none" dirty="0" smtClean="0"/>
              <a:t> questions</a:t>
            </a:r>
            <a:endParaRPr lang="de-DE" sz="3200" u="none" dirty="0"/>
          </a:p>
        </p:txBody>
      </p:sp>
      <p:sp>
        <p:nvSpPr>
          <p:cNvPr id="2" name="Rectangle 1"/>
          <p:cNvSpPr/>
          <p:nvPr/>
        </p:nvSpPr>
        <p:spPr>
          <a:xfrm>
            <a:off x="467544" y="2060848"/>
            <a:ext cx="8424936" cy="4154984"/>
          </a:xfrm>
          <a:prstGeom prst="rect">
            <a:avLst/>
          </a:prstGeom>
        </p:spPr>
        <p:txBody>
          <a:bodyPr wrap="square">
            <a:spAutoFit/>
          </a:bodyPr>
          <a:lstStyle/>
          <a:p>
            <a:pPr marL="457200" lvl="0" indent="-457200">
              <a:buAutoNum type="alphaUcParenR"/>
            </a:pPr>
            <a:r>
              <a:rPr lang="de-DE" dirty="0" err="1" smtClean="0"/>
              <a:t>What</a:t>
            </a:r>
            <a:r>
              <a:rPr lang="de-DE" dirty="0" smtClean="0"/>
              <a:t> </a:t>
            </a:r>
            <a:r>
              <a:rPr lang="de-DE" dirty="0" err="1" smtClean="0"/>
              <a:t>is</a:t>
            </a:r>
            <a:r>
              <a:rPr lang="de-DE" dirty="0" smtClean="0"/>
              <a:t> the </a:t>
            </a:r>
            <a:r>
              <a:rPr lang="de-DE" dirty="0" err="1" smtClean="0"/>
              <a:t>specific</a:t>
            </a:r>
            <a:r>
              <a:rPr lang="de-DE" dirty="0" smtClean="0"/>
              <a:t> </a:t>
            </a:r>
            <a:r>
              <a:rPr lang="de-DE" dirty="0" err="1" smtClean="0"/>
              <a:t>situation</a:t>
            </a:r>
            <a:r>
              <a:rPr lang="de-DE" dirty="0" smtClean="0"/>
              <a:t> </a:t>
            </a:r>
            <a:r>
              <a:rPr lang="de-DE" dirty="0" err="1" smtClean="0"/>
              <a:t>of</a:t>
            </a:r>
            <a:r>
              <a:rPr lang="de-DE" dirty="0" smtClean="0"/>
              <a:t> </a:t>
            </a:r>
            <a:r>
              <a:rPr lang="de-DE" dirty="0" err="1" smtClean="0"/>
              <a:t>young</a:t>
            </a:r>
            <a:r>
              <a:rPr lang="de-DE" dirty="0" smtClean="0"/>
              <a:t> </a:t>
            </a:r>
            <a:r>
              <a:rPr lang="de-DE" dirty="0" err="1" smtClean="0"/>
              <a:t>people</a:t>
            </a:r>
            <a:r>
              <a:rPr lang="de-DE" dirty="0" smtClean="0"/>
              <a:t> in Luxembourg?</a:t>
            </a:r>
          </a:p>
          <a:p>
            <a:pPr marL="457200" lvl="0" indent="-457200"/>
            <a:endParaRPr lang="de-DE" dirty="0" smtClean="0"/>
          </a:p>
          <a:p>
            <a:pPr marL="457200" indent="-457200">
              <a:buAutoNum type="alphaUcParenR" startAt="2"/>
            </a:pPr>
            <a:r>
              <a:rPr lang="en-US" dirty="0" smtClean="0"/>
              <a:t>To what extent support services can help young people facing problems during their transition into work?</a:t>
            </a:r>
          </a:p>
          <a:p>
            <a:pPr marL="457200" indent="-457200"/>
            <a:endParaRPr lang="de-DE" dirty="0" smtClean="0"/>
          </a:p>
          <a:p>
            <a:pPr marL="457200" indent="-457200"/>
            <a:r>
              <a:rPr lang="de-DE" dirty="0" smtClean="0"/>
              <a:t>C)  </a:t>
            </a:r>
            <a:r>
              <a:rPr lang="de-DE" dirty="0" err="1" smtClean="0"/>
              <a:t>What</a:t>
            </a:r>
            <a:r>
              <a:rPr lang="de-DE" dirty="0" smtClean="0"/>
              <a:t> </a:t>
            </a:r>
            <a:r>
              <a:rPr lang="de-DE" dirty="0" err="1" smtClean="0"/>
              <a:t>are</a:t>
            </a:r>
            <a:r>
              <a:rPr lang="de-DE" dirty="0" smtClean="0"/>
              <a:t> the </a:t>
            </a:r>
            <a:r>
              <a:rPr lang="de-DE" dirty="0" err="1" smtClean="0"/>
              <a:t>varying</a:t>
            </a:r>
            <a:r>
              <a:rPr lang="de-DE" dirty="0" smtClean="0"/>
              <a:t> </a:t>
            </a:r>
            <a:r>
              <a:rPr lang="de-DE" u="sng" dirty="0" err="1" smtClean="0"/>
              <a:t>processes</a:t>
            </a:r>
            <a:r>
              <a:rPr lang="de-DE" u="sng" dirty="0" smtClean="0"/>
              <a:t>, rationales </a:t>
            </a:r>
            <a:r>
              <a:rPr lang="de-DE" u="sng" dirty="0" err="1" smtClean="0"/>
              <a:t>and</a:t>
            </a:r>
            <a:r>
              <a:rPr lang="de-DE" u="sng" dirty="0" smtClean="0"/>
              <a:t> </a:t>
            </a:r>
            <a:r>
              <a:rPr lang="de-DE" u="sng" dirty="0" err="1" smtClean="0"/>
              <a:t>patterns</a:t>
            </a:r>
            <a:r>
              <a:rPr lang="de-DE" u="sng" dirty="0" smtClean="0"/>
              <a:t> </a:t>
            </a:r>
            <a:r>
              <a:rPr lang="de-DE" dirty="0" err="1" smtClean="0"/>
              <a:t>for</a:t>
            </a:r>
            <a:r>
              <a:rPr lang="de-DE" dirty="0" smtClean="0"/>
              <a:t> </a:t>
            </a:r>
            <a:r>
              <a:rPr lang="de-DE" dirty="0" err="1" smtClean="0"/>
              <a:t>accomplishing</a:t>
            </a:r>
            <a:r>
              <a:rPr lang="de-DE" dirty="0" smtClean="0"/>
              <a:t> the </a:t>
            </a:r>
            <a:r>
              <a:rPr lang="de-DE" dirty="0" err="1" smtClean="0"/>
              <a:t>transition</a:t>
            </a:r>
            <a:r>
              <a:rPr lang="de-DE" dirty="0" smtClean="0"/>
              <a:t> </a:t>
            </a:r>
            <a:r>
              <a:rPr lang="de-DE" dirty="0" err="1" smtClean="0"/>
              <a:t>into</a:t>
            </a:r>
            <a:r>
              <a:rPr lang="de-DE" dirty="0" smtClean="0"/>
              <a:t> </a:t>
            </a:r>
            <a:r>
              <a:rPr lang="de-DE" dirty="0" err="1" smtClean="0"/>
              <a:t>work</a:t>
            </a:r>
            <a:r>
              <a:rPr lang="de-DE" dirty="0" smtClean="0"/>
              <a:t> </a:t>
            </a:r>
            <a:r>
              <a:rPr lang="de-DE" dirty="0" err="1" smtClean="0"/>
              <a:t>and</a:t>
            </a:r>
            <a:r>
              <a:rPr lang="de-DE" dirty="0" smtClean="0"/>
              <a:t> </a:t>
            </a:r>
            <a:r>
              <a:rPr lang="de-DE" dirty="0" err="1" smtClean="0"/>
              <a:t>which</a:t>
            </a:r>
            <a:r>
              <a:rPr lang="de-DE" dirty="0" smtClean="0"/>
              <a:t> </a:t>
            </a:r>
            <a:r>
              <a:rPr lang="de-DE" dirty="0" err="1" smtClean="0"/>
              <a:t>are</a:t>
            </a:r>
            <a:r>
              <a:rPr lang="de-DE" dirty="0" smtClean="0"/>
              <a:t> the </a:t>
            </a:r>
            <a:r>
              <a:rPr lang="de-DE" dirty="0" err="1" smtClean="0"/>
              <a:t>main</a:t>
            </a:r>
            <a:r>
              <a:rPr lang="de-DE" dirty="0" smtClean="0"/>
              <a:t> </a:t>
            </a:r>
            <a:r>
              <a:rPr lang="de-DE" u="sng" dirty="0" err="1" smtClean="0"/>
              <a:t>influence</a:t>
            </a:r>
            <a:r>
              <a:rPr lang="de-DE" u="sng" dirty="0" smtClean="0"/>
              <a:t> </a:t>
            </a:r>
            <a:r>
              <a:rPr lang="de-DE" u="sng" dirty="0" err="1" smtClean="0"/>
              <a:t>factors</a:t>
            </a:r>
            <a:r>
              <a:rPr lang="de-DE" dirty="0" smtClean="0"/>
              <a:t>?</a:t>
            </a:r>
          </a:p>
          <a:p>
            <a:pPr marL="457200" lvl="0" indent="-457200"/>
            <a:endParaRPr lang="de-DE" dirty="0" smtClean="0"/>
          </a:p>
          <a:p>
            <a:pPr marL="457200" lvl="0" indent="-457200">
              <a:buAutoNum type="alphaUcParenR"/>
            </a:pPr>
            <a:endParaRPr lang="de-DE" dirty="0" smtClean="0"/>
          </a:p>
        </p:txBody>
      </p:sp>
    </p:spTree>
    <p:extLst>
      <p:ext uri="{BB962C8B-B14F-4D97-AF65-F5344CB8AC3E}">
        <p14:creationId xmlns:p14="http://schemas.microsoft.com/office/powerpoint/2010/main" val="696405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u="none" dirty="0" smtClean="0"/>
              <a:t>Underlying data and scientific methods</a:t>
            </a:r>
            <a:endParaRPr lang="en-US" sz="3200" u="none" dirty="0"/>
          </a:p>
        </p:txBody>
      </p:sp>
      <p:sp>
        <p:nvSpPr>
          <p:cNvPr id="4" name="Rounded Rectangle 3"/>
          <p:cNvSpPr/>
          <p:nvPr/>
        </p:nvSpPr>
        <p:spPr bwMode="auto">
          <a:xfrm>
            <a:off x="323528" y="1556792"/>
            <a:ext cx="2808312" cy="1728192"/>
          </a:xfrm>
          <a:prstGeom prst="roundRect">
            <a:avLst/>
          </a:prstGeom>
          <a:solidFill>
            <a:schemeClr val="bg1">
              <a:lumMod val="95000"/>
            </a:schemeClr>
          </a:solidFill>
          <a:ln>
            <a:headEnd type="none" w="med" len="med"/>
            <a:tailEnd type="none" w="med" len="med"/>
          </a:ln>
          <a:effectLst>
            <a:glow rad="635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347472" indent="-347472">
              <a:spcBef>
                <a:spcPts val="0"/>
              </a:spcBef>
              <a:spcAft>
                <a:spcPts val="0"/>
              </a:spcAft>
              <a:buClrTx/>
              <a:buSzPts val="1800"/>
            </a:pPr>
            <a:r>
              <a:rPr lang="de-DE" sz="2000" b="1" dirty="0" smtClean="0">
                <a:solidFill>
                  <a:schemeClr val="dk1"/>
                </a:solidFill>
                <a:latin typeface="Arial"/>
                <a:ea typeface="+mn-ea"/>
              </a:rPr>
              <a:t>Analysis </a:t>
            </a:r>
            <a:r>
              <a:rPr lang="de-DE" sz="2000" b="1" dirty="0" err="1" smtClean="0">
                <a:solidFill>
                  <a:schemeClr val="dk1"/>
                </a:solidFill>
                <a:latin typeface="Arial"/>
                <a:ea typeface="+mn-ea"/>
              </a:rPr>
              <a:t>of</a:t>
            </a:r>
            <a:r>
              <a:rPr lang="de-DE" sz="2000" b="1" dirty="0">
                <a:latin typeface="Arial"/>
              </a:rPr>
              <a:t> </a:t>
            </a:r>
            <a:r>
              <a:rPr lang="de-DE" sz="2000" b="1" dirty="0" err="1" smtClean="0">
                <a:solidFill>
                  <a:schemeClr val="dk1"/>
                </a:solidFill>
                <a:latin typeface="Arial"/>
                <a:ea typeface="+mn-ea"/>
              </a:rPr>
              <a:t>secondary</a:t>
            </a:r>
            <a:r>
              <a:rPr lang="de-DE" sz="2000" b="1" dirty="0" smtClean="0">
                <a:solidFill>
                  <a:schemeClr val="dk1"/>
                </a:solidFill>
                <a:latin typeface="Arial"/>
                <a:ea typeface="+mn-ea"/>
              </a:rPr>
              <a:t> </a:t>
            </a:r>
            <a:r>
              <a:rPr lang="de-DE" sz="2000" b="1" dirty="0" err="1" smtClean="0">
                <a:solidFill>
                  <a:schemeClr val="dk1"/>
                </a:solidFill>
                <a:latin typeface="Arial"/>
                <a:ea typeface="+mn-ea"/>
              </a:rPr>
              <a:t>data</a:t>
            </a:r>
            <a:endParaRPr lang="de-DE" sz="2000" b="1" dirty="0" smtClean="0">
              <a:solidFill>
                <a:schemeClr val="dk1"/>
              </a:solidFill>
              <a:latin typeface="Arial"/>
              <a:ea typeface="+mn-ea"/>
            </a:endParaRPr>
          </a:p>
          <a:p>
            <a:pPr marL="228600" indent="-228600">
              <a:spcBef>
                <a:spcPts val="0"/>
              </a:spcBef>
              <a:spcAft>
                <a:spcPts val="0"/>
              </a:spcAft>
              <a:buFont typeface="+mj-lt"/>
              <a:buAutoNum type="arabicPeriod"/>
            </a:pPr>
            <a:r>
              <a:rPr lang="de-DE" sz="1400" dirty="0" err="1" smtClean="0">
                <a:solidFill>
                  <a:schemeClr val="dk1"/>
                </a:solidFill>
                <a:latin typeface="Arial"/>
                <a:ea typeface="+mn-ea"/>
              </a:rPr>
              <a:t>official</a:t>
            </a:r>
            <a:r>
              <a:rPr lang="de-DE" sz="1400" dirty="0" smtClean="0">
                <a:solidFill>
                  <a:schemeClr val="dk1"/>
                </a:solidFill>
                <a:latin typeface="Arial"/>
                <a:ea typeface="+mn-ea"/>
              </a:rPr>
              <a:t> </a:t>
            </a:r>
            <a:r>
              <a:rPr lang="de-DE" sz="1400" dirty="0" err="1" smtClean="0">
                <a:solidFill>
                  <a:schemeClr val="dk1"/>
                </a:solidFill>
                <a:latin typeface="Arial"/>
                <a:ea typeface="+mn-ea"/>
              </a:rPr>
              <a:t>data</a:t>
            </a:r>
            <a:endParaRPr lang="fr-CH" sz="1400" dirty="0" smtClean="0"/>
          </a:p>
          <a:p>
            <a:pPr marL="228600" indent="-228600">
              <a:spcBef>
                <a:spcPts val="0"/>
              </a:spcBef>
              <a:spcAft>
                <a:spcPts val="0"/>
              </a:spcAft>
              <a:buFont typeface="+mj-lt"/>
              <a:buAutoNum type="arabicPeriod"/>
            </a:pPr>
            <a:r>
              <a:rPr lang="lb-LU" sz="1400" dirty="0" err="1" smtClean="0">
                <a:latin typeface="Arial"/>
              </a:rPr>
              <a:t>census</a:t>
            </a:r>
            <a:r>
              <a:rPr lang="lb-LU" sz="1400" dirty="0" smtClean="0">
                <a:latin typeface="Arial"/>
              </a:rPr>
              <a:t> and </a:t>
            </a:r>
            <a:r>
              <a:rPr lang="lb-LU" sz="1400" dirty="0" err="1" smtClean="0">
                <a:latin typeface="Arial"/>
              </a:rPr>
              <a:t>survey</a:t>
            </a:r>
            <a:r>
              <a:rPr lang="lb-LU" sz="1400" dirty="0" smtClean="0">
                <a:latin typeface="Arial"/>
              </a:rPr>
              <a:t> </a:t>
            </a:r>
            <a:r>
              <a:rPr lang="lb-LU" sz="1400" dirty="0" err="1" smtClean="0">
                <a:latin typeface="Arial"/>
              </a:rPr>
              <a:t>data</a:t>
            </a:r>
            <a:endParaRPr lang="fr-CH" sz="1400" dirty="0" smtClean="0">
              <a:latin typeface="Arial"/>
            </a:endParaRPr>
          </a:p>
          <a:p>
            <a:pPr marL="228600" indent="-228600">
              <a:spcBef>
                <a:spcPts val="0"/>
              </a:spcBef>
              <a:spcAft>
                <a:spcPts val="0"/>
              </a:spcAft>
              <a:buFont typeface="+mj-lt"/>
              <a:buAutoNum type="arabicPeriod"/>
            </a:pPr>
            <a:r>
              <a:rPr lang="de-DE" sz="1400" dirty="0" err="1" smtClean="0">
                <a:solidFill>
                  <a:schemeClr val="dk1"/>
                </a:solidFill>
                <a:latin typeface="Arial"/>
                <a:ea typeface="+mn-ea"/>
              </a:rPr>
              <a:t>research</a:t>
            </a:r>
            <a:r>
              <a:rPr lang="de-DE" sz="1400" dirty="0" smtClean="0">
                <a:solidFill>
                  <a:schemeClr val="dk1"/>
                </a:solidFill>
                <a:latin typeface="Arial"/>
                <a:ea typeface="+mn-ea"/>
              </a:rPr>
              <a:t> </a:t>
            </a:r>
            <a:r>
              <a:rPr lang="de-DE" sz="1400" dirty="0" err="1" smtClean="0">
                <a:solidFill>
                  <a:schemeClr val="dk1"/>
                </a:solidFill>
                <a:latin typeface="Arial"/>
                <a:ea typeface="+mn-ea"/>
              </a:rPr>
              <a:t>reports</a:t>
            </a:r>
            <a:endParaRPr lang="de-DE" sz="1400" dirty="0" smtClean="0">
              <a:solidFill>
                <a:schemeClr val="dk1"/>
              </a:solidFill>
              <a:latin typeface="Arial"/>
              <a:ea typeface="+mn-ea"/>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6" name="Rounded Rectangle 5"/>
          <p:cNvSpPr/>
          <p:nvPr/>
        </p:nvSpPr>
        <p:spPr bwMode="auto">
          <a:xfrm>
            <a:off x="6156176" y="4149080"/>
            <a:ext cx="2808312" cy="1656184"/>
          </a:xfrm>
          <a:prstGeom prst="roundRect">
            <a:avLst/>
          </a:prstGeom>
          <a:solidFill>
            <a:schemeClr val="bg1">
              <a:lumMod val="95000"/>
            </a:schemeClr>
          </a:solidFill>
          <a:ln>
            <a:headEnd type="none" w="med" len="med"/>
            <a:tailEnd type="none" w="med" len="med"/>
          </a:ln>
          <a:effectLst>
            <a:glow rad="635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b="1" dirty="0" smtClean="0">
                <a:latin typeface="Arial" charset="0"/>
                <a:ea typeface="ＭＳ Ｐゴシック" charset="-128"/>
                <a:cs typeface="ＭＳ Ｐゴシック" charset="-128"/>
              </a:rPr>
              <a:t>Focus group discussion</a:t>
            </a:r>
          </a:p>
          <a:p>
            <a:endParaRPr lang="en-US" sz="1800" b="1" dirty="0" smtClean="0">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charset="-128"/>
                <a:cs typeface="ＭＳ Ｐゴシック" charset="-128"/>
              </a:rPr>
              <a:t>(n=12)</a:t>
            </a:r>
            <a:endParaRPr kumimoji="0" lang="en-US" sz="1400" b="1"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7" name="Rounded Rectangle 6"/>
          <p:cNvSpPr/>
          <p:nvPr/>
        </p:nvSpPr>
        <p:spPr bwMode="auto">
          <a:xfrm>
            <a:off x="395536" y="4149080"/>
            <a:ext cx="2664296" cy="1656184"/>
          </a:xfrm>
          <a:prstGeom prst="roundRect">
            <a:avLst/>
          </a:prstGeom>
          <a:solidFill>
            <a:schemeClr val="bg1">
              <a:lumMod val="95000"/>
            </a:schemeClr>
          </a:solidFill>
          <a:ln>
            <a:headEnd type="none" w="med" len="med"/>
            <a:tailEnd type="none" w="med" len="med"/>
          </a:ln>
          <a:effectLst>
            <a:glow rad="635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r>
              <a:rPr lang="de-DE" sz="2000" b="1" dirty="0" smtClean="0">
                <a:latin typeface="Arial" charset="0"/>
                <a:ea typeface="ＭＳ Ｐゴシック" charset="-128"/>
                <a:cs typeface="ＭＳ Ｐゴシック" charset="-128"/>
              </a:rPr>
              <a:t>Quantitative </a:t>
            </a:r>
            <a:r>
              <a:rPr lang="de-DE" sz="2000" b="1" dirty="0" err="1" smtClean="0">
                <a:latin typeface="Arial" charset="0"/>
                <a:ea typeface="ＭＳ Ｐゴシック" charset="-128"/>
                <a:cs typeface="ＭＳ Ｐゴシック" charset="-128"/>
              </a:rPr>
              <a:t>data</a:t>
            </a:r>
            <a:endParaRPr lang="de-DE" sz="2000" b="1" dirty="0" smtClean="0">
              <a:latin typeface="Arial" charset="0"/>
              <a:ea typeface="ＭＳ Ｐゴシック" charset="-128"/>
              <a:cs typeface="ＭＳ Ｐゴシック" charset="-128"/>
            </a:endParaRPr>
          </a:p>
          <a:p>
            <a:pPr marL="228600" indent="-228600">
              <a:buFont typeface="+mj-lt"/>
              <a:buAutoNum type="arabicPeriod"/>
            </a:pPr>
            <a:r>
              <a:rPr lang="de-DE" sz="1400" dirty="0" err="1" smtClean="0">
                <a:latin typeface="Arial" charset="0"/>
                <a:ea typeface="ＭＳ Ｐゴシック" charset="-128"/>
                <a:cs typeface="ＭＳ Ｐゴシック" charset="-128"/>
              </a:rPr>
              <a:t>survey</a:t>
            </a:r>
            <a:r>
              <a:rPr lang="de-DE" sz="1400" dirty="0" smtClean="0">
                <a:latin typeface="Arial" charset="0"/>
                <a:ea typeface="ＭＳ Ｐゴシック" charset="-128"/>
                <a:cs typeface="ＭＳ Ｐゴシック" charset="-128"/>
              </a:rPr>
              <a:t> </a:t>
            </a:r>
            <a:r>
              <a:rPr lang="de-DE" sz="1400" dirty="0" err="1" smtClean="0">
                <a:latin typeface="Arial" charset="0"/>
                <a:ea typeface="ＭＳ Ｐゴシック" charset="-128"/>
                <a:cs typeface="ＭＳ Ｐゴシック" charset="-128"/>
              </a:rPr>
              <a:t>of</a:t>
            </a:r>
            <a:r>
              <a:rPr lang="de-DE" sz="1400" dirty="0" smtClean="0">
                <a:latin typeface="Arial" charset="0"/>
                <a:ea typeface="ＭＳ Ｐゴシック" charset="-128"/>
                <a:cs typeface="ＭＳ Ｐゴシック" charset="-128"/>
              </a:rPr>
              <a:t> </a:t>
            </a:r>
            <a:r>
              <a:rPr lang="de-DE" sz="1400" dirty="0" err="1" smtClean="0">
                <a:latin typeface="Arial" charset="0"/>
                <a:ea typeface="ＭＳ Ｐゴシック" charset="-128"/>
                <a:cs typeface="ＭＳ Ｐゴシック" charset="-128"/>
              </a:rPr>
              <a:t>organisations</a:t>
            </a:r>
            <a:r>
              <a:rPr lang="de-DE" sz="1400" dirty="0" smtClean="0">
                <a:latin typeface="Arial" charset="0"/>
                <a:ea typeface="ＭＳ Ｐゴシック" charset="-128"/>
                <a:cs typeface="ＭＳ Ｐゴシック" charset="-128"/>
              </a:rPr>
              <a:t> </a:t>
            </a:r>
            <a:r>
              <a:rPr lang="de-DE" sz="1400" dirty="0" err="1" smtClean="0">
                <a:latin typeface="Arial" charset="0"/>
                <a:ea typeface="ＭＳ Ｐゴシック" charset="-128"/>
                <a:cs typeface="ＭＳ Ｐゴシック" charset="-128"/>
              </a:rPr>
              <a:t>offering</a:t>
            </a:r>
            <a:r>
              <a:rPr lang="de-DE" sz="1400" dirty="0" smtClean="0">
                <a:latin typeface="Arial" charset="0"/>
                <a:ea typeface="ＭＳ Ｐゴシック" charset="-128"/>
                <a:cs typeface="ＭＳ Ｐゴシック" charset="-128"/>
              </a:rPr>
              <a:t> </a:t>
            </a:r>
            <a:r>
              <a:rPr lang="de-DE" sz="1400" dirty="0" err="1" smtClean="0">
                <a:latin typeface="Arial" charset="0"/>
                <a:ea typeface="ＭＳ Ｐゴシック" charset="-128"/>
                <a:cs typeface="ＭＳ Ｐゴシック" charset="-128"/>
              </a:rPr>
              <a:t>support</a:t>
            </a:r>
            <a:r>
              <a:rPr lang="de-DE" sz="1400" dirty="0" smtClean="0">
                <a:latin typeface="Arial" charset="0"/>
                <a:ea typeface="ＭＳ Ｐゴシック" charset="-128"/>
                <a:cs typeface="ＭＳ Ｐゴシック" charset="-128"/>
              </a:rPr>
              <a:t> </a:t>
            </a:r>
            <a:r>
              <a:rPr lang="de-DE" sz="1400" b="1" dirty="0" smtClean="0">
                <a:latin typeface="Arial" charset="0"/>
                <a:ea typeface="ＭＳ Ｐゴシック" charset="-128"/>
                <a:cs typeface="ＭＳ Ｐゴシック" charset="-128"/>
              </a:rPr>
              <a:t>(n=151)</a:t>
            </a:r>
          </a:p>
          <a:p>
            <a:pPr marL="228600" indent="-228600">
              <a:buFont typeface="+mj-lt"/>
              <a:buAutoNum type="arabicPeriod"/>
            </a:pPr>
            <a:r>
              <a:rPr lang="de-DE" sz="1400" dirty="0" err="1" smtClean="0">
                <a:latin typeface="Arial" charset="0"/>
                <a:ea typeface="ＭＳ Ｐゴシック" charset="-128"/>
                <a:cs typeface="ＭＳ Ｐゴシック" charset="-128"/>
              </a:rPr>
              <a:t>standardized</a:t>
            </a:r>
            <a:r>
              <a:rPr lang="de-DE" sz="1400" dirty="0" smtClean="0">
                <a:latin typeface="Arial" charset="0"/>
                <a:ea typeface="ＭＳ Ｐゴシック" charset="-128"/>
                <a:cs typeface="ＭＳ Ｐゴシック" charset="-128"/>
              </a:rPr>
              <a:t> </a:t>
            </a:r>
            <a:r>
              <a:rPr lang="de-DE" sz="1400" dirty="0" err="1" smtClean="0">
                <a:latin typeface="Arial" charset="0"/>
                <a:ea typeface="ＭＳ Ｐゴシック" charset="-128"/>
                <a:cs typeface="ＭＳ Ｐゴシック" charset="-128"/>
              </a:rPr>
              <a:t>survey</a:t>
            </a:r>
            <a:r>
              <a:rPr lang="de-DE" sz="1400" dirty="0" smtClean="0">
                <a:latin typeface="Arial" charset="0"/>
                <a:ea typeface="ＭＳ Ｐゴシック" charset="-128"/>
                <a:cs typeface="ＭＳ Ｐゴシック" charset="-128"/>
              </a:rPr>
              <a:t> </a:t>
            </a:r>
            <a:r>
              <a:rPr lang="de-DE" sz="1400" dirty="0" err="1" smtClean="0">
                <a:latin typeface="Arial" charset="0"/>
                <a:ea typeface="ＭＳ Ｐゴシック" charset="-128"/>
                <a:cs typeface="ＭＳ Ｐゴシック" charset="-128"/>
              </a:rPr>
              <a:t>of</a:t>
            </a:r>
            <a:r>
              <a:rPr lang="de-DE" sz="1400" dirty="0" smtClean="0">
                <a:latin typeface="Arial" charset="0"/>
                <a:ea typeface="ＭＳ Ｐゴシック" charset="-128"/>
                <a:cs typeface="ＭＳ Ｐゴシック" charset="-128"/>
              </a:rPr>
              <a:t> </a:t>
            </a:r>
            <a:r>
              <a:rPr lang="de-DE" sz="1400" dirty="0" err="1" smtClean="0">
                <a:latin typeface="Arial" charset="0"/>
                <a:ea typeface="ＭＳ Ｐゴシック" charset="-128"/>
                <a:cs typeface="ＭＳ Ｐゴシック" charset="-128"/>
              </a:rPr>
              <a:t>participants</a:t>
            </a:r>
            <a:r>
              <a:rPr lang="de-DE" sz="1400" dirty="0" smtClean="0">
                <a:latin typeface="Arial" charset="0"/>
                <a:ea typeface="ＭＳ Ｐゴシック" charset="-128"/>
                <a:cs typeface="ＭＳ Ｐゴシック" charset="-128"/>
              </a:rPr>
              <a:t> in </a:t>
            </a:r>
            <a:r>
              <a:rPr lang="de-DE" sz="1400" dirty="0" err="1" smtClean="0">
                <a:latin typeface="Arial" charset="0"/>
                <a:ea typeface="ＭＳ Ｐゴシック" charset="-128"/>
                <a:cs typeface="ＭＳ Ｐゴシック" charset="-128"/>
              </a:rPr>
              <a:t>support</a:t>
            </a:r>
            <a:r>
              <a:rPr lang="de-DE" sz="1400" dirty="0" smtClean="0">
                <a:latin typeface="Arial" charset="0"/>
                <a:ea typeface="ＭＳ Ｐゴシック" charset="-128"/>
                <a:cs typeface="ＭＳ Ｐゴシック" charset="-128"/>
              </a:rPr>
              <a:t> </a:t>
            </a:r>
            <a:r>
              <a:rPr lang="de-DE" sz="1400" dirty="0" err="1" smtClean="0">
                <a:latin typeface="Arial" charset="0"/>
                <a:ea typeface="ＭＳ Ｐゴシック" charset="-128"/>
                <a:cs typeface="ＭＳ Ｐゴシック" charset="-128"/>
              </a:rPr>
              <a:t>services</a:t>
            </a:r>
            <a:r>
              <a:rPr lang="de-DE" sz="1400" dirty="0" smtClean="0">
                <a:latin typeface="Arial" charset="0"/>
                <a:ea typeface="ＭＳ Ｐゴシック" charset="-128"/>
                <a:cs typeface="ＭＳ Ｐゴシック" charset="-128"/>
              </a:rPr>
              <a:t> </a:t>
            </a:r>
            <a:r>
              <a:rPr lang="de-DE" sz="1400" b="1" dirty="0" smtClean="0">
                <a:latin typeface="Arial" charset="0"/>
                <a:ea typeface="ＭＳ Ｐゴシック" charset="-128"/>
                <a:cs typeface="ＭＳ Ｐゴシック" charset="-128"/>
              </a:rPr>
              <a:t>(n=1.716)</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8" name="Rounded Rectangle 7"/>
          <p:cNvSpPr/>
          <p:nvPr/>
        </p:nvSpPr>
        <p:spPr bwMode="auto">
          <a:xfrm>
            <a:off x="6156176" y="1484784"/>
            <a:ext cx="2808312" cy="1800200"/>
          </a:xfrm>
          <a:prstGeom prst="roundRect">
            <a:avLst/>
          </a:prstGeom>
          <a:solidFill>
            <a:schemeClr val="bg1">
              <a:lumMod val="95000"/>
            </a:schemeClr>
          </a:solidFill>
          <a:ln>
            <a:headEnd type="none" w="med" len="med"/>
            <a:tailEnd type="none" w="med" len="med"/>
          </a:ln>
          <a:effectLst>
            <a:glow rad="635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r>
              <a:rPr lang="de-DE" sz="2000" b="1" dirty="0" smtClean="0">
                <a:latin typeface="Arial" charset="0"/>
                <a:ea typeface="ＭＳ Ｐゴシック" charset="-128"/>
                <a:cs typeface="ＭＳ Ｐゴシック" charset="-128"/>
              </a:rPr>
              <a:t>Qualitative </a:t>
            </a:r>
            <a:r>
              <a:rPr lang="de-DE" sz="2000" b="1" dirty="0" err="1" smtClean="0">
                <a:latin typeface="Arial" charset="0"/>
                <a:ea typeface="ＭＳ Ｐゴシック" charset="-128"/>
                <a:cs typeface="ＭＳ Ｐゴシック" charset="-128"/>
              </a:rPr>
              <a:t>data</a:t>
            </a:r>
            <a:endParaRPr lang="de-DE" sz="2000" b="1" dirty="0" smtClean="0">
              <a:latin typeface="Arial" charset="0"/>
              <a:ea typeface="ＭＳ Ｐゴシック" charset="-128"/>
              <a:cs typeface="ＭＳ Ｐゴシック" charset="-128"/>
            </a:endParaRPr>
          </a:p>
          <a:p>
            <a:pPr marL="228600" indent="-228600">
              <a:buFont typeface="+mj-lt"/>
              <a:buAutoNum type="arabicPeriod"/>
            </a:pPr>
            <a:r>
              <a:rPr lang="de-DE" sz="1400" dirty="0" smtClean="0">
                <a:latin typeface="Arial" charset="0"/>
                <a:ea typeface="ＭＳ Ｐゴシック" charset="-128"/>
                <a:cs typeface="ＭＳ Ｐゴシック" charset="-128"/>
              </a:rPr>
              <a:t>expert </a:t>
            </a:r>
            <a:r>
              <a:rPr lang="de-DE" sz="1400" dirty="0" err="1" smtClean="0">
                <a:latin typeface="Arial" charset="0"/>
                <a:ea typeface="ＭＳ Ｐゴシック" charset="-128"/>
                <a:cs typeface="ＭＳ Ｐゴシック" charset="-128"/>
              </a:rPr>
              <a:t>interviews</a:t>
            </a:r>
            <a:r>
              <a:rPr lang="de-DE" sz="1400" dirty="0" smtClean="0">
                <a:latin typeface="Arial" charset="0"/>
                <a:ea typeface="ＭＳ Ｐゴシック" charset="-128"/>
                <a:cs typeface="ＭＳ Ｐゴシック" charset="-128"/>
              </a:rPr>
              <a:t> </a:t>
            </a:r>
            <a:r>
              <a:rPr lang="de-DE" sz="1400" b="1" dirty="0" smtClean="0">
                <a:latin typeface="Arial" charset="0"/>
                <a:ea typeface="ＭＳ Ｐゴシック" charset="-128"/>
                <a:cs typeface="ＭＳ Ｐゴシック" charset="-128"/>
              </a:rPr>
              <a:t>(n=25)</a:t>
            </a:r>
          </a:p>
          <a:p>
            <a:pPr marL="228600" indent="-228600">
              <a:buFont typeface="+mj-lt"/>
              <a:buAutoNum type="arabicPeriod"/>
            </a:pPr>
            <a:r>
              <a:rPr lang="de-DE" sz="1400" dirty="0" err="1">
                <a:latin typeface="Arial" charset="0"/>
                <a:ea typeface="ＭＳ Ｐゴシック" charset="-128"/>
                <a:cs typeface="ＭＳ Ｐゴシック" charset="-128"/>
              </a:rPr>
              <a:t>i</a:t>
            </a:r>
            <a:r>
              <a:rPr lang="de-DE" sz="1400" dirty="0" err="1" smtClean="0">
                <a:latin typeface="Arial" charset="0"/>
                <a:ea typeface="ＭＳ Ｐゴシック" charset="-128"/>
                <a:cs typeface="ＭＳ Ｐゴシック" charset="-128"/>
              </a:rPr>
              <a:t>nterviews</a:t>
            </a:r>
            <a:r>
              <a:rPr lang="de-DE" sz="1400" dirty="0" smtClean="0">
                <a:latin typeface="Arial" charset="0"/>
                <a:ea typeface="ＭＳ Ｐゴシック" charset="-128"/>
                <a:cs typeface="ＭＳ Ｐゴシック" charset="-128"/>
              </a:rPr>
              <a:t> </a:t>
            </a:r>
            <a:r>
              <a:rPr lang="de-DE" sz="1400" dirty="0" err="1" smtClean="0">
                <a:latin typeface="Arial" charset="0"/>
                <a:ea typeface="ＭＳ Ｐゴシック" charset="-128"/>
                <a:cs typeface="ＭＳ Ｐゴシック" charset="-128"/>
              </a:rPr>
              <a:t>with</a:t>
            </a:r>
            <a:r>
              <a:rPr lang="de-DE" sz="1400" dirty="0" smtClean="0">
                <a:latin typeface="Arial" charset="0"/>
                <a:ea typeface="ＭＳ Ｐゴシック" charset="-128"/>
                <a:cs typeface="ＭＳ Ｐゴシック" charset="-128"/>
              </a:rPr>
              <a:t> </a:t>
            </a:r>
            <a:r>
              <a:rPr lang="de-DE" sz="1400" dirty="0" err="1" smtClean="0">
                <a:latin typeface="Arial" charset="0"/>
                <a:ea typeface="ＭＳ Ｐゴシック" charset="-128"/>
                <a:cs typeface="ＭＳ Ｐゴシック" charset="-128"/>
              </a:rPr>
              <a:t>youths</a:t>
            </a:r>
            <a:endParaRPr lang="de-DE" sz="1400" dirty="0" smtClean="0">
              <a:latin typeface="Arial" charset="0"/>
              <a:ea typeface="ＭＳ Ｐゴシック" charset="-128"/>
              <a:cs typeface="ＭＳ Ｐゴシック" charset="-128"/>
            </a:endParaRPr>
          </a:p>
          <a:p>
            <a:pPr marL="228600" indent="-228600"/>
            <a:r>
              <a:rPr lang="de-DE" sz="1400" dirty="0" smtClean="0">
                <a:latin typeface="Arial" charset="0"/>
                <a:ea typeface="ＭＳ Ｐゴシック" charset="-128"/>
                <a:cs typeface="ＭＳ Ｐゴシック" charset="-128"/>
              </a:rPr>
              <a:t>     </a:t>
            </a:r>
            <a:r>
              <a:rPr lang="de-DE" sz="1400" b="1" dirty="0" smtClean="0">
                <a:latin typeface="Arial" charset="0"/>
                <a:ea typeface="ＭＳ Ｐゴシック" charset="-128"/>
                <a:cs typeface="ＭＳ Ｐゴシック" charset="-128"/>
              </a:rPr>
              <a:t>(n=77)</a:t>
            </a:r>
          </a:p>
          <a:p>
            <a:pPr marL="228600" indent="-228600"/>
            <a:r>
              <a:rPr lang="de-DE" sz="1400" dirty="0" smtClean="0">
                <a:latin typeface="Arial" charset="0"/>
                <a:ea typeface="ＭＳ Ｐゴシック" charset="-128"/>
                <a:cs typeface="ＭＳ Ｐゴシック" charset="-128"/>
              </a:rPr>
              <a:t>3.  </a:t>
            </a:r>
            <a:r>
              <a:rPr lang="de-DE" sz="1400" dirty="0" err="1" smtClean="0">
                <a:latin typeface="Arial" charset="0"/>
                <a:ea typeface="ＭＳ Ｐゴシック" charset="-128"/>
                <a:cs typeface="ＭＳ Ｐゴシック" charset="-128"/>
              </a:rPr>
              <a:t>interviews</a:t>
            </a:r>
            <a:r>
              <a:rPr lang="de-DE" sz="1400" dirty="0" smtClean="0">
                <a:latin typeface="Arial" charset="0"/>
                <a:ea typeface="ＭＳ Ｐゴシック" charset="-128"/>
                <a:cs typeface="ＭＳ Ｐゴシック" charset="-128"/>
              </a:rPr>
              <a:t> </a:t>
            </a:r>
            <a:r>
              <a:rPr lang="de-DE" sz="1400" dirty="0" err="1" smtClean="0">
                <a:latin typeface="Arial" charset="0"/>
                <a:ea typeface="ＭＳ Ｐゴシック" charset="-128"/>
                <a:cs typeface="ＭＳ Ｐゴシック" charset="-128"/>
              </a:rPr>
              <a:t>with</a:t>
            </a:r>
            <a:r>
              <a:rPr lang="de-DE" sz="1400" dirty="0" smtClean="0">
                <a:latin typeface="Arial" charset="0"/>
                <a:ea typeface="ＭＳ Ｐゴシック" charset="-128"/>
                <a:cs typeface="ＭＳ Ｐゴシック" charset="-128"/>
              </a:rPr>
              <a:t> </a:t>
            </a:r>
            <a:r>
              <a:rPr lang="de-DE" sz="1400" dirty="0" err="1" smtClean="0">
                <a:latin typeface="Arial" charset="0"/>
                <a:ea typeface="ＭＳ Ｐゴシック" charset="-128"/>
                <a:cs typeface="ＭＳ Ｐゴシック" charset="-128"/>
              </a:rPr>
              <a:t>disabled</a:t>
            </a:r>
            <a:r>
              <a:rPr lang="de-DE" sz="1400" dirty="0" smtClean="0">
                <a:latin typeface="Arial" charset="0"/>
                <a:ea typeface="ＭＳ Ｐゴシック" charset="-128"/>
                <a:cs typeface="ＭＳ Ｐゴシック" charset="-128"/>
              </a:rPr>
              <a:t> </a:t>
            </a:r>
            <a:r>
              <a:rPr lang="de-DE" sz="1400" dirty="0" err="1" smtClean="0">
                <a:latin typeface="Arial" charset="0"/>
                <a:ea typeface="ＭＳ Ｐゴシック" charset="-128"/>
                <a:cs typeface="ＭＳ Ｐゴシック" charset="-128"/>
              </a:rPr>
              <a:t>young</a:t>
            </a:r>
            <a:r>
              <a:rPr lang="de-DE" sz="1400" dirty="0" smtClean="0">
                <a:latin typeface="Arial" charset="0"/>
                <a:ea typeface="ＭＳ Ｐゴシック" charset="-128"/>
                <a:cs typeface="ＭＳ Ｐゴシック" charset="-128"/>
              </a:rPr>
              <a:t> </a:t>
            </a:r>
            <a:r>
              <a:rPr lang="de-DE" sz="1400" dirty="0" err="1" smtClean="0">
                <a:latin typeface="Arial" charset="0"/>
                <a:ea typeface="ＭＳ Ｐゴシック" charset="-128"/>
                <a:cs typeface="ＭＳ Ｐゴシック" charset="-128"/>
              </a:rPr>
              <a:t>people</a:t>
            </a:r>
            <a:r>
              <a:rPr lang="de-DE" sz="1400" dirty="0" smtClean="0">
                <a:latin typeface="Arial" charset="0"/>
                <a:ea typeface="ＭＳ Ｐゴシック" charset="-128"/>
                <a:cs typeface="ＭＳ Ｐゴシック" charset="-128"/>
              </a:rPr>
              <a:t> </a:t>
            </a:r>
            <a:r>
              <a:rPr lang="de-DE" sz="1400" b="1" dirty="0" smtClean="0">
                <a:latin typeface="Arial" charset="0"/>
                <a:ea typeface="ＭＳ Ｐゴシック" charset="-128"/>
                <a:cs typeface="ＭＳ Ｐゴシック" charset="-128"/>
              </a:rPr>
              <a:t>(n=51)</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9" name="Oval 8"/>
          <p:cNvSpPr/>
          <p:nvPr/>
        </p:nvSpPr>
        <p:spPr bwMode="auto">
          <a:xfrm>
            <a:off x="3563888" y="2780928"/>
            <a:ext cx="2232248" cy="2088232"/>
          </a:xfrm>
          <a:prstGeom prst="ellipse">
            <a:avLst/>
          </a:prstGeom>
          <a:solidFill>
            <a:schemeClr val="bg1">
              <a:lumMod val="95000"/>
            </a:schemeClr>
          </a:solidFill>
          <a:ln>
            <a:headEnd type="none" w="med" len="med"/>
            <a:tailEnd type="none" w="med" len="med"/>
          </a:ln>
          <a:effectLst>
            <a:glow rad="635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a typeface="ＭＳ Ｐゴシック" charset="-128"/>
              <a:cs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charset="-128"/>
                <a:cs typeface="ＭＳ Ｐゴシック" charset="-128"/>
              </a:rPr>
              <a:t>Youth Report</a:t>
            </a:r>
          </a:p>
          <a:p>
            <a:pPr marL="0" marR="0" indent="0" algn="ctr" defTabSz="914400" rtl="0" eaLnBrk="0" fontAlgn="base" latinLnBrk="0" hangingPunct="0">
              <a:lnSpc>
                <a:spcPct val="100000"/>
              </a:lnSpc>
              <a:spcBef>
                <a:spcPct val="0"/>
              </a:spcBef>
              <a:spcAft>
                <a:spcPct val="0"/>
              </a:spcAft>
              <a:buClrTx/>
              <a:buSzTx/>
              <a:buFontTx/>
              <a:buNone/>
              <a:tabLst/>
            </a:pPr>
            <a:r>
              <a:rPr lang="en-US" sz="1800" b="1" dirty="0" smtClean="0">
                <a:solidFill>
                  <a:schemeClr val="tx1"/>
                </a:solidFill>
                <a:latin typeface="Arial" charset="0"/>
                <a:ea typeface="ＭＳ Ｐゴシック" charset="-128"/>
                <a:cs typeface="ＭＳ Ｐゴシック" charset="-128"/>
              </a:rPr>
              <a:t>Luxembourg</a:t>
            </a:r>
            <a:endParaRPr kumimoji="0" lang="en-US" sz="1800" b="1" i="0" u="none" strike="noStrike" cap="none" normalizeH="0" baseline="0" dirty="0">
              <a:ln>
                <a:noFill/>
              </a:ln>
              <a:solidFill>
                <a:schemeClr val="tx1"/>
              </a:solidFill>
              <a:effectLst/>
              <a:latin typeface="Arial" charset="0"/>
              <a:ea typeface="ＭＳ Ｐゴシック" charset="-128"/>
              <a:cs typeface="ＭＳ Ｐゴシック" charset="-128"/>
            </a:endParaRPr>
          </a:p>
        </p:txBody>
      </p:sp>
      <p:cxnSp>
        <p:nvCxnSpPr>
          <p:cNvPr id="12" name="Straight Arrow Connector 11"/>
          <p:cNvCxnSpPr/>
          <p:nvPr/>
        </p:nvCxnSpPr>
        <p:spPr bwMode="auto">
          <a:xfrm flipH="1">
            <a:off x="5580112" y="2780928"/>
            <a:ext cx="432000" cy="360040"/>
          </a:xfrm>
          <a:prstGeom prst="straightConnector1">
            <a:avLst/>
          </a:prstGeom>
          <a:ln w="76200">
            <a:solidFill>
              <a:srgbClr val="D43721"/>
            </a:solidFill>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4" name="Straight Arrow Connector 13"/>
          <p:cNvCxnSpPr/>
          <p:nvPr/>
        </p:nvCxnSpPr>
        <p:spPr bwMode="auto">
          <a:xfrm>
            <a:off x="3275856" y="2708960"/>
            <a:ext cx="432048" cy="360000"/>
          </a:xfrm>
          <a:prstGeom prst="straightConnector1">
            <a:avLst/>
          </a:prstGeom>
          <a:ln w="76200">
            <a:solidFill>
              <a:srgbClr val="D43721"/>
            </a:solidFill>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6" name="Straight Arrow Connector 15"/>
          <p:cNvCxnSpPr/>
          <p:nvPr/>
        </p:nvCxnSpPr>
        <p:spPr bwMode="auto">
          <a:xfrm flipV="1">
            <a:off x="3275856" y="4581128"/>
            <a:ext cx="432048" cy="288032"/>
          </a:xfrm>
          <a:prstGeom prst="straightConnector1">
            <a:avLst/>
          </a:prstGeom>
          <a:ln w="76200">
            <a:solidFill>
              <a:srgbClr val="D43721"/>
            </a:solidFill>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8" name="Straight Arrow Connector 17"/>
          <p:cNvCxnSpPr/>
          <p:nvPr/>
        </p:nvCxnSpPr>
        <p:spPr bwMode="auto">
          <a:xfrm flipH="1" flipV="1">
            <a:off x="5508104" y="4581128"/>
            <a:ext cx="432048" cy="288032"/>
          </a:xfrm>
          <a:prstGeom prst="straightConnector1">
            <a:avLst/>
          </a:prstGeom>
          <a:ln w="76200">
            <a:solidFill>
              <a:srgbClr val="D43721"/>
            </a:solidFill>
            <a:headEnd type="none" w="med" len="med"/>
            <a:tailEnd type="arrow"/>
          </a:ln>
        </p:spPr>
        <p:style>
          <a:lnRef idx="3">
            <a:schemeClr val="accent5"/>
          </a:lnRef>
          <a:fillRef idx="0">
            <a:schemeClr val="accent5"/>
          </a:fillRef>
          <a:effectRef idx="2">
            <a:schemeClr val="accent5"/>
          </a:effectRef>
          <a:fontRef idx="minor">
            <a:schemeClr val="tx1"/>
          </a:fontRef>
        </p:style>
      </p:cxnSp>
      <p:sp>
        <p:nvSpPr>
          <p:cNvPr id="13" name="Slide Number Placeholder 12"/>
          <p:cNvSpPr>
            <a:spLocks noGrp="1"/>
          </p:cNvSpPr>
          <p:nvPr>
            <p:ph type="sldNum" sz="quarter" idx="12"/>
          </p:nvPr>
        </p:nvSpPr>
        <p:spPr/>
        <p:txBody>
          <a:bodyPr/>
          <a:lstStyle/>
          <a:p>
            <a:pPr>
              <a:defRPr/>
            </a:pPr>
            <a:fld id="{8D5966D1-D057-46F2-91A6-30EB58F2CE26}" type="slidenum">
              <a:rPr lang="en-US" altLang="fr-FR" smtClean="0"/>
              <a:pPr>
                <a:defRPr/>
              </a:pPr>
              <a:t>5</a:t>
            </a:fld>
            <a:endParaRPr lang="en-US" altLang="fr-FR"/>
          </a:p>
        </p:txBody>
      </p:sp>
    </p:spTree>
    <p:extLst>
      <p:ext uri="{BB962C8B-B14F-4D97-AF65-F5344CB8AC3E}">
        <p14:creationId xmlns:p14="http://schemas.microsoft.com/office/powerpoint/2010/main" val="2640723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D5966D1-D057-46F2-91A6-30EB58F2CE26}" type="slidenum">
              <a:rPr lang="en-US" altLang="fr-FR" smtClean="0"/>
              <a:pPr>
                <a:defRPr/>
              </a:pPr>
              <a:t>6</a:t>
            </a:fld>
            <a:endParaRPr lang="en-US" altLang="fr-FR"/>
          </a:p>
        </p:txBody>
      </p:sp>
      <p:sp>
        <p:nvSpPr>
          <p:cNvPr id="5" name="Rectangle 4"/>
          <p:cNvSpPr/>
          <p:nvPr/>
        </p:nvSpPr>
        <p:spPr>
          <a:xfrm>
            <a:off x="467544" y="2276872"/>
            <a:ext cx="8352928" cy="1569660"/>
          </a:xfrm>
          <a:prstGeom prst="rect">
            <a:avLst/>
          </a:prstGeom>
        </p:spPr>
        <p:txBody>
          <a:bodyPr wrap="square">
            <a:spAutoFit/>
          </a:bodyPr>
          <a:lstStyle/>
          <a:p>
            <a:pPr marL="914400" lvl="1" indent="-514350" algn="ctr"/>
            <a:r>
              <a:rPr lang="en-US" sz="3200" dirty="0" smtClean="0"/>
              <a:t>RESULTS</a:t>
            </a:r>
          </a:p>
          <a:p>
            <a:pPr marL="914400" lvl="1" indent="-514350" algn="ctr"/>
            <a:r>
              <a:rPr lang="en-US" sz="3200" dirty="0" smtClean="0"/>
              <a:t>The situation of young people </a:t>
            </a:r>
          </a:p>
          <a:p>
            <a:pPr marL="914400" lvl="1" indent="-514350" algn="ctr"/>
            <a:r>
              <a:rPr lang="en-US" sz="3200" dirty="0" smtClean="0"/>
              <a:t>(15-34years old) in Luxembourg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D5966D1-D057-46F2-91A6-30EB58F2CE26}" type="slidenum">
              <a:rPr lang="en-US" altLang="fr-FR" smtClean="0"/>
              <a:pPr>
                <a:defRPr/>
              </a:pPr>
              <a:t>7</a:t>
            </a:fld>
            <a:endParaRPr lang="en-US" altLang="fr-FR"/>
          </a:p>
        </p:txBody>
      </p:sp>
      <p:graphicFrame>
        <p:nvGraphicFramePr>
          <p:cNvPr id="5" name="Diagramm 17"/>
          <p:cNvGraphicFramePr>
            <a:graphicFrameLocks noGrp="1"/>
          </p:cNvGraphicFramePr>
          <p:nvPr>
            <p:ph idx="1"/>
          </p:nvPr>
        </p:nvGraphicFramePr>
        <p:xfrm>
          <a:off x="457200" y="404664"/>
          <a:ext cx="8507288" cy="572149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83568" y="5949280"/>
            <a:ext cx="2592288" cy="461665"/>
          </a:xfrm>
          <a:prstGeom prst="rect">
            <a:avLst/>
          </a:prstGeom>
          <a:noFill/>
        </p:spPr>
        <p:txBody>
          <a:bodyPr wrap="square" rtlCol="0">
            <a:spAutoFit/>
          </a:bodyPr>
          <a:lstStyle/>
          <a:p>
            <a:r>
              <a:rPr lang="en-US" sz="1200" dirty="0" smtClean="0"/>
              <a:t>Source: </a:t>
            </a:r>
            <a:r>
              <a:rPr lang="en-US" sz="1200" dirty="0" err="1" smtClean="0"/>
              <a:t>Statec</a:t>
            </a:r>
            <a:r>
              <a:rPr lang="en-US" sz="1200" dirty="0" smtClean="0"/>
              <a:t> (2015b): </a:t>
            </a:r>
            <a:r>
              <a:rPr lang="en-US" sz="1200" dirty="0" err="1" smtClean="0"/>
              <a:t>Eurostat</a:t>
            </a:r>
            <a:r>
              <a:rPr lang="en-US" sz="1200" dirty="0" smtClean="0"/>
              <a:t> (2014b); in percent of population</a:t>
            </a: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u="none" dirty="0" smtClean="0"/>
              <a:t>The specific situation in Luxembourg – </a:t>
            </a:r>
            <a:br>
              <a:rPr lang="en-US" sz="3200" u="none" dirty="0" smtClean="0"/>
            </a:br>
            <a:r>
              <a:rPr lang="en-US" sz="3200" u="none" dirty="0" smtClean="0"/>
              <a:t>nationality structure</a:t>
            </a:r>
            <a:endParaRPr lang="en-US" sz="3200" u="none" dirty="0"/>
          </a:p>
        </p:txBody>
      </p:sp>
      <p:sp>
        <p:nvSpPr>
          <p:cNvPr id="4" name="Slide Number Placeholder 3"/>
          <p:cNvSpPr>
            <a:spLocks noGrp="1"/>
          </p:cNvSpPr>
          <p:nvPr>
            <p:ph type="sldNum" sz="quarter" idx="12"/>
          </p:nvPr>
        </p:nvSpPr>
        <p:spPr/>
        <p:txBody>
          <a:bodyPr/>
          <a:lstStyle/>
          <a:p>
            <a:pPr>
              <a:defRPr/>
            </a:pPr>
            <a:fld id="{8D5966D1-D057-46F2-91A6-30EB58F2CE26}" type="slidenum">
              <a:rPr lang="en-US" altLang="fr-FR" smtClean="0"/>
              <a:pPr>
                <a:defRPr/>
              </a:pPr>
              <a:t>8</a:t>
            </a:fld>
            <a:endParaRPr lang="en-US" altLang="fr-FR"/>
          </a:p>
        </p:txBody>
      </p:sp>
      <p:pic>
        <p:nvPicPr>
          <p:cNvPr id="1026" name="Picture 2"/>
          <p:cNvPicPr>
            <a:picLocks noGrp="1" noChangeAspect="1" noChangeArrowheads="1"/>
          </p:cNvPicPr>
          <p:nvPr>
            <p:ph idx="1"/>
          </p:nvPr>
        </p:nvPicPr>
        <p:blipFill>
          <a:blip r:embed="rId3"/>
          <a:srcRect/>
          <a:stretch>
            <a:fillRect/>
          </a:stretch>
        </p:blipFill>
        <p:spPr bwMode="auto">
          <a:xfrm>
            <a:off x="0" y="1556792"/>
            <a:ext cx="9681471" cy="4968552"/>
          </a:xfrm>
          <a:prstGeom prst="rect">
            <a:avLst/>
          </a:prstGeom>
          <a:noFill/>
          <a:ln w="9525">
            <a:noFill/>
            <a:miter lim="800000"/>
            <a:headEnd/>
            <a:tailEnd/>
          </a:ln>
          <a:effectLst/>
        </p:spPr>
      </p:pic>
      <p:sp>
        <p:nvSpPr>
          <p:cNvPr id="7" name="TextBox 6"/>
          <p:cNvSpPr txBox="1"/>
          <p:nvPr/>
        </p:nvSpPr>
        <p:spPr>
          <a:xfrm>
            <a:off x="5940152" y="2852936"/>
            <a:ext cx="3203848" cy="1569660"/>
          </a:xfrm>
          <a:prstGeom prst="rect">
            <a:avLst/>
          </a:prstGeom>
          <a:noFill/>
        </p:spPr>
        <p:txBody>
          <a:bodyPr wrap="square" rtlCol="0">
            <a:spAutoFit/>
          </a:bodyPr>
          <a:lstStyle/>
          <a:p>
            <a:r>
              <a:rPr lang="en-US" dirty="0" smtClean="0"/>
              <a:t>Nationality structure of 15 to 34 year-olds and of total population in 2011</a:t>
            </a:r>
            <a:endParaRPr lang="en-US" dirty="0"/>
          </a:p>
        </p:txBody>
      </p:sp>
      <p:sp>
        <p:nvSpPr>
          <p:cNvPr id="8" name="TextBox 7"/>
          <p:cNvSpPr txBox="1"/>
          <p:nvPr/>
        </p:nvSpPr>
        <p:spPr>
          <a:xfrm>
            <a:off x="323528" y="6093296"/>
            <a:ext cx="2952328" cy="276999"/>
          </a:xfrm>
          <a:prstGeom prst="rect">
            <a:avLst/>
          </a:prstGeom>
          <a:noFill/>
        </p:spPr>
        <p:txBody>
          <a:bodyPr wrap="square" rtlCol="0">
            <a:spAutoFit/>
          </a:bodyPr>
          <a:lstStyle/>
          <a:p>
            <a:r>
              <a:rPr lang="en-US" sz="1200" dirty="0" smtClean="0"/>
              <a:t>Source: Census 2011; n=512,353</a:t>
            </a:r>
            <a:endParaRPr lang="en-US" sz="1200" dirty="0"/>
          </a:p>
        </p:txBody>
      </p:sp>
      <p:sp>
        <p:nvSpPr>
          <p:cNvPr id="9" name="Oval 8"/>
          <p:cNvSpPr/>
          <p:nvPr/>
        </p:nvSpPr>
        <p:spPr bwMode="auto">
          <a:xfrm>
            <a:off x="3491880" y="2204864"/>
            <a:ext cx="792088" cy="288032"/>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 name="Oval 9"/>
          <p:cNvSpPr/>
          <p:nvPr/>
        </p:nvSpPr>
        <p:spPr bwMode="auto">
          <a:xfrm>
            <a:off x="4788024" y="2204864"/>
            <a:ext cx="792088" cy="288032"/>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 name="Oval 10"/>
          <p:cNvSpPr/>
          <p:nvPr/>
        </p:nvSpPr>
        <p:spPr bwMode="auto">
          <a:xfrm>
            <a:off x="3419872" y="3140968"/>
            <a:ext cx="792088" cy="288032"/>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 name="Oval 11"/>
          <p:cNvSpPr/>
          <p:nvPr/>
        </p:nvSpPr>
        <p:spPr bwMode="auto">
          <a:xfrm>
            <a:off x="4788024" y="3140968"/>
            <a:ext cx="792088" cy="288032"/>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3" name="Oval 12"/>
          <p:cNvSpPr/>
          <p:nvPr/>
        </p:nvSpPr>
        <p:spPr bwMode="auto">
          <a:xfrm>
            <a:off x="4788024" y="3789040"/>
            <a:ext cx="792088" cy="288032"/>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08112"/>
          </a:xfrm>
        </p:spPr>
        <p:txBody>
          <a:bodyPr/>
          <a:lstStyle/>
          <a:p>
            <a:pPr algn="ctr"/>
            <a:r>
              <a:rPr lang="en-US" sz="3200" u="none" dirty="0" smtClean="0"/>
              <a:t>The specific situation in Luxembourg – Educational qualification and nationality</a:t>
            </a:r>
            <a:endParaRPr lang="en-US" sz="3200" u="none" dirty="0"/>
          </a:p>
        </p:txBody>
      </p:sp>
      <p:sp>
        <p:nvSpPr>
          <p:cNvPr id="4" name="Slide Number Placeholder 3"/>
          <p:cNvSpPr>
            <a:spLocks noGrp="1"/>
          </p:cNvSpPr>
          <p:nvPr>
            <p:ph type="sldNum" sz="quarter" idx="12"/>
          </p:nvPr>
        </p:nvSpPr>
        <p:spPr/>
        <p:txBody>
          <a:bodyPr/>
          <a:lstStyle/>
          <a:p>
            <a:pPr>
              <a:defRPr/>
            </a:pPr>
            <a:fld id="{8D5966D1-D057-46F2-91A6-30EB58F2CE26}" type="slidenum">
              <a:rPr lang="en-US" altLang="fr-FR" smtClean="0"/>
              <a:pPr>
                <a:defRPr/>
              </a:pPr>
              <a:t>9</a:t>
            </a:fld>
            <a:endParaRPr lang="en-US" altLang="fr-FR"/>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67544" y="6165304"/>
            <a:ext cx="3528392" cy="276999"/>
          </a:xfrm>
          <a:prstGeom prst="rect">
            <a:avLst/>
          </a:prstGeom>
          <a:noFill/>
        </p:spPr>
        <p:txBody>
          <a:bodyPr wrap="square" rtlCol="0">
            <a:spAutoFit/>
          </a:bodyPr>
          <a:lstStyle/>
          <a:p>
            <a:r>
              <a:rPr lang="en-US" sz="1200" dirty="0" smtClean="0"/>
              <a:t>Source: Census 2011; n=63,719</a:t>
            </a:r>
            <a:endParaRPr lang="en-US" sz="1200" dirty="0"/>
          </a:p>
        </p:txBody>
      </p:sp>
      <p:sp>
        <p:nvSpPr>
          <p:cNvPr id="7" name="TextBox 6"/>
          <p:cNvSpPr txBox="1"/>
          <p:nvPr/>
        </p:nvSpPr>
        <p:spPr>
          <a:xfrm>
            <a:off x="755576" y="1196752"/>
            <a:ext cx="7920880" cy="369332"/>
          </a:xfrm>
          <a:prstGeom prst="rect">
            <a:avLst/>
          </a:prstGeom>
          <a:noFill/>
        </p:spPr>
        <p:txBody>
          <a:bodyPr wrap="square" rtlCol="0">
            <a:spAutoFit/>
          </a:bodyPr>
          <a:lstStyle/>
          <a:p>
            <a:r>
              <a:rPr lang="en-US" sz="1800" dirty="0" smtClean="0"/>
              <a:t>Highest educational qualification of 25 to 34-year-olds by nationality</a:t>
            </a:r>
            <a:endParaRPr lang="en-US" sz="1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PP-Präsentation Jugendbericht">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lt-LT"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lt-LT"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P-Inside-flshase-Youth Research" id="{F8014D43-F4B6-4062-AE3A-9517A9910217}" vid="{86FF2CAB-4754-4202-9BCB-C34F29C674B5}"/>
    </a:ext>
  </a:ext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lt-LT"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lt-LT"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P-Inside-flshase-Youth Research" id="{F8014D43-F4B6-4062-AE3A-9517A9910217}" vid="{9A572184-E3B4-4632-865A-D9BD319779C6}"/>
    </a:ext>
  </a:extLst>
</a:theme>
</file>

<file path=ppt/theme/theme3.xml><?xml version="1.0" encoding="utf-8"?>
<a:theme xmlns:a="http://schemas.openxmlformats.org/drawingml/2006/main" name="1_PPP-Präsentation Jugendbericht">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lt-LT"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lt-LT"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P-Inside-flshase-Youth Research" id="{F8014D43-F4B6-4062-AE3A-9517A9910217}" vid="{86FF2CAB-4754-4202-9BCB-C34F29C674B5}"/>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PPP-Präsentation Jugendbericht</Template>
  <TotalTime>428</TotalTime>
  <Words>4112</Words>
  <Application>Microsoft Office PowerPoint</Application>
  <PresentationFormat>On-screen Show (4:3)</PresentationFormat>
  <Paragraphs>415</Paragraphs>
  <Slides>32</Slides>
  <Notes>19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32</vt:i4>
      </vt:variant>
    </vt:vector>
  </HeadingPairs>
  <TitlesOfParts>
    <vt:vector size="41" baseType="lpstr">
      <vt:lpstr>ＭＳ Ｐゴシック</vt:lpstr>
      <vt:lpstr>Arial</vt:lpstr>
      <vt:lpstr>Arial Narrow</vt:lpstr>
      <vt:lpstr>Symbol</vt:lpstr>
      <vt:lpstr>Times New Roman</vt:lpstr>
      <vt:lpstr>Wingdings</vt:lpstr>
      <vt:lpstr>PPP-Präsentation Jugendbericht</vt:lpstr>
      <vt:lpstr>1_Custom Design</vt:lpstr>
      <vt:lpstr>1_PPP-Präsentation Jugendbericht</vt:lpstr>
      <vt:lpstr>PowerPoint Presentation</vt:lpstr>
      <vt:lpstr>Some Information about Luxembourg</vt:lpstr>
      <vt:lpstr>International research trends on transition into the world of work</vt:lpstr>
      <vt:lpstr>Research questions</vt:lpstr>
      <vt:lpstr>Underlying data and scientific methods</vt:lpstr>
      <vt:lpstr>PowerPoint Presentation</vt:lpstr>
      <vt:lpstr>PowerPoint Presentation</vt:lpstr>
      <vt:lpstr>The specific situation in Luxembourg –  nationality structure</vt:lpstr>
      <vt:lpstr>The specific situation in Luxembourg – Educational qualification and nationality</vt:lpstr>
      <vt:lpstr>PowerPoint Presentation</vt:lpstr>
      <vt:lpstr>Subjectively experienced benefit of support schemes</vt:lpstr>
      <vt:lpstr>General results of the survey (n=1162)</vt:lpstr>
      <vt:lpstr>PowerPoint Presentation</vt:lpstr>
      <vt:lpstr>A typology of transition processes and the patterns for accomplishing them</vt:lpstr>
      <vt:lpstr>A typology of transition processes and the patterns for accomplishing them</vt:lpstr>
      <vt:lpstr>A typology of transition processes and the patterns for accomplishing them</vt:lpstr>
      <vt:lpstr>A typology of transition processes and the patterns for accomplishing them</vt:lpstr>
      <vt:lpstr>A typology of transition processes and the patterns for accomplishing them</vt:lpstr>
      <vt:lpstr>A typology of transition processes and the patterns for accomplishing them</vt:lpstr>
      <vt:lpstr>A typology of transition processes and the patterns for accomplishing them</vt:lpstr>
      <vt:lpstr>A typology of transition processes and the patterns for accomplishing them</vt:lpstr>
      <vt:lpstr>A typology of transition processes and the patterns for accomplishing them</vt:lpstr>
      <vt:lpstr>A typology of transition processes and the patterns for accomplishing them</vt:lpstr>
      <vt:lpstr>A typology of transition processes and the patterns for accomplishing them</vt:lpstr>
      <vt:lpstr>A typology of transition processes and the patterns for accomplishing them</vt:lpstr>
      <vt:lpstr>PowerPoint Presentation</vt:lpstr>
      <vt:lpstr>PowerPoint Presentation</vt:lpstr>
      <vt:lpstr>Problems and risks of the transition into work </vt:lpstr>
      <vt:lpstr>School-to-work transition: trends and developments in Luxembourg</vt:lpstr>
      <vt:lpstr>Further results </vt:lpstr>
      <vt:lpstr>PowerPoint Presentation</vt:lpstr>
      <vt:lpstr>Bibliography</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Nationaler Bericht zur Situation der Jugend in Luxemburg 2015 Übergänge vom Jugend- ins Erwachsenenalter</dc:title>
  <dc:creator>anette.schumacher;christiane.meyers@uni.lu;andreas.heinen@uni.lu;helmut.willems@uni.lu</dc:creator>
  <cp:lastModifiedBy>Daniel WEIS</cp:lastModifiedBy>
  <cp:revision>1057</cp:revision>
  <cp:lastPrinted>2016-07-28T08:40:16Z</cp:lastPrinted>
  <dcterms:created xsi:type="dcterms:W3CDTF">2016-01-28T13:05:23Z</dcterms:created>
  <dcterms:modified xsi:type="dcterms:W3CDTF">2016-09-15T19:55:34Z</dcterms:modified>
</cp:coreProperties>
</file>