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40"/>
  </p:notesMasterIdLst>
  <p:handoutMasterIdLst>
    <p:handoutMasterId r:id="rId41"/>
  </p:handoutMasterIdLst>
  <p:sldIdLst>
    <p:sldId id="256" r:id="rId3"/>
    <p:sldId id="627" r:id="rId4"/>
    <p:sldId id="650" r:id="rId5"/>
    <p:sldId id="597" r:id="rId6"/>
    <p:sldId id="651" r:id="rId7"/>
    <p:sldId id="652" r:id="rId8"/>
    <p:sldId id="654" r:id="rId9"/>
    <p:sldId id="653" r:id="rId10"/>
    <p:sldId id="655" r:id="rId11"/>
    <p:sldId id="659" r:id="rId12"/>
    <p:sldId id="656" r:id="rId13"/>
    <p:sldId id="657" r:id="rId14"/>
    <p:sldId id="665" r:id="rId15"/>
    <p:sldId id="680" r:id="rId16"/>
    <p:sldId id="663" r:id="rId17"/>
    <p:sldId id="688" r:id="rId18"/>
    <p:sldId id="666" r:id="rId19"/>
    <p:sldId id="693" r:id="rId20"/>
    <p:sldId id="681" r:id="rId21"/>
    <p:sldId id="686" r:id="rId22"/>
    <p:sldId id="687" r:id="rId23"/>
    <p:sldId id="672" r:id="rId24"/>
    <p:sldId id="685" r:id="rId25"/>
    <p:sldId id="667" r:id="rId26"/>
    <p:sldId id="668" r:id="rId27"/>
    <p:sldId id="669" r:id="rId28"/>
    <p:sldId id="682" r:id="rId29"/>
    <p:sldId id="677" r:id="rId30"/>
    <p:sldId id="689" r:id="rId31"/>
    <p:sldId id="684" r:id="rId32"/>
    <p:sldId id="683" r:id="rId33"/>
    <p:sldId id="690" r:id="rId34"/>
    <p:sldId id="691" r:id="rId35"/>
    <p:sldId id="692" r:id="rId36"/>
    <p:sldId id="649" r:id="rId37"/>
    <p:sldId id="660" r:id="rId38"/>
    <p:sldId id="662" r:id="rId39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e SCHEUER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3FB25"/>
    <a:srgbClr val="FF6600"/>
    <a:srgbClr val="F46424"/>
    <a:srgbClr val="D43721"/>
    <a:srgbClr val="008B91"/>
    <a:srgbClr val="767878"/>
    <a:srgbClr val="701139"/>
    <a:srgbClr val="4F5150"/>
    <a:srgbClr val="3B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7994" autoAdjust="0"/>
    <p:restoredTop sz="99822" autoAdjust="0"/>
  </p:normalViewPr>
  <p:slideViewPr>
    <p:cSldViewPr>
      <p:cViewPr>
        <p:scale>
          <a:sx n="80" d="100"/>
          <a:sy n="80" d="100"/>
        </p:scale>
        <p:origin x="-17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  <a:ln w="22225"/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0.28000000000000003</c:v>
                </c:pt>
                <c:pt idx="1">
                  <c:v>0.8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"/>
        <c:axId val="41477632"/>
        <c:axId val="36429824"/>
      </c:barChart>
      <c:catAx>
        <c:axId val="4147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429824"/>
        <c:crosses val="autoZero"/>
        <c:auto val="1"/>
        <c:lblAlgn val="ctr"/>
        <c:lblOffset val="100"/>
        <c:noMultiLvlLbl val="0"/>
      </c:catAx>
      <c:valAx>
        <c:axId val="3642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4147763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Videofeedback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</c:spPr>
            </c:marker>
            <c:bubble3D val="0"/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22.31</c:v>
                </c:pt>
                <c:pt idx="1">
                  <c:v>36.08</c:v>
                </c:pt>
                <c:pt idx="2">
                  <c:v>37.19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verbales Feedback</c:v>
                </c:pt>
              </c:strCache>
            </c:strRef>
          </c:tx>
          <c:spPr>
            <a:ln w="31750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22.5</c:v>
                </c:pt>
                <c:pt idx="1">
                  <c:v>26.38</c:v>
                </c:pt>
                <c:pt idx="2">
                  <c:v>28.56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98592"/>
        <c:axId val="43674432"/>
      </c:lineChart>
      <c:catAx>
        <c:axId val="17559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43674432"/>
        <c:crosses val="autoZero"/>
        <c:auto val="1"/>
        <c:lblAlgn val="ctr"/>
        <c:lblOffset val="100"/>
        <c:noMultiLvlLbl val="0"/>
      </c:catAx>
      <c:valAx>
        <c:axId val="43674432"/>
        <c:scaling>
          <c:orientation val="minMax"/>
          <c:max val="5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70">
                <a:latin typeface="+mn-lt"/>
              </a:defRPr>
            </a:pPr>
            <a:endParaRPr lang="de-DE"/>
          </a:p>
        </c:txPr>
        <c:crossAx val="175598592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22452679518692209"/>
          <c:y val="0"/>
          <c:w val="0.77547310855142371"/>
          <c:h val="8.3491013266941791E-2"/>
        </c:manualLayout>
      </c:layout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Videofeedback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</c:spPr>
            </c:marker>
            <c:bubble3D val="0"/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15.56</c:v>
                </c:pt>
                <c:pt idx="1">
                  <c:v>32</c:v>
                </c:pt>
                <c:pt idx="2">
                  <c:v>34.44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verbales Feedback</c:v>
                </c:pt>
              </c:strCache>
            </c:strRef>
          </c:tx>
          <c:spPr>
            <a:ln w="31750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15.63</c:v>
                </c:pt>
                <c:pt idx="1">
                  <c:v>22</c:v>
                </c:pt>
                <c:pt idx="2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59008"/>
        <c:axId val="43676160"/>
      </c:lineChart>
      <c:catAx>
        <c:axId val="18365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43676160"/>
        <c:crosses val="autoZero"/>
        <c:auto val="1"/>
        <c:lblAlgn val="ctr"/>
        <c:lblOffset val="100"/>
        <c:noMultiLvlLbl val="0"/>
      </c:catAx>
      <c:valAx>
        <c:axId val="43676160"/>
        <c:scaling>
          <c:orientation val="minMax"/>
          <c:max val="5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70">
                <a:latin typeface="+mn-lt"/>
              </a:defRPr>
            </a:pPr>
            <a:endParaRPr lang="de-DE"/>
          </a:p>
        </c:txPr>
        <c:crossAx val="183659008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22452679518692209"/>
          <c:y val="0"/>
          <c:w val="0.77547310855142371"/>
          <c:h val="8.3491013266941791E-2"/>
        </c:manualLayout>
      </c:layout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  <a:ln w="22225"/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0.8</c:v>
                </c:pt>
                <c:pt idx="2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0.17</c:v>
                </c:pt>
                <c:pt idx="1">
                  <c:v>0.02</c:v>
                </c:pt>
                <c:pt idx="2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39"/>
        <c:axId val="139511296"/>
        <c:axId val="43679040"/>
      </c:barChart>
      <c:catAx>
        <c:axId val="13951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679040"/>
        <c:crosses val="autoZero"/>
        <c:auto val="1"/>
        <c:lblAlgn val="ctr"/>
        <c:lblOffset val="100"/>
        <c:noMultiLvlLbl val="0"/>
      </c:catAx>
      <c:valAx>
        <c:axId val="43679040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1395112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  <a:ln w="22225"/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0.8</c:v>
                </c:pt>
                <c:pt idx="2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0.17</c:v>
                </c:pt>
                <c:pt idx="1">
                  <c:v>0.02</c:v>
                </c:pt>
                <c:pt idx="2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39"/>
        <c:axId val="191075840"/>
        <c:axId val="187377344"/>
      </c:barChart>
      <c:catAx>
        <c:axId val="1910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377344"/>
        <c:crosses val="autoZero"/>
        <c:auto val="1"/>
        <c:lblAlgn val="ctr"/>
        <c:lblOffset val="100"/>
        <c:noMultiLvlLbl val="0"/>
      </c:catAx>
      <c:valAx>
        <c:axId val="18737734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1910758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selbstgest. VFB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marker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</c:spPr>
            </c:marker>
            <c:bubble3D val="0"/>
          </c:dPt>
          <c:cat>
            <c:strRef>
              <c:f>Sheet1!$A$2:$A$4</c:f>
              <c:strCache>
                <c:ptCount val="3"/>
                <c:pt idx="0">
                  <c:v>Aneignung 1</c:v>
                </c:pt>
                <c:pt idx="1">
                  <c:v>Aneignung 2</c:v>
                </c:pt>
                <c:pt idx="2">
                  <c:v>Retention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69.400000000000006</c:v>
                </c:pt>
                <c:pt idx="1">
                  <c:v>75.7</c:v>
                </c:pt>
                <c:pt idx="2">
                  <c:v>80.13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fremdgest. VFB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Aneignung 1</c:v>
                </c:pt>
                <c:pt idx="1">
                  <c:v>Aneignung 2</c:v>
                </c:pt>
                <c:pt idx="2">
                  <c:v>Retention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74.2</c:v>
                </c:pt>
                <c:pt idx="2">
                  <c:v>79.55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023424"/>
        <c:axId val="187408384"/>
      </c:lineChart>
      <c:catAx>
        <c:axId val="19402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87408384"/>
        <c:crosses val="autoZero"/>
        <c:auto val="1"/>
        <c:lblAlgn val="ctr"/>
        <c:lblOffset val="100"/>
        <c:noMultiLvlLbl val="0"/>
      </c:catAx>
      <c:valAx>
        <c:axId val="18740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de-DE"/>
          </a:p>
        </c:txPr>
        <c:crossAx val="194023424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2452679518692209"/>
          <c:y val="0"/>
          <c:w val="0.77547310855142371"/>
          <c:h val="8.349101326694179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selbstgest. VFB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marker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</c:spPr>
            </c:marker>
            <c:bubble3D val="0"/>
          </c:dPt>
          <c:cat>
            <c:strRef>
              <c:f>Sheet1!$A$2:$A$4</c:f>
              <c:strCache>
                <c:ptCount val="3"/>
                <c:pt idx="0">
                  <c:v>Aneignung 1</c:v>
                </c:pt>
                <c:pt idx="1">
                  <c:v>Aneignung 2</c:v>
                </c:pt>
                <c:pt idx="2">
                  <c:v>Retention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6.4</c:v>
                </c:pt>
                <c:pt idx="1">
                  <c:v>6.53</c:v>
                </c:pt>
                <c:pt idx="2">
                  <c:v>6.69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fremdgest. VFB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Aneignung 1</c:v>
                </c:pt>
                <c:pt idx="1">
                  <c:v>Aneignung 2</c:v>
                </c:pt>
                <c:pt idx="2">
                  <c:v>Retention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6.02</c:v>
                </c:pt>
                <c:pt idx="1">
                  <c:v>6.13</c:v>
                </c:pt>
                <c:pt idx="2">
                  <c:v>6.16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138624"/>
        <c:axId val="187410112"/>
      </c:lineChart>
      <c:catAx>
        <c:axId val="194138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87410112"/>
        <c:crosses val="autoZero"/>
        <c:auto val="1"/>
        <c:lblAlgn val="ctr"/>
        <c:lblOffset val="100"/>
        <c:noMultiLvlLbl val="0"/>
      </c:catAx>
      <c:valAx>
        <c:axId val="18741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de-DE"/>
          </a:p>
        </c:txPr>
        <c:crossAx val="194138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452679518692209"/>
          <c:y val="0"/>
          <c:w val="0.77547310855142371"/>
          <c:h val="8.349101326694179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  <a:ln w="22225"/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0.28000000000000003</c:v>
                </c:pt>
                <c:pt idx="1">
                  <c:v>0.8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"/>
        <c:axId val="41504256"/>
        <c:axId val="31504000"/>
      </c:barChart>
      <c:catAx>
        <c:axId val="4150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504000"/>
        <c:crosses val="autoZero"/>
        <c:auto val="1"/>
        <c:lblAlgn val="ctr"/>
        <c:lblOffset val="100"/>
        <c:noMultiLvlLbl val="0"/>
      </c:catAx>
      <c:valAx>
        <c:axId val="3150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415042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52380952380956E-2"/>
          <c:y val="0.14628297362110312"/>
          <c:w val="0.90476190476190477"/>
          <c:h val="0.7841726618705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Kooperatives Üben</c:v>
                </c:pt>
              </c:strCache>
            </c:strRef>
          </c:tx>
          <c:spPr>
            <a:solidFill>
              <a:schemeClr val="accent2"/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15.8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Individuelles Üben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14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90560"/>
        <c:axId val="36436736"/>
      </c:barChart>
      <c:catAx>
        <c:axId val="4109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64367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436736"/>
        <c:scaling>
          <c:orientation val="minMax"/>
          <c:max val="25"/>
          <c:min val="5"/>
        </c:scaling>
        <c:delete val="0"/>
        <c:axPos val="l"/>
        <c:majorGridlines>
          <c:spPr>
            <a:ln w="17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1090560"/>
        <c:crosses val="autoZero"/>
        <c:crossBetween val="between"/>
        <c:majorUnit val="5"/>
      </c:valAx>
      <c:spPr>
        <a:noFill/>
        <a:ln w="1747">
          <a:solidFill>
            <a:schemeClr val="tx1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21111111111111111"/>
          <c:y val="7.1942446043165471E-3"/>
          <c:w val="0.64126984126984132"/>
          <c:h val="7.1942446043165464E-2"/>
        </c:manualLayout>
      </c:layout>
      <c:overlay val="0"/>
      <c:spPr>
        <a:solidFill>
          <a:schemeClr val="bg1"/>
        </a:solidFill>
        <a:ln w="1747">
          <a:solidFill>
            <a:schemeClr val="tx1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52380952380956E-2"/>
          <c:y val="0.14628297362110312"/>
          <c:w val="0.90476190476190477"/>
          <c:h val="0.7841726618705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Kooperatives Üben</c:v>
                </c:pt>
              </c:strCache>
            </c:strRef>
          </c:tx>
          <c:spPr>
            <a:solidFill>
              <a:schemeClr val="accent2"/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5.2</c:v>
                </c:pt>
                <c:pt idx="1">
                  <c:v>7.2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Individuelles Üben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2.4</c:v>
                </c:pt>
                <c:pt idx="1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40160"/>
        <c:axId val="40598848"/>
      </c:barChart>
      <c:catAx>
        <c:axId val="4374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05988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0598848"/>
        <c:scaling>
          <c:orientation val="minMax"/>
          <c:max val="10"/>
          <c:min val="0"/>
        </c:scaling>
        <c:delete val="0"/>
        <c:axPos val="l"/>
        <c:majorGridlines>
          <c:spPr>
            <a:ln w="17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3740160"/>
        <c:crosses val="autoZero"/>
        <c:crossBetween val="between"/>
        <c:majorUnit val="2"/>
      </c:valAx>
      <c:spPr>
        <a:noFill/>
        <a:ln w="1747">
          <a:solidFill>
            <a:schemeClr val="tx1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21111111111111111"/>
          <c:y val="7.1942446043165471E-3"/>
          <c:w val="0.64126984126984132"/>
          <c:h val="7.1942446043165464E-2"/>
        </c:manualLayout>
      </c:layout>
      <c:overlay val="0"/>
      <c:spPr>
        <a:solidFill>
          <a:schemeClr val="bg1"/>
        </a:solidFill>
        <a:ln w="1747">
          <a:solidFill>
            <a:schemeClr val="tx1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52380952380956E-2"/>
          <c:y val="0.14628297362110312"/>
          <c:w val="0.90476190476190477"/>
          <c:h val="0.7841726618705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Kooperatives Üben</c:v>
                </c:pt>
              </c:strCache>
            </c:strRef>
          </c:tx>
          <c:spPr>
            <a:solidFill>
              <a:schemeClr val="accent2"/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Individuelles Üben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38.200000000000003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42880"/>
        <c:axId val="79828608"/>
      </c:barChart>
      <c:catAx>
        <c:axId val="4364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98286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9828608"/>
        <c:scaling>
          <c:orientation val="minMax"/>
          <c:max val="60"/>
          <c:min val="20"/>
        </c:scaling>
        <c:delete val="0"/>
        <c:axPos val="l"/>
        <c:majorGridlines>
          <c:spPr>
            <a:ln w="17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3642880"/>
        <c:crosses val="autoZero"/>
        <c:crossBetween val="between"/>
        <c:majorUnit val="10"/>
      </c:valAx>
      <c:spPr>
        <a:noFill/>
        <a:ln w="174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Erwachsene EXT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12.5</c:v>
                </c:pt>
                <c:pt idx="1">
                  <c:v>10.039999999999999</c:v>
                </c:pt>
                <c:pt idx="2">
                  <c:v>9.9</c:v>
                </c:pt>
                <c:pt idx="3">
                  <c:v>9.6199999999999992</c:v>
                </c:pt>
                <c:pt idx="4">
                  <c:v>9.66</c:v>
                </c:pt>
                <c:pt idx="6">
                  <c:v>10.18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Erwachsene INT</c:v>
                </c:pt>
              </c:strCache>
            </c:strRef>
          </c:tx>
          <c:spPr>
            <a:ln w="3175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10.64</c:v>
                </c:pt>
                <c:pt idx="1">
                  <c:v>10.8</c:v>
                </c:pt>
                <c:pt idx="2">
                  <c:v>10.94</c:v>
                </c:pt>
                <c:pt idx="3">
                  <c:v>11.68</c:v>
                </c:pt>
                <c:pt idx="4">
                  <c:v>11</c:v>
                </c:pt>
                <c:pt idx="6">
                  <c:v>11.19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EXT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11.57</c:v>
                </c:pt>
                <c:pt idx="1">
                  <c:v>12</c:v>
                </c:pt>
                <c:pt idx="2">
                  <c:v>10.88</c:v>
                </c:pt>
                <c:pt idx="3">
                  <c:v>12.05</c:v>
                </c:pt>
                <c:pt idx="4">
                  <c:v>11.83</c:v>
                </c:pt>
                <c:pt idx="6">
                  <c:v>12.46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INT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12.49</c:v>
                </c:pt>
                <c:pt idx="1">
                  <c:v>10.99</c:v>
                </c:pt>
                <c:pt idx="2">
                  <c:v>11.6</c:v>
                </c:pt>
                <c:pt idx="3">
                  <c:v>12.52</c:v>
                </c:pt>
                <c:pt idx="4">
                  <c:v>11.42</c:v>
                </c:pt>
                <c:pt idx="6">
                  <c:v>11.75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46592"/>
        <c:axId val="35909568"/>
      </c:lineChart>
      <c:catAx>
        <c:axId val="432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5909568"/>
        <c:crosses val="autoZero"/>
        <c:auto val="1"/>
        <c:lblAlgn val="ctr"/>
        <c:lblOffset val="100"/>
        <c:noMultiLvlLbl val="0"/>
      </c:catAx>
      <c:valAx>
        <c:axId val="35909568"/>
        <c:scaling>
          <c:orientation val="minMax"/>
          <c:max val="16"/>
          <c:min val="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de-DE"/>
          </a:p>
        </c:txPr>
        <c:crossAx val="4324659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7630661208385169"/>
          <c:y val="2.1564809529850765E-2"/>
          <c:w val="0.51307019409767474"/>
          <c:h val="9.1666241288505493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Erwachsene EXT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12.5</c:v>
                </c:pt>
                <c:pt idx="1">
                  <c:v>10.039999999999999</c:v>
                </c:pt>
                <c:pt idx="2">
                  <c:v>9.9</c:v>
                </c:pt>
                <c:pt idx="3">
                  <c:v>9.6199999999999992</c:v>
                </c:pt>
                <c:pt idx="4">
                  <c:v>9.66</c:v>
                </c:pt>
                <c:pt idx="6">
                  <c:v>10.18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Erwachsene INT</c:v>
                </c:pt>
              </c:strCache>
            </c:strRef>
          </c:tx>
          <c:spPr>
            <a:ln w="3175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10.64</c:v>
                </c:pt>
                <c:pt idx="1">
                  <c:v>10.8</c:v>
                </c:pt>
                <c:pt idx="2">
                  <c:v>10.94</c:v>
                </c:pt>
                <c:pt idx="3">
                  <c:v>11.68</c:v>
                </c:pt>
                <c:pt idx="4">
                  <c:v>11</c:v>
                </c:pt>
                <c:pt idx="6">
                  <c:v>11.19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EXT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11.57</c:v>
                </c:pt>
                <c:pt idx="1">
                  <c:v>12</c:v>
                </c:pt>
                <c:pt idx="2">
                  <c:v>10.88</c:v>
                </c:pt>
                <c:pt idx="3">
                  <c:v>12.05</c:v>
                </c:pt>
                <c:pt idx="4">
                  <c:v>11.83</c:v>
                </c:pt>
                <c:pt idx="6">
                  <c:v>12.46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INT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12.49</c:v>
                </c:pt>
                <c:pt idx="1">
                  <c:v>10.99</c:v>
                </c:pt>
                <c:pt idx="2">
                  <c:v>11.6</c:v>
                </c:pt>
                <c:pt idx="3">
                  <c:v>12.52</c:v>
                </c:pt>
                <c:pt idx="4">
                  <c:v>11.42</c:v>
                </c:pt>
                <c:pt idx="6">
                  <c:v>11.75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42240"/>
        <c:axId val="35912448"/>
      </c:lineChart>
      <c:catAx>
        <c:axId val="13844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5912448"/>
        <c:crosses val="autoZero"/>
        <c:auto val="1"/>
        <c:lblAlgn val="ctr"/>
        <c:lblOffset val="100"/>
        <c:noMultiLvlLbl val="0"/>
      </c:catAx>
      <c:valAx>
        <c:axId val="35912448"/>
        <c:scaling>
          <c:orientation val="minMax"/>
          <c:max val="16"/>
          <c:min val="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de-DE"/>
          </a:p>
        </c:txPr>
        <c:crossAx val="13844224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7630661208385169"/>
          <c:y val="2.1564809529850765E-2"/>
          <c:w val="0.51307019409767474"/>
          <c:h val="9.1666241288505493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Erwachsene 100%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17.239999999999998</c:v>
                </c:pt>
                <c:pt idx="1">
                  <c:v>11.22</c:v>
                </c:pt>
                <c:pt idx="2">
                  <c:v>10.47</c:v>
                </c:pt>
                <c:pt idx="3">
                  <c:v>9.84</c:v>
                </c:pt>
                <c:pt idx="5">
                  <c:v>14.51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Erwachsene 62%</c:v>
                </c:pt>
              </c:strCache>
            </c:strRef>
          </c:tx>
          <c:spPr>
            <a:ln w="3175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17.3</c:v>
                </c:pt>
                <c:pt idx="1">
                  <c:v>10.26</c:v>
                </c:pt>
                <c:pt idx="2">
                  <c:v>9.48</c:v>
                </c:pt>
                <c:pt idx="3">
                  <c:v>9.39</c:v>
                </c:pt>
                <c:pt idx="5">
                  <c:v>12.65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100%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24.76</c:v>
                </c:pt>
                <c:pt idx="1">
                  <c:v>14.58</c:v>
                </c:pt>
                <c:pt idx="2">
                  <c:v>11.48</c:v>
                </c:pt>
                <c:pt idx="3">
                  <c:v>11.39</c:v>
                </c:pt>
                <c:pt idx="5">
                  <c:v>13.23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62%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26.75</c:v>
                </c:pt>
                <c:pt idx="1">
                  <c:v>15.68</c:v>
                </c:pt>
                <c:pt idx="2">
                  <c:v>16.28</c:v>
                </c:pt>
                <c:pt idx="3">
                  <c:v>14.62</c:v>
                </c:pt>
                <c:pt idx="5">
                  <c:v>19.48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61216"/>
        <c:axId val="36435008"/>
      </c:lineChart>
      <c:catAx>
        <c:axId val="14676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435008"/>
        <c:crosses val="autoZero"/>
        <c:auto val="1"/>
        <c:lblAlgn val="ctr"/>
        <c:lblOffset val="100"/>
        <c:noMultiLvlLbl val="0"/>
      </c:catAx>
      <c:valAx>
        <c:axId val="3643500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de-DE"/>
          </a:p>
        </c:txPr>
        <c:crossAx val="146761216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37630661208385169"/>
          <c:y val="2.1564809529850765E-2"/>
          <c:w val="0.51307019409767474"/>
          <c:h val="9.1666241288505493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Erwachsene 100%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17.239999999999998</c:v>
                </c:pt>
                <c:pt idx="1">
                  <c:v>11.22</c:v>
                </c:pt>
                <c:pt idx="2">
                  <c:v>10.47</c:v>
                </c:pt>
                <c:pt idx="3">
                  <c:v>9.84</c:v>
                </c:pt>
                <c:pt idx="5">
                  <c:v>14.51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Erwachsene 62%</c:v>
                </c:pt>
              </c:strCache>
            </c:strRef>
          </c:tx>
          <c:spPr>
            <a:ln w="3175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17.3</c:v>
                </c:pt>
                <c:pt idx="1">
                  <c:v>10.26</c:v>
                </c:pt>
                <c:pt idx="2">
                  <c:v>9.48</c:v>
                </c:pt>
                <c:pt idx="3">
                  <c:v>9.39</c:v>
                </c:pt>
                <c:pt idx="5">
                  <c:v>12.65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100%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24.76</c:v>
                </c:pt>
                <c:pt idx="1">
                  <c:v>14.58</c:v>
                </c:pt>
                <c:pt idx="2">
                  <c:v>11.48</c:v>
                </c:pt>
                <c:pt idx="3">
                  <c:v>11.39</c:v>
                </c:pt>
                <c:pt idx="5">
                  <c:v>13.23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62%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26.75</c:v>
                </c:pt>
                <c:pt idx="1">
                  <c:v>15.68</c:v>
                </c:pt>
                <c:pt idx="2">
                  <c:v>16.28</c:v>
                </c:pt>
                <c:pt idx="3">
                  <c:v>14.62</c:v>
                </c:pt>
                <c:pt idx="5">
                  <c:v>19.48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76256"/>
        <c:axId val="36307520"/>
      </c:lineChart>
      <c:catAx>
        <c:axId val="1469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307520"/>
        <c:crosses val="autoZero"/>
        <c:auto val="1"/>
        <c:lblAlgn val="ctr"/>
        <c:lblOffset val="100"/>
        <c:noMultiLvlLbl val="0"/>
      </c:catAx>
      <c:valAx>
        <c:axId val="36307520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de-DE"/>
          </a:p>
        </c:txPr>
        <c:crossAx val="146976256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37630661208385169"/>
          <c:y val="2.1564809529850765E-2"/>
          <c:w val="0.51307019409767474"/>
          <c:h val="9.1666241288505493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0.53403</cdr:x>
      <cdr:y>0.14064</cdr:y>
    </cdr:from>
    <cdr:to>
      <cdr:x>0.99891</cdr:x>
      <cdr:y>0.94358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1737077" y="300516"/>
          <a:ext cx="1512168" cy="171570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ABF4-E0F7-48D4-93ED-404C1598AAA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8EF0-928A-42FC-ABE9-E321927E39E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74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F56CFA-4EFF-484D-8935-77B2B96DEDE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08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Estimados</a:t>
            </a:r>
            <a:r>
              <a:rPr lang="de-DE" dirty="0" smtClean="0"/>
              <a:t> </a:t>
            </a:r>
            <a:r>
              <a:rPr lang="de-DE" dirty="0" err="1" smtClean="0"/>
              <a:t>senoras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senores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colegas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estudiantes</a:t>
            </a:r>
            <a:r>
              <a:rPr lang="de-DE" baseline="0" dirty="0" smtClean="0"/>
              <a:t>,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primero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quisiera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agradecerle</a:t>
            </a:r>
            <a:r>
              <a:rPr lang="de-DE" baseline="0" dirty="0" smtClean="0"/>
              <a:t> a la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Antioquia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invitarme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este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congreso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Siempre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vengo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Colombia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especialmente</a:t>
            </a:r>
            <a:r>
              <a:rPr lang="de-DE" baseline="0" dirty="0" smtClean="0"/>
              <a:t> a Medellín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gusto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la </a:t>
            </a:r>
            <a:r>
              <a:rPr lang="de-DE" baseline="0" dirty="0" err="1" smtClean="0"/>
              <a:t>gente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país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también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clima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cierto</a:t>
            </a:r>
            <a:r>
              <a:rPr lang="de-DE" baseline="0" dirty="0" smtClean="0"/>
              <a:t>, es </a:t>
            </a:r>
            <a:r>
              <a:rPr lang="de-DE" baseline="0" dirty="0" err="1" smtClean="0"/>
              <a:t>incréible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como</a:t>
            </a:r>
            <a:r>
              <a:rPr lang="de-DE" baseline="0" dirty="0" smtClean="0"/>
              <a:t> Medellín ha </a:t>
            </a:r>
            <a:r>
              <a:rPr lang="de-DE" baseline="0" dirty="0" err="1" smtClean="0"/>
              <a:t>cambiado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parece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progreso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rápido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Bueno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gustaría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investigación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nueva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estoy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realizando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uno de </a:t>
            </a:r>
            <a:r>
              <a:rPr lang="de-DE" baseline="0" dirty="0" err="1" smtClean="0"/>
              <a:t>mis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doctorados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senor</a:t>
            </a:r>
            <a:r>
              <a:rPr lang="de-DE" baseline="0" dirty="0" smtClean="0"/>
              <a:t> Saeed </a:t>
            </a:r>
            <a:r>
              <a:rPr lang="de-DE" baseline="0" dirty="0" err="1" smtClean="0"/>
              <a:t>Ghorbani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Nosotros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aún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hemos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investigación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pero</a:t>
            </a:r>
            <a:r>
              <a:rPr lang="de-DE" baseline="0" dirty="0" smtClean="0"/>
              <a:t> se </a:t>
            </a:r>
            <a:r>
              <a:rPr lang="de-DE" baseline="0" dirty="0" err="1" smtClean="0"/>
              <a:t>trata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es </a:t>
            </a:r>
            <a:r>
              <a:rPr lang="de-DE" baseline="0" dirty="0" err="1" smtClean="0"/>
              <a:t>bastante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entrenamiento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deportivo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uso</a:t>
            </a:r>
            <a:r>
              <a:rPr lang="de-DE" baseline="0" dirty="0" smtClean="0"/>
              <a:t> de video-</a:t>
            </a:r>
            <a:r>
              <a:rPr lang="de-DE" baseline="0" dirty="0" err="1" smtClean="0"/>
              <a:t>modelos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pregunta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cómo</a:t>
            </a:r>
            <a:r>
              <a:rPr lang="de-DE" baseline="0" dirty="0" smtClean="0"/>
              <a:t> se </a:t>
            </a:r>
            <a:r>
              <a:rPr lang="de-DE" baseline="0" dirty="0" err="1" smtClean="0"/>
              <a:t>debe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al </a:t>
            </a:r>
            <a:r>
              <a:rPr lang="de-DE" baseline="0" dirty="0" err="1" smtClean="0"/>
              <a:t>deportista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él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puede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aprender</a:t>
            </a:r>
            <a:r>
              <a:rPr lang="de-DE" baseline="0" dirty="0" smtClean="0"/>
              <a:t> o </a:t>
            </a:r>
            <a:r>
              <a:rPr lang="de-DE" baseline="0" dirty="0" err="1" smtClean="0"/>
              <a:t>optimizar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movimiento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manera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efectiva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868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Luxemburgo </a:t>
            </a:r>
            <a:r>
              <a:rPr lang="de-DE" dirty="0" err="1" smtClean="0"/>
              <a:t>esta</a:t>
            </a:r>
            <a:r>
              <a:rPr lang="de-DE" dirty="0" smtClean="0"/>
              <a:t> </a:t>
            </a:r>
            <a:r>
              <a:rPr lang="de-DE" dirty="0" err="1" smtClean="0"/>
              <a:t>situado</a:t>
            </a:r>
            <a:r>
              <a:rPr lang="de-DE" dirty="0" smtClean="0"/>
              <a:t> entre </a:t>
            </a:r>
            <a:r>
              <a:rPr lang="de-DE" dirty="0" err="1" smtClean="0"/>
              <a:t>Alemania</a:t>
            </a:r>
            <a:r>
              <a:rPr lang="de-DE" dirty="0" smtClean="0"/>
              <a:t>, </a:t>
            </a:r>
            <a:r>
              <a:rPr lang="de-DE" dirty="0" err="1" smtClean="0"/>
              <a:t>Francia</a:t>
            </a:r>
            <a:r>
              <a:rPr lang="de-DE" dirty="0" smtClean="0"/>
              <a:t> y </a:t>
            </a:r>
            <a:r>
              <a:rPr lang="de-DE" dirty="0" err="1" smtClean="0"/>
              <a:t>Bélgica</a:t>
            </a:r>
            <a:r>
              <a:rPr lang="de-DE" dirty="0" smtClean="0"/>
              <a:t> y es </a:t>
            </a:r>
            <a:r>
              <a:rPr lang="de-DE" dirty="0" err="1" smtClean="0"/>
              <a:t>bastante</a:t>
            </a:r>
            <a:r>
              <a:rPr lang="de-DE" dirty="0" smtClean="0"/>
              <a:t> </a:t>
            </a:r>
            <a:r>
              <a:rPr lang="de-DE" dirty="0" err="1" smtClean="0"/>
              <a:t>próspero</a:t>
            </a:r>
            <a:r>
              <a:rPr lang="de-DE" dirty="0" smtClean="0"/>
              <a:t> </a:t>
            </a:r>
            <a:r>
              <a:rPr lang="de-DE" dirty="0" err="1" smtClean="0"/>
              <a:t>porque</a:t>
            </a:r>
            <a:r>
              <a:rPr lang="de-DE" dirty="0" smtClean="0"/>
              <a:t> es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centro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bancos</a:t>
            </a:r>
            <a:r>
              <a:rPr lang="de-DE" baseline="0" dirty="0" smtClean="0"/>
              <a:t> y de </a:t>
            </a:r>
            <a:r>
              <a:rPr lang="de-DE" baseline="0" dirty="0" err="1" smtClean="0"/>
              <a:t>instituciones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Unión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Europea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Todos</a:t>
            </a:r>
            <a:r>
              <a:rPr lang="de-DE" baseline="0" dirty="0" smtClean="0"/>
              <a:t> los 500.000 </a:t>
            </a:r>
            <a:r>
              <a:rPr lang="de-DE" baseline="0" dirty="0" err="1" smtClean="0"/>
              <a:t>habitantes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perfectamente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: Su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es </a:t>
            </a:r>
            <a:r>
              <a:rPr lang="de-DE" baseline="0" dirty="0" err="1" smtClean="0"/>
              <a:t>luxemburgués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sus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vecinos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quiere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alemán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francés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mayoría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gente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además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inglés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cápital</a:t>
            </a:r>
            <a:r>
              <a:rPr lang="de-DE" baseline="0" dirty="0" smtClean="0"/>
              <a:t> se </a:t>
            </a:r>
            <a:r>
              <a:rPr lang="de-DE" baseline="0" dirty="0" err="1" smtClean="0"/>
              <a:t>llama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también</a:t>
            </a:r>
            <a:r>
              <a:rPr lang="de-DE" baseline="0" dirty="0" smtClean="0"/>
              <a:t> Luxemburgo.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Hay solo </a:t>
            </a:r>
            <a:r>
              <a:rPr lang="de-DE" baseline="0" dirty="0" err="1" smtClean="0"/>
              <a:t>una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bastante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jóven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creciendo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rápidamente</a:t>
            </a:r>
            <a:r>
              <a:rPr lang="de-DE" baseline="0" dirty="0" smtClean="0"/>
              <a:t>. Los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oficiales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alemán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francés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inglés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luxemburgués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! Los </a:t>
            </a:r>
            <a:r>
              <a:rPr lang="de-DE" baseline="0" dirty="0" err="1" smtClean="0"/>
              <a:t>docentes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tienen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menos</a:t>
            </a:r>
            <a:r>
              <a:rPr lang="de-DE" baseline="0" dirty="0" smtClean="0"/>
              <a:t> dos de </a:t>
            </a:r>
            <a:r>
              <a:rPr lang="de-DE" baseline="0" dirty="0" err="1" smtClean="0"/>
              <a:t>estos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207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Luxemburgo </a:t>
            </a:r>
            <a:r>
              <a:rPr lang="de-DE" dirty="0" err="1" smtClean="0"/>
              <a:t>esta</a:t>
            </a:r>
            <a:r>
              <a:rPr lang="de-DE" dirty="0" smtClean="0"/>
              <a:t> </a:t>
            </a:r>
            <a:r>
              <a:rPr lang="de-DE" dirty="0" err="1" smtClean="0"/>
              <a:t>situado</a:t>
            </a:r>
            <a:r>
              <a:rPr lang="de-DE" dirty="0" smtClean="0"/>
              <a:t> entre </a:t>
            </a:r>
            <a:r>
              <a:rPr lang="de-DE" dirty="0" err="1" smtClean="0"/>
              <a:t>Alemania</a:t>
            </a:r>
            <a:r>
              <a:rPr lang="de-DE" dirty="0" smtClean="0"/>
              <a:t>, </a:t>
            </a:r>
            <a:r>
              <a:rPr lang="de-DE" dirty="0" err="1" smtClean="0"/>
              <a:t>Francia</a:t>
            </a:r>
            <a:r>
              <a:rPr lang="de-DE" dirty="0" smtClean="0"/>
              <a:t> y </a:t>
            </a:r>
            <a:r>
              <a:rPr lang="de-DE" dirty="0" err="1" smtClean="0"/>
              <a:t>Bélgica</a:t>
            </a:r>
            <a:r>
              <a:rPr lang="de-DE" dirty="0" smtClean="0"/>
              <a:t> y es </a:t>
            </a:r>
            <a:r>
              <a:rPr lang="de-DE" dirty="0" err="1" smtClean="0"/>
              <a:t>bastante</a:t>
            </a:r>
            <a:r>
              <a:rPr lang="de-DE" dirty="0" smtClean="0"/>
              <a:t> </a:t>
            </a:r>
            <a:r>
              <a:rPr lang="de-DE" dirty="0" err="1" smtClean="0"/>
              <a:t>próspero</a:t>
            </a:r>
            <a:r>
              <a:rPr lang="de-DE" dirty="0" smtClean="0"/>
              <a:t> </a:t>
            </a:r>
            <a:r>
              <a:rPr lang="de-DE" dirty="0" err="1" smtClean="0"/>
              <a:t>porque</a:t>
            </a:r>
            <a:r>
              <a:rPr lang="de-DE" dirty="0" smtClean="0"/>
              <a:t> es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centro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bancos</a:t>
            </a:r>
            <a:r>
              <a:rPr lang="de-DE" baseline="0" dirty="0" smtClean="0"/>
              <a:t> y de </a:t>
            </a:r>
            <a:r>
              <a:rPr lang="de-DE" baseline="0" dirty="0" err="1" smtClean="0"/>
              <a:t>instituciones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Unión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Europea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Todos</a:t>
            </a:r>
            <a:r>
              <a:rPr lang="de-DE" baseline="0" dirty="0" smtClean="0"/>
              <a:t> los 500.000 </a:t>
            </a:r>
            <a:r>
              <a:rPr lang="de-DE" baseline="0" dirty="0" err="1" smtClean="0"/>
              <a:t>habitantes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perfectamente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: Su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es </a:t>
            </a:r>
            <a:r>
              <a:rPr lang="de-DE" baseline="0" dirty="0" err="1" smtClean="0"/>
              <a:t>luxemburgués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sus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vecinos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quiere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alemán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francés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mayoría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gente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además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inglés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cápital</a:t>
            </a:r>
            <a:r>
              <a:rPr lang="de-DE" baseline="0" dirty="0" smtClean="0"/>
              <a:t> se </a:t>
            </a:r>
            <a:r>
              <a:rPr lang="de-DE" baseline="0" dirty="0" err="1" smtClean="0"/>
              <a:t>llama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también</a:t>
            </a:r>
            <a:r>
              <a:rPr lang="de-DE" baseline="0" dirty="0" smtClean="0"/>
              <a:t> Luxemburgo.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Hay solo </a:t>
            </a:r>
            <a:r>
              <a:rPr lang="de-DE" baseline="0" dirty="0" err="1" smtClean="0"/>
              <a:t>una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bastante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jóven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creciendo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rápidamente</a:t>
            </a:r>
            <a:r>
              <a:rPr lang="de-DE" baseline="0" dirty="0" smtClean="0"/>
              <a:t>. Los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oficiales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alemán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francés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inglés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luxemburgués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! Los </a:t>
            </a:r>
            <a:r>
              <a:rPr lang="de-DE" baseline="0" dirty="0" err="1" smtClean="0"/>
              <a:t>docentes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tienen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menos</a:t>
            </a:r>
            <a:r>
              <a:rPr lang="de-DE" baseline="0" dirty="0" smtClean="0"/>
              <a:t> dos de </a:t>
            </a:r>
            <a:r>
              <a:rPr lang="de-DE" baseline="0" dirty="0" err="1" smtClean="0"/>
              <a:t>estos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4019-0AD5-44B6-8041-8309C9C74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6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7A19-81C1-4B00-913D-0E58FD5F9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0F27-2529-41BB-BE9A-D11753856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5DAE-99AD-420E-8642-032F205D6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1DC5-3F62-403A-A8F7-8EE1FC5F7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90CE-B609-4090-8EDF-AE0EDE875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D2962-F3E1-4898-871B-8B5FC4A36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70BC6-904B-46A2-8636-1FE76DB5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3AF3-9FC2-4436-AAA1-79D4A5536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5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E263-5B09-4958-B0F7-FC24BA81B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60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44F2-19E8-4049-BD55-3CBBF98BE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1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02BC-6963-4122-AD5C-60E527CC1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01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3099-8FB3-47FE-BD57-F905A2212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3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7067-4D5B-49E0-A1B1-AE708BE73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7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9B93B-62F1-4EF1-9076-60E2C4C16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5157-48C2-4E12-A442-C5A5D11C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114B9-0AE0-4FB4-A039-06166BD37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34CE-B06A-4CD6-BB83-EB95C3E7C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0071-F89F-4472-98D8-D7A716F03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722B-89EF-4B67-AB9D-EEB79810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1966-6E34-400C-BEF4-31748CF73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7721-1166-4807-9E6F-613CAD3C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EF1302E-283C-459B-9DEE-6D3E7DC43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8" descr="Bande_Logo_UNI_affiche_ULNV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" b="6799"/>
          <a:stretch>
            <a:fillRect/>
          </a:stretch>
        </p:blipFill>
        <p:spPr bwMode="auto">
          <a:xfrm>
            <a:off x="0" y="2770188"/>
            <a:ext cx="9161463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1" descr="emblème+faculté_FLSHASE_E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84188"/>
            <a:ext cx="5786438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93620FF-D867-4E52-BB0A-F941514BA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bande_kle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3700" b="36719"/>
          <a:stretch>
            <a:fillRect/>
          </a:stretch>
        </p:blipFill>
        <p:spPr bwMode="auto">
          <a:xfrm>
            <a:off x="0" y="5876925"/>
            <a:ext cx="919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5" descr="emblème outline+faculté_FLSHASE_E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605588"/>
            <a:ext cx="4686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78934" y="2852936"/>
            <a:ext cx="559640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800" dirty="0"/>
              <a:t>Prof. Dr. Andreas </a:t>
            </a:r>
            <a:r>
              <a:rPr lang="de-DE" altLang="de-DE" sz="2800" dirty="0" smtClean="0"/>
              <a:t>Bund</a:t>
            </a:r>
            <a:endParaRPr lang="de-DE" altLang="de-DE" sz="2800" dirty="0"/>
          </a:p>
          <a:p>
            <a:pPr algn="ctr"/>
            <a:r>
              <a:rPr lang="de-DE" altLang="de-DE" sz="2800" dirty="0" smtClean="0"/>
              <a:t>Universität Luxemburg</a:t>
            </a:r>
            <a:endParaRPr lang="de-DE" altLang="de-DE" sz="1600" dirty="0">
              <a:latin typeface="Arial" charset="0"/>
            </a:endParaRPr>
          </a:p>
          <a:p>
            <a:pPr algn="ctr"/>
            <a:endParaRPr lang="de-DE" altLang="de-DE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de-DE" alt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Motorisches Lernen im </a:t>
            </a:r>
          </a:p>
          <a:p>
            <a:pPr algn="ctr"/>
            <a:r>
              <a:rPr lang="de-DE" alt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Kindes- und Jugendalter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5444" y="163694"/>
            <a:ext cx="7861134" cy="23292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3508" y="5909210"/>
            <a:ext cx="6862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 dirty="0" smtClean="0"/>
              <a:t>Gastvortrag an der Humboldt-Universität Berlin / 12.6.2015</a:t>
            </a:r>
            <a:endParaRPr lang="de-DE" altLang="de-DE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17728"/>
            <a:ext cx="8153842" cy="1975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Zusammenfassung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9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2555776" y="1340768"/>
            <a:ext cx="6480212" cy="1605112"/>
            <a:chOff x="2555776" y="1340768"/>
            <a:chExt cx="6480212" cy="1605112"/>
          </a:xfrm>
        </p:grpSpPr>
        <p:sp>
          <p:nvSpPr>
            <p:cNvPr id="12" name="TextBox 11"/>
            <p:cNvSpPr txBox="1"/>
            <p:nvPr/>
          </p:nvSpPr>
          <p:spPr>
            <a:xfrm>
              <a:off x="2555776" y="1340768"/>
              <a:ext cx="64802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Motorisches Lernen als überdauernde und erfahrungsabhängige Veränderung der Bewegungskompetenz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260" y="2204864"/>
              <a:ext cx="555764" cy="7410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55776" y="3122965"/>
            <a:ext cx="6480212" cy="1155063"/>
            <a:chOff x="2555776" y="3122965"/>
            <a:chExt cx="6480212" cy="1155063"/>
          </a:xfrm>
        </p:grpSpPr>
        <p:sp>
          <p:nvSpPr>
            <p:cNvPr id="13" name="TextBox 12"/>
            <p:cNvSpPr txBox="1"/>
            <p:nvPr/>
          </p:nvSpPr>
          <p:spPr>
            <a:xfrm>
              <a:off x="2555776" y="3122965"/>
              <a:ext cx="64802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Motorisches Lernen </a:t>
              </a:r>
              <a:r>
                <a:rPr lang="de-DE" sz="2800" dirty="0" smtClean="0">
                  <a:sym typeface="Symbol"/>
                </a:rPr>
                <a:t> Leisten: </a:t>
              </a:r>
              <a:r>
                <a:rPr lang="de-DE" sz="2800" dirty="0" err="1" smtClean="0">
                  <a:sym typeface="Symbol"/>
                </a:rPr>
                <a:t>Erwei-tertes</a:t>
              </a:r>
              <a:r>
                <a:rPr lang="de-DE" sz="2800" dirty="0" smtClean="0">
                  <a:sym typeface="Symbol"/>
                </a:rPr>
                <a:t> Lernparadigma</a:t>
              </a:r>
              <a:endParaRPr lang="de-DE" sz="2800" dirty="0" smtClean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172" y="3537012"/>
              <a:ext cx="555764" cy="74101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55776" y="4492277"/>
            <a:ext cx="6480212" cy="1585951"/>
            <a:chOff x="2555776" y="4492277"/>
            <a:chExt cx="6480212" cy="1585951"/>
          </a:xfrm>
        </p:grpSpPr>
        <p:sp>
          <p:nvSpPr>
            <p:cNvPr id="14" name="TextBox 13"/>
            <p:cNvSpPr txBox="1"/>
            <p:nvPr/>
          </p:nvSpPr>
          <p:spPr>
            <a:xfrm>
              <a:off x="2555776" y="4492277"/>
              <a:ext cx="64802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Motorisches Lernen </a:t>
              </a:r>
              <a:r>
                <a:rPr lang="de-DE" sz="2800" dirty="0" smtClean="0">
                  <a:sym typeface="Symbol"/>
                </a:rPr>
                <a:t> motorische </a:t>
              </a:r>
              <a:r>
                <a:rPr lang="de-DE" sz="2800" dirty="0" err="1" smtClean="0">
                  <a:sym typeface="Symbol"/>
                </a:rPr>
                <a:t>Ent</a:t>
              </a:r>
              <a:r>
                <a:rPr lang="de-DE" sz="2800" dirty="0" smtClean="0">
                  <a:sym typeface="Symbol"/>
                </a:rPr>
                <a:t>-wicklung: Theoretisch abgrenzbar, in der Praxis vielfach verwoben</a:t>
              </a:r>
              <a:endParaRPr lang="de-DE" sz="2800" dirty="0" smtClean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300" y="5337212"/>
              <a:ext cx="555764" cy="74101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0" y="1315008"/>
            <a:ext cx="1529518" cy="20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151758" y="3032956"/>
            <a:ext cx="548034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10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28836" y="1251917"/>
            <a:ext cx="6618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      Definitionen und Abgrenzungen  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Motorisches Lernen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↔</a:t>
            </a:r>
            <a:endParaRPr lang="de-DE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 Entwicklung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8836" y="4707141"/>
            <a:ext cx="60740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3      Motorisches Lernen im Sport-</a:t>
            </a:r>
          </a:p>
          <a:p>
            <a:r>
              <a:rPr lang="de-DE" sz="2800" b="1" dirty="0" smtClean="0"/>
              <a:t>        </a:t>
            </a:r>
            <a:r>
              <a:rPr lang="de-DE" sz="2800" b="1" dirty="0" err="1" smtClean="0"/>
              <a:t>unterricht</a:t>
            </a:r>
            <a:endParaRPr lang="de-DE" sz="2800" b="1" dirty="0" smtClean="0"/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Kompetenzen als Zielgröße?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836" y="2980109"/>
            <a:ext cx="6335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      Motorisches Lernen im Kindes-</a:t>
            </a:r>
          </a:p>
          <a:p>
            <a:r>
              <a:rPr lang="de-DE" sz="2800" b="1" dirty="0" smtClean="0"/>
              <a:t>        und Jugendalter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Variablen und Befunde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/>
          <a:stretch/>
        </p:blipFill>
        <p:spPr>
          <a:xfrm>
            <a:off x="71500" y="2996952"/>
            <a:ext cx="1908212" cy="1479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7"/>
          <a:stretch/>
        </p:blipFill>
        <p:spPr>
          <a:xfrm>
            <a:off x="179859" y="4833156"/>
            <a:ext cx="1691494" cy="13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Variablen motorischen Lernens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11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9712" y="1088740"/>
            <a:ext cx="5148572" cy="1764196"/>
            <a:chOff x="2915816" y="1232756"/>
            <a:chExt cx="5148572" cy="176419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915816" y="1232756"/>
              <a:ext cx="514857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3828" y="1268177"/>
              <a:ext cx="50045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Übungsgestaltung</a:t>
              </a:r>
            </a:p>
            <a:p>
              <a:r>
                <a:rPr lang="de-DE" sz="2000" dirty="0" smtClean="0"/>
                <a:t>Umfang, Abfolge, Struktur und Variabilität des Übens, Verhältnis von Üben und </a:t>
              </a:r>
              <a:r>
                <a:rPr lang="de-DE" sz="2000" dirty="0" err="1" smtClean="0"/>
                <a:t>Pau-sen</a:t>
              </a:r>
              <a:r>
                <a:rPr lang="de-DE" sz="2000" dirty="0" smtClean="0"/>
                <a:t>, selbst- oder fremdgesteuert, </a:t>
              </a:r>
              <a:r>
                <a:rPr lang="de-DE" sz="2000" dirty="0" err="1" smtClean="0"/>
                <a:t>individu-ell</a:t>
              </a:r>
              <a:r>
                <a:rPr lang="de-DE" sz="2000" dirty="0" smtClean="0"/>
                <a:t> oder in Gruppen usw.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7504" y="4617132"/>
            <a:ext cx="3924436" cy="1764196"/>
            <a:chOff x="107504" y="4617132"/>
            <a:chExt cx="3924436" cy="1764196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107504" y="4617132"/>
              <a:ext cx="388843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512" y="4652553"/>
              <a:ext cx="385242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(Rück-) Information</a:t>
              </a:r>
            </a:p>
            <a:p>
              <a:r>
                <a:rPr lang="de-DE" sz="2000" dirty="0" smtClean="0"/>
                <a:t>Instruktionen, Feedback, </a:t>
              </a:r>
              <a:r>
                <a:rPr lang="de-DE" sz="2000" dirty="0" err="1" smtClean="0"/>
                <a:t>Bewe-gungsdemonstration</a:t>
              </a:r>
              <a:r>
                <a:rPr lang="de-DE" sz="2000" dirty="0" smtClean="0"/>
                <a:t>: Menge,</a:t>
              </a:r>
              <a:r>
                <a:rPr lang="de-DE" sz="600" dirty="0" smtClean="0"/>
                <a:t> </a:t>
              </a:r>
              <a:r>
                <a:rPr lang="de-DE" sz="2000" dirty="0" smtClean="0"/>
                <a:t>In- halt, zeitl. </a:t>
              </a:r>
              <a:r>
                <a:rPr lang="de-DE" sz="2000" dirty="0" err="1" smtClean="0"/>
                <a:t>Platzierung</a:t>
              </a:r>
              <a:r>
                <a:rPr lang="de-DE" sz="2000" dirty="0" smtClean="0"/>
                <a:t> und Dar-</a:t>
              </a:r>
              <a:r>
                <a:rPr lang="de-DE" sz="2000" dirty="0" err="1" smtClean="0"/>
                <a:t>bietung</a:t>
              </a:r>
              <a:r>
                <a:rPr lang="de-DE" sz="2000" dirty="0" smtClean="0"/>
                <a:t> von (Rück-) Information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0560" y="4617132"/>
            <a:ext cx="4031940" cy="1764196"/>
            <a:chOff x="5004048" y="4617132"/>
            <a:chExt cx="4031940" cy="176419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004048" y="4617132"/>
              <a:ext cx="3996444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0052" y="4652553"/>
              <a:ext cx="39959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/>
                <a:t>LernerIn</a:t>
              </a:r>
              <a:r>
                <a:rPr lang="de-DE" b="1" dirty="0" smtClean="0"/>
                <a:t>/</a:t>
              </a:r>
              <a:r>
                <a:rPr lang="de-DE" b="1" dirty="0" err="1" smtClean="0"/>
                <a:t>SchülerIn</a:t>
              </a:r>
              <a:endParaRPr lang="de-DE" b="1" dirty="0" smtClean="0"/>
            </a:p>
            <a:p>
              <a:r>
                <a:rPr lang="de-DE" sz="2000" dirty="0" smtClean="0"/>
                <a:t>Kognition, Motivation, Emotionen:</a:t>
              </a:r>
            </a:p>
            <a:p>
              <a:r>
                <a:rPr lang="de-DE" sz="2000" dirty="0" smtClean="0"/>
                <a:t>Vorwissen, Können, </a:t>
              </a:r>
              <a:r>
                <a:rPr lang="de-DE" sz="2000" dirty="0" err="1" smtClean="0"/>
                <a:t>Lernmotiva-tion</a:t>
              </a:r>
              <a:r>
                <a:rPr lang="de-DE" sz="2000" dirty="0" smtClean="0"/>
                <a:t>, Zielorientierung, </a:t>
              </a:r>
              <a:r>
                <a:rPr lang="de-DE" sz="2000" dirty="0" err="1" smtClean="0"/>
                <a:t>Selbstkon-zept</a:t>
              </a:r>
              <a:r>
                <a:rPr lang="de-DE" sz="2000" dirty="0" smtClean="0"/>
                <a:t>, Selbstwirksamkeit usw.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42450" y="2555636"/>
            <a:ext cx="7252473" cy="3249099"/>
            <a:chOff x="942450" y="2555636"/>
            <a:chExt cx="7252473" cy="3249099"/>
          </a:xfrm>
        </p:grpSpPr>
        <p:sp>
          <p:nvSpPr>
            <p:cNvPr id="26" name="Left-Right Arrow 25"/>
            <p:cNvSpPr/>
            <p:nvPr/>
          </p:nvSpPr>
          <p:spPr bwMode="auto">
            <a:xfrm>
              <a:off x="4067944" y="5213002"/>
              <a:ext cx="900100" cy="591733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8" name="Left-Right Arrow 27"/>
            <p:cNvSpPr/>
            <p:nvPr/>
          </p:nvSpPr>
          <p:spPr bwMode="auto">
            <a:xfrm rot="7422729">
              <a:off x="163280" y="3334806"/>
              <a:ext cx="2150073" cy="591733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9" name="Left-Right Arrow 28"/>
            <p:cNvSpPr/>
            <p:nvPr/>
          </p:nvSpPr>
          <p:spPr bwMode="auto">
            <a:xfrm rot="14177271" flipV="1">
              <a:off x="6824020" y="3334806"/>
              <a:ext cx="2150073" cy="591733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51720" y="2816932"/>
            <a:ext cx="4925081" cy="1871613"/>
            <a:chOff x="2051720" y="2816932"/>
            <a:chExt cx="4925081" cy="1871613"/>
          </a:xfrm>
        </p:grpSpPr>
        <p:grpSp>
          <p:nvGrpSpPr>
            <p:cNvPr id="30" name="Group 29"/>
            <p:cNvGrpSpPr/>
            <p:nvPr/>
          </p:nvGrpSpPr>
          <p:grpSpPr>
            <a:xfrm>
              <a:off x="2051720" y="3212976"/>
              <a:ext cx="4925081" cy="1183466"/>
              <a:chOff x="2051720" y="3284984"/>
              <a:chExt cx="4925081" cy="1183466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38" t="5504" r="29851" b="3450"/>
              <a:stretch/>
            </p:blipFill>
            <p:spPr>
              <a:xfrm>
                <a:off x="4067946" y="3284984"/>
                <a:ext cx="936102" cy="1183466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051720" y="3681028"/>
                <a:ext cx="19672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Symbol"/>
                  </a:rPr>
                  <a:t>Lehrmethoden</a:t>
                </a:r>
                <a:endPara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40052" y="3681028"/>
                <a:ext cx="19367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Persönlichkeit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55014" y="2816932"/>
              <a:ext cx="1548172" cy="1871613"/>
              <a:chOff x="3755014" y="2816932"/>
              <a:chExt cx="1548172" cy="1871613"/>
            </a:xfrm>
          </p:grpSpPr>
          <p:sp>
            <p:nvSpPr>
              <p:cNvPr id="36" name="Up Arrow 35"/>
              <p:cNvSpPr/>
              <p:nvPr/>
            </p:nvSpPr>
            <p:spPr bwMode="auto">
              <a:xfrm>
                <a:off x="4280234" y="2816932"/>
                <a:ext cx="468052" cy="360040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37" name="Up Arrow 36"/>
              <p:cNvSpPr/>
              <p:nvPr/>
            </p:nvSpPr>
            <p:spPr bwMode="auto">
              <a:xfrm rot="19183934" flipV="1">
                <a:off x="4835134" y="4328505"/>
                <a:ext cx="468052" cy="360040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38" name="Up Arrow 37"/>
              <p:cNvSpPr/>
              <p:nvPr/>
            </p:nvSpPr>
            <p:spPr bwMode="auto">
              <a:xfrm rot="2416066" flipH="1" flipV="1">
                <a:off x="3755014" y="4328505"/>
                <a:ext cx="468052" cy="360040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2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Vorbemerkungen zur Auswahl der Studien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12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0" y="1315008"/>
            <a:ext cx="1529518" cy="2041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59732" y="1232756"/>
            <a:ext cx="6876764" cy="756084"/>
            <a:chOff x="2159732" y="1232756"/>
            <a:chExt cx="6876764" cy="756084"/>
          </a:xfrm>
        </p:grpSpPr>
        <p:sp>
          <p:nvSpPr>
            <p:cNvPr id="2" name="Rectangle 1"/>
            <p:cNvSpPr/>
            <p:nvPr/>
          </p:nvSpPr>
          <p:spPr bwMode="auto">
            <a:xfrm>
              <a:off x="2195736" y="1232756"/>
              <a:ext cx="3384376" cy="1080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9732" y="1304764"/>
              <a:ext cx="687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Kinder als </a:t>
              </a:r>
              <a:r>
                <a:rPr lang="de-DE" sz="2800" dirty="0" err="1" smtClean="0">
                  <a:sym typeface="Symbol"/>
                </a:rPr>
                <a:t>TeilnehmerInnen</a:t>
              </a:r>
              <a:endParaRPr lang="de-DE" sz="2800" dirty="0" smtClean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568" y="1247824"/>
              <a:ext cx="555764" cy="7410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159732" y="1859892"/>
            <a:ext cx="6876764" cy="741016"/>
            <a:chOff x="2159732" y="1859892"/>
            <a:chExt cx="6876764" cy="741016"/>
          </a:xfrm>
        </p:grpSpPr>
        <p:sp>
          <p:nvSpPr>
            <p:cNvPr id="29" name="TextBox 28"/>
            <p:cNvSpPr txBox="1"/>
            <p:nvPr/>
          </p:nvSpPr>
          <p:spPr>
            <a:xfrm>
              <a:off x="2159732" y="1933672"/>
              <a:ext cx="687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Aktuell (Publikation nach 2000)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340" y="1859892"/>
              <a:ext cx="555764" cy="74101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159732" y="2581744"/>
            <a:ext cx="6876764" cy="1171292"/>
            <a:chOff x="2159732" y="2581744"/>
            <a:chExt cx="6876764" cy="1171292"/>
          </a:xfrm>
        </p:grpSpPr>
        <p:sp>
          <p:nvSpPr>
            <p:cNvPr id="30" name="TextBox 29"/>
            <p:cNvSpPr txBox="1"/>
            <p:nvPr/>
          </p:nvSpPr>
          <p:spPr>
            <a:xfrm>
              <a:off x="2159732" y="2581744"/>
              <a:ext cx="68767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Praxisnahe Lernsituation und/oder</a:t>
              </a:r>
            </a:p>
            <a:p>
              <a:r>
                <a:rPr lang="de-DE" sz="2800" dirty="0">
                  <a:sym typeface="Symbol"/>
                </a:rPr>
                <a:t> </a:t>
              </a:r>
              <a:r>
                <a:rPr lang="de-DE" sz="2800" dirty="0" smtClean="0">
                  <a:sym typeface="Symbol"/>
                </a:rPr>
                <a:t>    Lernaufgabe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20" y="3012020"/>
              <a:ext cx="555764" cy="7410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159732" y="3609020"/>
            <a:ext cx="6876764" cy="741016"/>
            <a:chOff x="2159732" y="3609020"/>
            <a:chExt cx="6876764" cy="741016"/>
          </a:xfrm>
        </p:grpSpPr>
        <p:sp>
          <p:nvSpPr>
            <p:cNvPr id="31" name="TextBox 30"/>
            <p:cNvSpPr txBox="1"/>
            <p:nvPr/>
          </p:nvSpPr>
          <p:spPr>
            <a:xfrm>
              <a:off x="2159732" y="3661864"/>
              <a:ext cx="687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Wenn möglich Metaanalysen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300" y="3609020"/>
              <a:ext cx="555764" cy="74101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159732" y="4309936"/>
            <a:ext cx="6876764" cy="1171292"/>
            <a:chOff x="2159732" y="4309936"/>
            <a:chExt cx="6876764" cy="1171292"/>
          </a:xfrm>
        </p:grpSpPr>
        <p:sp>
          <p:nvSpPr>
            <p:cNvPr id="32" name="TextBox 31"/>
            <p:cNvSpPr txBox="1"/>
            <p:nvPr/>
          </p:nvSpPr>
          <p:spPr>
            <a:xfrm>
              <a:off x="2159732" y="4309936"/>
              <a:ext cx="68767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Darstellung erfolgt ergebnisbezogen;</a:t>
              </a:r>
            </a:p>
            <a:p>
              <a:r>
                <a:rPr lang="de-DE" sz="2800" dirty="0">
                  <a:sym typeface="Symbol"/>
                </a:rPr>
                <a:t> </a:t>
              </a:r>
              <a:r>
                <a:rPr lang="de-DE" sz="2800" dirty="0" smtClean="0">
                  <a:sym typeface="Symbol"/>
                </a:rPr>
                <a:t>    kaum Methode, keine Theorie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324" y="4740212"/>
              <a:ext cx="555764" cy="74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7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Variablen motorischen Lernens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9712" y="1088740"/>
            <a:ext cx="5148572" cy="1764196"/>
            <a:chOff x="2915816" y="1232756"/>
            <a:chExt cx="5148572" cy="176419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915816" y="1232756"/>
              <a:ext cx="514857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3828" y="1268177"/>
              <a:ext cx="50045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Übungsgestaltung</a:t>
              </a:r>
            </a:p>
            <a:p>
              <a:r>
                <a:rPr lang="de-DE" sz="2000" dirty="0" smtClean="0"/>
                <a:t>Umfang, Abfolge, Struktur und </a:t>
              </a:r>
              <a:r>
                <a:rPr lang="de-DE" sz="2000" dirty="0" smtClean="0">
                  <a:solidFill>
                    <a:srgbClr val="FF0000"/>
                  </a:solidFill>
                </a:rPr>
                <a:t>Variabilität des Übens</a:t>
              </a:r>
              <a:r>
                <a:rPr lang="de-DE" sz="2000" dirty="0" smtClean="0"/>
                <a:t>, Verhältnis von Üben und </a:t>
              </a:r>
              <a:r>
                <a:rPr lang="de-DE" sz="2000" dirty="0" err="1" smtClean="0"/>
                <a:t>Pau-sen</a:t>
              </a:r>
              <a:r>
                <a:rPr lang="de-DE" sz="2000" dirty="0" smtClean="0"/>
                <a:t>, selbst- oder fremdgesteuert, </a:t>
              </a:r>
              <a:r>
                <a:rPr lang="de-DE" sz="2000" dirty="0" err="1" smtClean="0">
                  <a:solidFill>
                    <a:srgbClr val="FF0000"/>
                  </a:solidFill>
                </a:rPr>
                <a:t>individu-ell</a:t>
              </a:r>
              <a:r>
                <a:rPr lang="de-DE" sz="2000" dirty="0" smtClean="0">
                  <a:solidFill>
                    <a:srgbClr val="FF0000"/>
                  </a:solidFill>
                </a:rPr>
                <a:t> oder in Gruppen</a:t>
              </a:r>
              <a:r>
                <a:rPr lang="de-DE" sz="2000" dirty="0" smtClean="0"/>
                <a:t> usw.</a:t>
              </a: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107504" y="4617132"/>
            <a:ext cx="3888432" cy="1764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560" y="4617132"/>
            <a:ext cx="4031940" cy="1764196"/>
            <a:chOff x="5004048" y="4617132"/>
            <a:chExt cx="4031940" cy="176419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004048" y="4617132"/>
              <a:ext cx="3996444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0052" y="4652553"/>
              <a:ext cx="39959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/>
                <a:t>LernerIn</a:t>
              </a:r>
              <a:r>
                <a:rPr lang="de-DE" b="1" dirty="0" smtClean="0"/>
                <a:t>/</a:t>
              </a:r>
              <a:r>
                <a:rPr lang="de-DE" b="1" dirty="0" err="1" smtClean="0"/>
                <a:t>SchülerIn</a:t>
              </a:r>
              <a:endParaRPr lang="de-DE" b="1" dirty="0" smtClean="0"/>
            </a:p>
            <a:p>
              <a:r>
                <a:rPr lang="de-DE" sz="2000" dirty="0" smtClean="0"/>
                <a:t>Kognition, Motivation, Emotionen:</a:t>
              </a:r>
            </a:p>
            <a:p>
              <a:r>
                <a:rPr lang="de-DE" sz="2000" dirty="0" smtClean="0"/>
                <a:t>Vorwissen, Können, </a:t>
              </a:r>
              <a:r>
                <a:rPr lang="de-DE" sz="2000" dirty="0" err="1" smtClean="0"/>
                <a:t>Lernmotiva-tion</a:t>
              </a:r>
              <a:r>
                <a:rPr lang="de-DE" sz="2000" dirty="0" smtClean="0"/>
                <a:t>, Zielorientierung, </a:t>
              </a:r>
              <a:r>
                <a:rPr lang="de-DE" sz="2000" dirty="0" err="1" smtClean="0"/>
                <a:t>Selbstkon-zept</a:t>
              </a:r>
              <a:r>
                <a:rPr lang="de-DE" sz="2000" dirty="0" smtClean="0"/>
                <a:t>, Selbstwirksamkeit usw.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1720" y="3212976"/>
            <a:ext cx="4925081" cy="1183466"/>
            <a:chOff x="2051720" y="3284984"/>
            <a:chExt cx="4925081" cy="11834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5504" r="29851" b="3450"/>
            <a:stretch/>
          </p:blipFill>
          <p:spPr>
            <a:xfrm>
              <a:off x="4067946" y="3284984"/>
              <a:ext cx="936102" cy="11834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51720" y="3681028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Lehrmethoden</a:t>
              </a:r>
              <a:endPara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0052" y="368102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Persönlichkeit</a:t>
              </a:r>
            </a:p>
          </p:txBody>
        </p:sp>
      </p:grpSp>
      <p:sp>
        <p:nvSpPr>
          <p:cNvPr id="26" name="Left-Right Arrow 25"/>
          <p:cNvSpPr/>
          <p:nvPr/>
        </p:nvSpPr>
        <p:spPr bwMode="auto">
          <a:xfrm>
            <a:off x="4085947" y="5249535"/>
            <a:ext cx="900100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8" name="Left-Right Arrow 27"/>
          <p:cNvSpPr/>
          <p:nvPr/>
        </p:nvSpPr>
        <p:spPr bwMode="auto">
          <a:xfrm rot="7422729">
            <a:off x="16328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 rot="14177271" flipV="1">
            <a:off x="682402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55014" y="2816932"/>
            <a:ext cx="1548172" cy="1871613"/>
            <a:chOff x="3755014" y="2816932"/>
            <a:chExt cx="1548172" cy="1871613"/>
          </a:xfrm>
        </p:grpSpPr>
        <p:sp>
          <p:nvSpPr>
            <p:cNvPr id="31" name="Up Arrow 30"/>
            <p:cNvSpPr/>
            <p:nvPr/>
          </p:nvSpPr>
          <p:spPr bwMode="auto">
            <a:xfrm>
              <a:off x="4280234" y="2816932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2" name="Up Arrow 31"/>
            <p:cNvSpPr/>
            <p:nvPr/>
          </p:nvSpPr>
          <p:spPr bwMode="auto">
            <a:xfrm rot="19183934" flipV="1">
              <a:off x="483513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3" name="Up Arrow 32"/>
            <p:cNvSpPr/>
            <p:nvPr/>
          </p:nvSpPr>
          <p:spPr bwMode="auto">
            <a:xfrm rot="2416066" flipH="1" flipV="1">
              <a:off x="375501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9512" y="4652553"/>
            <a:ext cx="3852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(Rück-) Information</a:t>
            </a:r>
          </a:p>
          <a:p>
            <a:r>
              <a:rPr lang="de-DE" sz="2000" dirty="0" smtClean="0"/>
              <a:t>Instruktionen, Feedback, </a:t>
            </a:r>
            <a:r>
              <a:rPr lang="de-DE" sz="2000" dirty="0" err="1" smtClean="0"/>
              <a:t>Bewe-gungsdemonstration</a:t>
            </a:r>
            <a:r>
              <a:rPr lang="de-DE" sz="2000" dirty="0" smtClean="0"/>
              <a:t>: Menge,</a:t>
            </a:r>
            <a:r>
              <a:rPr lang="de-DE" sz="600" dirty="0" smtClean="0"/>
              <a:t> </a:t>
            </a:r>
            <a:r>
              <a:rPr lang="de-DE" sz="2000" dirty="0" smtClean="0"/>
              <a:t>In- halt, zeitl. </a:t>
            </a:r>
            <a:r>
              <a:rPr lang="de-DE" sz="2000" dirty="0" err="1" smtClean="0"/>
              <a:t>Platzierung</a:t>
            </a:r>
            <a:r>
              <a:rPr lang="de-DE" sz="2000" dirty="0" smtClean="0"/>
              <a:t> und Dar-</a:t>
            </a:r>
            <a:r>
              <a:rPr lang="de-DE" sz="2000" dirty="0" err="1" smtClean="0"/>
              <a:t>bietung</a:t>
            </a:r>
            <a:r>
              <a:rPr lang="de-DE" sz="2000" dirty="0" smtClean="0"/>
              <a:t> von (Rück-) Information</a:t>
            </a:r>
          </a:p>
        </p:txBody>
      </p:sp>
    </p:spTree>
    <p:extLst>
      <p:ext uri="{BB962C8B-B14F-4D97-AF65-F5344CB8AC3E}">
        <p14:creationId xmlns:p14="http://schemas.microsoft.com/office/powerpoint/2010/main" val="6380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Üben 1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(Yan et al., 1995; Meta-Analyse)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14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Variables vs. konstantes Üben              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1500" y="4049777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Studien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608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3-11 Jahre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312"/>
            <a:ext cx="1604008" cy="14436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51721" y="2171348"/>
            <a:ext cx="6128794" cy="3939544"/>
            <a:chOff x="2051721" y="2171348"/>
            <a:chExt cx="6128794" cy="3939544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928305089"/>
                </p:ext>
              </p:extLst>
            </p:nvPr>
          </p:nvGraphicFramePr>
          <p:xfrm>
            <a:off x="2396211" y="2171348"/>
            <a:ext cx="5784304" cy="3793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 rot="16200000">
              <a:off x="1491944" y="3931747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Effektstärke</a:t>
              </a:r>
              <a:endParaRPr lang="de-DE" altLang="de-DE" sz="18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58787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Global</a:t>
              </a:r>
              <a:endParaRPr lang="de-DE" altLang="de-DE" sz="1800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118927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3-5 Jahre</a:t>
              </a:r>
              <a:endParaRPr lang="de-DE" altLang="de-DE" sz="1800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415071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6-8 Jahre</a:t>
              </a:r>
              <a:endParaRPr lang="de-DE" altLang="de-DE" sz="1800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675211" y="5769260"/>
              <a:ext cx="1461185" cy="34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9-11 Jahre</a:t>
              </a:r>
              <a:endParaRPr lang="de-DE" altLang="de-DE" sz="1800" dirty="0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951820" y="2350387"/>
              <a:ext cx="1384300" cy="2363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</a:rPr>
                <a:t>0.20-0.50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schwacher </a:t>
              </a: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Effekt</a:t>
              </a:r>
            </a:p>
            <a:p>
              <a:pPr algn="ctr">
                <a:lnSpc>
                  <a:spcPct val="90000"/>
                </a:lnSpc>
              </a:pPr>
              <a:endParaRPr lang="de-DE" altLang="de-DE" sz="10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0.50-0.80</a:t>
              </a:r>
              <a:endParaRPr lang="de-DE" altLang="de-DE" sz="16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mittlerer </a:t>
              </a: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Effekt</a:t>
              </a:r>
            </a:p>
            <a:p>
              <a:pPr algn="ctr">
                <a:lnSpc>
                  <a:spcPct val="90000"/>
                </a:lnSpc>
              </a:pPr>
              <a:endParaRPr lang="de-DE" altLang="de-DE" sz="10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&gt; </a:t>
              </a: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0.80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starker Effekt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93268" y="4833156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0,28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53408" y="3068960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0,80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0152" y="5121768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0,20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09692" y="5373216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0,12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500" y="30891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91980" y="2186863"/>
            <a:ext cx="3744416" cy="35823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6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Üben 1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(Yan et al., 1995; Meta-Analyse)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14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Variables vs. konstantes Üben              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1500" y="4049777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Studien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608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3-11 Jahre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312"/>
            <a:ext cx="1604008" cy="14436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51721" y="2171348"/>
            <a:ext cx="6128794" cy="3939544"/>
            <a:chOff x="2051721" y="2171348"/>
            <a:chExt cx="6128794" cy="3939544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636971230"/>
                </p:ext>
              </p:extLst>
            </p:nvPr>
          </p:nvGraphicFramePr>
          <p:xfrm>
            <a:off x="2396211" y="2171348"/>
            <a:ext cx="5784304" cy="3793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 rot="16200000">
              <a:off x="1491944" y="3931747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Effektstärke</a:t>
              </a:r>
              <a:endParaRPr lang="de-DE" altLang="de-DE" sz="18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58787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Global</a:t>
              </a:r>
              <a:endParaRPr lang="de-DE" altLang="de-DE" sz="1800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118927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3-5 Jahre</a:t>
              </a:r>
              <a:endParaRPr lang="de-DE" altLang="de-DE" sz="1800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415071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6-8 Jahre</a:t>
              </a:r>
              <a:endParaRPr lang="de-DE" altLang="de-DE" sz="1800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675211" y="5769260"/>
              <a:ext cx="1461185" cy="34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9-11 Jahre</a:t>
              </a:r>
              <a:endParaRPr lang="de-DE" altLang="de-DE" sz="1800" dirty="0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951820" y="2350387"/>
              <a:ext cx="1384300" cy="2363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</a:rPr>
                <a:t>0.20-0.50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schwacher </a:t>
              </a: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Effekt</a:t>
              </a:r>
            </a:p>
            <a:p>
              <a:pPr algn="ctr">
                <a:lnSpc>
                  <a:spcPct val="90000"/>
                </a:lnSpc>
              </a:pPr>
              <a:endParaRPr lang="de-DE" altLang="de-DE" sz="10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0.50-0.80</a:t>
              </a:r>
              <a:endParaRPr lang="de-DE" altLang="de-DE" sz="16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mittlerer </a:t>
              </a: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Effekt</a:t>
              </a:r>
            </a:p>
            <a:p>
              <a:pPr algn="ctr">
                <a:lnSpc>
                  <a:spcPct val="90000"/>
                </a:lnSpc>
              </a:pPr>
              <a:endParaRPr lang="de-DE" altLang="de-DE" sz="10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&gt; </a:t>
              </a: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0.80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starker Effekt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93268" y="4833156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0,28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53408" y="3068960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0,80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0152" y="5121768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0,20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09692" y="5373216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0,12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500" y="30891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Diverse</a:t>
            </a:r>
          </a:p>
        </p:txBody>
      </p:sp>
    </p:spTree>
    <p:extLst>
      <p:ext uri="{BB962C8B-B14F-4D97-AF65-F5344CB8AC3E}">
        <p14:creationId xmlns:p14="http://schemas.microsoft.com/office/powerpoint/2010/main" val="5706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Kooperatives Üben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Gröben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2005)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15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98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Kooperatives vs. individuelles (MÜR) Üben               </a:t>
            </a:r>
            <a:r>
              <a:rPr lang="de-DE" sz="2800" dirty="0" smtClean="0">
                <a:sym typeface="Symbol"/>
              </a:rPr>
              <a:t> motorische Lernleistung, Kohäsion</a:t>
            </a:r>
            <a:endParaRPr lang="de-DE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68760"/>
            <a:ext cx="1656184" cy="16561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11-13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271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Volleyball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(Technik)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534526" y="2183419"/>
            <a:ext cx="3447410" cy="2253693"/>
            <a:chOff x="5534526" y="2183419"/>
            <a:chExt cx="3447410" cy="2253693"/>
          </a:xfrm>
        </p:grpSpPr>
        <p:graphicFrame>
          <p:nvGraphicFramePr>
            <p:cNvPr id="3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369819"/>
                </p:ext>
              </p:extLst>
            </p:nvPr>
          </p:nvGraphicFramePr>
          <p:xfrm>
            <a:off x="5729149" y="2183419"/>
            <a:ext cx="3252787" cy="2136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8" name="Text Box 83"/>
            <p:cNvSpPr txBox="1">
              <a:spLocks noChangeArrowheads="1"/>
            </p:cNvSpPr>
            <p:nvPr/>
          </p:nvSpPr>
          <p:spPr bwMode="auto">
            <a:xfrm>
              <a:off x="7575292" y="4175502"/>
              <a:ext cx="125867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Angriffsschlag kg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39" name="Text Box 83"/>
            <p:cNvSpPr txBox="1">
              <a:spLocks noChangeArrowheads="1"/>
            </p:cNvSpPr>
            <p:nvPr/>
          </p:nvSpPr>
          <p:spPr bwMode="auto">
            <a:xfrm rot="16200000">
              <a:off x="5193888" y="3193575"/>
              <a:ext cx="94288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Trefferscore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40" name="Text Box 83"/>
            <p:cNvSpPr txBox="1">
              <a:spLocks noChangeArrowheads="1"/>
            </p:cNvSpPr>
            <p:nvPr/>
          </p:nvSpPr>
          <p:spPr bwMode="auto">
            <a:xfrm>
              <a:off x="6300192" y="2492896"/>
              <a:ext cx="234551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b="1" dirty="0" smtClean="0">
                  <a:latin typeface="Arial" charset="0"/>
                </a:rPr>
                <a:t>Retentionstest: Treffgenauigkeit</a:t>
              </a:r>
              <a:endParaRPr lang="de-DE" altLang="de-DE" sz="1100" b="1" dirty="0">
                <a:latin typeface="Arial" charset="0"/>
              </a:endParaRPr>
            </a:p>
          </p:txBody>
        </p:sp>
        <p:sp>
          <p:nvSpPr>
            <p:cNvPr id="41" name="Text Box 83"/>
            <p:cNvSpPr txBox="1">
              <a:spLocks noChangeArrowheads="1"/>
            </p:cNvSpPr>
            <p:nvPr/>
          </p:nvSpPr>
          <p:spPr bwMode="auto">
            <a:xfrm>
              <a:off x="6117562" y="4175502"/>
              <a:ext cx="122020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Angriffsschlag </a:t>
              </a:r>
              <a:r>
                <a:rPr lang="de-DE" altLang="de-DE" sz="1100" dirty="0" err="1" smtClean="0">
                  <a:latin typeface="Arial" charset="0"/>
                </a:rPr>
                <a:t>lg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08404" y="2704854"/>
              <a:ext cx="382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979713" y="2183419"/>
            <a:ext cx="3435281" cy="2263275"/>
            <a:chOff x="1979713" y="2183419"/>
            <a:chExt cx="3435281" cy="2263275"/>
          </a:xfrm>
        </p:grpSpPr>
        <p:graphicFrame>
          <p:nvGraphicFramePr>
            <p:cNvPr id="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1990236"/>
                </p:ext>
              </p:extLst>
            </p:nvPr>
          </p:nvGraphicFramePr>
          <p:xfrm>
            <a:off x="2162207" y="2183419"/>
            <a:ext cx="3252787" cy="2136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2735796" y="2492896"/>
              <a:ext cx="2282997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b="1" dirty="0" smtClean="0">
                  <a:latin typeface="Arial" charset="0"/>
                </a:rPr>
                <a:t>Retentionstest: Technikqualität</a:t>
              </a:r>
              <a:endParaRPr lang="de-DE" altLang="de-DE" sz="1100" b="1" dirty="0">
                <a:latin typeface="Arial" charset="0"/>
              </a:endParaRPr>
            </a:p>
          </p:txBody>
        </p:sp>
        <p:sp>
          <p:nvSpPr>
            <p:cNvPr id="34" name="Text Box 83"/>
            <p:cNvSpPr txBox="1">
              <a:spLocks noChangeArrowheads="1"/>
            </p:cNvSpPr>
            <p:nvPr/>
          </p:nvSpPr>
          <p:spPr bwMode="auto">
            <a:xfrm>
              <a:off x="2553166" y="4185084"/>
              <a:ext cx="122020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Angriffsschlag </a:t>
              </a:r>
              <a:r>
                <a:rPr lang="de-DE" altLang="de-DE" sz="1100" dirty="0" err="1" smtClean="0">
                  <a:latin typeface="Arial" charset="0"/>
                </a:rPr>
                <a:t>lg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4010895" y="4185084"/>
              <a:ext cx="1258679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Angriffsschlag kg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36" name="Text Box 83"/>
            <p:cNvSpPr txBox="1">
              <a:spLocks noChangeArrowheads="1"/>
            </p:cNvSpPr>
            <p:nvPr/>
          </p:nvSpPr>
          <p:spPr bwMode="auto">
            <a:xfrm rot="16200000">
              <a:off x="1598198" y="3198447"/>
              <a:ext cx="1024639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Technikscore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67844" y="3176972"/>
              <a:ext cx="382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44008" y="285293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79713" y="4257092"/>
            <a:ext cx="3387917" cy="2136775"/>
            <a:chOff x="1979713" y="4257092"/>
            <a:chExt cx="3387917" cy="2136775"/>
          </a:xfrm>
        </p:grpSpPr>
        <p:graphicFrame>
          <p:nvGraphicFramePr>
            <p:cNvPr id="4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039909"/>
                </p:ext>
              </p:extLst>
            </p:nvPr>
          </p:nvGraphicFramePr>
          <p:xfrm>
            <a:off x="2114843" y="4257092"/>
            <a:ext cx="3252787" cy="2136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6" name="Text Box 83"/>
            <p:cNvSpPr txBox="1">
              <a:spLocks noChangeArrowheads="1"/>
            </p:cNvSpPr>
            <p:nvPr/>
          </p:nvSpPr>
          <p:spPr bwMode="auto">
            <a:xfrm rot="16200000">
              <a:off x="1515643" y="5106658"/>
              <a:ext cx="1189749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Kohäsionsscore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31840" y="500911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V="1">
              <a:off x="3851920" y="4571546"/>
              <a:ext cx="0" cy="16657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 Box 83"/>
            <p:cNvSpPr txBox="1">
              <a:spLocks noChangeArrowheads="1"/>
            </p:cNvSpPr>
            <p:nvPr/>
          </p:nvSpPr>
          <p:spPr bwMode="auto">
            <a:xfrm>
              <a:off x="2422585" y="4571546"/>
              <a:ext cx="139333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b="1" dirty="0" smtClean="0">
                  <a:latin typeface="Arial" charset="0"/>
                </a:rPr>
                <a:t>Gruppenkohäsion</a:t>
              </a:r>
              <a:endParaRPr lang="de-DE" altLang="de-DE" sz="1100" b="1" dirty="0">
                <a:latin typeface="Arial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242709" y="4653136"/>
            <a:ext cx="468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Literatur: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Prozessvariablen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Bähr (2008)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Didaktische Umsetzung: Bähr (2006)</a:t>
            </a:r>
          </a:p>
          <a:p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5716" y="562524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Hinweis: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 Übungseinheiten á 60 Minuten über 2 Wochen</a:t>
            </a:r>
          </a:p>
        </p:txBody>
      </p:sp>
    </p:spTree>
    <p:extLst>
      <p:ext uri="{BB962C8B-B14F-4D97-AF65-F5344CB8AC3E}">
        <p14:creationId xmlns:p14="http://schemas.microsoft.com/office/powerpoint/2010/main" val="31546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Sportspiele unterrichten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Tallir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2005)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16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97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10-11 Jahre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500" y="3089137"/>
            <a:ext cx="1369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Basketball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(Spiel)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9482"/>
            <a:ext cx="1628274" cy="129743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159732" y="1232756"/>
            <a:ext cx="698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MÜR (Technik-Taktik-Methode) vs. Spiel-</a:t>
            </a:r>
          </a:p>
          <a:p>
            <a:r>
              <a:rPr lang="de-DE" sz="2800" dirty="0" smtClean="0"/>
              <a:t>gemäße Methode (</a:t>
            </a:r>
            <a:r>
              <a:rPr lang="de-DE" sz="2800" dirty="0" err="1" smtClean="0"/>
              <a:t>TGfU</a:t>
            </a:r>
            <a:r>
              <a:rPr lang="de-DE" sz="2800" dirty="0" smtClean="0"/>
              <a:t>) </a:t>
            </a:r>
            <a:r>
              <a:rPr lang="de-DE" sz="2800" dirty="0" smtClean="0">
                <a:sym typeface="Symbol"/>
              </a:rPr>
              <a:t> Spielleistung</a:t>
            </a:r>
            <a:endParaRPr lang="de-DE" sz="2800" dirty="0" smtClean="0"/>
          </a:p>
        </p:txBody>
      </p:sp>
      <p:grpSp>
        <p:nvGrpSpPr>
          <p:cNvPr id="58" name="Group 57"/>
          <p:cNvGrpSpPr/>
          <p:nvPr/>
        </p:nvGrpSpPr>
        <p:grpSpPr>
          <a:xfrm>
            <a:off x="2228799" y="2420889"/>
            <a:ext cx="5943601" cy="3157959"/>
            <a:chOff x="2228799" y="2420889"/>
            <a:chExt cx="5943601" cy="315795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1" t="4820" r="10767" b="1986"/>
            <a:stretch/>
          </p:blipFill>
          <p:spPr>
            <a:xfrm rot="16200000">
              <a:off x="3621620" y="1028068"/>
              <a:ext cx="3157959" cy="5943601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3059832" y="328498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24028" y="328091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3239852" y="3212976"/>
              <a:ext cx="108012" cy="10801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040052" y="3248980"/>
              <a:ext cx="108012" cy="10801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015716" y="562524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Hinweis: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Übungseinheiten á 60 Minuten über 12 Wochen</a:t>
            </a:r>
          </a:p>
        </p:txBody>
      </p:sp>
    </p:spTree>
    <p:extLst>
      <p:ext uri="{BB962C8B-B14F-4D97-AF65-F5344CB8AC3E}">
        <p14:creationId xmlns:p14="http://schemas.microsoft.com/office/powerpoint/2010/main" val="42444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Variablen motorischen Lernens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17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9712" y="1088740"/>
            <a:ext cx="5148572" cy="1764196"/>
            <a:chOff x="2915816" y="1232756"/>
            <a:chExt cx="5148572" cy="176419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915816" y="1232756"/>
              <a:ext cx="514857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3828" y="1268177"/>
              <a:ext cx="50045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Übungsgestaltung</a:t>
              </a:r>
            </a:p>
            <a:p>
              <a:r>
                <a:rPr lang="de-DE" sz="2000" dirty="0" smtClean="0"/>
                <a:t>Umfang, Abfolge, Struktur und Variabilität des Übens, Verhältnis von Üben und </a:t>
              </a:r>
              <a:r>
                <a:rPr lang="de-DE" sz="2000" dirty="0" err="1" smtClean="0"/>
                <a:t>Pau-sen</a:t>
              </a:r>
              <a:r>
                <a:rPr lang="de-DE" sz="2000" dirty="0" smtClean="0"/>
                <a:t>, selbst- oder fremdgesteuert, </a:t>
              </a:r>
              <a:r>
                <a:rPr lang="de-DE" sz="2000" dirty="0" err="1" smtClean="0"/>
                <a:t>individu-ell</a:t>
              </a:r>
              <a:r>
                <a:rPr lang="de-DE" sz="2000" dirty="0" smtClean="0"/>
                <a:t> oder in Gruppen usw.</a:t>
              </a: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107504" y="4617132"/>
            <a:ext cx="3888432" cy="1764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560" y="4617132"/>
            <a:ext cx="4031940" cy="1764196"/>
            <a:chOff x="5004048" y="4617132"/>
            <a:chExt cx="4031940" cy="176419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004048" y="4617132"/>
              <a:ext cx="3996444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0052" y="4652553"/>
              <a:ext cx="39959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/>
                <a:t>LernerIn</a:t>
              </a:r>
              <a:r>
                <a:rPr lang="de-DE" b="1" dirty="0" smtClean="0"/>
                <a:t>/</a:t>
              </a:r>
              <a:r>
                <a:rPr lang="de-DE" b="1" dirty="0" err="1" smtClean="0"/>
                <a:t>SchülerIn</a:t>
              </a:r>
              <a:endParaRPr lang="de-DE" b="1" dirty="0" smtClean="0"/>
            </a:p>
            <a:p>
              <a:r>
                <a:rPr lang="de-DE" sz="2000" dirty="0" smtClean="0"/>
                <a:t>Kognition, Motivation, Emotionen:</a:t>
              </a:r>
            </a:p>
            <a:p>
              <a:r>
                <a:rPr lang="de-DE" sz="2000" dirty="0" smtClean="0"/>
                <a:t>Vorwissen, Können, </a:t>
              </a:r>
              <a:r>
                <a:rPr lang="de-DE" sz="2000" dirty="0" err="1" smtClean="0"/>
                <a:t>Lernmotiva-tion</a:t>
              </a:r>
              <a:r>
                <a:rPr lang="de-DE" sz="2000" dirty="0" smtClean="0"/>
                <a:t>, Zielorientierung, </a:t>
              </a:r>
              <a:r>
                <a:rPr lang="de-DE" sz="2000" dirty="0" err="1" smtClean="0"/>
                <a:t>Selbstkon-zept</a:t>
              </a:r>
              <a:r>
                <a:rPr lang="de-DE" sz="2000" dirty="0" smtClean="0"/>
                <a:t>, Selbstwirksamkeit usw.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1720" y="3212976"/>
            <a:ext cx="4925081" cy="1183466"/>
            <a:chOff x="2051720" y="3284984"/>
            <a:chExt cx="4925081" cy="11834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5504" r="29851" b="3450"/>
            <a:stretch/>
          </p:blipFill>
          <p:spPr>
            <a:xfrm>
              <a:off x="4067946" y="3284984"/>
              <a:ext cx="936102" cy="11834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51720" y="3681028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Lehrmethoden</a:t>
              </a:r>
              <a:endPara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0052" y="368102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Persönlichkeit</a:t>
              </a:r>
            </a:p>
          </p:txBody>
        </p:sp>
      </p:grpSp>
      <p:sp>
        <p:nvSpPr>
          <p:cNvPr id="26" name="Left-Right Arrow 25"/>
          <p:cNvSpPr/>
          <p:nvPr/>
        </p:nvSpPr>
        <p:spPr bwMode="auto">
          <a:xfrm>
            <a:off x="4085947" y="5249535"/>
            <a:ext cx="900100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8" name="Left-Right Arrow 27"/>
          <p:cNvSpPr/>
          <p:nvPr/>
        </p:nvSpPr>
        <p:spPr bwMode="auto">
          <a:xfrm rot="7422729">
            <a:off x="16328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 rot="14177271" flipV="1">
            <a:off x="682402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55014" y="2816932"/>
            <a:ext cx="1548172" cy="1871613"/>
            <a:chOff x="3755014" y="2816932"/>
            <a:chExt cx="1548172" cy="1871613"/>
          </a:xfrm>
        </p:grpSpPr>
        <p:sp>
          <p:nvSpPr>
            <p:cNvPr id="31" name="Up Arrow 30"/>
            <p:cNvSpPr/>
            <p:nvPr/>
          </p:nvSpPr>
          <p:spPr bwMode="auto">
            <a:xfrm>
              <a:off x="4280234" y="2816932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2" name="Up Arrow 31"/>
            <p:cNvSpPr/>
            <p:nvPr/>
          </p:nvSpPr>
          <p:spPr bwMode="auto">
            <a:xfrm rot="19183934" flipV="1">
              <a:off x="483513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3" name="Up Arrow 32"/>
            <p:cNvSpPr/>
            <p:nvPr/>
          </p:nvSpPr>
          <p:spPr bwMode="auto">
            <a:xfrm rot="2416066" flipH="1" flipV="1">
              <a:off x="375501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9512" y="4652553"/>
            <a:ext cx="3852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(Rück-) Information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Instruktionen</a:t>
            </a:r>
            <a:r>
              <a:rPr lang="de-DE" sz="2000" dirty="0" smtClean="0"/>
              <a:t>, </a:t>
            </a:r>
            <a:r>
              <a:rPr lang="de-DE" sz="2000" dirty="0" smtClean="0">
                <a:solidFill>
                  <a:srgbClr val="FF0000"/>
                </a:solidFill>
              </a:rPr>
              <a:t>Feedback</a:t>
            </a:r>
            <a:r>
              <a:rPr lang="de-DE" sz="2000" dirty="0" smtClean="0"/>
              <a:t>, </a:t>
            </a:r>
            <a:r>
              <a:rPr lang="de-DE" sz="2000" dirty="0" err="1" smtClean="0">
                <a:solidFill>
                  <a:srgbClr val="FF0000"/>
                </a:solidFill>
              </a:rPr>
              <a:t>Bewe-gungsdemonstration</a:t>
            </a:r>
            <a:r>
              <a:rPr lang="de-DE" sz="2000" dirty="0" smtClean="0"/>
              <a:t>: Menge,</a:t>
            </a:r>
            <a:r>
              <a:rPr lang="de-DE" sz="600" dirty="0" smtClean="0"/>
              <a:t> </a:t>
            </a:r>
            <a:r>
              <a:rPr lang="de-DE" sz="2000" dirty="0" smtClean="0"/>
              <a:t>In- halt, zeitl. </a:t>
            </a:r>
            <a:r>
              <a:rPr lang="de-DE" sz="2000" dirty="0" err="1" smtClean="0"/>
              <a:t>Platzierung</a:t>
            </a:r>
            <a:r>
              <a:rPr lang="de-DE" sz="2000" dirty="0" smtClean="0"/>
              <a:t> und Dar-</a:t>
            </a:r>
            <a:r>
              <a:rPr lang="de-DE" sz="2000" dirty="0" err="1" smtClean="0"/>
              <a:t>bietung</a:t>
            </a:r>
            <a:r>
              <a:rPr lang="de-DE" sz="2000" dirty="0" smtClean="0"/>
              <a:t> von (Rück-) Information</a:t>
            </a:r>
          </a:p>
        </p:txBody>
      </p:sp>
    </p:spTree>
    <p:extLst>
      <p:ext uri="{BB962C8B-B14F-4D97-AF65-F5344CB8AC3E}">
        <p14:creationId xmlns:p14="http://schemas.microsoft.com/office/powerpoint/2010/main" val="7654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Luxemburg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51520" y="234481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Luxemburg</a:t>
            </a:r>
            <a:endParaRPr lang="de-DE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1556" y="1340768"/>
            <a:ext cx="1584176" cy="942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196752"/>
            <a:ext cx="3672408" cy="48927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08204" y="1196752"/>
            <a:ext cx="268477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Einwohner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500.000</a:t>
            </a:r>
          </a:p>
          <a:p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 smtClean="0"/>
              <a:t>Sprachen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Luxemburgisch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Deutsch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Französisch</a:t>
            </a:r>
          </a:p>
          <a:p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 smtClean="0"/>
              <a:t>Hauptstadt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Luxemburg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(100.000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Einw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0" y="3140968"/>
            <a:ext cx="1045029" cy="1567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630" y="4758243"/>
            <a:ext cx="155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Großherzog</a:t>
            </a:r>
          </a:p>
          <a:p>
            <a:pPr algn="ctr"/>
            <a:r>
              <a:rPr lang="de-DE" sz="2000" dirty="0" smtClean="0"/>
              <a:t>Henri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518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Instruktion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Aufmerksamkeitsfokus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(Emanuel et al., 2014)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18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98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Externaler</a:t>
            </a:r>
            <a:r>
              <a:rPr lang="de-DE" sz="2800" dirty="0" smtClean="0"/>
              <a:t> vs. internaler Aufmerksamkeits- </a:t>
            </a:r>
            <a:r>
              <a:rPr lang="de-DE" sz="2800" dirty="0" err="1" smtClean="0"/>
              <a:t>fokus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1500" y="4049777"/>
            <a:ext cx="1952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 Erwachsene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34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8-9 Jahre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00" y="3089137"/>
            <a:ext cx="1214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Dartwurf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52377"/>
          <a:stretch/>
        </p:blipFill>
        <p:spPr>
          <a:xfrm>
            <a:off x="154532" y="1268760"/>
            <a:ext cx="1645160" cy="190606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178460" y="2420888"/>
            <a:ext cx="5453880" cy="3816424"/>
            <a:chOff x="4958431" y="2420888"/>
            <a:chExt cx="5453880" cy="3816424"/>
          </a:xfrm>
        </p:grpSpPr>
        <p:sp>
          <p:nvSpPr>
            <p:cNvPr id="22" name="Text Box 83"/>
            <p:cNvSpPr txBox="1">
              <a:spLocks noChangeArrowheads="1"/>
            </p:cNvSpPr>
            <p:nvPr/>
          </p:nvSpPr>
          <p:spPr bwMode="auto">
            <a:xfrm rot="16200000">
              <a:off x="4138976" y="4393273"/>
              <a:ext cx="19159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err="1" smtClean="0"/>
                <a:t>M</a:t>
              </a:r>
              <a:r>
                <a:rPr lang="de-DE" altLang="de-DE" sz="1200" dirty="0" err="1" smtClean="0">
                  <a:latin typeface="Arial" charset="0"/>
                </a:rPr>
                <a:t>ean</a:t>
              </a:r>
              <a:r>
                <a:rPr lang="de-DE" altLang="de-DE" sz="1200" dirty="0" smtClean="0">
                  <a:latin typeface="Arial" charset="0"/>
                </a:rPr>
                <a:t> Radial Error (RME)</a:t>
              </a:r>
              <a:endParaRPr lang="de-DE" altLang="de-DE" sz="1200" dirty="0"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343859" y="2420888"/>
              <a:ext cx="3492388" cy="432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5" name="Text Box 83"/>
            <p:cNvSpPr txBox="1">
              <a:spLocks noChangeArrowheads="1"/>
            </p:cNvSpPr>
            <p:nvPr/>
          </p:nvSpPr>
          <p:spPr bwMode="auto">
            <a:xfrm>
              <a:off x="5709741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1</a:t>
              </a:r>
              <a:endParaRPr lang="de-DE" altLang="de-DE" sz="1200" dirty="0"/>
            </a:p>
          </p:txBody>
        </p:sp>
        <p:sp>
          <p:nvSpPr>
            <p:cNvPr id="29" name="Text Box 83"/>
            <p:cNvSpPr txBox="1">
              <a:spLocks noChangeArrowheads="1"/>
            </p:cNvSpPr>
            <p:nvPr/>
          </p:nvSpPr>
          <p:spPr bwMode="auto">
            <a:xfrm>
              <a:off x="6537833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2</a:t>
              </a:r>
              <a:endParaRPr lang="de-DE" altLang="de-DE" sz="1200" dirty="0"/>
            </a:p>
          </p:txBody>
        </p:sp>
        <p:sp>
          <p:nvSpPr>
            <p:cNvPr id="30" name="Text Box 83"/>
            <p:cNvSpPr txBox="1">
              <a:spLocks noChangeArrowheads="1"/>
            </p:cNvSpPr>
            <p:nvPr/>
          </p:nvSpPr>
          <p:spPr bwMode="auto">
            <a:xfrm>
              <a:off x="7387975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3</a:t>
              </a:r>
              <a:endParaRPr lang="de-DE" altLang="de-DE" sz="1200" dirty="0"/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8252071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4</a:t>
              </a:r>
              <a:endParaRPr lang="de-DE" altLang="de-DE" sz="1200" dirty="0"/>
            </a:p>
          </p:txBody>
        </p:sp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9919868" y="5960313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RET</a:t>
              </a:r>
              <a:endParaRPr lang="de-DE" altLang="de-DE" sz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39897" y="4270370"/>
            <a:ext cx="636459" cy="454774"/>
            <a:chOff x="7386118" y="4270370"/>
            <a:chExt cx="168408" cy="454774"/>
          </a:xfrm>
        </p:grpSpPr>
        <p:sp>
          <p:nvSpPr>
            <p:cNvPr id="2" name="Rectangle 1"/>
            <p:cNvSpPr/>
            <p:nvPr/>
          </p:nvSpPr>
          <p:spPr bwMode="auto">
            <a:xfrm>
              <a:off x="7386118" y="4270370"/>
              <a:ext cx="138210" cy="1667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416316" y="4558402"/>
              <a:ext cx="138210" cy="1667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672131720"/>
              </p:ext>
            </p:extLst>
          </p:nvPr>
        </p:nvGraphicFramePr>
        <p:xfrm>
          <a:off x="971669" y="2378750"/>
          <a:ext cx="6861256" cy="412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7395257" y="4279818"/>
            <a:ext cx="150130" cy="157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16316" y="4545124"/>
            <a:ext cx="129071" cy="157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57762" y="5949280"/>
            <a:ext cx="4846586" cy="360040"/>
            <a:chOff x="2857762" y="5949280"/>
            <a:chExt cx="4846586" cy="360040"/>
          </a:xfrm>
        </p:grpSpPr>
        <p:sp>
          <p:nvSpPr>
            <p:cNvPr id="9" name="Rectangle 8"/>
            <p:cNvSpPr/>
            <p:nvPr/>
          </p:nvSpPr>
          <p:spPr bwMode="auto">
            <a:xfrm>
              <a:off x="2929770" y="6032321"/>
              <a:ext cx="4702570" cy="2769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8" name="Text Box 83"/>
            <p:cNvSpPr txBox="1">
              <a:spLocks noChangeArrowheads="1"/>
            </p:cNvSpPr>
            <p:nvPr/>
          </p:nvSpPr>
          <p:spPr bwMode="auto">
            <a:xfrm>
              <a:off x="285776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1</a:t>
              </a:r>
              <a:endParaRPr lang="de-DE" altLang="de-DE" sz="1200" dirty="0"/>
            </a:p>
          </p:txBody>
        </p:sp>
        <p:sp>
          <p:nvSpPr>
            <p:cNvPr id="32" name="Text Box 83"/>
            <p:cNvSpPr txBox="1">
              <a:spLocks noChangeArrowheads="1"/>
            </p:cNvSpPr>
            <p:nvPr/>
          </p:nvSpPr>
          <p:spPr bwMode="auto">
            <a:xfrm>
              <a:off x="3563888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2</a:t>
              </a:r>
              <a:endParaRPr lang="de-DE" altLang="de-DE" sz="1200" dirty="0"/>
            </a:p>
          </p:txBody>
        </p:sp>
        <p:sp>
          <p:nvSpPr>
            <p:cNvPr id="34" name="Text Box 83"/>
            <p:cNvSpPr txBox="1">
              <a:spLocks noChangeArrowheads="1"/>
            </p:cNvSpPr>
            <p:nvPr/>
          </p:nvSpPr>
          <p:spPr bwMode="auto">
            <a:xfrm>
              <a:off x="431997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3</a:t>
              </a:r>
              <a:endParaRPr lang="de-DE" altLang="de-DE" sz="1200" dirty="0"/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504005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4</a:t>
              </a:r>
              <a:endParaRPr lang="de-DE" altLang="de-DE" sz="1200" dirty="0"/>
            </a:p>
          </p:txBody>
        </p:sp>
        <p:sp>
          <p:nvSpPr>
            <p:cNvPr id="36" name="Text Box 83"/>
            <p:cNvSpPr txBox="1">
              <a:spLocks noChangeArrowheads="1"/>
            </p:cNvSpPr>
            <p:nvPr/>
          </p:nvSpPr>
          <p:spPr bwMode="auto">
            <a:xfrm>
              <a:off x="5774086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5</a:t>
              </a:r>
              <a:endParaRPr lang="de-DE" altLang="de-DE" sz="1200" dirty="0"/>
            </a:p>
          </p:txBody>
        </p:sp>
        <p:sp>
          <p:nvSpPr>
            <p:cNvPr id="37" name="Text Box 83"/>
            <p:cNvSpPr txBox="1">
              <a:spLocks noChangeArrowheads="1"/>
            </p:cNvSpPr>
            <p:nvPr/>
          </p:nvSpPr>
          <p:spPr bwMode="auto">
            <a:xfrm>
              <a:off x="7211905" y="5949280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RET</a:t>
              </a:r>
              <a:endParaRPr lang="de-DE" alt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98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Instruktion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Aufmerksamkeitsfokus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(Emanuel et al., 2014)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18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98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Externaler</a:t>
            </a:r>
            <a:r>
              <a:rPr lang="de-DE" sz="2800" dirty="0" smtClean="0"/>
              <a:t> vs. internaler Aufmerksamkeits- </a:t>
            </a:r>
            <a:r>
              <a:rPr lang="de-DE" sz="2800" dirty="0" err="1" smtClean="0"/>
              <a:t>fokus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1500" y="4049777"/>
            <a:ext cx="1952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 Erwachsene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34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8-9 Jahre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00" y="3089137"/>
            <a:ext cx="1214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Dartwurf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52377"/>
          <a:stretch/>
        </p:blipFill>
        <p:spPr>
          <a:xfrm>
            <a:off x="154532" y="1268760"/>
            <a:ext cx="1645160" cy="19060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8460" y="2420888"/>
            <a:ext cx="5597896" cy="3816424"/>
            <a:chOff x="2178460" y="2420888"/>
            <a:chExt cx="5597896" cy="3816424"/>
          </a:xfrm>
        </p:grpSpPr>
        <p:grpSp>
          <p:nvGrpSpPr>
            <p:cNvPr id="19" name="Group 18"/>
            <p:cNvGrpSpPr/>
            <p:nvPr/>
          </p:nvGrpSpPr>
          <p:grpSpPr>
            <a:xfrm>
              <a:off x="2178460" y="2420888"/>
              <a:ext cx="5453880" cy="3816424"/>
              <a:chOff x="4958431" y="2420888"/>
              <a:chExt cx="5453880" cy="3816424"/>
            </a:xfrm>
          </p:grpSpPr>
          <p:sp>
            <p:nvSpPr>
              <p:cNvPr id="22" name="Text Box 83"/>
              <p:cNvSpPr txBox="1">
                <a:spLocks noChangeArrowheads="1"/>
              </p:cNvSpPr>
              <p:nvPr/>
            </p:nvSpPr>
            <p:spPr bwMode="auto">
              <a:xfrm rot="16200000">
                <a:off x="4138976" y="4393273"/>
                <a:ext cx="191590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err="1" smtClean="0"/>
                  <a:t>M</a:t>
                </a:r>
                <a:r>
                  <a:rPr lang="de-DE" altLang="de-DE" sz="1200" dirty="0" err="1" smtClean="0">
                    <a:latin typeface="Arial" charset="0"/>
                  </a:rPr>
                  <a:t>ean</a:t>
                </a:r>
                <a:r>
                  <a:rPr lang="de-DE" altLang="de-DE" sz="1200" dirty="0" smtClean="0">
                    <a:latin typeface="Arial" charset="0"/>
                  </a:rPr>
                  <a:t> Radial Error (RME)</a:t>
                </a:r>
                <a:endParaRPr lang="de-DE" altLang="de-DE" sz="1200" dirty="0"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343859" y="2420888"/>
                <a:ext cx="3492388" cy="432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5" name="Text Box 83"/>
              <p:cNvSpPr txBox="1">
                <a:spLocks noChangeArrowheads="1"/>
              </p:cNvSpPr>
              <p:nvPr/>
            </p:nvSpPr>
            <p:spPr bwMode="auto">
              <a:xfrm>
                <a:off x="5709741" y="5960313"/>
                <a:ext cx="52610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AN 1</a:t>
                </a:r>
                <a:endParaRPr lang="de-DE" altLang="de-DE" sz="1200" dirty="0"/>
              </a:p>
            </p:txBody>
          </p:sp>
          <p:sp>
            <p:nvSpPr>
              <p:cNvPr id="29" name="Text Box 83"/>
              <p:cNvSpPr txBox="1">
                <a:spLocks noChangeArrowheads="1"/>
              </p:cNvSpPr>
              <p:nvPr/>
            </p:nvSpPr>
            <p:spPr bwMode="auto">
              <a:xfrm>
                <a:off x="6537833" y="5960313"/>
                <a:ext cx="52610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AN 2</a:t>
                </a:r>
                <a:endParaRPr lang="de-DE" altLang="de-DE" sz="1200" dirty="0"/>
              </a:p>
            </p:txBody>
          </p:sp>
          <p:sp>
            <p:nvSpPr>
              <p:cNvPr id="30" name="Text Box 83"/>
              <p:cNvSpPr txBox="1">
                <a:spLocks noChangeArrowheads="1"/>
              </p:cNvSpPr>
              <p:nvPr/>
            </p:nvSpPr>
            <p:spPr bwMode="auto">
              <a:xfrm>
                <a:off x="7387975" y="5960313"/>
                <a:ext cx="52610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AN 3</a:t>
                </a:r>
                <a:endParaRPr lang="de-DE" altLang="de-DE" sz="1200" dirty="0"/>
              </a:p>
            </p:txBody>
          </p:sp>
          <p:sp>
            <p:nvSpPr>
              <p:cNvPr id="31" name="Text Box 83"/>
              <p:cNvSpPr txBox="1">
                <a:spLocks noChangeArrowheads="1"/>
              </p:cNvSpPr>
              <p:nvPr/>
            </p:nvSpPr>
            <p:spPr bwMode="auto">
              <a:xfrm>
                <a:off x="8252071" y="5960313"/>
                <a:ext cx="52610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AN 4</a:t>
                </a:r>
                <a:endParaRPr lang="de-DE" altLang="de-DE" sz="1200" dirty="0"/>
              </a:p>
            </p:txBody>
          </p:sp>
          <p:sp>
            <p:nvSpPr>
              <p:cNvPr id="33" name="Text Box 83"/>
              <p:cNvSpPr txBox="1">
                <a:spLocks noChangeArrowheads="1"/>
              </p:cNvSpPr>
              <p:nvPr/>
            </p:nvSpPr>
            <p:spPr bwMode="auto">
              <a:xfrm>
                <a:off x="9919868" y="5960313"/>
                <a:ext cx="49244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RET</a:t>
                </a:r>
                <a:endParaRPr lang="de-DE" altLang="de-DE" sz="12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139897" y="4270370"/>
              <a:ext cx="636459" cy="454774"/>
              <a:chOff x="7386118" y="4270370"/>
              <a:chExt cx="168408" cy="454774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7386118" y="4270370"/>
                <a:ext cx="138210" cy="16674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416316" y="4558402"/>
                <a:ext cx="138210" cy="16674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</p:grpSp>
      </p:grp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4224785248"/>
              </p:ext>
            </p:extLst>
          </p:nvPr>
        </p:nvGraphicFramePr>
        <p:xfrm>
          <a:off x="971669" y="2378750"/>
          <a:ext cx="6861256" cy="412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857762" y="5949280"/>
            <a:ext cx="4846586" cy="360040"/>
            <a:chOff x="2857762" y="5949280"/>
            <a:chExt cx="4846586" cy="36004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929770" y="6032321"/>
              <a:ext cx="4702570" cy="2769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2" name="Text Box 83"/>
            <p:cNvSpPr txBox="1">
              <a:spLocks noChangeArrowheads="1"/>
            </p:cNvSpPr>
            <p:nvPr/>
          </p:nvSpPr>
          <p:spPr bwMode="auto">
            <a:xfrm>
              <a:off x="285776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1</a:t>
              </a:r>
              <a:endParaRPr lang="de-DE" altLang="de-DE" sz="1200" dirty="0"/>
            </a:p>
          </p:txBody>
        </p:sp>
        <p:sp>
          <p:nvSpPr>
            <p:cNvPr id="34" name="Text Box 83"/>
            <p:cNvSpPr txBox="1">
              <a:spLocks noChangeArrowheads="1"/>
            </p:cNvSpPr>
            <p:nvPr/>
          </p:nvSpPr>
          <p:spPr bwMode="auto">
            <a:xfrm>
              <a:off x="3563888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2</a:t>
              </a:r>
              <a:endParaRPr lang="de-DE" altLang="de-DE" sz="1200" dirty="0"/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431997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3</a:t>
              </a:r>
              <a:endParaRPr lang="de-DE" altLang="de-DE" sz="1200" dirty="0"/>
            </a:p>
          </p:txBody>
        </p:sp>
        <p:sp>
          <p:nvSpPr>
            <p:cNvPr id="36" name="Text Box 83"/>
            <p:cNvSpPr txBox="1">
              <a:spLocks noChangeArrowheads="1"/>
            </p:cNvSpPr>
            <p:nvPr/>
          </p:nvSpPr>
          <p:spPr bwMode="auto">
            <a:xfrm>
              <a:off x="504005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4</a:t>
              </a:r>
              <a:endParaRPr lang="de-DE" altLang="de-DE" sz="1200" dirty="0"/>
            </a:p>
          </p:txBody>
        </p:sp>
        <p:sp>
          <p:nvSpPr>
            <p:cNvPr id="37" name="Text Box 83"/>
            <p:cNvSpPr txBox="1">
              <a:spLocks noChangeArrowheads="1"/>
            </p:cNvSpPr>
            <p:nvPr/>
          </p:nvSpPr>
          <p:spPr bwMode="auto">
            <a:xfrm>
              <a:off x="5774086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5</a:t>
              </a:r>
              <a:endParaRPr lang="de-DE" altLang="de-DE" sz="1200" dirty="0"/>
            </a:p>
          </p:txBody>
        </p:sp>
        <p:sp>
          <p:nvSpPr>
            <p:cNvPr id="38" name="Text Box 83"/>
            <p:cNvSpPr txBox="1">
              <a:spLocks noChangeArrowheads="1"/>
            </p:cNvSpPr>
            <p:nvPr/>
          </p:nvSpPr>
          <p:spPr bwMode="auto">
            <a:xfrm>
              <a:off x="7211905" y="5949280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RET</a:t>
              </a:r>
              <a:endParaRPr lang="de-DE" altLang="de-DE" sz="1200" dirty="0"/>
            </a:p>
          </p:txBody>
        </p:sp>
      </p:grpSp>
      <p:sp>
        <p:nvSpPr>
          <p:cNvPr id="40" name="Text Box 83"/>
          <p:cNvSpPr txBox="1">
            <a:spLocks noChangeArrowheads="1"/>
          </p:cNvSpPr>
          <p:nvPr/>
        </p:nvSpPr>
        <p:spPr bwMode="auto">
          <a:xfrm rot="16200000">
            <a:off x="1351310" y="4392471"/>
            <a:ext cx="1915909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1200" dirty="0" err="1" smtClean="0"/>
              <a:t>Mean</a:t>
            </a:r>
            <a:r>
              <a:rPr lang="de-DE" altLang="de-DE" sz="1200" dirty="0" smtClean="0"/>
              <a:t> Radial Error (RME)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8049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Feedbackfrequenz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(Sullivan et al.,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19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Vollständige vs. reduzierte Feedback-frequenz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5201905"/>
            <a:ext cx="1952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Erwachsene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8-14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4169257"/>
            <a:ext cx="1963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Unterarmexten-</a:t>
            </a:r>
          </a:p>
          <a:p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ion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/-flexion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1" t="3834" r="1800"/>
          <a:stretch/>
        </p:blipFill>
        <p:spPr>
          <a:xfrm rot="10800000">
            <a:off x="107504" y="1267661"/>
            <a:ext cx="1728331" cy="1513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r="53053"/>
          <a:stretch/>
        </p:blipFill>
        <p:spPr>
          <a:xfrm rot="10800000">
            <a:off x="180523" y="2636912"/>
            <a:ext cx="1763184" cy="15050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1669" y="2378750"/>
            <a:ext cx="6861256" cy="4122457"/>
            <a:chOff x="971669" y="2378750"/>
            <a:chExt cx="6861256" cy="4122457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1304309909"/>
                </p:ext>
              </p:extLst>
            </p:nvPr>
          </p:nvGraphicFramePr>
          <p:xfrm>
            <a:off x="971669" y="2378750"/>
            <a:ext cx="6861256" cy="41224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2178459" y="2420888"/>
              <a:ext cx="5453881" cy="3816424"/>
              <a:chOff x="2178459" y="2420888"/>
              <a:chExt cx="5453881" cy="38164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178459" y="2420888"/>
                <a:ext cx="5453881" cy="3816424"/>
                <a:chOff x="4958430" y="2420888"/>
                <a:chExt cx="5453881" cy="3816424"/>
              </a:xfrm>
            </p:grpSpPr>
            <p:sp>
              <p:nvSpPr>
                <p:cNvPr id="22" name="Text Box 8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873678" y="4393273"/>
                  <a:ext cx="2446504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>
                      <a:latin typeface="Arial" charset="0"/>
                    </a:rPr>
                    <a:t>Root </a:t>
                  </a:r>
                  <a:r>
                    <a:rPr lang="de-DE" altLang="de-DE" sz="1200" dirty="0" err="1" smtClean="0">
                      <a:latin typeface="Arial" charset="0"/>
                    </a:rPr>
                    <a:t>Mean</a:t>
                  </a:r>
                  <a:r>
                    <a:rPr lang="de-DE" altLang="de-DE" sz="1200" dirty="0" smtClean="0">
                      <a:latin typeface="Arial" charset="0"/>
                    </a:rPr>
                    <a:t> Square Error (RMSE)</a:t>
                  </a:r>
                  <a:endParaRPr lang="de-DE" altLang="de-DE" sz="1200" dirty="0"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6343859" y="2420888"/>
                  <a:ext cx="3492388" cy="43204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44" charset="-128"/>
                  </a:endParaRPr>
                </a:p>
              </p:txBody>
            </p:sp>
            <p:sp>
              <p:nvSpPr>
                <p:cNvPr id="2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5709741" y="5960313"/>
                  <a:ext cx="52610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AN 1</a:t>
                  </a:r>
                  <a:endParaRPr lang="de-DE" altLang="de-DE" sz="1200" dirty="0"/>
                </a:p>
              </p:txBody>
            </p:sp>
            <p:sp>
              <p:nvSpPr>
                <p:cNvPr id="2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537833" y="5960313"/>
                  <a:ext cx="52610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AN 2</a:t>
                  </a:r>
                  <a:endParaRPr lang="de-DE" altLang="de-DE" sz="1200" dirty="0"/>
                </a:p>
              </p:txBody>
            </p:sp>
            <p:sp>
              <p:nvSpPr>
                <p:cNvPr id="3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7387975" y="5960313"/>
                  <a:ext cx="52610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AN 3</a:t>
                  </a:r>
                  <a:endParaRPr lang="de-DE" altLang="de-DE" sz="1200" dirty="0"/>
                </a:p>
              </p:txBody>
            </p:sp>
            <p:sp>
              <p:nvSpPr>
                <p:cNvPr id="3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8252071" y="5960313"/>
                  <a:ext cx="52610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AN 4</a:t>
                  </a:r>
                  <a:endParaRPr lang="de-DE" altLang="de-DE" sz="1200" dirty="0"/>
                </a:p>
              </p:txBody>
            </p:sp>
            <p:sp>
              <p:nvSpPr>
                <p:cNvPr id="3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9919868" y="5960313"/>
                  <a:ext cx="492443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RET</a:t>
                  </a:r>
                  <a:endParaRPr lang="de-DE" altLang="de-DE" sz="1200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7308304" y="4077072"/>
                <a:ext cx="288032" cy="648072"/>
                <a:chOff x="7344308" y="4077072"/>
                <a:chExt cx="108012" cy="648072"/>
              </a:xfrm>
            </p:grpSpPr>
            <p:sp>
              <p:nvSpPr>
                <p:cNvPr id="2" name="Rectangle 1"/>
                <p:cNvSpPr/>
                <p:nvPr/>
              </p:nvSpPr>
              <p:spPr bwMode="auto">
                <a:xfrm>
                  <a:off x="7344308" y="4077072"/>
                  <a:ext cx="108012" cy="10801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44" charset="-128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7344308" y="4617132"/>
                  <a:ext cx="108012" cy="10801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44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479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Feedbackfrequenz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(Sullivan et al.,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19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Vollständige vs. reduzierte Feedback-frequenz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5201905"/>
            <a:ext cx="1952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Erwachsene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8-14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4169257"/>
            <a:ext cx="1963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Unterarmexten-</a:t>
            </a:r>
          </a:p>
          <a:p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ion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/-flexion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1" t="3834" r="1800"/>
          <a:stretch/>
        </p:blipFill>
        <p:spPr>
          <a:xfrm rot="10800000">
            <a:off x="107504" y="1267661"/>
            <a:ext cx="1728331" cy="1513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r="53053"/>
          <a:stretch/>
        </p:blipFill>
        <p:spPr>
          <a:xfrm rot="10800000">
            <a:off x="180523" y="2636912"/>
            <a:ext cx="1763184" cy="1505084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04501684"/>
              </p:ext>
            </p:extLst>
          </p:nvPr>
        </p:nvGraphicFramePr>
        <p:xfrm>
          <a:off x="971669" y="2378750"/>
          <a:ext cx="6861256" cy="412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178459" y="2420888"/>
            <a:ext cx="5453881" cy="3816424"/>
            <a:chOff x="4958430" y="2420888"/>
            <a:chExt cx="5453881" cy="3816424"/>
          </a:xfrm>
        </p:grpSpPr>
        <p:sp>
          <p:nvSpPr>
            <p:cNvPr id="22" name="Text Box 83"/>
            <p:cNvSpPr txBox="1">
              <a:spLocks noChangeArrowheads="1"/>
            </p:cNvSpPr>
            <p:nvPr/>
          </p:nvSpPr>
          <p:spPr bwMode="auto">
            <a:xfrm rot="16200000">
              <a:off x="3873678" y="4393273"/>
              <a:ext cx="244650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>
                  <a:latin typeface="Arial" charset="0"/>
                </a:rPr>
                <a:t>Root </a:t>
              </a:r>
              <a:r>
                <a:rPr lang="de-DE" altLang="de-DE" sz="1200" dirty="0" err="1" smtClean="0">
                  <a:latin typeface="Arial" charset="0"/>
                </a:rPr>
                <a:t>Mean</a:t>
              </a:r>
              <a:r>
                <a:rPr lang="de-DE" altLang="de-DE" sz="1200" dirty="0" smtClean="0">
                  <a:latin typeface="Arial" charset="0"/>
                </a:rPr>
                <a:t> Square Error (RMSE)</a:t>
              </a:r>
              <a:endParaRPr lang="de-DE" altLang="de-DE" sz="1200" dirty="0"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343859" y="2420888"/>
              <a:ext cx="3492388" cy="432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5" name="Text Box 83"/>
            <p:cNvSpPr txBox="1">
              <a:spLocks noChangeArrowheads="1"/>
            </p:cNvSpPr>
            <p:nvPr/>
          </p:nvSpPr>
          <p:spPr bwMode="auto">
            <a:xfrm>
              <a:off x="5709741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1</a:t>
              </a:r>
              <a:endParaRPr lang="de-DE" altLang="de-DE" sz="1200" dirty="0"/>
            </a:p>
          </p:txBody>
        </p:sp>
        <p:sp>
          <p:nvSpPr>
            <p:cNvPr id="29" name="Text Box 83"/>
            <p:cNvSpPr txBox="1">
              <a:spLocks noChangeArrowheads="1"/>
            </p:cNvSpPr>
            <p:nvPr/>
          </p:nvSpPr>
          <p:spPr bwMode="auto">
            <a:xfrm>
              <a:off x="6537833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2</a:t>
              </a:r>
              <a:endParaRPr lang="de-DE" altLang="de-DE" sz="1200" dirty="0"/>
            </a:p>
          </p:txBody>
        </p:sp>
        <p:sp>
          <p:nvSpPr>
            <p:cNvPr id="30" name="Text Box 83"/>
            <p:cNvSpPr txBox="1">
              <a:spLocks noChangeArrowheads="1"/>
            </p:cNvSpPr>
            <p:nvPr/>
          </p:nvSpPr>
          <p:spPr bwMode="auto">
            <a:xfrm>
              <a:off x="7387975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3</a:t>
              </a:r>
              <a:endParaRPr lang="de-DE" altLang="de-DE" sz="1200" dirty="0"/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8252071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4</a:t>
              </a:r>
              <a:endParaRPr lang="de-DE" altLang="de-DE" sz="1200" dirty="0"/>
            </a:p>
          </p:txBody>
        </p:sp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9919868" y="5960313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RET</a:t>
              </a:r>
              <a:endParaRPr lang="de-DE" alt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99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Selbstgewählte Feedbackfrequenz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Chiviakowsky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20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Selbst- vs. fremdgewählte Feedback-frequenz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Zielwurf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blind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0748"/>
            <a:ext cx="1764194" cy="132979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087724" y="544522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Hinweise: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Feedback wurde v.a. nach guten Versuchen gewählt!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Mittlere selbstgewählte Feedbackfrequenz: 28%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10284" y="2240869"/>
            <a:ext cx="6026112" cy="3232556"/>
            <a:chOff x="2110284" y="2240869"/>
            <a:chExt cx="6026112" cy="32325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1" r="8255"/>
            <a:stretch/>
          </p:blipFill>
          <p:spPr>
            <a:xfrm rot="16200000">
              <a:off x="3507062" y="844091"/>
              <a:ext cx="3232556" cy="602611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391980" y="4073006"/>
              <a:ext cx="54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(*)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84168" y="4073006"/>
              <a:ext cx="54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7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Selbstgewählte Feedbackfrequenz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Chiviakowsky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21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Hohe vs. niedrige selbstgewählte Feed- </a:t>
            </a:r>
            <a:r>
              <a:rPr lang="de-DE" sz="2800" dirty="0" err="1" smtClean="0"/>
              <a:t>backfrequenz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Zielwurf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blind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0748"/>
            <a:ext cx="1764194" cy="13297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54588" y="2321920"/>
            <a:ext cx="6421868" cy="3231316"/>
            <a:chOff x="2254588" y="2321920"/>
            <a:chExt cx="6421868" cy="3231316"/>
          </a:xfrm>
        </p:grpSpPr>
        <p:grpSp>
          <p:nvGrpSpPr>
            <p:cNvPr id="8" name="Group 7"/>
            <p:cNvGrpSpPr/>
            <p:nvPr/>
          </p:nvGrpSpPr>
          <p:grpSpPr>
            <a:xfrm>
              <a:off x="2254588" y="2321920"/>
              <a:ext cx="6421868" cy="3231316"/>
              <a:chOff x="2254588" y="2321920"/>
              <a:chExt cx="6421868" cy="323131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7524328" y="3244914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Symbol"/>
                  </a:rPr>
                  <a:t> </a:t>
                </a:r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40%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1" t="1997" r="5279" b="5474"/>
              <a:stretch/>
            </p:blipFill>
            <p:spPr>
              <a:xfrm rot="5400000">
                <a:off x="3291802" y="1284706"/>
                <a:ext cx="3231316" cy="530574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524328" y="3501008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Symbol"/>
                  </a:rPr>
                  <a:t> 8</a:t>
                </a:r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%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5292080" y="2672916"/>
                <a:ext cx="612068" cy="12282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760132" y="436510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Videofeedback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Zetou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22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Videofeedback vs. verbales Feedback </a:t>
            </a:r>
          </a:p>
          <a:p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510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Volleyball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(Techniken)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68760"/>
            <a:ext cx="1656184" cy="165618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15716" y="562524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Hinweis: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 Übungseinheiten á 60 Minuten über 8 Wochen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75656" y="2621136"/>
            <a:ext cx="3880769" cy="2932100"/>
            <a:chOff x="1475656" y="2621136"/>
            <a:chExt cx="3880769" cy="2932100"/>
          </a:xfrm>
        </p:grpSpPr>
        <p:grpSp>
          <p:nvGrpSpPr>
            <p:cNvPr id="9" name="Group 8"/>
            <p:cNvGrpSpPr/>
            <p:nvPr/>
          </p:nvGrpSpPr>
          <p:grpSpPr>
            <a:xfrm>
              <a:off x="1475656" y="2621136"/>
              <a:ext cx="3880769" cy="2932100"/>
              <a:chOff x="1475656" y="2621136"/>
              <a:chExt cx="3880769" cy="2932100"/>
            </a:xfrm>
          </p:grpSpPr>
          <p:graphicFrame>
            <p:nvGraphicFramePr>
              <p:cNvPr id="15" name="Chart 14"/>
              <p:cNvGraphicFramePr/>
              <p:nvPr>
                <p:extLst>
                  <p:ext uri="{D42A27DB-BD31-4B8C-83A1-F6EECF244321}">
                    <p14:modId xmlns:p14="http://schemas.microsoft.com/office/powerpoint/2010/main" val="192463287"/>
                  </p:ext>
                </p:extLst>
              </p:nvPr>
            </p:nvGraphicFramePr>
            <p:xfrm>
              <a:off x="1475656" y="2621136"/>
              <a:ext cx="3880769" cy="29321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6" name="Text Box 83"/>
              <p:cNvSpPr txBox="1">
                <a:spLocks noChangeArrowheads="1"/>
              </p:cNvSpPr>
              <p:nvPr/>
            </p:nvSpPr>
            <p:spPr bwMode="auto">
              <a:xfrm rot="16200000">
                <a:off x="1361726" y="4035151"/>
                <a:ext cx="155042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dirty="0" smtClean="0">
                    <a:latin typeface="Arial" charset="0"/>
                  </a:rPr>
                  <a:t>Technikscore Angabe</a:t>
                </a:r>
                <a:endParaRPr lang="de-DE" altLang="de-DE" sz="1100" dirty="0"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555776" y="2621136"/>
                <a:ext cx="2628292" cy="21602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7" name="Text Box 83"/>
              <p:cNvSpPr txBox="1">
                <a:spLocks noChangeArrowheads="1"/>
              </p:cNvSpPr>
              <p:nvPr/>
            </p:nvSpPr>
            <p:spPr bwMode="auto">
              <a:xfrm>
                <a:off x="2645555" y="5157192"/>
                <a:ext cx="630301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dirty="0" err="1" smtClean="0"/>
                  <a:t>Prätest</a:t>
                </a:r>
                <a:endParaRPr lang="de-DE" altLang="de-DE" sz="1100" dirty="0">
                  <a:latin typeface="Arial" charset="0"/>
                </a:endParaRPr>
              </a:p>
            </p:txBody>
          </p:sp>
          <p:sp>
            <p:nvSpPr>
              <p:cNvPr id="28" name="Text Box 83"/>
              <p:cNvSpPr txBox="1">
                <a:spLocks noChangeArrowheads="1"/>
              </p:cNvSpPr>
              <p:nvPr/>
            </p:nvSpPr>
            <p:spPr bwMode="auto">
              <a:xfrm>
                <a:off x="3563888" y="5157192"/>
                <a:ext cx="69281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dirty="0" smtClean="0"/>
                  <a:t>Posttest</a:t>
                </a:r>
                <a:endParaRPr lang="de-DE" altLang="de-DE" sz="1100" dirty="0">
                  <a:latin typeface="Arial" charset="0"/>
                </a:endParaRPr>
              </a:p>
            </p:txBody>
          </p:sp>
          <p:sp>
            <p:nvSpPr>
              <p:cNvPr id="29" name="Text Box 83"/>
              <p:cNvSpPr txBox="1">
                <a:spLocks noChangeArrowheads="1"/>
              </p:cNvSpPr>
              <p:nvPr/>
            </p:nvSpPr>
            <p:spPr bwMode="auto">
              <a:xfrm>
                <a:off x="4479585" y="5157192"/>
                <a:ext cx="788999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dirty="0" smtClean="0"/>
                  <a:t>Retention</a:t>
                </a:r>
                <a:endParaRPr lang="de-DE" altLang="de-DE" sz="1100" dirty="0">
                  <a:latin typeface="Arial" charset="0"/>
                </a:endParaRPr>
              </a:p>
            </p:txBody>
          </p:sp>
          <p:sp>
            <p:nvSpPr>
              <p:cNvPr id="30" name="Text Box 83"/>
              <p:cNvSpPr txBox="1">
                <a:spLocks noChangeArrowheads="1"/>
              </p:cNvSpPr>
              <p:nvPr/>
            </p:nvSpPr>
            <p:spPr bwMode="auto">
              <a:xfrm>
                <a:off x="3563888" y="3140968"/>
                <a:ext cx="704039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b="1" dirty="0" smtClean="0"/>
                  <a:t>Angabe</a:t>
                </a:r>
                <a:endParaRPr lang="de-DE" altLang="de-DE" sz="1100" b="1" dirty="0">
                  <a:latin typeface="Arial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671900" y="479308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08004" y="479308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75707" y="2621136"/>
            <a:ext cx="3880769" cy="2932100"/>
            <a:chOff x="4975707" y="2621136"/>
            <a:chExt cx="3880769" cy="2932100"/>
          </a:xfrm>
        </p:grpSpPr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val="675350466"/>
                </p:ext>
              </p:extLst>
            </p:nvPr>
          </p:nvGraphicFramePr>
          <p:xfrm>
            <a:off x="4975707" y="2621136"/>
            <a:ext cx="3880769" cy="2932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5498522" y="2621136"/>
              <a:ext cx="3298454" cy="2797666"/>
              <a:chOff x="5498522" y="2621136"/>
              <a:chExt cx="3298454" cy="279766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498522" y="2621136"/>
                <a:ext cx="3298454" cy="2797666"/>
                <a:chOff x="5498522" y="2621136"/>
                <a:chExt cx="3298454" cy="2797666"/>
              </a:xfrm>
            </p:grpSpPr>
            <p:sp>
              <p:nvSpPr>
                <p:cNvPr id="25" name="Text Box 8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869343" y="4035151"/>
                  <a:ext cx="1519968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dirty="0" smtClean="0">
                      <a:latin typeface="Arial" charset="0"/>
                    </a:rPr>
                    <a:t>Technikscore Zuspiel</a:t>
                  </a:r>
                  <a:endParaRPr lang="de-DE" altLang="de-DE" sz="1100" dirty="0"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6048164" y="2621136"/>
                  <a:ext cx="2628292" cy="21602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44" charset="-128"/>
                  </a:endParaRPr>
                </a:p>
              </p:txBody>
            </p:sp>
            <p:sp>
              <p:nvSpPr>
                <p:cNvPr id="3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137943" y="5157192"/>
                  <a:ext cx="630301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dirty="0" err="1" smtClean="0"/>
                    <a:t>Prätest</a:t>
                  </a:r>
                  <a:endParaRPr lang="de-DE" altLang="de-DE" sz="1100" dirty="0">
                    <a:latin typeface="Arial" charset="0"/>
                  </a:endParaRPr>
                </a:p>
              </p:txBody>
            </p:sp>
            <p:sp>
              <p:nvSpPr>
                <p:cNvPr id="3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7056276" y="5157192"/>
                  <a:ext cx="692818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dirty="0" smtClean="0"/>
                    <a:t>Posttest</a:t>
                  </a:r>
                  <a:endParaRPr lang="de-DE" altLang="de-DE" sz="1100" dirty="0">
                    <a:latin typeface="Arial" charset="0"/>
                  </a:endParaRPr>
                </a:p>
              </p:txBody>
            </p:sp>
            <p:sp>
              <p:nvSpPr>
                <p:cNvPr id="3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8007977" y="5157192"/>
                  <a:ext cx="788999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dirty="0" smtClean="0"/>
                    <a:t>Retention</a:t>
                  </a:r>
                  <a:endParaRPr lang="de-DE" altLang="de-DE" sz="1100" dirty="0">
                    <a:latin typeface="Arial" charset="0"/>
                  </a:endParaRPr>
                </a:p>
              </p:txBody>
            </p:sp>
            <p:sp>
              <p:nvSpPr>
                <p:cNvPr id="36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698018" y="3140968"/>
                  <a:ext cx="1452641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b="1" dirty="0" smtClean="0"/>
                    <a:t>Zuspiel (Pritschen)</a:t>
                  </a:r>
                  <a:endParaRPr lang="de-DE" altLang="de-DE" sz="1100" b="1" dirty="0">
                    <a:latin typeface="Arial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7164288" y="479308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**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136396" y="479308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**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9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Variablen motorischen Lernens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9712" y="1088740"/>
            <a:ext cx="5148572" cy="1764196"/>
            <a:chOff x="2915816" y="1232756"/>
            <a:chExt cx="5148572" cy="176419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915816" y="1232756"/>
              <a:ext cx="514857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3828" y="1268177"/>
              <a:ext cx="50045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Übungsgestaltung</a:t>
              </a:r>
            </a:p>
            <a:p>
              <a:r>
                <a:rPr lang="de-DE" sz="2000" dirty="0" smtClean="0"/>
                <a:t>Umfang, Abfolge, Struktur und Variabilität des Übens, Verhältnis von Üben und </a:t>
              </a:r>
              <a:r>
                <a:rPr lang="de-DE" sz="2000" dirty="0" err="1" smtClean="0"/>
                <a:t>Pau-sen</a:t>
              </a:r>
              <a:r>
                <a:rPr lang="de-DE" sz="2000" dirty="0" smtClean="0"/>
                <a:t>, selbst- oder fremdgesteuert , </a:t>
              </a:r>
              <a:r>
                <a:rPr lang="de-DE" sz="2000" dirty="0" err="1" smtClean="0"/>
                <a:t>individu-ell</a:t>
              </a:r>
              <a:r>
                <a:rPr lang="de-DE" sz="2000" dirty="0" smtClean="0"/>
                <a:t> oder in Gruppen usw.</a:t>
              </a: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107504" y="4617132"/>
            <a:ext cx="3888432" cy="1764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560" y="4617132"/>
            <a:ext cx="4031940" cy="1764196"/>
            <a:chOff x="5004048" y="4617132"/>
            <a:chExt cx="4031940" cy="176419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004048" y="4617132"/>
              <a:ext cx="3996444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0052" y="4652553"/>
              <a:ext cx="39959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/>
                <a:t>LernerIn</a:t>
              </a:r>
              <a:r>
                <a:rPr lang="de-DE" b="1" dirty="0" smtClean="0"/>
                <a:t>/</a:t>
              </a:r>
              <a:r>
                <a:rPr lang="de-DE" b="1" dirty="0" err="1" smtClean="0"/>
                <a:t>SchülerIn</a:t>
              </a:r>
              <a:endParaRPr lang="de-DE" b="1" dirty="0" smtClean="0"/>
            </a:p>
            <a:p>
              <a:r>
                <a:rPr lang="de-DE" sz="2000" dirty="0" smtClean="0"/>
                <a:t>Kognition, Motivation, Emotionen:</a:t>
              </a:r>
            </a:p>
            <a:p>
              <a:r>
                <a:rPr lang="de-DE" sz="2000" dirty="0" smtClean="0"/>
                <a:t>Vorwissen, Können, </a:t>
              </a:r>
              <a:r>
                <a:rPr lang="de-DE" sz="2000" dirty="0" err="1" smtClean="0"/>
                <a:t>Lernmotiva-tion</a:t>
              </a:r>
              <a:r>
                <a:rPr lang="de-DE" sz="2000" dirty="0" smtClean="0"/>
                <a:t>, Zielorientierung, </a:t>
              </a:r>
              <a:r>
                <a:rPr lang="de-DE" sz="2000" dirty="0" err="1" smtClean="0"/>
                <a:t>Selbstkon-zept</a:t>
              </a:r>
              <a:r>
                <a:rPr lang="de-DE" sz="2000" dirty="0" smtClean="0"/>
                <a:t>, Selbstwirksamkeit usw.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1720" y="3212976"/>
            <a:ext cx="4925081" cy="1183466"/>
            <a:chOff x="2051720" y="3284984"/>
            <a:chExt cx="4925081" cy="11834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5504" r="29851" b="3450"/>
            <a:stretch/>
          </p:blipFill>
          <p:spPr>
            <a:xfrm>
              <a:off x="4067946" y="3284984"/>
              <a:ext cx="936102" cy="11834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51720" y="3681028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Lehrmethoden</a:t>
              </a:r>
              <a:endPara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0052" y="368102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Persönlichkeit</a:t>
              </a:r>
            </a:p>
          </p:txBody>
        </p:sp>
      </p:grpSp>
      <p:sp>
        <p:nvSpPr>
          <p:cNvPr id="26" name="Left-Right Arrow 25"/>
          <p:cNvSpPr/>
          <p:nvPr/>
        </p:nvSpPr>
        <p:spPr bwMode="auto">
          <a:xfrm>
            <a:off x="4085947" y="5249535"/>
            <a:ext cx="900100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8" name="Left-Right Arrow 27"/>
          <p:cNvSpPr/>
          <p:nvPr/>
        </p:nvSpPr>
        <p:spPr bwMode="auto">
          <a:xfrm rot="7422729">
            <a:off x="16328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 rot="14177271" flipV="1">
            <a:off x="682402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55014" y="2816932"/>
            <a:ext cx="1548172" cy="1871613"/>
            <a:chOff x="3755014" y="2816932"/>
            <a:chExt cx="1548172" cy="1871613"/>
          </a:xfrm>
        </p:grpSpPr>
        <p:sp>
          <p:nvSpPr>
            <p:cNvPr id="31" name="Up Arrow 30"/>
            <p:cNvSpPr/>
            <p:nvPr/>
          </p:nvSpPr>
          <p:spPr bwMode="auto">
            <a:xfrm>
              <a:off x="4280234" y="2816932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2" name="Up Arrow 31"/>
            <p:cNvSpPr/>
            <p:nvPr/>
          </p:nvSpPr>
          <p:spPr bwMode="auto">
            <a:xfrm rot="19183934" flipV="1">
              <a:off x="483513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3" name="Up Arrow 32"/>
            <p:cNvSpPr/>
            <p:nvPr/>
          </p:nvSpPr>
          <p:spPr bwMode="auto">
            <a:xfrm rot="2416066" flipH="1" flipV="1">
              <a:off x="375501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9512" y="4652553"/>
            <a:ext cx="3852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(Rück-) Information</a:t>
            </a:r>
          </a:p>
          <a:p>
            <a:r>
              <a:rPr lang="de-DE" sz="2000" dirty="0" smtClean="0"/>
              <a:t>Instruktionen, Feedback, </a:t>
            </a:r>
            <a:r>
              <a:rPr lang="de-DE" sz="2000" dirty="0" err="1" smtClean="0">
                <a:solidFill>
                  <a:srgbClr val="FF0000"/>
                </a:solidFill>
              </a:rPr>
              <a:t>Bewe-gungsdemonstration</a:t>
            </a:r>
            <a:r>
              <a:rPr lang="de-DE" sz="2000" dirty="0" smtClean="0"/>
              <a:t>: Menge,</a:t>
            </a:r>
            <a:r>
              <a:rPr lang="de-DE" sz="600" dirty="0" smtClean="0"/>
              <a:t> </a:t>
            </a:r>
            <a:r>
              <a:rPr lang="de-DE" sz="2000" dirty="0" smtClean="0"/>
              <a:t>In- halt, zeitl. </a:t>
            </a:r>
            <a:r>
              <a:rPr lang="de-DE" sz="2000" dirty="0" err="1" smtClean="0"/>
              <a:t>Platzierung</a:t>
            </a:r>
            <a:r>
              <a:rPr lang="de-DE" sz="2000" dirty="0" smtClean="0"/>
              <a:t> und Dar-</a:t>
            </a:r>
            <a:r>
              <a:rPr lang="de-DE" sz="2000" dirty="0" err="1" smtClean="0"/>
              <a:t>bietung</a:t>
            </a:r>
            <a:r>
              <a:rPr lang="de-DE" sz="2000" dirty="0" smtClean="0"/>
              <a:t> von (Rück-) Information</a:t>
            </a:r>
          </a:p>
        </p:txBody>
      </p:sp>
    </p:spTree>
    <p:extLst>
      <p:ext uri="{BB962C8B-B14F-4D97-AF65-F5344CB8AC3E}">
        <p14:creationId xmlns:p14="http://schemas.microsoft.com/office/powerpoint/2010/main" val="8928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Bewegungsdemonstration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(Ashford et al., 2007; Meta-Analyse)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24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Bewegungsdemonstration + Übung vs. Übung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312"/>
            <a:ext cx="1604008" cy="14436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500" y="4049777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Studien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608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3-11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Diverse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40484287"/>
              </p:ext>
            </p:extLst>
          </p:nvPr>
        </p:nvGraphicFramePr>
        <p:xfrm>
          <a:off x="2396211" y="2171348"/>
          <a:ext cx="5784304" cy="379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 rot="16200000">
            <a:off x="1491944" y="3931747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Effektstärke</a:t>
            </a:r>
            <a:endParaRPr lang="de-DE" altLang="de-DE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59832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Global</a:t>
            </a:r>
            <a:endParaRPr lang="de-DE" altLang="de-DE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3285256" y="3176972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0,77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7444" y="3069540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0,80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9512" y="5445224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17704" y="4149080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0,48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6236" y="4977752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0,24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563964" y="2348880"/>
            <a:ext cx="1384300" cy="23637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</a:rPr>
              <a:t>0.20-0.50</a:t>
            </a: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schwacher </a:t>
            </a: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Effekt</a:t>
            </a:r>
          </a:p>
          <a:p>
            <a:pPr algn="ctr">
              <a:lnSpc>
                <a:spcPct val="90000"/>
              </a:lnSpc>
            </a:pPr>
            <a:endParaRPr lang="de-DE" altLang="de-DE" sz="10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0.50-0.80</a:t>
            </a:r>
            <a:endParaRPr lang="de-DE" altLang="de-DE" sz="16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mittlerer </a:t>
            </a: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Effekt</a:t>
            </a:r>
          </a:p>
          <a:p>
            <a:pPr algn="ctr">
              <a:lnSpc>
                <a:spcPct val="90000"/>
              </a:lnSpc>
            </a:pPr>
            <a:endParaRPr lang="de-DE" altLang="de-DE" sz="10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&gt; </a:t>
            </a:r>
            <a:r>
              <a:rPr lang="de-DE" altLang="de-DE" sz="1600" b="1" dirty="0">
                <a:latin typeface="Arial" charset="0"/>
                <a:sym typeface="Symbol" pitchFamily="18" charset="2"/>
              </a:rPr>
              <a:t>0.80</a:t>
            </a: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starker Effekt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7324" y="5193196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0,17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40195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52263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752020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Erwachsene</a:t>
            </a:r>
            <a:endParaRPr lang="de-DE" altLang="de-DE" sz="1800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44008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56076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444208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Kinder</a:t>
            </a:r>
            <a:endParaRPr lang="de-DE" altLang="de-DE" sz="1800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343685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955753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44008" y="2186863"/>
            <a:ext cx="3852428" cy="35537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8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Bewegungsdemonstration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(Ashford et al., 2007; Meta-Analyse)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25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Bewegungsdemonstration + Übung vs. Übung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312"/>
            <a:ext cx="1604008" cy="14436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500" y="4049777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Studien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608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3-11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Diverse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7210359"/>
              </p:ext>
            </p:extLst>
          </p:nvPr>
        </p:nvGraphicFramePr>
        <p:xfrm>
          <a:off x="2396211" y="2171348"/>
          <a:ext cx="5784304" cy="379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 rot="16200000">
            <a:off x="1491944" y="3931747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Effektstärke</a:t>
            </a:r>
            <a:endParaRPr lang="de-DE" altLang="de-DE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59832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Global</a:t>
            </a:r>
            <a:endParaRPr lang="de-DE" altLang="de-DE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3285256" y="3176972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0,77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7444" y="3069540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0,80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9512" y="5445224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17704" y="4149080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0,48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6236" y="4977752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0,24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563964" y="2348880"/>
            <a:ext cx="1384300" cy="23637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</a:rPr>
              <a:t>0.20-0.50</a:t>
            </a: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schwacher </a:t>
            </a: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Effekt</a:t>
            </a:r>
          </a:p>
          <a:p>
            <a:pPr algn="ctr">
              <a:lnSpc>
                <a:spcPct val="90000"/>
              </a:lnSpc>
            </a:pPr>
            <a:endParaRPr lang="de-DE" altLang="de-DE" sz="10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0.50-0.80</a:t>
            </a:r>
            <a:endParaRPr lang="de-DE" altLang="de-DE" sz="16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mittlerer </a:t>
            </a: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Effekt</a:t>
            </a:r>
          </a:p>
          <a:p>
            <a:pPr algn="ctr">
              <a:lnSpc>
                <a:spcPct val="90000"/>
              </a:lnSpc>
            </a:pPr>
            <a:endParaRPr lang="de-DE" altLang="de-DE" sz="10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&gt; </a:t>
            </a:r>
            <a:r>
              <a:rPr lang="de-DE" altLang="de-DE" sz="1600" b="1" dirty="0">
                <a:latin typeface="Arial" charset="0"/>
                <a:sym typeface="Symbol" pitchFamily="18" charset="2"/>
              </a:rPr>
              <a:t>0.80</a:t>
            </a: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starker Effekt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7324" y="5193196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0,17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40195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52263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752020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Erwachsene</a:t>
            </a:r>
            <a:endParaRPr lang="de-DE" altLang="de-DE" sz="1800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44008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56076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444208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Kinder</a:t>
            </a:r>
            <a:endParaRPr lang="de-DE" altLang="de-DE" sz="1800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343685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955753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0934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Universität Luxemburg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53335" y="2505090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Logo der</a:t>
            </a:r>
          </a:p>
          <a:p>
            <a:pPr algn="ctr"/>
            <a:r>
              <a:rPr lang="de-DE" sz="2000" dirty="0" smtClean="0"/>
              <a:t>Universität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4361" y="1232756"/>
            <a:ext cx="335540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„Auf einen Blick“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- 2003 gegründet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- 6200 Studierende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 107 Ländern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- 233 Professoren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Multilingual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Obligatorisches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Auslandssemester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Campus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Belval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Esch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ab 2015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Kein Sportstudium</a:t>
            </a:r>
          </a:p>
          <a:p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68" y="1340768"/>
            <a:ext cx="3237148" cy="2384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8740"/>
            <a:ext cx="1703170" cy="1523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7" y="4041068"/>
            <a:ext cx="3240360" cy="1906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26778" r="13606" b="27931"/>
          <a:stretch/>
        </p:blipFill>
        <p:spPr>
          <a:xfrm rot="19007772">
            <a:off x="31594" y="4055352"/>
            <a:ext cx="2364827" cy="819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240" y="5529426"/>
            <a:ext cx="1282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Research</a:t>
            </a:r>
          </a:p>
          <a:p>
            <a:pPr algn="ctr"/>
            <a:r>
              <a:rPr lang="de-DE" sz="2000" dirty="0" smtClean="0"/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9330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Zusammenfassung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26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2555776" y="1340768"/>
            <a:ext cx="6480212" cy="1384995"/>
            <a:chOff x="2555776" y="1340768"/>
            <a:chExt cx="6480212" cy="1384995"/>
          </a:xfrm>
        </p:grpSpPr>
        <p:sp>
          <p:nvSpPr>
            <p:cNvPr id="12" name="TextBox 11"/>
            <p:cNvSpPr txBox="1"/>
            <p:nvPr/>
          </p:nvSpPr>
          <p:spPr>
            <a:xfrm>
              <a:off x="2555776" y="1340768"/>
              <a:ext cx="64802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Üben: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Variabel und in Kleingruppen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Spiele spielgemäß üben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916832"/>
              <a:ext cx="555764" cy="74101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0" y="1315008"/>
            <a:ext cx="1529518" cy="20419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55776" y="3016113"/>
            <a:ext cx="6480212" cy="2246769"/>
            <a:chOff x="2555776" y="1340768"/>
            <a:chExt cx="6480212" cy="2246769"/>
          </a:xfrm>
        </p:grpSpPr>
        <p:sp>
          <p:nvSpPr>
            <p:cNvPr id="11" name="TextBox 10"/>
            <p:cNvSpPr txBox="1"/>
            <p:nvPr/>
          </p:nvSpPr>
          <p:spPr>
            <a:xfrm>
              <a:off x="2555776" y="1340768"/>
              <a:ext cx="648021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(Rück-)Information: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Hohe Feedbackfrequenzen</a:t>
              </a:r>
              <a:endParaRPr lang="de-DE" sz="28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Selbstwahl zulassen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Videofeedback und Bewegungs-demonstrationen verwenden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708" y="2344787"/>
              <a:ext cx="555764" cy="74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6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151758" y="4725144"/>
            <a:ext cx="548034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27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28836" y="1251917"/>
            <a:ext cx="6618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      Definitionen und Abgrenzungen  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Motorisches Lernen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↔</a:t>
            </a:r>
            <a:endParaRPr lang="de-DE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 Entwicklung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8836" y="4707141"/>
            <a:ext cx="60740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3      Motorisches Lernen im Sport-</a:t>
            </a:r>
          </a:p>
          <a:p>
            <a:r>
              <a:rPr lang="de-DE" sz="2800" b="1" dirty="0" smtClean="0"/>
              <a:t>        </a:t>
            </a:r>
            <a:r>
              <a:rPr lang="de-DE" sz="2800" b="1" dirty="0" err="1" smtClean="0"/>
              <a:t>unterricht</a:t>
            </a:r>
            <a:endParaRPr lang="de-DE" sz="2800" b="1" dirty="0" smtClean="0"/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Kompetenzen als Zielgröße?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836" y="2980109"/>
            <a:ext cx="6335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      Motorisches Lernen im Kindes-</a:t>
            </a:r>
          </a:p>
          <a:p>
            <a:r>
              <a:rPr lang="de-DE" sz="2800" b="1" dirty="0" smtClean="0"/>
              <a:t>        und Jugendalter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Variablen und Befunde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/>
          <a:stretch/>
        </p:blipFill>
        <p:spPr>
          <a:xfrm>
            <a:off x="71500" y="2996952"/>
            <a:ext cx="1908212" cy="1479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7"/>
          <a:stretch/>
        </p:blipFill>
        <p:spPr>
          <a:xfrm>
            <a:off x="179859" y="4833156"/>
            <a:ext cx="1691494" cy="13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Randbedingungen des Sportunterrichts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28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304764"/>
            <a:ext cx="687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45/90-Minuten Zeittakt</a:t>
            </a:r>
            <a:endParaRPr lang="de-DE" sz="28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195736" y="4761148"/>
            <a:ext cx="687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Vorgaben durch Sportlehrpläne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732" y="1934833"/>
            <a:ext cx="6876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Mangelnde materielle und technische</a:t>
            </a:r>
          </a:p>
          <a:p>
            <a:r>
              <a:rPr lang="de-DE" sz="2800" dirty="0" smtClean="0">
                <a:sym typeface="Symbol"/>
              </a:rPr>
              <a:t>     Voraussetzungen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59732" y="3032956"/>
            <a:ext cx="687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Interaktion mit 25-30 </a:t>
            </a:r>
            <a:r>
              <a:rPr lang="de-DE" sz="2800" dirty="0" err="1" smtClean="0">
                <a:sym typeface="Symbol"/>
              </a:rPr>
              <a:t>SchülerInnen</a:t>
            </a:r>
            <a:endParaRPr lang="de-DE" sz="2800" dirty="0" smtClean="0">
              <a:sym typeface="Symbo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59732" y="3681028"/>
            <a:ext cx="6876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Einteilung nach </a:t>
            </a:r>
            <a:r>
              <a:rPr lang="de-DE" sz="2800" dirty="0" err="1" smtClean="0">
                <a:sym typeface="Symbol"/>
              </a:rPr>
              <a:t>kalendar</a:t>
            </a:r>
            <a:r>
              <a:rPr lang="de-DE" sz="2800" dirty="0" smtClean="0">
                <a:sym typeface="Symbol"/>
              </a:rPr>
              <a:t>. Alter bei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großer Heterogenität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340768"/>
            <a:ext cx="1800198" cy="119795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156005" y="5355214"/>
            <a:ext cx="4219425" cy="990110"/>
            <a:chOff x="3156005" y="4560553"/>
            <a:chExt cx="4219425" cy="990110"/>
          </a:xfrm>
        </p:grpSpPr>
        <p:sp>
          <p:nvSpPr>
            <p:cNvPr id="24" name="TextBox 23"/>
            <p:cNvSpPr txBox="1"/>
            <p:nvPr/>
          </p:nvSpPr>
          <p:spPr>
            <a:xfrm>
              <a:off x="3156005" y="5027443"/>
              <a:ext cx="42194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 smtClean="0">
                  <a:solidFill>
                    <a:srgbClr val="FF0000"/>
                  </a:solidFill>
                  <a:sym typeface="Symbol"/>
                </a:rPr>
                <a:t>Kompetenzorientierung</a:t>
              </a:r>
            </a:p>
          </p:txBody>
        </p:sp>
        <p:sp>
          <p:nvSpPr>
            <p:cNvPr id="25" name="Down Arrow 24"/>
            <p:cNvSpPr/>
            <p:nvPr/>
          </p:nvSpPr>
          <p:spPr bwMode="auto">
            <a:xfrm>
              <a:off x="4923675" y="4560553"/>
              <a:ext cx="684076" cy="55806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7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Kompetenzorientierung im Sportunterricht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29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304764"/>
            <a:ext cx="6876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Steuerung des Unterrichts weniger 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über die Inhalte (Input) als über die  </a:t>
            </a:r>
            <a:endParaRPr lang="de-DE" sz="2800" dirty="0">
              <a:sym typeface="Symbol"/>
            </a:endParaRPr>
          </a:p>
          <a:p>
            <a:r>
              <a:rPr lang="de-DE" sz="2800" dirty="0" smtClean="0">
                <a:sym typeface="Symbol"/>
              </a:rPr>
              <a:t>     Kompetenzerwartungen (</a:t>
            </a:r>
            <a:r>
              <a:rPr lang="de-DE" sz="2800" dirty="0">
                <a:sym typeface="Symbol"/>
              </a:rPr>
              <a:t>O</a:t>
            </a:r>
            <a:r>
              <a:rPr lang="de-DE" sz="2800" dirty="0" smtClean="0">
                <a:sym typeface="Symbol"/>
              </a:rPr>
              <a:t>utput)</a:t>
            </a:r>
          </a:p>
          <a:p>
            <a:endParaRPr lang="de-DE" sz="2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159732" y="2797768"/>
            <a:ext cx="6876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Planung des Lernprozesses „vom Output/Ende her“; Lernergebnisse sollen in Anforderungssituationen sichtbar werden in Form von </a:t>
            </a:r>
            <a:r>
              <a:rPr lang="de-DE" sz="2800" dirty="0" err="1" smtClean="0">
                <a:sym typeface="Symbol"/>
              </a:rPr>
              <a:t>Kön</a:t>
            </a:r>
            <a:r>
              <a:rPr lang="de-DE" sz="2800" dirty="0" smtClean="0">
                <a:sym typeface="Symbol"/>
              </a:rPr>
              <a:t>-   </a:t>
            </a:r>
            <a:r>
              <a:rPr lang="de-DE" sz="2800" dirty="0" err="1" smtClean="0">
                <a:sym typeface="Symbol"/>
              </a:rPr>
              <a:t>nen</a:t>
            </a:r>
            <a:r>
              <a:rPr lang="de-DE" sz="2800" dirty="0" smtClean="0">
                <a:sym typeface="Symbol"/>
              </a:rPr>
              <a:t>, Wissen und Einstellungen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96"/>
          <a:stretch/>
        </p:blipFill>
        <p:spPr>
          <a:xfrm>
            <a:off x="67040" y="1304764"/>
            <a:ext cx="1840664" cy="1236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9732" y="5141510"/>
            <a:ext cx="6876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Kompetenzorientierte Lehrpläne verlangen einen </a:t>
            </a:r>
            <a:r>
              <a:rPr lang="de-DE" sz="2800" dirty="0" err="1" smtClean="0">
                <a:sym typeface="Symbol"/>
              </a:rPr>
              <a:t>kompetenzorien</a:t>
            </a:r>
            <a:r>
              <a:rPr lang="de-DE" sz="2800" dirty="0" smtClean="0">
                <a:sym typeface="Symbol"/>
              </a:rPr>
              <a:t>-    </a:t>
            </a:r>
            <a:r>
              <a:rPr lang="de-DE" sz="2800" dirty="0" err="1" smtClean="0">
                <a:sym typeface="Symbol"/>
              </a:rPr>
              <a:t>tierten</a:t>
            </a:r>
            <a:r>
              <a:rPr lang="de-DE" sz="2800" dirty="0" smtClean="0">
                <a:sym typeface="Symbol"/>
              </a:rPr>
              <a:t> Unterricht</a:t>
            </a:r>
          </a:p>
          <a:p>
            <a:endParaRPr lang="de-DE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50435" y="944724"/>
            <a:ext cx="6462025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Beispiel: Die </a:t>
            </a:r>
            <a:r>
              <a:rPr lang="de-DE" sz="1600" dirty="0" err="1" smtClean="0"/>
              <a:t>SuS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können</a:t>
            </a:r>
            <a:r>
              <a:rPr lang="de-DE" sz="1600" dirty="0" smtClean="0"/>
              <a:t> technische und taktische Handlungsmuster</a:t>
            </a:r>
          </a:p>
          <a:p>
            <a:r>
              <a:rPr lang="de-DE" sz="1600" dirty="0" smtClean="0"/>
              <a:t>in verschiedenen Sportspielen anwenden. Sie </a:t>
            </a:r>
            <a:r>
              <a:rPr lang="de-DE" sz="1600" dirty="0" smtClean="0">
                <a:solidFill>
                  <a:srgbClr val="FF0000"/>
                </a:solidFill>
              </a:rPr>
              <a:t>kennen</a:t>
            </a:r>
            <a:r>
              <a:rPr lang="de-DE" sz="1600" dirty="0" smtClean="0"/>
              <a:t> die Regeln, 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können</a:t>
            </a:r>
            <a:r>
              <a:rPr lang="de-DE" sz="1600" dirty="0" smtClean="0"/>
              <a:t> </a:t>
            </a:r>
            <a:r>
              <a:rPr lang="de-DE" sz="1600" dirty="0" err="1" smtClean="0"/>
              <a:t>selbstständig</a:t>
            </a:r>
            <a:r>
              <a:rPr lang="de-DE" sz="1600" dirty="0" smtClean="0"/>
              <a:t> und fair spielen und Emotionen reflektieren.</a:t>
            </a:r>
          </a:p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Lehrplan 21, Bewegung und Sport, 2013, S. 23).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16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Konsequenz: Von Übungen zu Aufgaben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30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304764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Aufgabenstellung im Sportunterricht rückt in den Vordergrund</a:t>
            </a:r>
          </a:p>
          <a:p>
            <a:endParaRPr lang="de-DE" sz="2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159732" y="2370363"/>
            <a:ext cx="68767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Aufgaben im Sportunterricht sollen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die </a:t>
            </a:r>
            <a:r>
              <a:rPr lang="de-DE" sz="2800" dirty="0" err="1" smtClean="0">
                <a:sym typeface="Symbol"/>
              </a:rPr>
              <a:t>SuS</a:t>
            </a:r>
            <a:r>
              <a:rPr lang="de-DE" sz="2800" dirty="0" smtClean="0">
                <a:sym typeface="Symbol"/>
              </a:rPr>
              <a:t> kognitiv aktivieren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differenzierte Anforderungen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</a:t>
            </a:r>
            <a:r>
              <a:rPr lang="de-DE" sz="2200" dirty="0" smtClean="0">
                <a:sym typeface="Symbol"/>
              </a:rPr>
              <a:t>   </a:t>
            </a:r>
            <a:r>
              <a:rPr lang="de-DE" sz="2800" dirty="0" smtClean="0">
                <a:sym typeface="Symbol"/>
              </a:rPr>
              <a:t>ermöglichen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einen Lebensweltbezug haben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die soziale Interaktion der </a:t>
            </a:r>
            <a:r>
              <a:rPr lang="de-DE" sz="2800" dirty="0" err="1" smtClean="0">
                <a:sym typeface="Symbol"/>
              </a:rPr>
              <a:t>SuS</a:t>
            </a:r>
            <a:endParaRPr lang="de-DE" sz="2800" dirty="0" smtClean="0">
              <a:sym typeface="Symbol"/>
            </a:endParaRP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  unterstützen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die </a:t>
            </a:r>
            <a:r>
              <a:rPr lang="de-DE" sz="2800" dirty="0" err="1" smtClean="0">
                <a:sym typeface="Symbol"/>
              </a:rPr>
              <a:t>Selbstständigkeit</a:t>
            </a:r>
            <a:r>
              <a:rPr lang="de-DE" sz="2800" dirty="0" smtClean="0">
                <a:sym typeface="Symbol"/>
              </a:rPr>
              <a:t> der </a:t>
            </a:r>
            <a:r>
              <a:rPr lang="de-DE" sz="2800" dirty="0" err="1" smtClean="0">
                <a:sym typeface="Symbol"/>
              </a:rPr>
              <a:t>SuS</a:t>
            </a:r>
            <a:r>
              <a:rPr lang="de-DE" sz="2800" dirty="0" smtClean="0">
                <a:sym typeface="Symbol"/>
              </a:rPr>
              <a:t> fördern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96"/>
          <a:stretch/>
        </p:blipFill>
        <p:spPr>
          <a:xfrm>
            <a:off x="67040" y="1304764"/>
            <a:ext cx="1840664" cy="12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Dank!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429" y="2456892"/>
            <a:ext cx="66739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Vielen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Dank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für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Ihre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Aufmerksamkeit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5530006"/>
            <a:ext cx="4754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>
                <a:latin typeface="Arial"/>
                <a:cs typeface="Arial"/>
              </a:rPr>
              <a:t>Haben Sie Interesse an dieser Vortrag</a:t>
            </a:r>
            <a:r>
              <a:rPr lang="de-DE" sz="1800" b="1" dirty="0" smtClean="0"/>
              <a:t>?</a:t>
            </a:r>
          </a:p>
          <a:p>
            <a:pPr algn="ctr"/>
            <a:r>
              <a:rPr lang="de-DE" sz="1800" b="1" dirty="0" smtClean="0"/>
              <a:t>Die Folien sind auf </a:t>
            </a:r>
            <a:r>
              <a:rPr lang="de-DE" sz="1800" b="1" dirty="0" err="1" smtClean="0"/>
              <a:t>OrbiLU</a:t>
            </a:r>
            <a:r>
              <a:rPr lang="de-DE" sz="1800" b="1" dirty="0" smtClean="0"/>
              <a:t> verfügbar.</a:t>
            </a:r>
          </a:p>
          <a:p>
            <a:pPr algn="ctr"/>
            <a:r>
              <a:rPr lang="de-DE" sz="1800" b="1" dirty="0" smtClean="0"/>
              <a:t>Bitte </a:t>
            </a:r>
            <a:r>
              <a:rPr lang="de-DE" sz="1800" b="1" dirty="0" err="1" smtClean="0"/>
              <a:t>googlen</a:t>
            </a:r>
            <a:r>
              <a:rPr lang="de-DE" sz="1800" b="1" dirty="0" smtClean="0"/>
              <a:t> Sie „</a:t>
            </a:r>
            <a:r>
              <a:rPr lang="de-DE" sz="1800" b="1" dirty="0" err="1" smtClean="0"/>
              <a:t>OrbiLu</a:t>
            </a:r>
            <a:r>
              <a:rPr lang="de-DE" sz="1800" b="1" dirty="0" smtClean="0"/>
              <a:t> Andreas Bund“</a:t>
            </a:r>
          </a:p>
        </p:txBody>
      </p:sp>
    </p:spTree>
    <p:extLst>
      <p:ext uri="{BB962C8B-B14F-4D97-AF65-F5344CB8AC3E}">
        <p14:creationId xmlns:p14="http://schemas.microsoft.com/office/powerpoint/2010/main" val="26727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46" t="18253" r="6553" b="16338"/>
          <a:stretch/>
        </p:blipFill>
        <p:spPr>
          <a:xfrm rot="16200000">
            <a:off x="3339823" y="1615577"/>
            <a:ext cx="3333632" cy="5549798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Selbstgesteuertes Videofeedback 1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-Marie et al., 2013)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Selbst- vs. fremdgesteuertes Videofeed-back </a:t>
            </a:r>
            <a:r>
              <a:rPr lang="de-DE" sz="2800" dirty="0" smtClean="0">
                <a:sym typeface="Symbol"/>
              </a:rPr>
              <a:t> Lernleistung, Selbstwirksamkeit,</a:t>
            </a:r>
          </a:p>
          <a:p>
            <a:r>
              <a:rPr lang="de-DE" sz="2800" dirty="0" smtClean="0">
                <a:sym typeface="Symbol"/>
              </a:rPr>
              <a:t>intrinsische Lernmotivation</a:t>
            </a:r>
            <a:endParaRPr lang="de-DE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2" y="960512"/>
            <a:ext cx="1676400" cy="167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00" y="2276872"/>
            <a:ext cx="1879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= 60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= 11.2 Jahre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4268" y="486916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de-DE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Selbstgesteuertes Videofeedback 2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-Marie et al., 2013)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Selbst- vs. fremdgesteuertes Videofeed-back </a:t>
            </a:r>
            <a:r>
              <a:rPr lang="de-DE" sz="2800" dirty="0" smtClean="0">
                <a:sym typeface="Symbol"/>
              </a:rPr>
              <a:t> Lernleistung, Selbstwirksamkeit,</a:t>
            </a:r>
          </a:p>
          <a:p>
            <a:r>
              <a:rPr lang="de-DE" sz="2800" dirty="0" smtClean="0">
                <a:sym typeface="Symbol"/>
              </a:rPr>
              <a:t>intrinsische Lernmotivation</a:t>
            </a:r>
            <a:endParaRPr lang="de-DE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2" y="960512"/>
            <a:ext cx="1676400" cy="167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00" y="2276872"/>
            <a:ext cx="1879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= 60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= 11.2 Jahre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59988519"/>
              </p:ext>
            </p:extLst>
          </p:nvPr>
        </p:nvGraphicFramePr>
        <p:xfrm>
          <a:off x="1475656" y="2744924"/>
          <a:ext cx="3880769" cy="29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45472331"/>
              </p:ext>
            </p:extLst>
          </p:nvPr>
        </p:nvGraphicFramePr>
        <p:xfrm>
          <a:off x="4939703" y="2744924"/>
          <a:ext cx="3880769" cy="29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29931" y="5769260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Selbstwirksamkeit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4208" y="5769260"/>
            <a:ext cx="186621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Lernmotivation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83402" y="3645024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de-DE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151758" y="1277696"/>
            <a:ext cx="548034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28836" y="1251917"/>
            <a:ext cx="6618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      Definitionen und Abgrenzungen  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Motorisches Lernen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↔</a:t>
            </a:r>
            <a:endParaRPr lang="de-DE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 Entwicklung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8836" y="4707141"/>
            <a:ext cx="60740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3      Motorisches Lernen im Sport-</a:t>
            </a:r>
          </a:p>
          <a:p>
            <a:r>
              <a:rPr lang="de-DE" sz="2800" b="1" dirty="0" smtClean="0"/>
              <a:t>        </a:t>
            </a:r>
            <a:r>
              <a:rPr lang="de-DE" sz="2800" b="1" dirty="0" err="1" smtClean="0"/>
              <a:t>unterricht</a:t>
            </a:r>
            <a:endParaRPr lang="de-DE" sz="2800" b="1" dirty="0" smtClean="0"/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Kompetenzen als Zielgröße?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836" y="2980109"/>
            <a:ext cx="6335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      Motorisches Lernen im Kindes-</a:t>
            </a:r>
          </a:p>
          <a:p>
            <a:r>
              <a:rPr lang="de-DE" sz="2800" b="1" dirty="0" smtClean="0"/>
              <a:t>        und Jugendalter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Variablen und Befunde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/>
          <a:stretch/>
        </p:blipFill>
        <p:spPr>
          <a:xfrm>
            <a:off x="71500" y="2996952"/>
            <a:ext cx="1908212" cy="1479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7"/>
          <a:stretch/>
        </p:blipFill>
        <p:spPr>
          <a:xfrm>
            <a:off x="179859" y="4833156"/>
            <a:ext cx="1691494" cy="13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Motorisches Lernen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02322" y="1251917"/>
            <a:ext cx="69701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Motorisches Lernen als „</a:t>
            </a:r>
            <a:r>
              <a:rPr lang="de-DE" sz="2800" dirty="0" err="1" smtClean="0"/>
              <a:t>Prozess</a:t>
            </a:r>
            <a:r>
              <a:rPr lang="de-DE" sz="2800" dirty="0" smtClean="0"/>
              <a:t> der zeit-</a:t>
            </a:r>
          </a:p>
          <a:p>
            <a:r>
              <a:rPr lang="de-DE" sz="2800" dirty="0" err="1" smtClean="0"/>
              <a:t>lich</a:t>
            </a:r>
            <a:r>
              <a:rPr lang="de-DE" sz="2800" dirty="0" smtClean="0"/>
              <a:t> relativ überdauernden und erfahrungs-</a:t>
            </a:r>
          </a:p>
          <a:p>
            <a:r>
              <a:rPr lang="de-DE" sz="2800" dirty="0"/>
              <a:t>a</a:t>
            </a:r>
            <a:r>
              <a:rPr lang="de-DE" sz="2800" dirty="0" smtClean="0"/>
              <a:t>bhängigen </a:t>
            </a:r>
            <a:r>
              <a:rPr lang="de-DE" sz="2800" dirty="0"/>
              <a:t>V</a:t>
            </a:r>
            <a:r>
              <a:rPr lang="de-DE" sz="2800" dirty="0" smtClean="0"/>
              <a:t>eränderung der motorischen</a:t>
            </a:r>
          </a:p>
          <a:p>
            <a:r>
              <a:rPr lang="de-DE" sz="2800" dirty="0" smtClean="0"/>
              <a:t>Kompetenz…“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(Müller, 2006, S. 54)</a:t>
            </a:r>
            <a:r>
              <a:rPr lang="de-DE" sz="2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3728" y="3085800"/>
            <a:ext cx="684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ym typeface="Symbol"/>
              </a:rPr>
              <a:t> Veränderung der motorischen Leistung</a:t>
            </a:r>
            <a:endParaRPr lang="de-DE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123728" y="3587736"/>
            <a:ext cx="9829092" cy="3297648"/>
            <a:chOff x="2123728" y="3587736"/>
            <a:chExt cx="9829092" cy="3297648"/>
          </a:xfrm>
        </p:grpSpPr>
        <p:sp>
          <p:nvSpPr>
            <p:cNvPr id="20" name="Arc 19"/>
            <p:cNvSpPr/>
            <p:nvPr/>
          </p:nvSpPr>
          <p:spPr bwMode="auto">
            <a:xfrm flipH="1">
              <a:off x="2699792" y="4955888"/>
              <a:ext cx="9253028" cy="1929496"/>
            </a:xfrm>
            <a:prstGeom prst="arc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3728" y="3587736"/>
              <a:ext cx="2239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ym typeface="Symbol"/>
                </a:rPr>
                <a:t> Lernkurve</a:t>
              </a:r>
              <a:endParaRPr lang="de-DE" sz="2800" dirty="0" smtClean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2699792" y="4221088"/>
              <a:ext cx="0" cy="17281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699792" y="5949280"/>
              <a:ext cx="460851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 rot="16200000">
              <a:off x="1850487" y="488395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Leistung</a:t>
              </a:r>
              <a:endPara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1940" y="6021288"/>
              <a:ext cx="2109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Übungsversuche</a:t>
              </a:r>
              <a:endPara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730954" y="4748982"/>
              <a:ext cx="4584246" cy="1109558"/>
            </a:xfrm>
            <a:custGeom>
              <a:avLst/>
              <a:gdLst>
                <a:gd name="connsiteX0" fmla="*/ 12246 w 4584246"/>
                <a:gd name="connsiteY0" fmla="*/ 1109558 h 1109558"/>
                <a:gd name="connsiteX1" fmla="*/ 12246 w 4584246"/>
                <a:gd name="connsiteY1" fmla="*/ 992599 h 1109558"/>
                <a:gd name="connsiteX2" fmla="*/ 76041 w 4584246"/>
                <a:gd name="connsiteY2" fmla="*/ 971334 h 1109558"/>
                <a:gd name="connsiteX3" fmla="*/ 107939 w 4584246"/>
                <a:gd name="connsiteY3" fmla="*/ 950069 h 1109558"/>
                <a:gd name="connsiteX4" fmla="*/ 129204 w 4584246"/>
                <a:gd name="connsiteY4" fmla="*/ 918171 h 1109558"/>
                <a:gd name="connsiteX5" fmla="*/ 139837 w 4584246"/>
                <a:gd name="connsiteY5" fmla="*/ 886274 h 1109558"/>
                <a:gd name="connsiteX6" fmla="*/ 150469 w 4584246"/>
                <a:gd name="connsiteY6" fmla="*/ 843744 h 1109558"/>
                <a:gd name="connsiteX7" fmla="*/ 171734 w 4584246"/>
                <a:gd name="connsiteY7" fmla="*/ 822478 h 1109558"/>
                <a:gd name="connsiteX8" fmla="*/ 192999 w 4584246"/>
                <a:gd name="connsiteY8" fmla="*/ 843744 h 1109558"/>
                <a:gd name="connsiteX9" fmla="*/ 256795 w 4584246"/>
                <a:gd name="connsiteY9" fmla="*/ 865009 h 1109558"/>
                <a:gd name="connsiteX10" fmla="*/ 426916 w 4584246"/>
                <a:gd name="connsiteY10" fmla="*/ 854376 h 1109558"/>
                <a:gd name="connsiteX11" fmla="*/ 511976 w 4584246"/>
                <a:gd name="connsiteY11" fmla="*/ 833111 h 1109558"/>
                <a:gd name="connsiteX12" fmla="*/ 533241 w 4584246"/>
                <a:gd name="connsiteY12" fmla="*/ 769316 h 1109558"/>
                <a:gd name="connsiteX13" fmla="*/ 597037 w 4584246"/>
                <a:gd name="connsiteY13" fmla="*/ 705520 h 1109558"/>
                <a:gd name="connsiteX14" fmla="*/ 628934 w 4584246"/>
                <a:gd name="connsiteY14" fmla="*/ 631092 h 1109558"/>
                <a:gd name="connsiteX15" fmla="*/ 660832 w 4584246"/>
                <a:gd name="connsiteY15" fmla="*/ 620460 h 1109558"/>
                <a:gd name="connsiteX16" fmla="*/ 862851 w 4584246"/>
                <a:gd name="connsiteY16" fmla="*/ 631092 h 1109558"/>
                <a:gd name="connsiteX17" fmla="*/ 884116 w 4584246"/>
                <a:gd name="connsiteY17" fmla="*/ 652358 h 1109558"/>
                <a:gd name="connsiteX18" fmla="*/ 958544 w 4584246"/>
                <a:gd name="connsiteY18" fmla="*/ 641725 h 1109558"/>
                <a:gd name="connsiteX19" fmla="*/ 1054237 w 4584246"/>
                <a:gd name="connsiteY19" fmla="*/ 588562 h 1109558"/>
                <a:gd name="connsiteX20" fmla="*/ 1107399 w 4584246"/>
                <a:gd name="connsiteY20" fmla="*/ 599195 h 1109558"/>
                <a:gd name="connsiteX21" fmla="*/ 1171195 w 4584246"/>
                <a:gd name="connsiteY21" fmla="*/ 620460 h 1109558"/>
                <a:gd name="connsiteX22" fmla="*/ 1330683 w 4584246"/>
                <a:gd name="connsiteY22" fmla="*/ 609827 h 1109558"/>
                <a:gd name="connsiteX23" fmla="*/ 1341316 w 4584246"/>
                <a:gd name="connsiteY23" fmla="*/ 577930 h 1109558"/>
                <a:gd name="connsiteX24" fmla="*/ 1362581 w 4584246"/>
                <a:gd name="connsiteY24" fmla="*/ 535399 h 1109558"/>
                <a:gd name="connsiteX25" fmla="*/ 1500804 w 4584246"/>
                <a:gd name="connsiteY25" fmla="*/ 492869 h 1109558"/>
                <a:gd name="connsiteX26" fmla="*/ 1532702 w 4584246"/>
                <a:gd name="connsiteY26" fmla="*/ 471604 h 1109558"/>
                <a:gd name="connsiteX27" fmla="*/ 1596497 w 4584246"/>
                <a:gd name="connsiteY27" fmla="*/ 450339 h 1109558"/>
                <a:gd name="connsiteX28" fmla="*/ 1660293 w 4584246"/>
                <a:gd name="connsiteY28" fmla="*/ 460971 h 1109558"/>
                <a:gd name="connsiteX29" fmla="*/ 1724088 w 4584246"/>
                <a:gd name="connsiteY29" fmla="*/ 503502 h 1109558"/>
                <a:gd name="connsiteX30" fmla="*/ 1989902 w 4584246"/>
                <a:gd name="connsiteY30" fmla="*/ 514134 h 1109558"/>
                <a:gd name="connsiteX31" fmla="*/ 2021799 w 4584246"/>
                <a:gd name="connsiteY31" fmla="*/ 535399 h 1109558"/>
                <a:gd name="connsiteX32" fmla="*/ 2053697 w 4584246"/>
                <a:gd name="connsiteY32" fmla="*/ 546032 h 1109558"/>
                <a:gd name="connsiteX33" fmla="*/ 2266348 w 4584246"/>
                <a:gd name="connsiteY33" fmla="*/ 556665 h 1109558"/>
                <a:gd name="connsiteX34" fmla="*/ 2415204 w 4584246"/>
                <a:gd name="connsiteY34" fmla="*/ 546032 h 1109558"/>
                <a:gd name="connsiteX35" fmla="*/ 2447102 w 4584246"/>
                <a:gd name="connsiteY35" fmla="*/ 524767 h 1109558"/>
                <a:gd name="connsiteX36" fmla="*/ 2478999 w 4584246"/>
                <a:gd name="connsiteY36" fmla="*/ 514134 h 1109558"/>
                <a:gd name="connsiteX37" fmla="*/ 2532162 w 4584246"/>
                <a:gd name="connsiteY37" fmla="*/ 492869 h 1109558"/>
                <a:gd name="connsiteX38" fmla="*/ 2553427 w 4584246"/>
                <a:gd name="connsiteY38" fmla="*/ 460971 h 1109558"/>
                <a:gd name="connsiteX39" fmla="*/ 2574693 w 4584246"/>
                <a:gd name="connsiteY39" fmla="*/ 418441 h 1109558"/>
                <a:gd name="connsiteX40" fmla="*/ 2606590 w 4584246"/>
                <a:gd name="connsiteY40" fmla="*/ 407809 h 1109558"/>
                <a:gd name="connsiteX41" fmla="*/ 2819241 w 4584246"/>
                <a:gd name="connsiteY41" fmla="*/ 397176 h 1109558"/>
                <a:gd name="connsiteX42" fmla="*/ 2829874 w 4584246"/>
                <a:gd name="connsiteY42" fmla="*/ 365278 h 1109558"/>
                <a:gd name="connsiteX43" fmla="*/ 2872404 w 4584246"/>
                <a:gd name="connsiteY43" fmla="*/ 354646 h 1109558"/>
                <a:gd name="connsiteX44" fmla="*/ 3031893 w 4584246"/>
                <a:gd name="connsiteY44" fmla="*/ 344013 h 1109558"/>
                <a:gd name="connsiteX45" fmla="*/ 3063790 w 4584246"/>
                <a:gd name="connsiteY45" fmla="*/ 333381 h 1109558"/>
                <a:gd name="connsiteX46" fmla="*/ 3223279 w 4584246"/>
                <a:gd name="connsiteY46" fmla="*/ 322748 h 1109558"/>
                <a:gd name="connsiteX47" fmla="*/ 3233911 w 4584246"/>
                <a:gd name="connsiteY47" fmla="*/ 290851 h 1109558"/>
                <a:gd name="connsiteX48" fmla="*/ 3244544 w 4584246"/>
                <a:gd name="connsiteY48" fmla="*/ 237688 h 1109558"/>
                <a:gd name="connsiteX49" fmla="*/ 3372134 w 4584246"/>
                <a:gd name="connsiteY49" fmla="*/ 227055 h 1109558"/>
                <a:gd name="connsiteX50" fmla="*/ 3404032 w 4584246"/>
                <a:gd name="connsiteY50" fmla="*/ 216423 h 1109558"/>
                <a:gd name="connsiteX51" fmla="*/ 3520990 w 4584246"/>
                <a:gd name="connsiteY51" fmla="*/ 195158 h 1109558"/>
                <a:gd name="connsiteX52" fmla="*/ 3680479 w 4584246"/>
                <a:gd name="connsiteY52" fmla="*/ 205790 h 1109558"/>
                <a:gd name="connsiteX53" fmla="*/ 3691111 w 4584246"/>
                <a:gd name="connsiteY53" fmla="*/ 248320 h 1109558"/>
                <a:gd name="connsiteX54" fmla="*/ 3744274 w 4584246"/>
                <a:gd name="connsiteY54" fmla="*/ 301483 h 1109558"/>
                <a:gd name="connsiteX55" fmla="*/ 3914395 w 4584246"/>
                <a:gd name="connsiteY55" fmla="*/ 280218 h 1109558"/>
                <a:gd name="connsiteX56" fmla="*/ 3946293 w 4584246"/>
                <a:gd name="connsiteY56" fmla="*/ 248320 h 1109558"/>
                <a:gd name="connsiteX57" fmla="*/ 3978190 w 4584246"/>
                <a:gd name="connsiteY57" fmla="*/ 237688 h 1109558"/>
                <a:gd name="connsiteX58" fmla="*/ 3999455 w 4584246"/>
                <a:gd name="connsiteY58" fmla="*/ 173892 h 1109558"/>
                <a:gd name="connsiteX59" fmla="*/ 4010088 w 4584246"/>
                <a:gd name="connsiteY59" fmla="*/ 14404 h 1109558"/>
                <a:gd name="connsiteX60" fmla="*/ 4041986 w 4584246"/>
                <a:gd name="connsiteY60" fmla="*/ 3771 h 1109558"/>
                <a:gd name="connsiteX61" fmla="*/ 4222739 w 4584246"/>
                <a:gd name="connsiteY61" fmla="*/ 14404 h 1109558"/>
                <a:gd name="connsiteX62" fmla="*/ 4233372 w 4584246"/>
                <a:gd name="connsiteY62" fmla="*/ 99465 h 1109558"/>
                <a:gd name="connsiteX63" fmla="*/ 4275902 w 4584246"/>
                <a:gd name="connsiteY63" fmla="*/ 131362 h 1109558"/>
                <a:gd name="connsiteX64" fmla="*/ 4382227 w 4584246"/>
                <a:gd name="connsiteY64" fmla="*/ 163260 h 1109558"/>
                <a:gd name="connsiteX65" fmla="*/ 4424758 w 4584246"/>
                <a:gd name="connsiteY65" fmla="*/ 184525 h 1109558"/>
                <a:gd name="connsiteX66" fmla="*/ 4488553 w 4584246"/>
                <a:gd name="connsiteY66" fmla="*/ 205790 h 1109558"/>
                <a:gd name="connsiteX67" fmla="*/ 4552348 w 4584246"/>
                <a:gd name="connsiteY67" fmla="*/ 163260 h 1109558"/>
                <a:gd name="connsiteX68" fmla="*/ 4584246 w 4584246"/>
                <a:gd name="connsiteY68" fmla="*/ 141995 h 110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584246" h="1109558">
                  <a:moveTo>
                    <a:pt x="12246" y="1109558"/>
                  </a:moveTo>
                  <a:cubicBezTo>
                    <a:pt x="6402" y="1080338"/>
                    <a:pt x="-12115" y="1020440"/>
                    <a:pt x="12246" y="992599"/>
                  </a:cubicBezTo>
                  <a:cubicBezTo>
                    <a:pt x="27007" y="975730"/>
                    <a:pt x="57390" y="983768"/>
                    <a:pt x="76041" y="971334"/>
                  </a:cubicBezTo>
                  <a:lnTo>
                    <a:pt x="107939" y="950069"/>
                  </a:lnTo>
                  <a:cubicBezTo>
                    <a:pt x="115027" y="939436"/>
                    <a:pt x="123489" y="929601"/>
                    <a:pt x="129204" y="918171"/>
                  </a:cubicBezTo>
                  <a:cubicBezTo>
                    <a:pt x="134216" y="908147"/>
                    <a:pt x="136758" y="897050"/>
                    <a:pt x="139837" y="886274"/>
                  </a:cubicBezTo>
                  <a:cubicBezTo>
                    <a:pt x="143852" y="872223"/>
                    <a:pt x="143934" y="856814"/>
                    <a:pt x="150469" y="843744"/>
                  </a:cubicBezTo>
                  <a:cubicBezTo>
                    <a:pt x="154952" y="834778"/>
                    <a:pt x="164646" y="829567"/>
                    <a:pt x="171734" y="822478"/>
                  </a:cubicBezTo>
                  <a:cubicBezTo>
                    <a:pt x="178822" y="829567"/>
                    <a:pt x="184033" y="839261"/>
                    <a:pt x="192999" y="843744"/>
                  </a:cubicBezTo>
                  <a:cubicBezTo>
                    <a:pt x="213048" y="853769"/>
                    <a:pt x="256795" y="865009"/>
                    <a:pt x="256795" y="865009"/>
                  </a:cubicBezTo>
                  <a:cubicBezTo>
                    <a:pt x="313502" y="861465"/>
                    <a:pt x="370537" y="861423"/>
                    <a:pt x="426916" y="854376"/>
                  </a:cubicBezTo>
                  <a:cubicBezTo>
                    <a:pt x="455916" y="850751"/>
                    <a:pt x="511976" y="833111"/>
                    <a:pt x="511976" y="833111"/>
                  </a:cubicBezTo>
                  <a:cubicBezTo>
                    <a:pt x="519064" y="811846"/>
                    <a:pt x="517391" y="785166"/>
                    <a:pt x="533241" y="769316"/>
                  </a:cubicBezTo>
                  <a:lnTo>
                    <a:pt x="597037" y="705520"/>
                  </a:lnTo>
                  <a:cubicBezTo>
                    <a:pt x="604055" y="670426"/>
                    <a:pt x="597986" y="649661"/>
                    <a:pt x="628934" y="631092"/>
                  </a:cubicBezTo>
                  <a:cubicBezTo>
                    <a:pt x="638545" y="625326"/>
                    <a:pt x="650199" y="624004"/>
                    <a:pt x="660832" y="620460"/>
                  </a:cubicBezTo>
                  <a:cubicBezTo>
                    <a:pt x="728172" y="624004"/>
                    <a:pt x="796096" y="621555"/>
                    <a:pt x="862851" y="631092"/>
                  </a:cubicBezTo>
                  <a:cubicBezTo>
                    <a:pt x="872775" y="632510"/>
                    <a:pt x="874153" y="651251"/>
                    <a:pt x="884116" y="652358"/>
                  </a:cubicBezTo>
                  <a:cubicBezTo>
                    <a:pt x="909024" y="655126"/>
                    <a:pt x="933735" y="645269"/>
                    <a:pt x="958544" y="641725"/>
                  </a:cubicBezTo>
                  <a:cubicBezTo>
                    <a:pt x="1031664" y="592978"/>
                    <a:pt x="998093" y="607277"/>
                    <a:pt x="1054237" y="588562"/>
                  </a:cubicBezTo>
                  <a:cubicBezTo>
                    <a:pt x="1071958" y="592106"/>
                    <a:pt x="1089964" y="594440"/>
                    <a:pt x="1107399" y="599195"/>
                  </a:cubicBezTo>
                  <a:cubicBezTo>
                    <a:pt x="1129025" y="605093"/>
                    <a:pt x="1171195" y="620460"/>
                    <a:pt x="1171195" y="620460"/>
                  </a:cubicBezTo>
                  <a:cubicBezTo>
                    <a:pt x="1224358" y="616916"/>
                    <a:pt x="1278993" y="622749"/>
                    <a:pt x="1330683" y="609827"/>
                  </a:cubicBezTo>
                  <a:cubicBezTo>
                    <a:pt x="1341556" y="607109"/>
                    <a:pt x="1336901" y="588231"/>
                    <a:pt x="1341316" y="577930"/>
                  </a:cubicBezTo>
                  <a:cubicBezTo>
                    <a:pt x="1347560" y="563361"/>
                    <a:pt x="1352434" y="547576"/>
                    <a:pt x="1362581" y="535399"/>
                  </a:cubicBezTo>
                  <a:cubicBezTo>
                    <a:pt x="1391500" y="500696"/>
                    <a:pt x="1475433" y="497943"/>
                    <a:pt x="1500804" y="492869"/>
                  </a:cubicBezTo>
                  <a:cubicBezTo>
                    <a:pt x="1511437" y="485781"/>
                    <a:pt x="1521025" y="476794"/>
                    <a:pt x="1532702" y="471604"/>
                  </a:cubicBezTo>
                  <a:cubicBezTo>
                    <a:pt x="1553185" y="462500"/>
                    <a:pt x="1596497" y="450339"/>
                    <a:pt x="1596497" y="450339"/>
                  </a:cubicBezTo>
                  <a:cubicBezTo>
                    <a:pt x="1617762" y="453883"/>
                    <a:pt x="1640393" y="452679"/>
                    <a:pt x="1660293" y="460971"/>
                  </a:cubicBezTo>
                  <a:cubicBezTo>
                    <a:pt x="1683885" y="470801"/>
                    <a:pt x="1698551" y="502481"/>
                    <a:pt x="1724088" y="503502"/>
                  </a:cubicBezTo>
                  <a:lnTo>
                    <a:pt x="1989902" y="514134"/>
                  </a:lnTo>
                  <a:cubicBezTo>
                    <a:pt x="2000534" y="521222"/>
                    <a:pt x="2010370" y="529684"/>
                    <a:pt x="2021799" y="535399"/>
                  </a:cubicBezTo>
                  <a:cubicBezTo>
                    <a:pt x="2031824" y="540411"/>
                    <a:pt x="2042531" y="545061"/>
                    <a:pt x="2053697" y="546032"/>
                  </a:cubicBezTo>
                  <a:cubicBezTo>
                    <a:pt x="2124402" y="552181"/>
                    <a:pt x="2195464" y="553121"/>
                    <a:pt x="2266348" y="556665"/>
                  </a:cubicBezTo>
                  <a:cubicBezTo>
                    <a:pt x="2315967" y="553121"/>
                    <a:pt x="2366216" y="554677"/>
                    <a:pt x="2415204" y="546032"/>
                  </a:cubicBezTo>
                  <a:cubicBezTo>
                    <a:pt x="2427788" y="543811"/>
                    <a:pt x="2435672" y="530482"/>
                    <a:pt x="2447102" y="524767"/>
                  </a:cubicBezTo>
                  <a:cubicBezTo>
                    <a:pt x="2457126" y="519755"/>
                    <a:pt x="2468505" y="518069"/>
                    <a:pt x="2478999" y="514134"/>
                  </a:cubicBezTo>
                  <a:cubicBezTo>
                    <a:pt x="2496870" y="507432"/>
                    <a:pt x="2514441" y="499957"/>
                    <a:pt x="2532162" y="492869"/>
                  </a:cubicBezTo>
                  <a:cubicBezTo>
                    <a:pt x="2539250" y="482236"/>
                    <a:pt x="2547087" y="472066"/>
                    <a:pt x="2553427" y="460971"/>
                  </a:cubicBezTo>
                  <a:cubicBezTo>
                    <a:pt x="2561291" y="447209"/>
                    <a:pt x="2563485" y="429649"/>
                    <a:pt x="2574693" y="418441"/>
                  </a:cubicBezTo>
                  <a:cubicBezTo>
                    <a:pt x="2582618" y="410516"/>
                    <a:pt x="2595425" y="408780"/>
                    <a:pt x="2606590" y="407809"/>
                  </a:cubicBezTo>
                  <a:cubicBezTo>
                    <a:pt x="2677295" y="401661"/>
                    <a:pt x="2748357" y="400720"/>
                    <a:pt x="2819241" y="397176"/>
                  </a:cubicBezTo>
                  <a:cubicBezTo>
                    <a:pt x="2822785" y="386543"/>
                    <a:pt x="2821122" y="372279"/>
                    <a:pt x="2829874" y="365278"/>
                  </a:cubicBezTo>
                  <a:cubicBezTo>
                    <a:pt x="2841285" y="356149"/>
                    <a:pt x="2857871" y="356176"/>
                    <a:pt x="2872404" y="354646"/>
                  </a:cubicBezTo>
                  <a:cubicBezTo>
                    <a:pt x="2925392" y="349068"/>
                    <a:pt x="2978730" y="347557"/>
                    <a:pt x="3031893" y="344013"/>
                  </a:cubicBezTo>
                  <a:cubicBezTo>
                    <a:pt x="3042525" y="340469"/>
                    <a:pt x="3052651" y="334619"/>
                    <a:pt x="3063790" y="333381"/>
                  </a:cubicBezTo>
                  <a:cubicBezTo>
                    <a:pt x="3116745" y="327497"/>
                    <a:pt x="3171589" y="335670"/>
                    <a:pt x="3223279" y="322748"/>
                  </a:cubicBezTo>
                  <a:cubicBezTo>
                    <a:pt x="3234152" y="320030"/>
                    <a:pt x="3231193" y="301724"/>
                    <a:pt x="3233911" y="290851"/>
                  </a:cubicBezTo>
                  <a:cubicBezTo>
                    <a:pt x="3238294" y="273319"/>
                    <a:pt x="3228135" y="245261"/>
                    <a:pt x="3244544" y="237688"/>
                  </a:cubicBezTo>
                  <a:cubicBezTo>
                    <a:pt x="3283293" y="219803"/>
                    <a:pt x="3329604" y="230599"/>
                    <a:pt x="3372134" y="227055"/>
                  </a:cubicBezTo>
                  <a:cubicBezTo>
                    <a:pt x="3382767" y="223511"/>
                    <a:pt x="3393005" y="218428"/>
                    <a:pt x="3404032" y="216423"/>
                  </a:cubicBezTo>
                  <a:cubicBezTo>
                    <a:pt x="3536280" y="192378"/>
                    <a:pt x="3447839" y="219541"/>
                    <a:pt x="3520990" y="195158"/>
                  </a:cubicBezTo>
                  <a:cubicBezTo>
                    <a:pt x="3574153" y="198702"/>
                    <a:pt x="3629623" y="189898"/>
                    <a:pt x="3680479" y="205790"/>
                  </a:cubicBezTo>
                  <a:cubicBezTo>
                    <a:pt x="3694427" y="210149"/>
                    <a:pt x="3685980" y="234637"/>
                    <a:pt x="3691111" y="248320"/>
                  </a:cubicBezTo>
                  <a:cubicBezTo>
                    <a:pt x="3709880" y="298373"/>
                    <a:pt x="3702648" y="287608"/>
                    <a:pt x="3744274" y="301483"/>
                  </a:cubicBezTo>
                  <a:cubicBezTo>
                    <a:pt x="3800981" y="294395"/>
                    <a:pt x="3859128" y="294762"/>
                    <a:pt x="3914395" y="280218"/>
                  </a:cubicBezTo>
                  <a:cubicBezTo>
                    <a:pt x="3928937" y="276391"/>
                    <a:pt x="3933782" y="256661"/>
                    <a:pt x="3946293" y="248320"/>
                  </a:cubicBezTo>
                  <a:cubicBezTo>
                    <a:pt x="3955618" y="242103"/>
                    <a:pt x="3967558" y="241232"/>
                    <a:pt x="3978190" y="237688"/>
                  </a:cubicBezTo>
                  <a:cubicBezTo>
                    <a:pt x="3985278" y="216423"/>
                    <a:pt x="3997964" y="196258"/>
                    <a:pt x="3999455" y="173892"/>
                  </a:cubicBezTo>
                  <a:cubicBezTo>
                    <a:pt x="4002999" y="120729"/>
                    <a:pt x="3997165" y="66094"/>
                    <a:pt x="4010088" y="14404"/>
                  </a:cubicBezTo>
                  <a:cubicBezTo>
                    <a:pt x="4012806" y="3531"/>
                    <a:pt x="4031353" y="7315"/>
                    <a:pt x="4041986" y="3771"/>
                  </a:cubicBezTo>
                  <a:cubicBezTo>
                    <a:pt x="4102237" y="7315"/>
                    <a:pt x="4168756" y="-12588"/>
                    <a:pt x="4222739" y="14404"/>
                  </a:cubicBezTo>
                  <a:cubicBezTo>
                    <a:pt x="4248297" y="27183"/>
                    <a:pt x="4221548" y="73452"/>
                    <a:pt x="4233372" y="99465"/>
                  </a:cubicBezTo>
                  <a:cubicBezTo>
                    <a:pt x="4240705" y="115597"/>
                    <a:pt x="4261482" y="121062"/>
                    <a:pt x="4275902" y="131362"/>
                  </a:cubicBezTo>
                  <a:cubicBezTo>
                    <a:pt x="4324256" y="165901"/>
                    <a:pt x="4303768" y="152051"/>
                    <a:pt x="4382227" y="163260"/>
                  </a:cubicBezTo>
                  <a:cubicBezTo>
                    <a:pt x="4396404" y="170348"/>
                    <a:pt x="4410041" y="178638"/>
                    <a:pt x="4424758" y="184525"/>
                  </a:cubicBezTo>
                  <a:cubicBezTo>
                    <a:pt x="4445570" y="192850"/>
                    <a:pt x="4488553" y="205790"/>
                    <a:pt x="4488553" y="205790"/>
                  </a:cubicBezTo>
                  <a:cubicBezTo>
                    <a:pt x="4549021" y="145322"/>
                    <a:pt x="4490798" y="194034"/>
                    <a:pt x="4552348" y="163260"/>
                  </a:cubicBezTo>
                  <a:cubicBezTo>
                    <a:pt x="4563778" y="157545"/>
                    <a:pt x="4584246" y="141995"/>
                    <a:pt x="4584246" y="141995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4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2165747" y="1745748"/>
            <a:ext cx="4170449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8056414" y="1277696"/>
            <a:ext cx="728054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Erweitertes Lernparadigma (</a:t>
            </a:r>
            <a:r>
              <a:rPr lang="de-DE" sz="2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Daugs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1992)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02322" y="1251917"/>
            <a:ext cx="69701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Motorisches Lernen als „</a:t>
            </a:r>
            <a:r>
              <a:rPr lang="de-DE" sz="2800" dirty="0" err="1" smtClean="0"/>
              <a:t>Prozess</a:t>
            </a:r>
            <a:r>
              <a:rPr lang="de-DE" sz="2800" dirty="0" smtClean="0"/>
              <a:t> der zeit-</a:t>
            </a:r>
          </a:p>
          <a:p>
            <a:r>
              <a:rPr lang="de-DE" sz="2800" dirty="0" err="1" smtClean="0"/>
              <a:t>lich</a:t>
            </a:r>
            <a:r>
              <a:rPr lang="de-DE" sz="2800" dirty="0" smtClean="0"/>
              <a:t> relativ überdauernden und erfahrungs-</a:t>
            </a:r>
          </a:p>
          <a:p>
            <a:r>
              <a:rPr lang="de-DE" sz="2800" dirty="0"/>
              <a:t>a</a:t>
            </a:r>
            <a:r>
              <a:rPr lang="de-DE" sz="2800" dirty="0" smtClean="0"/>
              <a:t>bhängigen </a:t>
            </a:r>
            <a:r>
              <a:rPr lang="de-DE" sz="2800" dirty="0"/>
              <a:t>V</a:t>
            </a:r>
            <a:r>
              <a:rPr lang="de-DE" sz="2800" dirty="0" smtClean="0"/>
              <a:t>eränderung der motorischen</a:t>
            </a:r>
          </a:p>
          <a:p>
            <a:r>
              <a:rPr lang="de-DE" sz="2800" dirty="0" smtClean="0"/>
              <a:t>Kompetenz…“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(Müller, 2006, S. 54)</a:t>
            </a:r>
            <a:r>
              <a:rPr lang="de-DE" sz="2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 flipV="1">
            <a:off x="2572199" y="3248980"/>
            <a:ext cx="0" cy="17281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572199" y="4977172"/>
            <a:ext cx="33630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 rot="16200000">
            <a:off x="1692475" y="3965909"/>
            <a:ext cx="1154483" cy="29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Leistung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0052" y="5049180"/>
            <a:ext cx="1254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V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ersuche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Arc 34"/>
          <p:cNvSpPr/>
          <p:nvPr/>
        </p:nvSpPr>
        <p:spPr bwMode="auto">
          <a:xfrm flipH="1">
            <a:off x="2572199" y="3983780"/>
            <a:ext cx="6752329" cy="1929496"/>
          </a:xfrm>
          <a:prstGeom prst="arc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2594939" y="3776874"/>
            <a:ext cx="3345320" cy="1109558"/>
          </a:xfrm>
          <a:custGeom>
            <a:avLst/>
            <a:gdLst>
              <a:gd name="connsiteX0" fmla="*/ 12246 w 4584246"/>
              <a:gd name="connsiteY0" fmla="*/ 1109558 h 1109558"/>
              <a:gd name="connsiteX1" fmla="*/ 12246 w 4584246"/>
              <a:gd name="connsiteY1" fmla="*/ 992599 h 1109558"/>
              <a:gd name="connsiteX2" fmla="*/ 76041 w 4584246"/>
              <a:gd name="connsiteY2" fmla="*/ 971334 h 1109558"/>
              <a:gd name="connsiteX3" fmla="*/ 107939 w 4584246"/>
              <a:gd name="connsiteY3" fmla="*/ 950069 h 1109558"/>
              <a:gd name="connsiteX4" fmla="*/ 129204 w 4584246"/>
              <a:gd name="connsiteY4" fmla="*/ 918171 h 1109558"/>
              <a:gd name="connsiteX5" fmla="*/ 139837 w 4584246"/>
              <a:gd name="connsiteY5" fmla="*/ 886274 h 1109558"/>
              <a:gd name="connsiteX6" fmla="*/ 150469 w 4584246"/>
              <a:gd name="connsiteY6" fmla="*/ 843744 h 1109558"/>
              <a:gd name="connsiteX7" fmla="*/ 171734 w 4584246"/>
              <a:gd name="connsiteY7" fmla="*/ 822478 h 1109558"/>
              <a:gd name="connsiteX8" fmla="*/ 192999 w 4584246"/>
              <a:gd name="connsiteY8" fmla="*/ 843744 h 1109558"/>
              <a:gd name="connsiteX9" fmla="*/ 256795 w 4584246"/>
              <a:gd name="connsiteY9" fmla="*/ 865009 h 1109558"/>
              <a:gd name="connsiteX10" fmla="*/ 426916 w 4584246"/>
              <a:gd name="connsiteY10" fmla="*/ 854376 h 1109558"/>
              <a:gd name="connsiteX11" fmla="*/ 511976 w 4584246"/>
              <a:gd name="connsiteY11" fmla="*/ 833111 h 1109558"/>
              <a:gd name="connsiteX12" fmla="*/ 533241 w 4584246"/>
              <a:gd name="connsiteY12" fmla="*/ 769316 h 1109558"/>
              <a:gd name="connsiteX13" fmla="*/ 597037 w 4584246"/>
              <a:gd name="connsiteY13" fmla="*/ 705520 h 1109558"/>
              <a:gd name="connsiteX14" fmla="*/ 628934 w 4584246"/>
              <a:gd name="connsiteY14" fmla="*/ 631092 h 1109558"/>
              <a:gd name="connsiteX15" fmla="*/ 660832 w 4584246"/>
              <a:gd name="connsiteY15" fmla="*/ 620460 h 1109558"/>
              <a:gd name="connsiteX16" fmla="*/ 862851 w 4584246"/>
              <a:gd name="connsiteY16" fmla="*/ 631092 h 1109558"/>
              <a:gd name="connsiteX17" fmla="*/ 884116 w 4584246"/>
              <a:gd name="connsiteY17" fmla="*/ 652358 h 1109558"/>
              <a:gd name="connsiteX18" fmla="*/ 958544 w 4584246"/>
              <a:gd name="connsiteY18" fmla="*/ 641725 h 1109558"/>
              <a:gd name="connsiteX19" fmla="*/ 1054237 w 4584246"/>
              <a:gd name="connsiteY19" fmla="*/ 588562 h 1109558"/>
              <a:gd name="connsiteX20" fmla="*/ 1107399 w 4584246"/>
              <a:gd name="connsiteY20" fmla="*/ 599195 h 1109558"/>
              <a:gd name="connsiteX21" fmla="*/ 1171195 w 4584246"/>
              <a:gd name="connsiteY21" fmla="*/ 620460 h 1109558"/>
              <a:gd name="connsiteX22" fmla="*/ 1330683 w 4584246"/>
              <a:gd name="connsiteY22" fmla="*/ 609827 h 1109558"/>
              <a:gd name="connsiteX23" fmla="*/ 1341316 w 4584246"/>
              <a:gd name="connsiteY23" fmla="*/ 577930 h 1109558"/>
              <a:gd name="connsiteX24" fmla="*/ 1362581 w 4584246"/>
              <a:gd name="connsiteY24" fmla="*/ 535399 h 1109558"/>
              <a:gd name="connsiteX25" fmla="*/ 1500804 w 4584246"/>
              <a:gd name="connsiteY25" fmla="*/ 492869 h 1109558"/>
              <a:gd name="connsiteX26" fmla="*/ 1532702 w 4584246"/>
              <a:gd name="connsiteY26" fmla="*/ 471604 h 1109558"/>
              <a:gd name="connsiteX27" fmla="*/ 1596497 w 4584246"/>
              <a:gd name="connsiteY27" fmla="*/ 450339 h 1109558"/>
              <a:gd name="connsiteX28" fmla="*/ 1660293 w 4584246"/>
              <a:gd name="connsiteY28" fmla="*/ 460971 h 1109558"/>
              <a:gd name="connsiteX29" fmla="*/ 1724088 w 4584246"/>
              <a:gd name="connsiteY29" fmla="*/ 503502 h 1109558"/>
              <a:gd name="connsiteX30" fmla="*/ 1989902 w 4584246"/>
              <a:gd name="connsiteY30" fmla="*/ 514134 h 1109558"/>
              <a:gd name="connsiteX31" fmla="*/ 2021799 w 4584246"/>
              <a:gd name="connsiteY31" fmla="*/ 535399 h 1109558"/>
              <a:gd name="connsiteX32" fmla="*/ 2053697 w 4584246"/>
              <a:gd name="connsiteY32" fmla="*/ 546032 h 1109558"/>
              <a:gd name="connsiteX33" fmla="*/ 2266348 w 4584246"/>
              <a:gd name="connsiteY33" fmla="*/ 556665 h 1109558"/>
              <a:gd name="connsiteX34" fmla="*/ 2415204 w 4584246"/>
              <a:gd name="connsiteY34" fmla="*/ 546032 h 1109558"/>
              <a:gd name="connsiteX35" fmla="*/ 2447102 w 4584246"/>
              <a:gd name="connsiteY35" fmla="*/ 524767 h 1109558"/>
              <a:gd name="connsiteX36" fmla="*/ 2478999 w 4584246"/>
              <a:gd name="connsiteY36" fmla="*/ 514134 h 1109558"/>
              <a:gd name="connsiteX37" fmla="*/ 2532162 w 4584246"/>
              <a:gd name="connsiteY37" fmla="*/ 492869 h 1109558"/>
              <a:gd name="connsiteX38" fmla="*/ 2553427 w 4584246"/>
              <a:gd name="connsiteY38" fmla="*/ 460971 h 1109558"/>
              <a:gd name="connsiteX39" fmla="*/ 2574693 w 4584246"/>
              <a:gd name="connsiteY39" fmla="*/ 418441 h 1109558"/>
              <a:gd name="connsiteX40" fmla="*/ 2606590 w 4584246"/>
              <a:gd name="connsiteY40" fmla="*/ 407809 h 1109558"/>
              <a:gd name="connsiteX41" fmla="*/ 2819241 w 4584246"/>
              <a:gd name="connsiteY41" fmla="*/ 397176 h 1109558"/>
              <a:gd name="connsiteX42" fmla="*/ 2829874 w 4584246"/>
              <a:gd name="connsiteY42" fmla="*/ 365278 h 1109558"/>
              <a:gd name="connsiteX43" fmla="*/ 2872404 w 4584246"/>
              <a:gd name="connsiteY43" fmla="*/ 354646 h 1109558"/>
              <a:gd name="connsiteX44" fmla="*/ 3031893 w 4584246"/>
              <a:gd name="connsiteY44" fmla="*/ 344013 h 1109558"/>
              <a:gd name="connsiteX45" fmla="*/ 3063790 w 4584246"/>
              <a:gd name="connsiteY45" fmla="*/ 333381 h 1109558"/>
              <a:gd name="connsiteX46" fmla="*/ 3223279 w 4584246"/>
              <a:gd name="connsiteY46" fmla="*/ 322748 h 1109558"/>
              <a:gd name="connsiteX47" fmla="*/ 3233911 w 4584246"/>
              <a:gd name="connsiteY47" fmla="*/ 290851 h 1109558"/>
              <a:gd name="connsiteX48" fmla="*/ 3244544 w 4584246"/>
              <a:gd name="connsiteY48" fmla="*/ 237688 h 1109558"/>
              <a:gd name="connsiteX49" fmla="*/ 3372134 w 4584246"/>
              <a:gd name="connsiteY49" fmla="*/ 227055 h 1109558"/>
              <a:gd name="connsiteX50" fmla="*/ 3404032 w 4584246"/>
              <a:gd name="connsiteY50" fmla="*/ 216423 h 1109558"/>
              <a:gd name="connsiteX51" fmla="*/ 3520990 w 4584246"/>
              <a:gd name="connsiteY51" fmla="*/ 195158 h 1109558"/>
              <a:gd name="connsiteX52" fmla="*/ 3680479 w 4584246"/>
              <a:gd name="connsiteY52" fmla="*/ 205790 h 1109558"/>
              <a:gd name="connsiteX53" fmla="*/ 3691111 w 4584246"/>
              <a:gd name="connsiteY53" fmla="*/ 248320 h 1109558"/>
              <a:gd name="connsiteX54" fmla="*/ 3744274 w 4584246"/>
              <a:gd name="connsiteY54" fmla="*/ 301483 h 1109558"/>
              <a:gd name="connsiteX55" fmla="*/ 3914395 w 4584246"/>
              <a:gd name="connsiteY55" fmla="*/ 280218 h 1109558"/>
              <a:gd name="connsiteX56" fmla="*/ 3946293 w 4584246"/>
              <a:gd name="connsiteY56" fmla="*/ 248320 h 1109558"/>
              <a:gd name="connsiteX57" fmla="*/ 3978190 w 4584246"/>
              <a:gd name="connsiteY57" fmla="*/ 237688 h 1109558"/>
              <a:gd name="connsiteX58" fmla="*/ 3999455 w 4584246"/>
              <a:gd name="connsiteY58" fmla="*/ 173892 h 1109558"/>
              <a:gd name="connsiteX59" fmla="*/ 4010088 w 4584246"/>
              <a:gd name="connsiteY59" fmla="*/ 14404 h 1109558"/>
              <a:gd name="connsiteX60" fmla="*/ 4041986 w 4584246"/>
              <a:gd name="connsiteY60" fmla="*/ 3771 h 1109558"/>
              <a:gd name="connsiteX61" fmla="*/ 4222739 w 4584246"/>
              <a:gd name="connsiteY61" fmla="*/ 14404 h 1109558"/>
              <a:gd name="connsiteX62" fmla="*/ 4233372 w 4584246"/>
              <a:gd name="connsiteY62" fmla="*/ 99465 h 1109558"/>
              <a:gd name="connsiteX63" fmla="*/ 4275902 w 4584246"/>
              <a:gd name="connsiteY63" fmla="*/ 131362 h 1109558"/>
              <a:gd name="connsiteX64" fmla="*/ 4382227 w 4584246"/>
              <a:gd name="connsiteY64" fmla="*/ 163260 h 1109558"/>
              <a:gd name="connsiteX65" fmla="*/ 4424758 w 4584246"/>
              <a:gd name="connsiteY65" fmla="*/ 184525 h 1109558"/>
              <a:gd name="connsiteX66" fmla="*/ 4488553 w 4584246"/>
              <a:gd name="connsiteY66" fmla="*/ 205790 h 1109558"/>
              <a:gd name="connsiteX67" fmla="*/ 4552348 w 4584246"/>
              <a:gd name="connsiteY67" fmla="*/ 163260 h 1109558"/>
              <a:gd name="connsiteX68" fmla="*/ 4584246 w 4584246"/>
              <a:gd name="connsiteY68" fmla="*/ 141995 h 110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584246" h="1109558">
                <a:moveTo>
                  <a:pt x="12246" y="1109558"/>
                </a:moveTo>
                <a:cubicBezTo>
                  <a:pt x="6402" y="1080338"/>
                  <a:pt x="-12115" y="1020440"/>
                  <a:pt x="12246" y="992599"/>
                </a:cubicBezTo>
                <a:cubicBezTo>
                  <a:pt x="27007" y="975730"/>
                  <a:pt x="57390" y="983768"/>
                  <a:pt x="76041" y="971334"/>
                </a:cubicBezTo>
                <a:lnTo>
                  <a:pt x="107939" y="950069"/>
                </a:lnTo>
                <a:cubicBezTo>
                  <a:pt x="115027" y="939436"/>
                  <a:pt x="123489" y="929601"/>
                  <a:pt x="129204" y="918171"/>
                </a:cubicBezTo>
                <a:cubicBezTo>
                  <a:pt x="134216" y="908147"/>
                  <a:pt x="136758" y="897050"/>
                  <a:pt x="139837" y="886274"/>
                </a:cubicBezTo>
                <a:cubicBezTo>
                  <a:pt x="143852" y="872223"/>
                  <a:pt x="143934" y="856814"/>
                  <a:pt x="150469" y="843744"/>
                </a:cubicBezTo>
                <a:cubicBezTo>
                  <a:pt x="154952" y="834778"/>
                  <a:pt x="164646" y="829567"/>
                  <a:pt x="171734" y="822478"/>
                </a:cubicBezTo>
                <a:cubicBezTo>
                  <a:pt x="178822" y="829567"/>
                  <a:pt x="184033" y="839261"/>
                  <a:pt x="192999" y="843744"/>
                </a:cubicBezTo>
                <a:cubicBezTo>
                  <a:pt x="213048" y="853769"/>
                  <a:pt x="256795" y="865009"/>
                  <a:pt x="256795" y="865009"/>
                </a:cubicBezTo>
                <a:cubicBezTo>
                  <a:pt x="313502" y="861465"/>
                  <a:pt x="370537" y="861423"/>
                  <a:pt x="426916" y="854376"/>
                </a:cubicBezTo>
                <a:cubicBezTo>
                  <a:pt x="455916" y="850751"/>
                  <a:pt x="511976" y="833111"/>
                  <a:pt x="511976" y="833111"/>
                </a:cubicBezTo>
                <a:cubicBezTo>
                  <a:pt x="519064" y="811846"/>
                  <a:pt x="517391" y="785166"/>
                  <a:pt x="533241" y="769316"/>
                </a:cubicBezTo>
                <a:lnTo>
                  <a:pt x="597037" y="705520"/>
                </a:lnTo>
                <a:cubicBezTo>
                  <a:pt x="604055" y="670426"/>
                  <a:pt x="597986" y="649661"/>
                  <a:pt x="628934" y="631092"/>
                </a:cubicBezTo>
                <a:cubicBezTo>
                  <a:pt x="638545" y="625326"/>
                  <a:pt x="650199" y="624004"/>
                  <a:pt x="660832" y="620460"/>
                </a:cubicBezTo>
                <a:cubicBezTo>
                  <a:pt x="728172" y="624004"/>
                  <a:pt x="796096" y="621555"/>
                  <a:pt x="862851" y="631092"/>
                </a:cubicBezTo>
                <a:cubicBezTo>
                  <a:pt x="872775" y="632510"/>
                  <a:pt x="874153" y="651251"/>
                  <a:pt x="884116" y="652358"/>
                </a:cubicBezTo>
                <a:cubicBezTo>
                  <a:pt x="909024" y="655126"/>
                  <a:pt x="933735" y="645269"/>
                  <a:pt x="958544" y="641725"/>
                </a:cubicBezTo>
                <a:cubicBezTo>
                  <a:pt x="1031664" y="592978"/>
                  <a:pt x="998093" y="607277"/>
                  <a:pt x="1054237" y="588562"/>
                </a:cubicBezTo>
                <a:cubicBezTo>
                  <a:pt x="1071958" y="592106"/>
                  <a:pt x="1089964" y="594440"/>
                  <a:pt x="1107399" y="599195"/>
                </a:cubicBezTo>
                <a:cubicBezTo>
                  <a:pt x="1129025" y="605093"/>
                  <a:pt x="1171195" y="620460"/>
                  <a:pt x="1171195" y="620460"/>
                </a:cubicBezTo>
                <a:cubicBezTo>
                  <a:pt x="1224358" y="616916"/>
                  <a:pt x="1278993" y="622749"/>
                  <a:pt x="1330683" y="609827"/>
                </a:cubicBezTo>
                <a:cubicBezTo>
                  <a:pt x="1341556" y="607109"/>
                  <a:pt x="1336901" y="588231"/>
                  <a:pt x="1341316" y="577930"/>
                </a:cubicBezTo>
                <a:cubicBezTo>
                  <a:pt x="1347560" y="563361"/>
                  <a:pt x="1352434" y="547576"/>
                  <a:pt x="1362581" y="535399"/>
                </a:cubicBezTo>
                <a:cubicBezTo>
                  <a:pt x="1391500" y="500696"/>
                  <a:pt x="1475433" y="497943"/>
                  <a:pt x="1500804" y="492869"/>
                </a:cubicBezTo>
                <a:cubicBezTo>
                  <a:pt x="1511437" y="485781"/>
                  <a:pt x="1521025" y="476794"/>
                  <a:pt x="1532702" y="471604"/>
                </a:cubicBezTo>
                <a:cubicBezTo>
                  <a:pt x="1553185" y="462500"/>
                  <a:pt x="1596497" y="450339"/>
                  <a:pt x="1596497" y="450339"/>
                </a:cubicBezTo>
                <a:cubicBezTo>
                  <a:pt x="1617762" y="453883"/>
                  <a:pt x="1640393" y="452679"/>
                  <a:pt x="1660293" y="460971"/>
                </a:cubicBezTo>
                <a:cubicBezTo>
                  <a:pt x="1683885" y="470801"/>
                  <a:pt x="1698551" y="502481"/>
                  <a:pt x="1724088" y="503502"/>
                </a:cubicBezTo>
                <a:lnTo>
                  <a:pt x="1989902" y="514134"/>
                </a:lnTo>
                <a:cubicBezTo>
                  <a:pt x="2000534" y="521222"/>
                  <a:pt x="2010370" y="529684"/>
                  <a:pt x="2021799" y="535399"/>
                </a:cubicBezTo>
                <a:cubicBezTo>
                  <a:pt x="2031824" y="540411"/>
                  <a:pt x="2042531" y="545061"/>
                  <a:pt x="2053697" y="546032"/>
                </a:cubicBezTo>
                <a:cubicBezTo>
                  <a:pt x="2124402" y="552181"/>
                  <a:pt x="2195464" y="553121"/>
                  <a:pt x="2266348" y="556665"/>
                </a:cubicBezTo>
                <a:cubicBezTo>
                  <a:pt x="2315967" y="553121"/>
                  <a:pt x="2366216" y="554677"/>
                  <a:pt x="2415204" y="546032"/>
                </a:cubicBezTo>
                <a:cubicBezTo>
                  <a:pt x="2427788" y="543811"/>
                  <a:pt x="2435672" y="530482"/>
                  <a:pt x="2447102" y="524767"/>
                </a:cubicBezTo>
                <a:cubicBezTo>
                  <a:pt x="2457126" y="519755"/>
                  <a:pt x="2468505" y="518069"/>
                  <a:pt x="2478999" y="514134"/>
                </a:cubicBezTo>
                <a:cubicBezTo>
                  <a:pt x="2496870" y="507432"/>
                  <a:pt x="2514441" y="499957"/>
                  <a:pt x="2532162" y="492869"/>
                </a:cubicBezTo>
                <a:cubicBezTo>
                  <a:pt x="2539250" y="482236"/>
                  <a:pt x="2547087" y="472066"/>
                  <a:pt x="2553427" y="460971"/>
                </a:cubicBezTo>
                <a:cubicBezTo>
                  <a:pt x="2561291" y="447209"/>
                  <a:pt x="2563485" y="429649"/>
                  <a:pt x="2574693" y="418441"/>
                </a:cubicBezTo>
                <a:cubicBezTo>
                  <a:pt x="2582618" y="410516"/>
                  <a:pt x="2595425" y="408780"/>
                  <a:pt x="2606590" y="407809"/>
                </a:cubicBezTo>
                <a:cubicBezTo>
                  <a:pt x="2677295" y="401661"/>
                  <a:pt x="2748357" y="400720"/>
                  <a:pt x="2819241" y="397176"/>
                </a:cubicBezTo>
                <a:cubicBezTo>
                  <a:pt x="2822785" y="386543"/>
                  <a:pt x="2821122" y="372279"/>
                  <a:pt x="2829874" y="365278"/>
                </a:cubicBezTo>
                <a:cubicBezTo>
                  <a:pt x="2841285" y="356149"/>
                  <a:pt x="2857871" y="356176"/>
                  <a:pt x="2872404" y="354646"/>
                </a:cubicBezTo>
                <a:cubicBezTo>
                  <a:pt x="2925392" y="349068"/>
                  <a:pt x="2978730" y="347557"/>
                  <a:pt x="3031893" y="344013"/>
                </a:cubicBezTo>
                <a:cubicBezTo>
                  <a:pt x="3042525" y="340469"/>
                  <a:pt x="3052651" y="334619"/>
                  <a:pt x="3063790" y="333381"/>
                </a:cubicBezTo>
                <a:cubicBezTo>
                  <a:pt x="3116745" y="327497"/>
                  <a:pt x="3171589" y="335670"/>
                  <a:pt x="3223279" y="322748"/>
                </a:cubicBezTo>
                <a:cubicBezTo>
                  <a:pt x="3234152" y="320030"/>
                  <a:pt x="3231193" y="301724"/>
                  <a:pt x="3233911" y="290851"/>
                </a:cubicBezTo>
                <a:cubicBezTo>
                  <a:pt x="3238294" y="273319"/>
                  <a:pt x="3228135" y="245261"/>
                  <a:pt x="3244544" y="237688"/>
                </a:cubicBezTo>
                <a:cubicBezTo>
                  <a:pt x="3283293" y="219803"/>
                  <a:pt x="3329604" y="230599"/>
                  <a:pt x="3372134" y="227055"/>
                </a:cubicBezTo>
                <a:cubicBezTo>
                  <a:pt x="3382767" y="223511"/>
                  <a:pt x="3393005" y="218428"/>
                  <a:pt x="3404032" y="216423"/>
                </a:cubicBezTo>
                <a:cubicBezTo>
                  <a:pt x="3536280" y="192378"/>
                  <a:pt x="3447839" y="219541"/>
                  <a:pt x="3520990" y="195158"/>
                </a:cubicBezTo>
                <a:cubicBezTo>
                  <a:pt x="3574153" y="198702"/>
                  <a:pt x="3629623" y="189898"/>
                  <a:pt x="3680479" y="205790"/>
                </a:cubicBezTo>
                <a:cubicBezTo>
                  <a:pt x="3694427" y="210149"/>
                  <a:pt x="3685980" y="234637"/>
                  <a:pt x="3691111" y="248320"/>
                </a:cubicBezTo>
                <a:cubicBezTo>
                  <a:pt x="3709880" y="298373"/>
                  <a:pt x="3702648" y="287608"/>
                  <a:pt x="3744274" y="301483"/>
                </a:cubicBezTo>
                <a:cubicBezTo>
                  <a:pt x="3800981" y="294395"/>
                  <a:pt x="3859128" y="294762"/>
                  <a:pt x="3914395" y="280218"/>
                </a:cubicBezTo>
                <a:cubicBezTo>
                  <a:pt x="3928937" y="276391"/>
                  <a:pt x="3933782" y="256661"/>
                  <a:pt x="3946293" y="248320"/>
                </a:cubicBezTo>
                <a:cubicBezTo>
                  <a:pt x="3955618" y="242103"/>
                  <a:pt x="3967558" y="241232"/>
                  <a:pt x="3978190" y="237688"/>
                </a:cubicBezTo>
                <a:cubicBezTo>
                  <a:pt x="3985278" y="216423"/>
                  <a:pt x="3997964" y="196258"/>
                  <a:pt x="3999455" y="173892"/>
                </a:cubicBezTo>
                <a:cubicBezTo>
                  <a:pt x="4002999" y="120729"/>
                  <a:pt x="3997165" y="66094"/>
                  <a:pt x="4010088" y="14404"/>
                </a:cubicBezTo>
                <a:cubicBezTo>
                  <a:pt x="4012806" y="3531"/>
                  <a:pt x="4031353" y="7315"/>
                  <a:pt x="4041986" y="3771"/>
                </a:cubicBezTo>
                <a:cubicBezTo>
                  <a:pt x="4102237" y="7315"/>
                  <a:pt x="4168756" y="-12588"/>
                  <a:pt x="4222739" y="14404"/>
                </a:cubicBezTo>
                <a:cubicBezTo>
                  <a:pt x="4248297" y="27183"/>
                  <a:pt x="4221548" y="73452"/>
                  <a:pt x="4233372" y="99465"/>
                </a:cubicBezTo>
                <a:cubicBezTo>
                  <a:pt x="4240705" y="115597"/>
                  <a:pt x="4261482" y="121062"/>
                  <a:pt x="4275902" y="131362"/>
                </a:cubicBezTo>
                <a:cubicBezTo>
                  <a:pt x="4324256" y="165901"/>
                  <a:pt x="4303768" y="152051"/>
                  <a:pt x="4382227" y="163260"/>
                </a:cubicBezTo>
                <a:cubicBezTo>
                  <a:pt x="4396404" y="170348"/>
                  <a:pt x="4410041" y="178638"/>
                  <a:pt x="4424758" y="184525"/>
                </a:cubicBezTo>
                <a:cubicBezTo>
                  <a:pt x="4445570" y="192850"/>
                  <a:pt x="4488553" y="205790"/>
                  <a:pt x="4488553" y="205790"/>
                </a:cubicBezTo>
                <a:cubicBezTo>
                  <a:pt x="4549021" y="145322"/>
                  <a:pt x="4490798" y="194034"/>
                  <a:pt x="4552348" y="163260"/>
                </a:cubicBezTo>
                <a:cubicBezTo>
                  <a:pt x="4563778" y="157545"/>
                  <a:pt x="4584246" y="141995"/>
                  <a:pt x="4584246" y="141995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2572199" y="5121188"/>
            <a:ext cx="0" cy="900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2572200" y="6021288"/>
            <a:ext cx="33630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3563888" y="5661248"/>
            <a:ext cx="15969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ym typeface="Symbol"/>
              </a:rPr>
              <a:t>Aneignung/</a:t>
            </a:r>
          </a:p>
          <a:p>
            <a:pPr algn="ctr"/>
            <a:r>
              <a:rPr lang="de-DE" sz="2000" b="1" dirty="0" smtClean="0">
                <a:sym typeface="Symbol"/>
              </a:rPr>
              <a:t>Übung</a:t>
            </a:r>
            <a:endParaRPr lang="de-DE" sz="20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935227" y="3861049"/>
            <a:ext cx="2057153" cy="2508085"/>
            <a:chOff x="5935227" y="3861049"/>
            <a:chExt cx="2057153" cy="2508085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6264188" y="4977172"/>
              <a:ext cx="50405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7488324" y="4977172"/>
              <a:ext cx="50405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Rectangle 8"/>
            <p:cNvSpPr/>
            <p:nvPr/>
          </p:nvSpPr>
          <p:spPr bwMode="auto">
            <a:xfrm>
              <a:off x="6264188" y="4113076"/>
              <a:ext cx="504056" cy="8354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6264188" y="4111897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tangle 39"/>
            <p:cNvSpPr/>
            <p:nvPr/>
          </p:nvSpPr>
          <p:spPr bwMode="auto">
            <a:xfrm>
              <a:off x="7488324" y="4257092"/>
              <a:ext cx="504056" cy="691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7488324" y="4257092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 rot="16200000">
              <a:off x="5503975" y="4297226"/>
              <a:ext cx="1180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k</a:t>
              </a:r>
              <a:r>
                <a:rPr lang="de-DE" sz="1400" dirty="0" smtClean="0">
                  <a:solidFill>
                    <a:srgbClr val="FF0000"/>
                  </a:solidFill>
                </a:rPr>
                <a:t>urze Pause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6548091" y="4297226"/>
              <a:ext cx="1180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lange Pause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flipV="1">
              <a:off x="5935227" y="5121188"/>
              <a:ext cx="0" cy="9001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7992380" y="5121188"/>
              <a:ext cx="0" cy="9001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5961502" y="6021288"/>
              <a:ext cx="203087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Box 56"/>
            <p:cNvSpPr txBox="1"/>
            <p:nvPr/>
          </p:nvSpPr>
          <p:spPr>
            <a:xfrm>
              <a:off x="6336666" y="5661248"/>
              <a:ext cx="1367682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b="1" dirty="0" smtClean="0">
                  <a:sym typeface="Symbol"/>
                </a:rPr>
                <a:t>Behalten/</a:t>
              </a:r>
            </a:p>
            <a:p>
              <a:pPr algn="ctr"/>
              <a:r>
                <a:rPr lang="de-DE" sz="2000" b="1" dirty="0" smtClean="0">
                  <a:sym typeface="Symbol"/>
                </a:rPr>
                <a:t>Retention</a:t>
              </a:r>
              <a:endParaRPr lang="de-DE" sz="2000" b="1" dirty="0" smtClean="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6281530" y="4085881"/>
              <a:ext cx="469127" cy="112408"/>
            </a:xfrm>
            <a:custGeom>
              <a:avLst/>
              <a:gdLst>
                <a:gd name="connsiteX0" fmla="*/ 0 w 469127"/>
                <a:gd name="connsiteY0" fmla="*/ 112408 h 112408"/>
                <a:gd name="connsiteX1" fmla="*/ 63611 w 469127"/>
                <a:gd name="connsiteY1" fmla="*/ 104456 h 112408"/>
                <a:gd name="connsiteX2" fmla="*/ 71562 w 469127"/>
                <a:gd name="connsiteY2" fmla="*/ 80602 h 112408"/>
                <a:gd name="connsiteX3" fmla="*/ 95416 w 469127"/>
                <a:gd name="connsiteY3" fmla="*/ 64700 h 112408"/>
                <a:gd name="connsiteX4" fmla="*/ 135173 w 469127"/>
                <a:gd name="connsiteY4" fmla="*/ 24943 h 112408"/>
                <a:gd name="connsiteX5" fmla="*/ 143124 w 469127"/>
                <a:gd name="connsiteY5" fmla="*/ 48797 h 112408"/>
                <a:gd name="connsiteX6" fmla="*/ 166978 w 469127"/>
                <a:gd name="connsiteY6" fmla="*/ 72651 h 112408"/>
                <a:gd name="connsiteX7" fmla="*/ 230588 w 469127"/>
                <a:gd name="connsiteY7" fmla="*/ 64700 h 112408"/>
                <a:gd name="connsiteX8" fmla="*/ 246491 w 469127"/>
                <a:gd name="connsiteY8" fmla="*/ 40846 h 112408"/>
                <a:gd name="connsiteX9" fmla="*/ 270345 w 469127"/>
                <a:gd name="connsiteY9" fmla="*/ 24943 h 112408"/>
                <a:gd name="connsiteX10" fmla="*/ 286247 w 469127"/>
                <a:gd name="connsiteY10" fmla="*/ 1089 h 112408"/>
                <a:gd name="connsiteX11" fmla="*/ 318053 w 469127"/>
                <a:gd name="connsiteY11" fmla="*/ 9041 h 112408"/>
                <a:gd name="connsiteX12" fmla="*/ 357809 w 469127"/>
                <a:gd name="connsiteY12" fmla="*/ 48797 h 112408"/>
                <a:gd name="connsiteX13" fmla="*/ 469127 w 469127"/>
                <a:gd name="connsiteY13" fmla="*/ 48797 h 11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127" h="112408">
                  <a:moveTo>
                    <a:pt x="0" y="112408"/>
                  </a:moveTo>
                  <a:cubicBezTo>
                    <a:pt x="21204" y="109757"/>
                    <a:pt x="44084" y="113135"/>
                    <a:pt x="63611" y="104456"/>
                  </a:cubicBezTo>
                  <a:cubicBezTo>
                    <a:pt x="71270" y="101052"/>
                    <a:pt x="66326" y="87147"/>
                    <a:pt x="71562" y="80602"/>
                  </a:cubicBezTo>
                  <a:cubicBezTo>
                    <a:pt x="77532" y="73140"/>
                    <a:pt x="87465" y="70001"/>
                    <a:pt x="95416" y="64700"/>
                  </a:cubicBezTo>
                  <a:cubicBezTo>
                    <a:pt x="99960" y="57885"/>
                    <a:pt x="120028" y="21157"/>
                    <a:pt x="135173" y="24943"/>
                  </a:cubicBezTo>
                  <a:cubicBezTo>
                    <a:pt x="143304" y="26976"/>
                    <a:pt x="138475" y="41823"/>
                    <a:pt x="143124" y="48797"/>
                  </a:cubicBezTo>
                  <a:cubicBezTo>
                    <a:pt x="149361" y="58153"/>
                    <a:pt x="159027" y="64700"/>
                    <a:pt x="166978" y="72651"/>
                  </a:cubicBezTo>
                  <a:cubicBezTo>
                    <a:pt x="188181" y="70001"/>
                    <a:pt x="210748" y="72636"/>
                    <a:pt x="230588" y="64700"/>
                  </a:cubicBezTo>
                  <a:cubicBezTo>
                    <a:pt x="239461" y="61151"/>
                    <a:pt x="239734" y="47603"/>
                    <a:pt x="246491" y="40846"/>
                  </a:cubicBezTo>
                  <a:cubicBezTo>
                    <a:pt x="253248" y="34089"/>
                    <a:pt x="262394" y="30244"/>
                    <a:pt x="270345" y="24943"/>
                  </a:cubicBezTo>
                  <a:cubicBezTo>
                    <a:pt x="275646" y="16992"/>
                    <a:pt x="277181" y="4111"/>
                    <a:pt x="286247" y="1089"/>
                  </a:cubicBezTo>
                  <a:cubicBezTo>
                    <a:pt x="296615" y="-2367"/>
                    <a:pt x="308960" y="2979"/>
                    <a:pt x="318053" y="9041"/>
                  </a:cubicBezTo>
                  <a:cubicBezTo>
                    <a:pt x="339636" y="23430"/>
                    <a:pt x="325623" y="45011"/>
                    <a:pt x="357809" y="48797"/>
                  </a:cubicBezTo>
                  <a:cubicBezTo>
                    <a:pt x="394661" y="53132"/>
                    <a:pt x="432021" y="48797"/>
                    <a:pt x="469127" y="48797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7490129" y="4221088"/>
              <a:ext cx="485029" cy="159027"/>
            </a:xfrm>
            <a:custGeom>
              <a:avLst/>
              <a:gdLst>
                <a:gd name="connsiteX0" fmla="*/ 0 w 485029"/>
                <a:gd name="connsiteY0" fmla="*/ 159027 h 159027"/>
                <a:gd name="connsiteX1" fmla="*/ 47708 w 485029"/>
                <a:gd name="connsiteY1" fmla="*/ 151075 h 159027"/>
                <a:gd name="connsiteX2" fmla="*/ 55659 w 485029"/>
                <a:gd name="connsiteY2" fmla="*/ 127221 h 159027"/>
                <a:gd name="connsiteX3" fmla="*/ 63610 w 485029"/>
                <a:gd name="connsiteY3" fmla="*/ 79513 h 159027"/>
                <a:gd name="connsiteX4" fmla="*/ 135172 w 485029"/>
                <a:gd name="connsiteY4" fmla="*/ 119270 h 159027"/>
                <a:gd name="connsiteX5" fmla="*/ 206734 w 485029"/>
                <a:gd name="connsiteY5" fmla="*/ 103367 h 159027"/>
                <a:gd name="connsiteX6" fmla="*/ 230588 w 485029"/>
                <a:gd name="connsiteY6" fmla="*/ 95416 h 159027"/>
                <a:gd name="connsiteX7" fmla="*/ 278295 w 485029"/>
                <a:gd name="connsiteY7" fmla="*/ 87465 h 159027"/>
                <a:gd name="connsiteX8" fmla="*/ 302149 w 485029"/>
                <a:gd name="connsiteY8" fmla="*/ 55660 h 159027"/>
                <a:gd name="connsiteX9" fmla="*/ 357808 w 485029"/>
                <a:gd name="connsiteY9" fmla="*/ 79513 h 159027"/>
                <a:gd name="connsiteX10" fmla="*/ 397565 w 485029"/>
                <a:gd name="connsiteY10" fmla="*/ 71562 h 159027"/>
                <a:gd name="connsiteX11" fmla="*/ 437321 w 485029"/>
                <a:gd name="connsiteY11" fmla="*/ 31806 h 159027"/>
                <a:gd name="connsiteX12" fmla="*/ 485029 w 485029"/>
                <a:gd name="connsiteY12" fmla="*/ 0 h 15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029" h="159027">
                  <a:moveTo>
                    <a:pt x="0" y="159027"/>
                  </a:moveTo>
                  <a:cubicBezTo>
                    <a:pt x="15903" y="156376"/>
                    <a:pt x="33710" y="159074"/>
                    <a:pt x="47708" y="151075"/>
                  </a:cubicBezTo>
                  <a:cubicBezTo>
                    <a:pt x="54985" y="146917"/>
                    <a:pt x="53841" y="135403"/>
                    <a:pt x="55659" y="127221"/>
                  </a:cubicBezTo>
                  <a:cubicBezTo>
                    <a:pt x="59156" y="111483"/>
                    <a:pt x="60960" y="95416"/>
                    <a:pt x="63610" y="79513"/>
                  </a:cubicBezTo>
                  <a:cubicBezTo>
                    <a:pt x="118292" y="115968"/>
                    <a:pt x="93186" y="105275"/>
                    <a:pt x="135172" y="119270"/>
                  </a:cubicBezTo>
                  <a:cubicBezTo>
                    <a:pt x="162511" y="113802"/>
                    <a:pt x="180524" y="110856"/>
                    <a:pt x="206734" y="103367"/>
                  </a:cubicBezTo>
                  <a:cubicBezTo>
                    <a:pt x="214793" y="101064"/>
                    <a:pt x="222406" y="97234"/>
                    <a:pt x="230588" y="95416"/>
                  </a:cubicBezTo>
                  <a:cubicBezTo>
                    <a:pt x="246326" y="91919"/>
                    <a:pt x="262393" y="90115"/>
                    <a:pt x="278295" y="87465"/>
                  </a:cubicBezTo>
                  <a:cubicBezTo>
                    <a:pt x="286246" y="76863"/>
                    <a:pt x="289968" y="60880"/>
                    <a:pt x="302149" y="55660"/>
                  </a:cubicBezTo>
                  <a:cubicBezTo>
                    <a:pt x="317775" y="48963"/>
                    <a:pt x="347116" y="72385"/>
                    <a:pt x="357808" y="79513"/>
                  </a:cubicBezTo>
                  <a:cubicBezTo>
                    <a:pt x="371060" y="76863"/>
                    <a:pt x="384911" y="76307"/>
                    <a:pt x="397565" y="71562"/>
                  </a:cubicBezTo>
                  <a:cubicBezTo>
                    <a:pt x="431493" y="58840"/>
                    <a:pt x="413996" y="55131"/>
                    <a:pt x="437321" y="31806"/>
                  </a:cubicBezTo>
                  <a:cubicBezTo>
                    <a:pt x="455591" y="13536"/>
                    <a:pt x="465447" y="9792"/>
                    <a:pt x="485029" y="0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5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Motorische Entwicklung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6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02322" y="1251917"/>
            <a:ext cx="68718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Motorische Entwicklung „bezieht sich auf</a:t>
            </a:r>
          </a:p>
          <a:p>
            <a:r>
              <a:rPr lang="de-DE" sz="2800" dirty="0" smtClean="0"/>
              <a:t>die </a:t>
            </a:r>
            <a:r>
              <a:rPr lang="de-DE" sz="2800" dirty="0" err="1" smtClean="0"/>
              <a:t>lebensalterbezogenen</a:t>
            </a:r>
            <a:r>
              <a:rPr lang="de-DE" sz="2800" dirty="0" smtClean="0"/>
              <a:t> Veränderungen</a:t>
            </a:r>
          </a:p>
          <a:p>
            <a:r>
              <a:rPr lang="de-DE" sz="2800" dirty="0" smtClean="0"/>
              <a:t>der Steuerungs- und Funktionsprozesse,</a:t>
            </a:r>
          </a:p>
          <a:p>
            <a:r>
              <a:rPr lang="de-DE" sz="2800" dirty="0" smtClean="0"/>
              <a:t>die Haltung und Bewegung zugrunde-</a:t>
            </a:r>
          </a:p>
          <a:p>
            <a:r>
              <a:rPr lang="de-DE" sz="2800" dirty="0" smtClean="0"/>
              <a:t>liegen"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(Singer, 2008, S. 19)</a:t>
            </a:r>
            <a:r>
              <a:rPr lang="de-DE" sz="2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15210" y="3681028"/>
            <a:ext cx="2501006" cy="1869635"/>
            <a:chOff x="4015210" y="3681028"/>
            <a:chExt cx="2501006" cy="1869635"/>
          </a:xfrm>
        </p:grpSpPr>
        <p:sp>
          <p:nvSpPr>
            <p:cNvPr id="15" name="TextBox 14"/>
            <p:cNvSpPr txBox="1"/>
            <p:nvPr/>
          </p:nvSpPr>
          <p:spPr>
            <a:xfrm>
              <a:off x="4015210" y="5027443"/>
              <a:ext cx="250100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 smtClean="0">
                  <a:solidFill>
                    <a:srgbClr val="FF0000"/>
                  </a:solidFill>
                  <a:sym typeface="Symbol"/>
                </a:rPr>
                <a:t>Abgrenzung?</a:t>
              </a:r>
            </a:p>
          </p:txBody>
        </p:sp>
        <p:sp>
          <p:nvSpPr>
            <p:cNvPr id="3" name="Down Arrow 2"/>
            <p:cNvSpPr/>
            <p:nvPr/>
          </p:nvSpPr>
          <p:spPr bwMode="auto">
            <a:xfrm>
              <a:off x="4923675" y="3681028"/>
              <a:ext cx="684076" cy="1116124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3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Abgrenzung Lernen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↔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7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15716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1708096" cy="1224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9732" y="1268760"/>
            <a:ext cx="138371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ym typeface="Symbol"/>
              </a:rPr>
              <a:t>Lernen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2100" y="1268760"/>
            <a:ext cx="23006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ym typeface="Symbol"/>
              </a:rPr>
              <a:t>Entwicklung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6512" y="2319263"/>
            <a:ext cx="7286663" cy="830997"/>
            <a:chOff x="-36512" y="2319263"/>
            <a:chExt cx="7286663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-36512" y="2319263"/>
              <a:ext cx="1863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Gegenstand</a:t>
              </a:r>
              <a:endPara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9732" y="2319263"/>
              <a:ext cx="37084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Fertigkeiten</a:t>
              </a:r>
            </a:p>
            <a:p>
              <a:r>
                <a:rPr lang="de-DE" dirty="0" smtClean="0">
                  <a:sym typeface="Symbol"/>
                </a:rPr>
                <a:t>                  Kompetenzen</a:t>
              </a:r>
              <a:endParaRPr lang="de-DE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2100" y="2319263"/>
              <a:ext cx="1778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Fähigkeiten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36512" y="3102059"/>
            <a:ext cx="8434413" cy="830997"/>
            <a:chOff x="-36512" y="3102059"/>
            <a:chExt cx="8434413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-36512" y="3102059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Stimuli</a:t>
              </a:r>
              <a:endPara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59732" y="3102059"/>
              <a:ext cx="21707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primär externe</a:t>
              </a:r>
            </a:p>
            <a:p>
              <a:r>
                <a:rPr lang="de-DE" dirty="0" smtClean="0">
                  <a:sym typeface="Symbol"/>
                </a:rPr>
                <a:t>Stimuli</a:t>
              </a:r>
              <a:endParaRPr lang="de-DE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72100" y="3102059"/>
              <a:ext cx="29258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externe und interne</a:t>
              </a:r>
            </a:p>
            <a:p>
              <a:r>
                <a:rPr lang="de-DE" dirty="0" smtClean="0">
                  <a:sym typeface="Symbol"/>
                </a:rPr>
                <a:t>Stimuli</a:t>
              </a:r>
              <a:endParaRPr lang="de-DE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36512" y="3894147"/>
            <a:ext cx="8828752" cy="830997"/>
            <a:chOff x="-36512" y="3894147"/>
            <a:chExt cx="8828752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2159732" y="3894147"/>
              <a:ext cx="24641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diskontinuierlich/</a:t>
              </a:r>
            </a:p>
            <a:p>
              <a:r>
                <a:rPr lang="de-DE" dirty="0" smtClean="0"/>
                <a:t>schnell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72100" y="3894147"/>
              <a:ext cx="3320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kontinuierlich/</a:t>
              </a:r>
              <a:r>
                <a:rPr lang="de-DE" dirty="0" smtClean="0"/>
                <a:t>langsam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6512" y="3894147"/>
              <a:ext cx="1143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Verlauf</a:t>
              </a:r>
              <a:endPara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6512" y="4686235"/>
            <a:ext cx="8176330" cy="830997"/>
            <a:chOff x="-36512" y="4686235"/>
            <a:chExt cx="8176330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-36512" y="4686235"/>
              <a:ext cx="2207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Lebensspanne</a:t>
              </a:r>
              <a:endPara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59732" y="4686235"/>
              <a:ext cx="3318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ym typeface="Symbol"/>
                </a:rPr>
                <a:t>k</a:t>
              </a:r>
              <a:r>
                <a:rPr lang="de-DE" dirty="0" smtClean="0">
                  <a:sym typeface="Symbol"/>
                </a:rPr>
                <a:t>ein Bezug zu Lebens-</a:t>
              </a:r>
            </a:p>
            <a:p>
              <a:r>
                <a:rPr lang="de-DE" dirty="0" smtClean="0">
                  <a:sym typeface="Symbol"/>
                </a:rPr>
                <a:t>abschnitten</a:t>
              </a:r>
              <a:endParaRPr lang="de-DE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72100" y="4686235"/>
              <a:ext cx="26677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Bezug zu Lebens-</a:t>
              </a:r>
            </a:p>
            <a:p>
              <a:r>
                <a:rPr lang="de-DE" dirty="0" smtClean="0">
                  <a:sym typeface="Symbol"/>
                </a:rPr>
                <a:t>abschnitten</a:t>
              </a:r>
              <a:endParaRPr lang="de-DE" dirty="0" smtClean="0"/>
            </a:p>
          </p:txBody>
        </p:sp>
      </p:grpSp>
      <p:sp>
        <p:nvSpPr>
          <p:cNvPr id="26" name="Down Arrow 25"/>
          <p:cNvSpPr/>
          <p:nvPr/>
        </p:nvSpPr>
        <p:spPr bwMode="auto">
          <a:xfrm>
            <a:off x="2213738" y="1832050"/>
            <a:ext cx="342038" cy="48721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5526106" y="1832050"/>
            <a:ext cx="342038" cy="48721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3638" y="5550743"/>
            <a:ext cx="8567374" cy="938597"/>
            <a:chOff x="423638" y="5550743"/>
            <a:chExt cx="8567374" cy="938597"/>
          </a:xfrm>
        </p:grpSpPr>
        <p:sp>
          <p:nvSpPr>
            <p:cNvPr id="28" name="TextBox 27"/>
            <p:cNvSpPr txBox="1"/>
            <p:nvPr/>
          </p:nvSpPr>
          <p:spPr>
            <a:xfrm>
              <a:off x="423638" y="5568408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sym typeface="Symbol"/>
                </a:rPr>
                <a:t>Aber:</a:t>
              </a:r>
              <a:endParaRPr lang="de-DE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159732" y="5550743"/>
              <a:ext cx="2916183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Qualität </a:t>
              </a:r>
              <a:r>
                <a:rPr lang="de-DE" altLang="de-DE" sz="1800" dirty="0">
                  <a:solidFill>
                    <a:srgbClr val="FF0000"/>
                  </a:solidFill>
                </a:rPr>
                <a:t>und Effizienz </a:t>
              </a:r>
              <a:r>
                <a:rPr lang="de-DE" altLang="de-DE" sz="1800" dirty="0" smtClean="0">
                  <a:solidFill>
                    <a:srgbClr val="FF0000"/>
                  </a:solidFill>
                </a:rPr>
                <a:t>der</a:t>
              </a:r>
              <a:endParaRPr lang="de-DE" altLang="de-DE" sz="1800" dirty="0">
                <a:solidFill>
                  <a:srgbClr val="FF0000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Lernprozesse hängen vom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Entwicklungsstand ab!</a:t>
              </a:r>
              <a:endParaRPr lang="de-DE" altLang="de-DE" sz="18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5472100" y="5566010"/>
              <a:ext cx="351891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Entwicklungsprozesse schließen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Ergebnisse von Lernvorgängen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de-DE" altLang="de-DE" sz="1800" dirty="0">
                  <a:solidFill>
                    <a:srgbClr val="FF0000"/>
                  </a:solidFill>
                </a:rPr>
                <a:t>e</a:t>
              </a:r>
              <a:r>
                <a:rPr lang="de-DE" altLang="de-DE" sz="1800" dirty="0" smtClean="0">
                  <a:solidFill>
                    <a:srgbClr val="FF0000"/>
                  </a:solidFill>
                </a:rPr>
                <a:t>in!</a:t>
              </a:r>
              <a:endParaRPr lang="de-DE" altLang="de-DE" sz="1800" dirty="0">
                <a:solidFill>
                  <a:srgbClr val="FF0000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18000000">
              <a:off x="4907323" y="5772637"/>
              <a:ext cx="734024" cy="531814"/>
              <a:chOff x="-1476672" y="5473700"/>
              <a:chExt cx="1152524" cy="835026"/>
            </a:xfrm>
          </p:grpSpPr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-1476672" y="5664200"/>
                <a:ext cx="557212" cy="458788"/>
              </a:xfrm>
              <a:custGeom>
                <a:avLst/>
                <a:gdLst>
                  <a:gd name="T0" fmla="*/ 175 w 351"/>
                  <a:gd name="T1" fmla="*/ 0 h 289"/>
                  <a:gd name="T2" fmla="*/ 175 w 351"/>
                  <a:gd name="T3" fmla="*/ 36 h 289"/>
                  <a:gd name="T4" fmla="*/ 0 w 351"/>
                  <a:gd name="T5" fmla="*/ 36 h 289"/>
                  <a:gd name="T6" fmla="*/ 0 w 351"/>
                  <a:gd name="T7" fmla="*/ 252 h 289"/>
                  <a:gd name="T8" fmla="*/ 175 w 351"/>
                  <a:gd name="T9" fmla="*/ 252 h 289"/>
                  <a:gd name="T10" fmla="*/ 175 w 351"/>
                  <a:gd name="T11" fmla="*/ 288 h 289"/>
                  <a:gd name="T12" fmla="*/ 350 w 351"/>
                  <a:gd name="T13" fmla="*/ 144 h 289"/>
                  <a:gd name="T14" fmla="*/ 175 w 351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1" h="289">
                    <a:moveTo>
                      <a:pt x="175" y="0"/>
                    </a:moveTo>
                    <a:lnTo>
                      <a:pt x="175" y="36"/>
                    </a:lnTo>
                    <a:lnTo>
                      <a:pt x="0" y="36"/>
                    </a:lnTo>
                    <a:lnTo>
                      <a:pt x="0" y="252"/>
                    </a:lnTo>
                    <a:lnTo>
                      <a:pt x="175" y="252"/>
                    </a:lnTo>
                    <a:lnTo>
                      <a:pt x="175" y="288"/>
                    </a:lnTo>
                    <a:lnTo>
                      <a:pt x="350" y="144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53FB25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-881360" y="5664200"/>
                <a:ext cx="557212" cy="458788"/>
              </a:xfrm>
              <a:custGeom>
                <a:avLst/>
                <a:gdLst>
                  <a:gd name="T0" fmla="*/ 0 w 351"/>
                  <a:gd name="T1" fmla="*/ 144 h 289"/>
                  <a:gd name="T2" fmla="*/ 175 w 351"/>
                  <a:gd name="T3" fmla="*/ 288 h 289"/>
                  <a:gd name="T4" fmla="*/ 175 w 351"/>
                  <a:gd name="T5" fmla="*/ 252 h 289"/>
                  <a:gd name="T6" fmla="*/ 350 w 351"/>
                  <a:gd name="T7" fmla="*/ 252 h 289"/>
                  <a:gd name="T8" fmla="*/ 350 w 351"/>
                  <a:gd name="T9" fmla="*/ 36 h 289"/>
                  <a:gd name="T10" fmla="*/ 175 w 351"/>
                  <a:gd name="T11" fmla="*/ 36 h 289"/>
                  <a:gd name="T12" fmla="*/ 175 w 351"/>
                  <a:gd name="T13" fmla="*/ 0 h 289"/>
                  <a:gd name="T14" fmla="*/ 0 w 351"/>
                  <a:gd name="T15" fmla="*/ 144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1" h="289">
                    <a:moveTo>
                      <a:pt x="0" y="144"/>
                    </a:moveTo>
                    <a:lnTo>
                      <a:pt x="175" y="288"/>
                    </a:lnTo>
                    <a:lnTo>
                      <a:pt x="175" y="252"/>
                    </a:lnTo>
                    <a:lnTo>
                      <a:pt x="350" y="252"/>
                    </a:lnTo>
                    <a:lnTo>
                      <a:pt x="350" y="36"/>
                    </a:lnTo>
                    <a:lnTo>
                      <a:pt x="175" y="36"/>
                    </a:lnTo>
                    <a:lnTo>
                      <a:pt x="175" y="0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53FB25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-873422" y="5473700"/>
                <a:ext cx="119062" cy="303213"/>
              </a:xfrm>
              <a:custGeom>
                <a:avLst/>
                <a:gdLst>
                  <a:gd name="T0" fmla="*/ 0 w 75"/>
                  <a:gd name="T1" fmla="*/ 190 h 191"/>
                  <a:gd name="T2" fmla="*/ 22 w 75"/>
                  <a:gd name="T3" fmla="*/ 83 h 191"/>
                  <a:gd name="T4" fmla="*/ 39 w 75"/>
                  <a:gd name="T5" fmla="*/ 95 h 191"/>
                  <a:gd name="T6" fmla="*/ 74 w 75"/>
                  <a:gd name="T7" fmla="*/ 0 h 191"/>
                  <a:gd name="T8" fmla="*/ 47 w 75"/>
                  <a:gd name="T9" fmla="*/ 118 h 191"/>
                  <a:gd name="T10" fmla="*/ 30 w 75"/>
                  <a:gd name="T11" fmla="*/ 103 h 191"/>
                  <a:gd name="T12" fmla="*/ 0 w 75"/>
                  <a:gd name="T13" fmla="*/ 190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191">
                    <a:moveTo>
                      <a:pt x="0" y="190"/>
                    </a:moveTo>
                    <a:lnTo>
                      <a:pt x="22" y="83"/>
                    </a:lnTo>
                    <a:lnTo>
                      <a:pt x="39" y="95"/>
                    </a:lnTo>
                    <a:lnTo>
                      <a:pt x="74" y="0"/>
                    </a:lnTo>
                    <a:lnTo>
                      <a:pt x="47" y="118"/>
                    </a:lnTo>
                    <a:lnTo>
                      <a:pt x="30" y="103"/>
                    </a:lnTo>
                    <a:lnTo>
                      <a:pt x="0" y="19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-1108372" y="5475288"/>
                <a:ext cx="185737" cy="303213"/>
              </a:xfrm>
              <a:custGeom>
                <a:avLst/>
                <a:gdLst>
                  <a:gd name="T0" fmla="*/ 116 w 117"/>
                  <a:gd name="T1" fmla="*/ 190 h 191"/>
                  <a:gd name="T2" fmla="*/ 82 w 117"/>
                  <a:gd name="T3" fmla="*/ 90 h 191"/>
                  <a:gd name="T4" fmla="*/ 73 w 117"/>
                  <a:gd name="T5" fmla="*/ 112 h 191"/>
                  <a:gd name="T6" fmla="*/ 45 w 117"/>
                  <a:gd name="T7" fmla="*/ 51 h 191"/>
                  <a:gd name="T8" fmla="*/ 38 w 117"/>
                  <a:gd name="T9" fmla="*/ 74 h 191"/>
                  <a:gd name="T10" fmla="*/ 0 w 117"/>
                  <a:gd name="T11" fmla="*/ 0 h 191"/>
                  <a:gd name="T12" fmla="*/ 38 w 117"/>
                  <a:gd name="T13" fmla="*/ 100 h 191"/>
                  <a:gd name="T14" fmla="*/ 45 w 117"/>
                  <a:gd name="T15" fmla="*/ 70 h 191"/>
                  <a:gd name="T16" fmla="*/ 72 w 117"/>
                  <a:gd name="T17" fmla="*/ 135 h 191"/>
                  <a:gd name="T18" fmla="*/ 80 w 117"/>
                  <a:gd name="T19" fmla="*/ 111 h 191"/>
                  <a:gd name="T20" fmla="*/ 116 w 117"/>
                  <a:gd name="T21" fmla="*/ 190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7" h="191">
                    <a:moveTo>
                      <a:pt x="116" y="190"/>
                    </a:moveTo>
                    <a:lnTo>
                      <a:pt x="82" y="90"/>
                    </a:lnTo>
                    <a:lnTo>
                      <a:pt x="73" y="112"/>
                    </a:lnTo>
                    <a:lnTo>
                      <a:pt x="45" y="51"/>
                    </a:lnTo>
                    <a:lnTo>
                      <a:pt x="38" y="74"/>
                    </a:lnTo>
                    <a:lnTo>
                      <a:pt x="0" y="0"/>
                    </a:lnTo>
                    <a:lnTo>
                      <a:pt x="38" y="100"/>
                    </a:lnTo>
                    <a:lnTo>
                      <a:pt x="45" y="70"/>
                    </a:lnTo>
                    <a:lnTo>
                      <a:pt x="72" y="135"/>
                    </a:lnTo>
                    <a:lnTo>
                      <a:pt x="80" y="111"/>
                    </a:lnTo>
                    <a:lnTo>
                      <a:pt x="116" y="19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-876597" y="5967413"/>
                <a:ext cx="100012" cy="341313"/>
              </a:xfrm>
              <a:custGeom>
                <a:avLst/>
                <a:gdLst>
                  <a:gd name="T0" fmla="*/ 62 w 63"/>
                  <a:gd name="T1" fmla="*/ 214 h 215"/>
                  <a:gd name="T2" fmla="*/ 55 w 63"/>
                  <a:gd name="T3" fmla="*/ 107 h 215"/>
                  <a:gd name="T4" fmla="*/ 42 w 63"/>
                  <a:gd name="T5" fmla="*/ 128 h 215"/>
                  <a:gd name="T6" fmla="*/ 30 w 63"/>
                  <a:gd name="T7" fmla="*/ 61 h 215"/>
                  <a:gd name="T8" fmla="*/ 18 w 63"/>
                  <a:gd name="T9" fmla="*/ 81 h 215"/>
                  <a:gd name="T10" fmla="*/ 0 w 63"/>
                  <a:gd name="T11" fmla="*/ 0 h 215"/>
                  <a:gd name="T12" fmla="*/ 11 w 63"/>
                  <a:gd name="T13" fmla="*/ 106 h 215"/>
                  <a:gd name="T14" fmla="*/ 25 w 63"/>
                  <a:gd name="T15" fmla="*/ 79 h 215"/>
                  <a:gd name="T16" fmla="*/ 34 w 63"/>
                  <a:gd name="T17" fmla="*/ 149 h 215"/>
                  <a:gd name="T18" fmla="*/ 49 w 63"/>
                  <a:gd name="T19" fmla="*/ 128 h 215"/>
                  <a:gd name="T20" fmla="*/ 62 w 63"/>
                  <a:gd name="T21" fmla="*/ 214 h 2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215">
                    <a:moveTo>
                      <a:pt x="62" y="214"/>
                    </a:moveTo>
                    <a:lnTo>
                      <a:pt x="55" y="107"/>
                    </a:lnTo>
                    <a:lnTo>
                      <a:pt x="42" y="128"/>
                    </a:lnTo>
                    <a:lnTo>
                      <a:pt x="30" y="61"/>
                    </a:lnTo>
                    <a:lnTo>
                      <a:pt x="18" y="81"/>
                    </a:lnTo>
                    <a:lnTo>
                      <a:pt x="0" y="0"/>
                    </a:lnTo>
                    <a:lnTo>
                      <a:pt x="11" y="106"/>
                    </a:lnTo>
                    <a:lnTo>
                      <a:pt x="25" y="79"/>
                    </a:lnTo>
                    <a:lnTo>
                      <a:pt x="34" y="149"/>
                    </a:lnTo>
                    <a:lnTo>
                      <a:pt x="49" y="128"/>
                    </a:lnTo>
                    <a:lnTo>
                      <a:pt x="62" y="214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-1054397" y="5981700"/>
                <a:ext cx="119062" cy="303213"/>
              </a:xfrm>
              <a:custGeom>
                <a:avLst/>
                <a:gdLst>
                  <a:gd name="T0" fmla="*/ 0 w 75"/>
                  <a:gd name="T1" fmla="*/ 190 h 191"/>
                  <a:gd name="T2" fmla="*/ 22 w 75"/>
                  <a:gd name="T3" fmla="*/ 84 h 191"/>
                  <a:gd name="T4" fmla="*/ 40 w 75"/>
                  <a:gd name="T5" fmla="*/ 95 h 191"/>
                  <a:gd name="T6" fmla="*/ 74 w 75"/>
                  <a:gd name="T7" fmla="*/ 0 h 191"/>
                  <a:gd name="T8" fmla="*/ 48 w 75"/>
                  <a:gd name="T9" fmla="*/ 119 h 191"/>
                  <a:gd name="T10" fmla="*/ 30 w 75"/>
                  <a:gd name="T11" fmla="*/ 103 h 191"/>
                  <a:gd name="T12" fmla="*/ 0 w 75"/>
                  <a:gd name="T13" fmla="*/ 190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191">
                    <a:moveTo>
                      <a:pt x="0" y="190"/>
                    </a:moveTo>
                    <a:lnTo>
                      <a:pt x="22" y="84"/>
                    </a:lnTo>
                    <a:lnTo>
                      <a:pt x="40" y="95"/>
                    </a:lnTo>
                    <a:lnTo>
                      <a:pt x="74" y="0"/>
                    </a:lnTo>
                    <a:lnTo>
                      <a:pt x="48" y="119"/>
                    </a:lnTo>
                    <a:lnTo>
                      <a:pt x="30" y="103"/>
                    </a:lnTo>
                    <a:lnTo>
                      <a:pt x="0" y="19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3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Verwobenheit Lernen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↔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8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" r="53306"/>
          <a:stretch/>
        </p:blipFill>
        <p:spPr bwMode="auto">
          <a:xfrm>
            <a:off x="2195736" y="1304764"/>
            <a:ext cx="4307798" cy="501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85740" y="1297791"/>
            <a:ext cx="2694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Vereinfachte, schema-tische Darstellung des altersgemäßen </a:t>
            </a:r>
            <a:r>
              <a:rPr lang="de-DE" sz="1800" dirty="0" err="1" smtClean="0"/>
              <a:t>Entwick-lungsverlaufs</a:t>
            </a:r>
            <a:r>
              <a:rPr lang="de-DE" sz="1800" dirty="0" smtClean="0"/>
              <a:t> </a:t>
            </a:r>
            <a:r>
              <a:rPr lang="de-DE" sz="1800" dirty="0" err="1" smtClean="0"/>
              <a:t>elementa-rer</a:t>
            </a:r>
            <a:r>
              <a:rPr lang="de-DE" sz="1800" dirty="0" smtClean="0"/>
              <a:t> Bewegungen und Fertigkeiten </a:t>
            </a:r>
            <a:r>
              <a:rPr 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e-D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Balster</a:t>
            </a:r>
            <a:r>
              <a:rPr 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1996; modifiziert nach Roth, 1982) </a:t>
            </a:r>
            <a:r>
              <a:rPr lang="de-DE" sz="1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" y="4779183"/>
            <a:ext cx="1835224" cy="1358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" y="3150664"/>
            <a:ext cx="1852440" cy="13584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1" y="980728"/>
            <a:ext cx="1404654" cy="18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4999</Words>
  <Application>Microsoft Office PowerPoint</Application>
  <PresentationFormat>On-screen Show (4:3)</PresentationFormat>
  <Paragraphs>835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du Luxembourg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danielle.wagner</dc:creator>
  <cp:lastModifiedBy>Andreas BUND</cp:lastModifiedBy>
  <cp:revision>558</cp:revision>
  <dcterms:created xsi:type="dcterms:W3CDTF">2008-06-13T07:46:09Z</dcterms:created>
  <dcterms:modified xsi:type="dcterms:W3CDTF">2015-06-13T18:54:13Z</dcterms:modified>
</cp:coreProperties>
</file>