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</p:sldMasterIdLst>
  <p:notesMasterIdLst>
    <p:notesMasterId r:id="rId26"/>
  </p:notesMasterIdLst>
  <p:sldIdLst>
    <p:sldId id="256" r:id="rId3"/>
    <p:sldId id="310" r:id="rId4"/>
    <p:sldId id="311" r:id="rId5"/>
    <p:sldId id="312" r:id="rId6"/>
    <p:sldId id="313" r:id="rId7"/>
    <p:sldId id="333" r:id="rId8"/>
    <p:sldId id="314" r:id="rId9"/>
    <p:sldId id="317" r:id="rId10"/>
    <p:sldId id="318" r:id="rId11"/>
    <p:sldId id="319" r:id="rId12"/>
    <p:sldId id="324" r:id="rId13"/>
    <p:sldId id="334" r:id="rId14"/>
    <p:sldId id="321" r:id="rId15"/>
    <p:sldId id="322" r:id="rId16"/>
    <p:sldId id="323" r:id="rId17"/>
    <p:sldId id="325" r:id="rId18"/>
    <p:sldId id="329" r:id="rId19"/>
    <p:sldId id="326" r:id="rId20"/>
    <p:sldId id="327" r:id="rId21"/>
    <p:sldId id="330" r:id="rId22"/>
    <p:sldId id="331" r:id="rId23"/>
    <p:sldId id="332" r:id="rId24"/>
    <p:sldId id="315" r:id="rId25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0003A"/>
    <a:srgbClr val="C3C3C3"/>
    <a:srgbClr val="C0C0C0"/>
    <a:srgbClr val="000080"/>
    <a:srgbClr val="0099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87" autoAdjust="0"/>
    <p:restoredTop sz="94627" autoAdjust="0"/>
  </p:normalViewPr>
  <p:slideViewPr>
    <p:cSldViewPr>
      <p:cViewPr varScale="1">
        <p:scale>
          <a:sx n="109" d="100"/>
          <a:sy n="109" d="100"/>
        </p:scale>
        <p:origin x="-744" y="-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9FA5CAFD-B259-42C9-9F4C-5D8E2B1B74B6}" type="slidenum">
              <a:rPr lang="lt-LT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74891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78E6A3-E5F1-4C9F-AD3E-56778499AD43}" type="slidenum">
              <a:rPr lang="lt-LT"/>
              <a:pPr/>
              <a:t>1</a:t>
            </a:fld>
            <a:endParaRPr lang="lt-L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7946ACC7-8E37-48C4-9A0F-B5A50F1D820D}" type="slidenum">
              <a:rPr lang="lt-LT" sz="1200"/>
              <a:pPr algn="r">
                <a:buClrTx/>
                <a:buFontTx/>
                <a:buNone/>
              </a:pPr>
              <a:t>1</a:t>
            </a:fld>
            <a:endParaRPr lang="lt-LT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10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10</a:t>
            </a:fld>
            <a:endParaRPr lang="lt-LT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11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11</a:t>
            </a:fld>
            <a:endParaRPr lang="lt-LT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12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12</a:t>
            </a:fld>
            <a:endParaRPr lang="lt-LT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13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13</a:t>
            </a:fld>
            <a:endParaRPr lang="lt-LT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14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14</a:t>
            </a:fld>
            <a:endParaRPr lang="lt-LT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15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15</a:t>
            </a:fld>
            <a:endParaRPr lang="lt-LT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16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16</a:t>
            </a:fld>
            <a:endParaRPr lang="lt-LT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17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17</a:t>
            </a:fld>
            <a:endParaRPr lang="lt-LT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18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18</a:t>
            </a:fld>
            <a:endParaRPr lang="lt-LT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19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19</a:t>
            </a:fld>
            <a:endParaRPr lang="lt-LT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2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2</a:t>
            </a:fld>
            <a:endParaRPr lang="lt-LT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20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20</a:t>
            </a:fld>
            <a:endParaRPr lang="lt-LT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21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21</a:t>
            </a:fld>
            <a:endParaRPr lang="lt-LT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22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22</a:t>
            </a:fld>
            <a:endParaRPr lang="lt-LT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23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23</a:t>
            </a:fld>
            <a:endParaRPr lang="lt-LT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3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3</a:t>
            </a:fld>
            <a:endParaRPr lang="lt-LT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4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4</a:t>
            </a:fld>
            <a:endParaRPr lang="lt-LT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5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5</a:t>
            </a:fld>
            <a:endParaRPr lang="lt-LT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6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6</a:t>
            </a:fld>
            <a:endParaRPr lang="lt-LT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7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7</a:t>
            </a:fld>
            <a:endParaRPr lang="lt-LT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8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8</a:t>
            </a:fld>
            <a:endParaRPr lang="lt-LT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9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9</a:t>
            </a:fld>
            <a:endParaRPr lang="lt-L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5EB438B-10D0-4FAE-B087-5C4EDE764F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9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4EF35A5-9E04-47C4-9A4A-D1A3F39509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4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0663"/>
            <a:ext cx="2055813" cy="5903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0663"/>
            <a:ext cx="6019800" cy="5903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D2CF44D-AA0A-484A-B60B-53402B0FBA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20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64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64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485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5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36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25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847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49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1051413-B7E5-4AA0-8A7B-948D0A98D1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60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434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73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0663"/>
            <a:ext cx="2055813" cy="5903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0663"/>
            <a:ext cx="6019800" cy="5903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83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BAA3CB7-FFD6-4F08-8D6A-80DD1B67A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9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ACA5264-17BF-4D90-B782-F6F4B4CA09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0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28445A3-0EE0-497A-B08A-6C7892652E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40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4254571-387A-4458-BFC4-F6918D09CB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30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ECF3212-513B-49BF-A6AE-44479E0E5E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66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1052EC4-884D-4771-8488-C741E5D365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6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F83E871-9BAC-43AC-9A65-E5FE9413E2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30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0663"/>
            <a:ext cx="822801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C5076813-C555-4D95-8AF0-F72039E710E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r="3699" b="36719"/>
          <a:stretch>
            <a:fillRect/>
          </a:stretch>
        </p:blipFill>
        <p:spPr bwMode="auto">
          <a:xfrm>
            <a:off x="0" y="5876925"/>
            <a:ext cx="91916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055" r="3699" b="367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6597650"/>
            <a:ext cx="3786188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2pPr>
      <a:lvl3pPr marL="1143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3pPr>
      <a:lvl4pPr marL="1600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4pPr>
      <a:lvl5pPr marL="20574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0663"/>
            <a:ext cx="822801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2pPr>
      <a:lvl3pPr marL="1143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3pPr>
      <a:lvl4pPr marL="1600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4pPr>
      <a:lvl5pPr marL="20574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avi"/><Relationship Id="rId7" Type="http://schemas.openxmlformats.org/officeDocument/2006/relationships/image" Target="../media/image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video" Target="../media/media2.avi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avi"/><Relationship Id="rId7" Type="http://schemas.openxmlformats.org/officeDocument/2006/relationships/image" Target="../media/image4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openxmlformats.org/officeDocument/2006/relationships/video" Target="../media/media4.avi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6.avi"/><Relationship Id="rId7" Type="http://schemas.openxmlformats.org/officeDocument/2006/relationships/image" Target="../media/image4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4" Type="http://schemas.openxmlformats.org/officeDocument/2006/relationships/video" Target="../media/media6.avi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95288" y="685800"/>
            <a:ext cx="8291512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609600" indent="-608013"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00"/>
              </a:spcBef>
              <a:buClrTx/>
              <a:buFontTx/>
              <a:buNone/>
            </a:pPr>
            <a:r>
              <a:rPr lang="en-US" sz="1100" b="1" dirty="0">
                <a:solidFill>
                  <a:srgbClr val="0070C0"/>
                </a:solidFill>
              </a:rPr>
              <a:t>Dipl.-</a:t>
            </a:r>
            <a:r>
              <a:rPr lang="en-US" sz="1100" b="1" dirty="0" err="1">
                <a:solidFill>
                  <a:srgbClr val="0070C0"/>
                </a:solidFill>
              </a:rPr>
              <a:t>Ing</a:t>
            </a:r>
            <a:r>
              <a:rPr lang="en-US" sz="1100" b="1" dirty="0">
                <a:solidFill>
                  <a:srgbClr val="0070C0"/>
                </a:solidFill>
              </a:rPr>
              <a:t>. Mark Michael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endParaRPr lang="en-US" sz="1100" dirty="0">
              <a:solidFill>
                <a:srgbClr val="0070C0"/>
              </a:solidFill>
            </a:endParaRPr>
          </a:p>
          <a:p>
            <a:pPr>
              <a:spcBef>
                <a:spcPts val="800"/>
              </a:spcBef>
              <a:buClrTx/>
              <a:buSzTx/>
              <a:buFontTx/>
              <a:buNone/>
            </a:pPr>
            <a:r>
              <a:rPr lang="en-US" sz="1100" b="1" dirty="0">
                <a:solidFill>
                  <a:srgbClr val="0070C0"/>
                </a:solidFill>
              </a:rPr>
              <a:t>2010 - 2014     </a:t>
            </a:r>
            <a:r>
              <a:rPr lang="en-US" sz="1100" b="1" dirty="0" smtClean="0">
                <a:solidFill>
                  <a:srgbClr val="0070C0"/>
                </a:solidFill>
              </a:rPr>
              <a:t>University </a:t>
            </a:r>
            <a:r>
              <a:rPr lang="en-US" sz="1100" b="1" dirty="0">
                <a:solidFill>
                  <a:srgbClr val="0070C0"/>
                </a:solidFill>
              </a:rPr>
              <a:t>of Luxembourg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r>
              <a:rPr lang="en-US" sz="1100" dirty="0">
                <a:solidFill>
                  <a:srgbClr val="0070C0"/>
                </a:solidFill>
              </a:rPr>
              <a:t>                         PhD at the Department of Thermo-/ Fluid Dynamics, </a:t>
            </a:r>
            <a:r>
              <a:rPr lang="en-US" sz="1100" dirty="0" smtClean="0">
                <a:solidFill>
                  <a:srgbClr val="0070C0"/>
                </a:solidFill>
              </a:rPr>
              <a:t>FSTC</a:t>
            </a:r>
            <a:endParaRPr lang="en-US" sz="1100" dirty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endParaRPr lang="en-US" sz="1100" dirty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1100" dirty="0">
                <a:solidFill>
                  <a:srgbClr val="0070C0"/>
                </a:solidFill>
              </a:rPr>
              <a:t>                         Degree Thesis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1100" b="1" dirty="0">
                <a:solidFill>
                  <a:srgbClr val="0070C0"/>
                </a:solidFill>
              </a:rPr>
              <a:t>                         - </a:t>
            </a:r>
            <a:r>
              <a:rPr lang="en-US" sz="1100" dirty="0">
                <a:solidFill>
                  <a:srgbClr val="0070C0"/>
                </a:solidFill>
              </a:rPr>
              <a:t>A Discrete Approach to Describe the Kinematics between </a:t>
            </a:r>
            <a:r>
              <a:rPr lang="en-US" sz="1100" dirty="0" smtClean="0">
                <a:solidFill>
                  <a:srgbClr val="0070C0"/>
                </a:solidFill>
              </a:rPr>
              <a:t>Snow </a:t>
            </a:r>
            <a:r>
              <a:rPr lang="en-US" sz="1100" dirty="0">
                <a:solidFill>
                  <a:srgbClr val="0070C0"/>
                </a:solidFill>
              </a:rPr>
              <a:t>and a Tire Tread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r>
              <a:rPr lang="en-US" sz="1100" b="1" dirty="0">
                <a:solidFill>
                  <a:srgbClr val="0070C0"/>
                </a:solidFill>
              </a:rPr>
              <a:t>       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r>
              <a:rPr lang="en-US" sz="1100" b="1" dirty="0">
                <a:solidFill>
                  <a:srgbClr val="0070C0"/>
                </a:solidFill>
              </a:rPr>
              <a:t>2003 - 2009     </a:t>
            </a:r>
            <a:r>
              <a:rPr lang="en-US" sz="1100" b="1" dirty="0" smtClean="0">
                <a:solidFill>
                  <a:srgbClr val="0070C0"/>
                </a:solidFill>
              </a:rPr>
              <a:t>University </a:t>
            </a:r>
            <a:r>
              <a:rPr lang="en-US" sz="1100" b="1" dirty="0">
                <a:solidFill>
                  <a:srgbClr val="0070C0"/>
                </a:solidFill>
              </a:rPr>
              <a:t>of Rostock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r>
              <a:rPr lang="en-US" sz="1100" dirty="0">
                <a:solidFill>
                  <a:srgbClr val="0070C0"/>
                </a:solidFill>
              </a:rPr>
              <a:t>                         Dipl.-</a:t>
            </a:r>
            <a:r>
              <a:rPr lang="en-US" sz="1100" dirty="0" err="1">
                <a:solidFill>
                  <a:srgbClr val="0070C0"/>
                </a:solidFill>
              </a:rPr>
              <a:t>Ing</a:t>
            </a:r>
            <a:r>
              <a:rPr lang="en-US" sz="1100" dirty="0" smtClean="0">
                <a:solidFill>
                  <a:srgbClr val="0070C0"/>
                </a:solidFill>
              </a:rPr>
              <a:t>. (MSc) </a:t>
            </a:r>
            <a:r>
              <a:rPr lang="en-US" sz="1100" dirty="0">
                <a:solidFill>
                  <a:srgbClr val="0070C0"/>
                </a:solidFill>
              </a:rPr>
              <a:t>in Mechanical Engineering, </a:t>
            </a:r>
            <a:r>
              <a:rPr lang="en-US" sz="1100" dirty="0" smtClean="0">
                <a:solidFill>
                  <a:srgbClr val="0070C0"/>
                </a:solidFill>
              </a:rPr>
              <a:t>Structure </a:t>
            </a:r>
            <a:r>
              <a:rPr lang="en-US" sz="1100" dirty="0">
                <a:solidFill>
                  <a:srgbClr val="0070C0"/>
                </a:solidFill>
              </a:rPr>
              <a:t>and Fluid Mechanics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endParaRPr lang="en-US" sz="1100" dirty="0" smtClean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1100" dirty="0" smtClean="0">
                <a:solidFill>
                  <a:srgbClr val="0070C0"/>
                </a:solidFill>
              </a:rPr>
              <a:t>                         Degree Thesis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1100" b="1" dirty="0" smtClean="0">
                <a:solidFill>
                  <a:srgbClr val="0070C0"/>
                </a:solidFill>
              </a:rPr>
              <a:t>                         - </a:t>
            </a:r>
            <a:r>
              <a:rPr lang="en-US" sz="1100" dirty="0" smtClean="0">
                <a:solidFill>
                  <a:srgbClr val="0070C0"/>
                </a:solidFill>
              </a:rPr>
              <a:t>Determination of the Wake </a:t>
            </a:r>
            <a:r>
              <a:rPr lang="en-US" sz="1100" dirty="0">
                <a:solidFill>
                  <a:srgbClr val="0070C0"/>
                </a:solidFill>
              </a:rPr>
              <a:t>S</a:t>
            </a:r>
            <a:r>
              <a:rPr lang="en-US" sz="1100" dirty="0" smtClean="0">
                <a:solidFill>
                  <a:srgbClr val="0070C0"/>
                </a:solidFill>
              </a:rPr>
              <a:t>tructure and Surface </a:t>
            </a:r>
            <a:r>
              <a:rPr lang="en-US" sz="1100" dirty="0">
                <a:solidFill>
                  <a:srgbClr val="0070C0"/>
                </a:solidFill>
              </a:rPr>
              <a:t>F</a:t>
            </a:r>
            <a:r>
              <a:rPr lang="en-US" sz="1100" dirty="0" smtClean="0">
                <a:solidFill>
                  <a:srgbClr val="0070C0"/>
                </a:solidFill>
              </a:rPr>
              <a:t>orces in the Flow around an Undulating </a:t>
            </a:r>
            <a:r>
              <a:rPr lang="en-US" sz="1100" dirty="0">
                <a:solidFill>
                  <a:srgbClr val="0070C0"/>
                </a:solidFill>
              </a:rPr>
              <a:t>B</a:t>
            </a:r>
            <a:r>
              <a:rPr lang="en-US" sz="1100" dirty="0" smtClean="0">
                <a:solidFill>
                  <a:srgbClr val="0070C0"/>
                </a:solidFill>
              </a:rPr>
              <a:t>luff </a:t>
            </a:r>
            <a:r>
              <a:rPr lang="en-US" sz="1100" dirty="0">
                <a:solidFill>
                  <a:srgbClr val="0070C0"/>
                </a:solidFill>
              </a:rPr>
              <a:t>B</a:t>
            </a:r>
            <a:r>
              <a:rPr lang="en-US" sz="1100" dirty="0" smtClean="0">
                <a:solidFill>
                  <a:srgbClr val="0070C0"/>
                </a:solidFill>
              </a:rPr>
              <a:t>ody by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1100" dirty="0" smtClean="0">
                <a:solidFill>
                  <a:srgbClr val="0070C0"/>
                </a:solidFill>
              </a:rPr>
              <a:t>                           </a:t>
            </a:r>
            <a:r>
              <a:rPr lang="en-US" sz="1100" dirty="0">
                <a:solidFill>
                  <a:srgbClr val="0070C0"/>
                </a:solidFill>
              </a:rPr>
              <a:t>m</a:t>
            </a:r>
            <a:r>
              <a:rPr lang="en-US" sz="1100" dirty="0" smtClean="0">
                <a:solidFill>
                  <a:srgbClr val="0070C0"/>
                </a:solidFill>
              </a:rPr>
              <a:t>eans of Direct </a:t>
            </a:r>
            <a:r>
              <a:rPr lang="en-US" sz="1100" dirty="0">
                <a:solidFill>
                  <a:srgbClr val="0070C0"/>
                </a:solidFill>
              </a:rPr>
              <a:t>N</a:t>
            </a:r>
            <a:r>
              <a:rPr lang="en-US" sz="1100" dirty="0" smtClean="0">
                <a:solidFill>
                  <a:srgbClr val="0070C0"/>
                </a:solidFill>
              </a:rPr>
              <a:t>umerical </a:t>
            </a:r>
            <a:r>
              <a:rPr lang="en-US" sz="1100" dirty="0">
                <a:solidFill>
                  <a:srgbClr val="0070C0"/>
                </a:solidFill>
              </a:rPr>
              <a:t>S</a:t>
            </a:r>
            <a:r>
              <a:rPr lang="en-US" sz="1100" dirty="0" smtClean="0">
                <a:solidFill>
                  <a:srgbClr val="0070C0"/>
                </a:solidFill>
              </a:rPr>
              <a:t>imulation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endParaRPr lang="fr-CH" sz="1100" b="1" dirty="0" smtClean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endParaRPr lang="en-US" sz="1100" b="1" dirty="0">
              <a:solidFill>
                <a:srgbClr val="0070C0"/>
              </a:solidFill>
            </a:endParaRPr>
          </a:p>
          <a:p>
            <a:pPr>
              <a:spcBef>
                <a:spcPts val="800"/>
              </a:spcBef>
              <a:buClrTx/>
              <a:buSzTx/>
              <a:buFontTx/>
              <a:buNone/>
            </a:pPr>
            <a:r>
              <a:rPr lang="en-US" sz="1100" b="1" dirty="0">
                <a:solidFill>
                  <a:srgbClr val="0070C0"/>
                </a:solidFill>
              </a:rPr>
              <a:t>2008 - 2009     </a:t>
            </a:r>
            <a:r>
              <a:rPr lang="en-US" sz="1100" b="1" dirty="0" smtClean="0">
                <a:solidFill>
                  <a:srgbClr val="0070C0"/>
                </a:solidFill>
              </a:rPr>
              <a:t>Institute </a:t>
            </a:r>
            <a:r>
              <a:rPr lang="en-US" sz="1100" b="1" dirty="0">
                <a:solidFill>
                  <a:srgbClr val="0070C0"/>
                </a:solidFill>
              </a:rPr>
              <a:t>of Fluid Mechanics, Uni. Rostock                                                                                                                       </a:t>
            </a:r>
            <a:r>
              <a:rPr lang="en-US" sz="1100" b="1" dirty="0" smtClean="0">
                <a:solidFill>
                  <a:srgbClr val="0070C0"/>
                </a:solidFill>
              </a:rPr>
              <a:t>                </a:t>
            </a:r>
            <a:r>
              <a:rPr lang="en-US" sz="1100" dirty="0" smtClean="0">
                <a:solidFill>
                  <a:srgbClr val="0070C0"/>
                </a:solidFill>
              </a:rPr>
              <a:t>Project</a:t>
            </a:r>
            <a:r>
              <a:rPr lang="en-US" sz="1100" dirty="0">
                <a:solidFill>
                  <a:srgbClr val="0070C0"/>
                </a:solidFill>
              </a:rPr>
              <a:t>: DFG Priority </a:t>
            </a:r>
            <a:r>
              <a:rPr lang="en-US" sz="1100" dirty="0" err="1">
                <a:solidFill>
                  <a:srgbClr val="0070C0"/>
                </a:solidFill>
              </a:rPr>
              <a:t>Programme</a:t>
            </a:r>
            <a:r>
              <a:rPr lang="en-US" sz="1100" dirty="0">
                <a:solidFill>
                  <a:srgbClr val="0070C0"/>
                </a:solidFill>
              </a:rPr>
              <a:t> 1147 Imaging Measurement Methods for Flow Analysis </a:t>
            </a:r>
            <a:r>
              <a:rPr lang="en-US" sz="1100" dirty="0" smtClean="0">
                <a:solidFill>
                  <a:srgbClr val="0070C0"/>
                </a:solidFill>
              </a:rPr>
              <a:t>                                                   Experimental </a:t>
            </a:r>
            <a:r>
              <a:rPr lang="en-US" sz="1100" dirty="0">
                <a:solidFill>
                  <a:srgbClr val="0070C0"/>
                </a:solidFill>
              </a:rPr>
              <a:t>investigation of the flow structures of free jet flow striking the slope of a flat plate                                        </a:t>
            </a:r>
            <a:r>
              <a:rPr lang="en-US" sz="1100" dirty="0" smtClean="0">
                <a:solidFill>
                  <a:srgbClr val="0070C0"/>
                </a:solidFill>
              </a:rPr>
              <a:t>  </a:t>
            </a:r>
            <a:r>
              <a:rPr lang="en-US" sz="1100" dirty="0">
                <a:solidFill>
                  <a:srgbClr val="0070C0"/>
                </a:solidFill>
              </a:rPr>
              <a:t>Numerical analysis of transient flow topology in the wake of a </a:t>
            </a:r>
            <a:r>
              <a:rPr lang="en-US" sz="1100" dirty="0" err="1">
                <a:solidFill>
                  <a:srgbClr val="0070C0"/>
                </a:solidFill>
              </a:rPr>
              <a:t>harbour</a:t>
            </a:r>
            <a:r>
              <a:rPr lang="en-US" sz="1100" dirty="0">
                <a:solidFill>
                  <a:srgbClr val="0070C0"/>
                </a:solidFill>
              </a:rPr>
              <a:t> seal whisker</a:t>
            </a:r>
          </a:p>
          <a:p>
            <a:pPr>
              <a:spcBef>
                <a:spcPts val="800"/>
              </a:spcBef>
              <a:buClrTx/>
              <a:buSzTx/>
              <a:buFontTx/>
              <a:buNone/>
            </a:pPr>
            <a:endParaRPr lang="en-US" sz="1100" b="1" dirty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1100" b="1" dirty="0">
                <a:solidFill>
                  <a:srgbClr val="0070C0"/>
                </a:solidFill>
              </a:rPr>
              <a:t>2007 – 2008      Institute of  Machine Dynamics, Uni. Rostock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Font typeface="Arial" charset="0"/>
              <a:buNone/>
            </a:pPr>
            <a:r>
              <a:rPr lang="en-US" sz="1100" b="1" dirty="0">
                <a:solidFill>
                  <a:srgbClr val="0070C0"/>
                </a:solidFill>
              </a:rPr>
              <a:t>                </a:t>
            </a:r>
            <a:r>
              <a:rPr lang="en-US" sz="1100" dirty="0" smtClean="0">
                <a:solidFill>
                  <a:srgbClr val="0070C0"/>
                </a:solidFill>
              </a:rPr>
              <a:t>Project</a:t>
            </a:r>
            <a:r>
              <a:rPr lang="en-US" sz="1100" dirty="0">
                <a:solidFill>
                  <a:srgbClr val="0070C0"/>
                </a:solidFill>
              </a:rPr>
              <a:t>: </a:t>
            </a:r>
            <a:r>
              <a:rPr lang="en-US" sz="1100" dirty="0" err="1">
                <a:solidFill>
                  <a:srgbClr val="0070C0"/>
                </a:solidFill>
              </a:rPr>
              <a:t>VibKom</a:t>
            </a:r>
            <a:r>
              <a:rPr lang="en-US" sz="1100" dirty="0">
                <a:solidFill>
                  <a:srgbClr val="0070C0"/>
                </a:solidFill>
              </a:rPr>
              <a:t> – Enhance comfort by improving the prediction of global and local vibrations of ship </a:t>
            </a:r>
            <a:r>
              <a:rPr lang="en-US" sz="1100" dirty="0" smtClean="0">
                <a:solidFill>
                  <a:srgbClr val="0070C0"/>
                </a:solidFill>
              </a:rPr>
              <a:t>superstructures</a:t>
            </a:r>
            <a:endParaRPr lang="en-US" sz="1100" dirty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Font typeface="Arial" charset="0"/>
              <a:buNone/>
            </a:pPr>
            <a:endParaRPr lang="en-US" sz="1100" dirty="0">
              <a:solidFill>
                <a:srgbClr val="0070C0"/>
              </a:solidFill>
            </a:endParaRPr>
          </a:p>
          <a:p>
            <a:pPr>
              <a:spcBef>
                <a:spcPts val="800"/>
              </a:spcBef>
              <a:buClrTx/>
              <a:buSzTx/>
              <a:buFontTx/>
              <a:buNone/>
            </a:pPr>
            <a:r>
              <a:rPr lang="en-US" sz="1100" b="1" dirty="0">
                <a:solidFill>
                  <a:srgbClr val="0070C0"/>
                </a:solidFill>
              </a:rPr>
              <a:t>2006 - 2007      Turbocharger Engineering Basic Development at MAN DIESEL SE                                                                               </a:t>
            </a:r>
            <a:r>
              <a:rPr lang="en-US" sz="1100" b="1" dirty="0" smtClean="0">
                <a:solidFill>
                  <a:srgbClr val="0070C0"/>
                </a:solidFill>
              </a:rPr>
              <a:t>  </a:t>
            </a:r>
            <a:r>
              <a:rPr lang="en-US" sz="1100" dirty="0" smtClean="0">
                <a:solidFill>
                  <a:srgbClr val="0070C0"/>
                </a:solidFill>
              </a:rPr>
              <a:t>Numerical vibration </a:t>
            </a:r>
            <a:r>
              <a:rPr lang="en-US" sz="1100" dirty="0">
                <a:solidFill>
                  <a:srgbClr val="0070C0"/>
                </a:solidFill>
              </a:rPr>
              <a:t>analysis, Contact load, Transient thermal loads, Fracture Mechanics of turbines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endParaRPr lang="en-US" sz="11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70C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DUCTILE-BRITTLE TRANSITION OF SNOW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63" y="1871663"/>
            <a:ext cx="3767137" cy="3767137"/>
          </a:xfrm>
          <a:prstGeom prst="rect">
            <a:avLst/>
          </a:prstGeom>
        </p:spPr>
      </p:pic>
      <p:sp>
        <p:nvSpPr>
          <p:cNvPr id="34" name="Line 10"/>
          <p:cNvSpPr>
            <a:spLocks noChangeShapeType="1"/>
          </p:cNvSpPr>
          <p:nvPr/>
        </p:nvSpPr>
        <p:spPr bwMode="auto">
          <a:xfrm flipV="1">
            <a:off x="4419600" y="1540877"/>
            <a:ext cx="0" cy="4097922"/>
          </a:xfrm>
          <a:prstGeom prst="line">
            <a:avLst/>
          </a:prstGeom>
          <a:noFill/>
          <a:ln w="19050">
            <a:solidFill>
              <a:srgbClr val="90003A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AutoShape 11"/>
          <p:cNvSpPr>
            <a:spLocks noChangeArrowheads="1"/>
          </p:cNvSpPr>
          <p:nvPr/>
        </p:nvSpPr>
        <p:spPr bwMode="auto">
          <a:xfrm>
            <a:off x="381000" y="1628775"/>
            <a:ext cx="1981200" cy="352425"/>
          </a:xfrm>
          <a:custGeom>
            <a:avLst/>
            <a:gdLst>
              <a:gd name="G0" fmla="*/ 7620 1 2"/>
              <a:gd name="G1" fmla="*/ 982 1 2"/>
              <a:gd name="G2" fmla="+- 982 0 0"/>
              <a:gd name="G3" fmla="+- 762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7620" y="0"/>
                </a:lnTo>
                <a:lnTo>
                  <a:pt x="7620" y="982"/>
                </a:lnTo>
                <a:lnTo>
                  <a:pt x="0" y="98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 b="1" dirty="0">
                <a:solidFill>
                  <a:srgbClr val="0070C0"/>
                </a:solidFill>
                <a:ea typeface="DejaVu Sans" charset="0"/>
                <a:cs typeface="DejaVu Sans" charset="0"/>
              </a:rPr>
              <a:t>Ductile </a:t>
            </a:r>
            <a:r>
              <a:rPr lang="en-US" sz="1400" b="1" dirty="0" smtClean="0">
                <a:solidFill>
                  <a:srgbClr val="0070C0"/>
                </a:solidFill>
                <a:ea typeface="DejaVu Sans" charset="0"/>
                <a:cs typeface="DejaVu Sans" charset="0"/>
              </a:rPr>
              <a:t>Failure</a:t>
            </a: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6" name="AutoShape 12"/>
          <p:cNvSpPr>
            <a:spLocks noChangeArrowheads="1"/>
          </p:cNvSpPr>
          <p:nvPr/>
        </p:nvSpPr>
        <p:spPr bwMode="auto">
          <a:xfrm>
            <a:off x="6309599" y="1628775"/>
            <a:ext cx="2072401" cy="352425"/>
          </a:xfrm>
          <a:custGeom>
            <a:avLst/>
            <a:gdLst>
              <a:gd name="G0" fmla="*/ 7620 1 2"/>
              <a:gd name="G1" fmla="*/ 982 1 2"/>
              <a:gd name="G2" fmla="+- 982 0 0"/>
              <a:gd name="G3" fmla="+- 762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7620" y="0"/>
                </a:lnTo>
                <a:lnTo>
                  <a:pt x="7620" y="982"/>
                </a:lnTo>
                <a:lnTo>
                  <a:pt x="0" y="98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 b="1" dirty="0">
                <a:solidFill>
                  <a:srgbClr val="0070C0"/>
                </a:solidFill>
                <a:ea typeface="DejaVu Sans" charset="0"/>
                <a:cs typeface="DejaVu Sans" charset="0"/>
              </a:rPr>
              <a:t>Brittle </a:t>
            </a:r>
            <a:r>
              <a:rPr lang="en-US" sz="1400" b="1" dirty="0" err="1">
                <a:solidFill>
                  <a:srgbClr val="0070C0"/>
                </a:solidFill>
                <a:ea typeface="DejaVu Sans" charset="0"/>
                <a:cs typeface="DejaVu Sans" charset="0"/>
              </a:rPr>
              <a:t>Behaviour</a:t>
            </a: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24063"/>
            <a:ext cx="1828800" cy="302650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46" y="1952625"/>
            <a:ext cx="2449653" cy="3109912"/>
          </a:xfrm>
          <a:prstGeom prst="rect">
            <a:avLst/>
          </a:prstGeom>
        </p:spPr>
      </p:pic>
      <p:sp>
        <p:nvSpPr>
          <p:cNvPr id="39" name="Text Placeholder 10"/>
          <p:cNvSpPr txBox="1">
            <a:spLocks/>
          </p:cNvSpPr>
          <p:nvPr/>
        </p:nvSpPr>
        <p:spPr bwMode="auto">
          <a:xfrm>
            <a:off x="4953000" y="5029200"/>
            <a:ext cx="3471479" cy="79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algn="ctr">
              <a:buFont typeface="Arial" pitchFamily="34"/>
              <a:buNone/>
            </a:pPr>
            <a:r>
              <a:rPr lang="en-US" sz="800" b="1" dirty="0" err="1" smtClean="0">
                <a:solidFill>
                  <a:srgbClr val="0070C0"/>
                </a:solidFill>
                <a:latin typeface="Liberation Sans" pitchFamily="34"/>
              </a:rPr>
              <a:t>Kinosita</a:t>
            </a:r>
            <a:r>
              <a:rPr lang="en-US" sz="800" b="1" dirty="0" smtClean="0">
                <a:solidFill>
                  <a:srgbClr val="0070C0"/>
                </a:solidFill>
                <a:latin typeface="Liberation Sans" pitchFamily="34"/>
              </a:rPr>
              <a:t> (1967)</a:t>
            </a:r>
            <a:endParaRPr lang="en-US" sz="800" b="1" dirty="0">
              <a:solidFill>
                <a:srgbClr val="0070C0"/>
              </a:solidFill>
              <a:latin typeface="Liberation Sans" pitchFamily="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62400" y="1261646"/>
            <a:ext cx="1047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90003A"/>
                </a:solidFill>
              </a:rPr>
              <a:t>~10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-4</a:t>
            </a:r>
            <a:r>
              <a:rPr lang="fr-CH" sz="1600" b="1" dirty="0" smtClean="0">
                <a:solidFill>
                  <a:srgbClr val="90003A"/>
                </a:solidFill>
              </a:rPr>
              <a:t>s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-1</a:t>
            </a:r>
            <a:endParaRPr lang="en-US" sz="1600" b="1" baseline="30000" dirty="0">
              <a:solidFill>
                <a:srgbClr val="9000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093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70C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DUCTILE-BRITTLE TRANSITION OF SNOW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  <p:sp>
        <p:nvSpPr>
          <p:cNvPr id="35" name="AutoShape 11"/>
          <p:cNvSpPr>
            <a:spLocks noChangeArrowheads="1"/>
          </p:cNvSpPr>
          <p:nvPr/>
        </p:nvSpPr>
        <p:spPr bwMode="auto">
          <a:xfrm>
            <a:off x="914400" y="1447800"/>
            <a:ext cx="1981200" cy="352425"/>
          </a:xfrm>
          <a:custGeom>
            <a:avLst/>
            <a:gdLst>
              <a:gd name="G0" fmla="*/ 7620 1 2"/>
              <a:gd name="G1" fmla="*/ 982 1 2"/>
              <a:gd name="G2" fmla="+- 982 0 0"/>
              <a:gd name="G3" fmla="+- 762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7620" y="0"/>
                </a:lnTo>
                <a:lnTo>
                  <a:pt x="7620" y="982"/>
                </a:lnTo>
                <a:lnTo>
                  <a:pt x="0" y="98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 b="1" dirty="0">
                <a:solidFill>
                  <a:srgbClr val="0070C0"/>
                </a:solidFill>
                <a:ea typeface="DejaVu Sans" charset="0"/>
                <a:cs typeface="DejaVu Sans" charset="0"/>
              </a:rPr>
              <a:t>Ductile </a:t>
            </a:r>
            <a:r>
              <a:rPr lang="en-US" sz="1400" b="1" dirty="0" smtClean="0">
                <a:solidFill>
                  <a:srgbClr val="0070C0"/>
                </a:solidFill>
                <a:ea typeface="DejaVu Sans" charset="0"/>
                <a:cs typeface="DejaVu Sans" charset="0"/>
              </a:rPr>
              <a:t>Failure</a:t>
            </a: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6" name="AutoShape 12"/>
          <p:cNvSpPr>
            <a:spLocks noChangeArrowheads="1"/>
          </p:cNvSpPr>
          <p:nvPr/>
        </p:nvSpPr>
        <p:spPr bwMode="auto">
          <a:xfrm>
            <a:off x="4785599" y="1447800"/>
            <a:ext cx="2072401" cy="352425"/>
          </a:xfrm>
          <a:custGeom>
            <a:avLst/>
            <a:gdLst>
              <a:gd name="G0" fmla="*/ 7620 1 2"/>
              <a:gd name="G1" fmla="*/ 982 1 2"/>
              <a:gd name="G2" fmla="+- 982 0 0"/>
              <a:gd name="G3" fmla="+- 762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7620" y="0"/>
                </a:lnTo>
                <a:lnTo>
                  <a:pt x="7620" y="982"/>
                </a:lnTo>
                <a:lnTo>
                  <a:pt x="0" y="98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 b="1" dirty="0">
                <a:solidFill>
                  <a:srgbClr val="0070C0"/>
                </a:solidFill>
                <a:ea typeface="DejaVu Sans" charset="0"/>
                <a:cs typeface="DejaVu Sans" charset="0"/>
              </a:rPr>
              <a:t>Brittle </a:t>
            </a:r>
            <a:r>
              <a:rPr lang="en-US" sz="1400" b="1" dirty="0" err="1">
                <a:solidFill>
                  <a:srgbClr val="0070C0"/>
                </a:solidFill>
                <a:ea typeface="DejaVu Sans" charset="0"/>
                <a:cs typeface="DejaVu Sans" charset="0"/>
              </a:rPr>
              <a:t>Behaviour</a:t>
            </a: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00450" y="1371600"/>
            <a:ext cx="1047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90003A"/>
                </a:solidFill>
              </a:rPr>
              <a:t>10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-6</a:t>
            </a:r>
            <a:r>
              <a:rPr lang="fr-CH" sz="1600" b="1" dirty="0" smtClean="0">
                <a:solidFill>
                  <a:srgbClr val="90003A"/>
                </a:solidFill>
              </a:rPr>
              <a:t>s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-1</a:t>
            </a:r>
            <a:endParaRPr lang="en-US" sz="1600" b="1" baseline="30000" dirty="0">
              <a:solidFill>
                <a:srgbClr val="90003A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7600" y="1371600"/>
            <a:ext cx="1047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90003A"/>
                </a:solidFill>
              </a:rPr>
              <a:t>10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-2</a:t>
            </a:r>
            <a:r>
              <a:rPr lang="fr-CH" sz="1600" b="1" dirty="0" smtClean="0">
                <a:solidFill>
                  <a:srgbClr val="90003A"/>
                </a:solidFill>
              </a:rPr>
              <a:t>s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-1</a:t>
            </a:r>
            <a:endParaRPr lang="en-US" sz="1600" b="1" baseline="30000" dirty="0">
              <a:solidFill>
                <a:srgbClr val="90003A"/>
              </a:solidFill>
            </a:endParaRPr>
          </a:p>
        </p:txBody>
      </p:sp>
      <p:pic>
        <p:nvPicPr>
          <p:cNvPr id="4" name="ductile_grain_10-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" y="1706395"/>
            <a:ext cx="3347172" cy="3475205"/>
          </a:xfrm>
          <a:prstGeom prst="rect">
            <a:avLst/>
          </a:prstGeom>
        </p:spPr>
      </p:pic>
      <p:pic>
        <p:nvPicPr>
          <p:cNvPr id="5" name="brittle_grain_10-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00600" y="1706395"/>
            <a:ext cx="3347172" cy="347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922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70C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DUCTILE-BRITTLE TRANSITION OF SNOW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  <p:sp>
        <p:nvSpPr>
          <p:cNvPr id="35" name="AutoShape 11"/>
          <p:cNvSpPr>
            <a:spLocks noChangeArrowheads="1"/>
          </p:cNvSpPr>
          <p:nvPr/>
        </p:nvSpPr>
        <p:spPr bwMode="auto">
          <a:xfrm>
            <a:off x="914400" y="1447800"/>
            <a:ext cx="1981200" cy="352425"/>
          </a:xfrm>
          <a:custGeom>
            <a:avLst/>
            <a:gdLst>
              <a:gd name="G0" fmla="*/ 7620 1 2"/>
              <a:gd name="G1" fmla="*/ 982 1 2"/>
              <a:gd name="G2" fmla="+- 982 0 0"/>
              <a:gd name="G3" fmla="+- 762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7620" y="0"/>
                </a:lnTo>
                <a:lnTo>
                  <a:pt x="7620" y="982"/>
                </a:lnTo>
                <a:lnTo>
                  <a:pt x="0" y="98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 b="1" dirty="0">
                <a:solidFill>
                  <a:srgbClr val="0070C0"/>
                </a:solidFill>
                <a:ea typeface="DejaVu Sans" charset="0"/>
                <a:cs typeface="DejaVu Sans" charset="0"/>
              </a:rPr>
              <a:t>Ductile </a:t>
            </a:r>
            <a:r>
              <a:rPr lang="en-US" sz="1400" b="1" dirty="0" smtClean="0">
                <a:solidFill>
                  <a:srgbClr val="0070C0"/>
                </a:solidFill>
                <a:ea typeface="DejaVu Sans" charset="0"/>
                <a:cs typeface="DejaVu Sans" charset="0"/>
              </a:rPr>
              <a:t>Failure</a:t>
            </a: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6" name="AutoShape 12"/>
          <p:cNvSpPr>
            <a:spLocks noChangeArrowheads="1"/>
          </p:cNvSpPr>
          <p:nvPr/>
        </p:nvSpPr>
        <p:spPr bwMode="auto">
          <a:xfrm>
            <a:off x="4785599" y="1447800"/>
            <a:ext cx="2072401" cy="352425"/>
          </a:xfrm>
          <a:custGeom>
            <a:avLst/>
            <a:gdLst>
              <a:gd name="G0" fmla="*/ 7620 1 2"/>
              <a:gd name="G1" fmla="*/ 982 1 2"/>
              <a:gd name="G2" fmla="+- 982 0 0"/>
              <a:gd name="G3" fmla="+- 762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7620" y="0"/>
                </a:lnTo>
                <a:lnTo>
                  <a:pt x="7620" y="982"/>
                </a:lnTo>
                <a:lnTo>
                  <a:pt x="0" y="98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 b="1" dirty="0">
                <a:solidFill>
                  <a:srgbClr val="0070C0"/>
                </a:solidFill>
                <a:ea typeface="DejaVu Sans" charset="0"/>
                <a:cs typeface="DejaVu Sans" charset="0"/>
              </a:rPr>
              <a:t>Brittle </a:t>
            </a:r>
            <a:r>
              <a:rPr lang="en-US" sz="1400" b="1" dirty="0" err="1">
                <a:solidFill>
                  <a:srgbClr val="0070C0"/>
                </a:solidFill>
                <a:ea typeface="DejaVu Sans" charset="0"/>
                <a:cs typeface="DejaVu Sans" charset="0"/>
              </a:rPr>
              <a:t>Behaviour</a:t>
            </a: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00450" y="1371600"/>
            <a:ext cx="1047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90003A"/>
                </a:solidFill>
              </a:rPr>
              <a:t>10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-6</a:t>
            </a:r>
            <a:r>
              <a:rPr lang="fr-CH" sz="1600" b="1" dirty="0" smtClean="0">
                <a:solidFill>
                  <a:srgbClr val="90003A"/>
                </a:solidFill>
              </a:rPr>
              <a:t>s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-1</a:t>
            </a:r>
            <a:endParaRPr lang="en-US" sz="1600" b="1" baseline="30000" dirty="0">
              <a:solidFill>
                <a:srgbClr val="90003A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7600" y="1371600"/>
            <a:ext cx="1047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90003A"/>
                </a:solidFill>
              </a:rPr>
              <a:t>10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-2</a:t>
            </a:r>
            <a:r>
              <a:rPr lang="fr-CH" sz="1600" b="1" dirty="0" smtClean="0">
                <a:solidFill>
                  <a:srgbClr val="90003A"/>
                </a:solidFill>
              </a:rPr>
              <a:t>s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-1</a:t>
            </a:r>
            <a:endParaRPr lang="en-US" sz="1600" b="1" baseline="30000" dirty="0">
              <a:solidFill>
                <a:srgbClr val="90003A"/>
              </a:solidFill>
            </a:endParaRPr>
          </a:p>
        </p:txBody>
      </p:sp>
      <p:pic>
        <p:nvPicPr>
          <p:cNvPr id="2" name="brittle_bond_10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24614" y="1706395"/>
            <a:ext cx="3328786" cy="3455986"/>
          </a:xfrm>
          <a:prstGeom prst="rect">
            <a:avLst/>
          </a:prstGeom>
        </p:spPr>
      </p:pic>
      <p:pic>
        <p:nvPicPr>
          <p:cNvPr id="3" name="ductile_bond_10-6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" y="1706395"/>
            <a:ext cx="3347172" cy="347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365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INTERFACE COUPLING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1295400"/>
            <a:ext cx="809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 smtClean="0">
                <a:solidFill>
                  <a:srgbClr val="0070C0"/>
                </a:solidFill>
              </a:rPr>
              <a:t>Surface Elements in FEM   =   </a:t>
            </a:r>
            <a:r>
              <a:rPr lang="fr-CH" sz="1600" b="1" dirty="0" err="1" smtClean="0">
                <a:solidFill>
                  <a:srgbClr val="0070C0"/>
                </a:solidFill>
              </a:rPr>
              <a:t>Boundary</a:t>
            </a:r>
            <a:r>
              <a:rPr lang="fr-CH" sz="1600" b="1" dirty="0" smtClean="0">
                <a:solidFill>
                  <a:srgbClr val="0070C0"/>
                </a:solidFill>
              </a:rPr>
              <a:t> Elements in DEM 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5929" r="9611"/>
          <a:stretch>
            <a:fillRect/>
          </a:stretch>
        </p:blipFill>
        <p:spPr>
          <a:xfrm>
            <a:off x="4937506" y="1818348"/>
            <a:ext cx="3420240" cy="3673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16956" r="17344" b="9075"/>
          <a:stretch>
            <a:fillRect/>
          </a:stretch>
        </p:blipFill>
        <p:spPr>
          <a:xfrm>
            <a:off x="881761" y="1818348"/>
            <a:ext cx="3200400" cy="3374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0891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RIGID TREAD – TERRAIN INTERACTION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  <p:pic>
        <p:nvPicPr>
          <p:cNvPr id="10" name="General-Rubber-IceVelocityMag-Vie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800" y="1295401"/>
            <a:ext cx="3154363" cy="4234571"/>
          </a:xfrm>
          <a:prstGeom prst="rect">
            <a:avLst/>
          </a:prstGeom>
        </p:spPr>
      </p:pic>
      <p:pic>
        <p:nvPicPr>
          <p:cNvPr id="11" name="YZback-Rubber-IceVelocityMag-View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10149" y="1295400"/>
            <a:ext cx="3154363" cy="423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91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FINITE ELEMENT METHOD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37990" y="1447800"/>
            <a:ext cx="4025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Newton’s</a:t>
            </a:r>
            <a:r>
              <a:rPr lang="fr-CH" sz="1600" b="1" dirty="0" smtClean="0">
                <a:solidFill>
                  <a:srgbClr val="0070C0"/>
                </a:solidFill>
              </a:rPr>
              <a:t> second </a:t>
            </a:r>
            <a:r>
              <a:rPr lang="fr-CH" sz="1600" b="1" dirty="0" err="1" smtClean="0">
                <a:solidFill>
                  <a:srgbClr val="0070C0"/>
                </a:solidFill>
              </a:rPr>
              <a:t>law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including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internal</a:t>
            </a:r>
            <a:r>
              <a:rPr lang="fr-CH" sz="1600" b="1" dirty="0" smtClean="0">
                <a:solidFill>
                  <a:srgbClr val="0070C0"/>
                </a:solidFill>
              </a:rPr>
              <a:t> force </a:t>
            </a:r>
            <a:r>
              <a:rPr lang="fr-CH" sz="1600" b="1" dirty="0" err="1" smtClean="0">
                <a:solidFill>
                  <a:srgbClr val="0070C0"/>
                </a:solidFill>
              </a:rPr>
              <a:t>term</a:t>
            </a:r>
            <a:r>
              <a:rPr lang="fr-CH" sz="1600" b="1" dirty="0" smtClean="0">
                <a:solidFill>
                  <a:srgbClr val="0070C0"/>
                </a:solidFill>
              </a:rPr>
              <a:t> and </a:t>
            </a:r>
            <a:r>
              <a:rPr lang="fr-CH" sz="1600" b="1" dirty="0" err="1" smtClean="0">
                <a:solidFill>
                  <a:srgbClr val="0070C0"/>
                </a:solidFill>
              </a:rPr>
              <a:t>Hook’s</a:t>
            </a:r>
            <a:r>
              <a:rPr lang="fr-CH" sz="1600" b="1" dirty="0" smtClean="0">
                <a:solidFill>
                  <a:srgbClr val="0070C0"/>
                </a:solidFill>
              </a:rPr>
              <a:t> linear </a:t>
            </a:r>
            <a:r>
              <a:rPr lang="fr-CH" sz="1600" b="1" dirty="0" err="1" smtClean="0">
                <a:solidFill>
                  <a:srgbClr val="0070C0"/>
                </a:solidFill>
              </a:rPr>
              <a:t>elastic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law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47" b="8465"/>
          <a:stretch/>
        </p:blipFill>
        <p:spPr>
          <a:xfrm>
            <a:off x="4657492" y="2353040"/>
            <a:ext cx="4105507" cy="3025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" y="1447800"/>
            <a:ext cx="4118610" cy="5829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4" t="8345" r="26921" b="42138"/>
          <a:stretch/>
        </p:blipFill>
        <p:spPr>
          <a:xfrm>
            <a:off x="1019174" y="2353040"/>
            <a:ext cx="3381375" cy="237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91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XDEM - FEM COUPLING PROCEDURE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 bwMode="auto">
          <a:xfrm rot="1506647">
            <a:off x="3212553" y="2889882"/>
            <a:ext cx="2723777" cy="940367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sm" len="sm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5043" t="20334" r="15138"/>
          <a:stretch>
            <a:fillRect/>
          </a:stretch>
        </p:blipFill>
        <p:spPr>
          <a:xfrm>
            <a:off x="5893124" y="3703141"/>
            <a:ext cx="2815919" cy="18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t="14515" b="24202"/>
          <a:stretch>
            <a:fillRect/>
          </a:stretch>
        </p:blipFill>
        <p:spPr>
          <a:xfrm>
            <a:off x="6096389" y="3116568"/>
            <a:ext cx="2511360" cy="4831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15" name="Freeform 14"/>
          <p:cNvSpPr/>
          <p:nvPr/>
        </p:nvSpPr>
        <p:spPr>
          <a:xfrm rot="642600">
            <a:off x="1369344" y="2230007"/>
            <a:ext cx="182520" cy="8121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6" name="Freeform 15"/>
          <p:cNvSpPr/>
          <p:nvPr/>
        </p:nvSpPr>
        <p:spPr>
          <a:xfrm rot="1803600">
            <a:off x="795336" y="1524483"/>
            <a:ext cx="2032199" cy="1895760"/>
          </a:xfrm>
          <a:custGeom>
            <a:avLst>
              <a:gd name="f0" fmla="val 325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10800 f11 1"/>
              <a:gd name="f22" fmla="*/ 0 f12 1"/>
              <a:gd name="f23" fmla="*/ f14 1 f3"/>
              <a:gd name="f24" fmla="*/ 0 f11 1"/>
              <a:gd name="f25" fmla="*/ 21600 f12 1"/>
              <a:gd name="f26" fmla="*/ 21600 f11 1"/>
              <a:gd name="f27" fmla="+- f16 10800 0"/>
              <a:gd name="f28" fmla="+- 21600 0 f15"/>
              <a:gd name="f29" fmla="*/ f16 f11 1"/>
              <a:gd name="f30" fmla="+- f23 0 f2"/>
              <a:gd name="f31" fmla="*/ f28 1 2"/>
              <a:gd name="f32" fmla="*/ f27 f11 1"/>
              <a:gd name="f33" fmla="+- 21600 0 f31"/>
              <a:gd name="f34" fmla="*/ f33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21" y="f22"/>
              </a:cxn>
              <a:cxn ang="f30">
                <a:pos x="f29" y="f20"/>
              </a:cxn>
              <a:cxn ang="f30">
                <a:pos x="f24" y="f25"/>
              </a:cxn>
              <a:cxn ang="f30">
                <a:pos x="f21" y="f25"/>
              </a:cxn>
              <a:cxn ang="f30">
                <a:pos x="f26" y="f25"/>
              </a:cxn>
              <a:cxn ang="f30">
                <a:pos x="f34" y="f20"/>
              </a:cxn>
            </a:cxnLst>
            <a:rect l="f29" t="f20" r="f32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384119" y="1577342"/>
            <a:ext cx="2273001" cy="17108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000080"/>
              </a:gs>
              <a:gs pos="100000">
                <a:srgbClr val="FFFFFF"/>
              </a:gs>
            </a:gsLst>
            <a:lin ang="2700000"/>
          </a:gradFill>
          <a:ln w="381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/>
          </a:p>
        </p:txBody>
      </p:sp>
      <p:sp>
        <p:nvSpPr>
          <p:cNvPr id="18" name="Straight Connector 17"/>
          <p:cNvSpPr/>
          <p:nvPr/>
        </p:nvSpPr>
        <p:spPr>
          <a:xfrm flipV="1">
            <a:off x="1614878" y="2447281"/>
            <a:ext cx="524881" cy="172079"/>
          </a:xfrm>
          <a:prstGeom prst="line">
            <a:avLst/>
          </a:prstGeom>
          <a:noFill/>
          <a:ln w="38160">
            <a:solidFill>
              <a:srgbClr val="99CC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9" name="Straight Connector 18"/>
          <p:cNvSpPr/>
          <p:nvPr/>
        </p:nvSpPr>
        <p:spPr>
          <a:xfrm flipH="1" flipV="1">
            <a:off x="1491479" y="2241180"/>
            <a:ext cx="123397" cy="377820"/>
          </a:xfrm>
          <a:prstGeom prst="line">
            <a:avLst/>
          </a:prstGeom>
          <a:noFill/>
          <a:ln w="38160">
            <a:solidFill>
              <a:srgbClr val="99CC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41852" y="2045067"/>
            <a:ext cx="533520" cy="569520"/>
            <a:chOff x="1795320" y="2741399"/>
            <a:chExt cx="533520" cy="569520"/>
          </a:xfrm>
        </p:grpSpPr>
        <p:sp>
          <p:nvSpPr>
            <p:cNvPr id="21" name="Freeform 20"/>
            <p:cNvSpPr/>
            <p:nvPr/>
          </p:nvSpPr>
          <p:spPr>
            <a:xfrm>
              <a:off x="1795320" y="2741399"/>
              <a:ext cx="533520" cy="5695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F</a:t>
              </a:r>
              <a:r>
                <a:rPr lang="de-DE" sz="2400" b="1" i="0" u="none" strike="noStrike" baseline="-2500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n</a:t>
              </a:r>
            </a:p>
          </p:txBody>
        </p:sp>
        <p:sp>
          <p:nvSpPr>
            <p:cNvPr id="22" name="Straight Connector 21"/>
            <p:cNvSpPr/>
            <p:nvPr/>
          </p:nvSpPr>
          <p:spPr>
            <a:xfrm>
              <a:off x="1996200" y="2770200"/>
              <a:ext cx="1083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95812" y="1946366"/>
            <a:ext cx="425880" cy="510119"/>
            <a:chOff x="1349280" y="2658600"/>
            <a:chExt cx="425880" cy="510119"/>
          </a:xfrm>
        </p:grpSpPr>
        <p:sp>
          <p:nvSpPr>
            <p:cNvPr id="24" name="Freeform 23"/>
            <p:cNvSpPr/>
            <p:nvPr/>
          </p:nvSpPr>
          <p:spPr>
            <a:xfrm>
              <a:off x="1349280" y="2658600"/>
              <a:ext cx="425880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F</a:t>
              </a:r>
              <a:r>
                <a:rPr lang="de-DE" sz="2400" b="1" i="0" u="none" strike="noStrike" baseline="-2500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t</a:t>
              </a:r>
            </a:p>
          </p:txBody>
        </p:sp>
        <p:sp>
          <p:nvSpPr>
            <p:cNvPr id="25" name="Straight Connector 24"/>
            <p:cNvSpPr/>
            <p:nvPr/>
          </p:nvSpPr>
          <p:spPr>
            <a:xfrm>
              <a:off x="1512000" y="2687040"/>
              <a:ext cx="1083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26" name="Text Placeholder 25"/>
          <p:cNvSpPr txBox="1">
            <a:spLocks/>
          </p:cNvSpPr>
          <p:nvPr/>
        </p:nvSpPr>
        <p:spPr bwMode="auto">
          <a:xfrm>
            <a:off x="584499" y="3888517"/>
            <a:ext cx="2667000" cy="10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200" b="1" dirty="0" smtClean="0">
                <a:solidFill>
                  <a:srgbClr val="0070C0"/>
                </a:solidFill>
                <a:latin typeface="+mn-lt"/>
              </a:rPr>
              <a:t>Prediction of impact force on boundary on DEM side</a:t>
            </a:r>
          </a:p>
        </p:txBody>
      </p:sp>
      <p:sp>
        <p:nvSpPr>
          <p:cNvPr id="27" name="Text Placeholder 26"/>
          <p:cNvSpPr txBox="1">
            <a:spLocks/>
          </p:cNvSpPr>
          <p:nvPr/>
        </p:nvSpPr>
        <p:spPr bwMode="auto">
          <a:xfrm>
            <a:off x="6106469" y="2447281"/>
            <a:ext cx="2491200" cy="56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200" b="1" dirty="0" smtClean="0">
                <a:solidFill>
                  <a:srgbClr val="0070C0"/>
                </a:solidFill>
                <a:latin typeface="+mn-lt"/>
              </a:rPr>
              <a:t>Interpolation of forces by means of FE shape functions</a:t>
            </a:r>
            <a:endParaRPr lang="en-US" sz="1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8" name="Text Placeholder 27"/>
          <p:cNvSpPr txBox="1">
            <a:spLocks/>
          </p:cNvSpPr>
          <p:nvPr/>
        </p:nvSpPr>
        <p:spPr bwMode="auto">
          <a:xfrm>
            <a:off x="3719010" y="3311817"/>
            <a:ext cx="1733550" cy="82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 algn="ctr">
              <a:buClr>
                <a:srgbClr val="000080"/>
              </a:buClr>
              <a:buNone/>
            </a:pPr>
            <a:r>
              <a:rPr lang="en-US" sz="1200" b="1" dirty="0" smtClean="0">
                <a:solidFill>
                  <a:srgbClr val="0070C0"/>
                </a:solidFill>
                <a:latin typeface="+mn-lt"/>
              </a:rPr>
              <a:t>Transfer of counterpart force</a:t>
            </a:r>
            <a:endParaRPr lang="en-US" sz="1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9" name="Straight Connector 28"/>
          <p:cNvSpPr/>
          <p:nvPr/>
        </p:nvSpPr>
        <p:spPr>
          <a:xfrm flipH="1">
            <a:off x="1060181" y="2639223"/>
            <a:ext cx="522000" cy="181080"/>
          </a:xfrm>
          <a:prstGeom prst="line">
            <a:avLst/>
          </a:prstGeom>
          <a:noFill/>
          <a:ln w="38160">
            <a:solidFill>
              <a:srgbClr val="90003A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30" name="Straight Connector 29"/>
          <p:cNvSpPr/>
          <p:nvPr/>
        </p:nvSpPr>
        <p:spPr>
          <a:xfrm>
            <a:off x="1599839" y="2619001"/>
            <a:ext cx="121960" cy="341280"/>
          </a:xfrm>
          <a:prstGeom prst="line">
            <a:avLst/>
          </a:prstGeom>
          <a:noFill/>
          <a:ln w="38160">
            <a:solidFill>
              <a:srgbClr val="90003A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04644" y="2245166"/>
            <a:ext cx="596936" cy="463846"/>
            <a:chOff x="621720" y="2957400"/>
            <a:chExt cx="596936" cy="463846"/>
          </a:xfrm>
        </p:grpSpPr>
        <p:sp>
          <p:nvSpPr>
            <p:cNvPr id="32" name="Freeform 31"/>
            <p:cNvSpPr/>
            <p:nvPr/>
          </p:nvSpPr>
          <p:spPr>
            <a:xfrm>
              <a:off x="621720" y="2957400"/>
              <a:ext cx="596936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-F</a:t>
              </a:r>
              <a:r>
                <a:rPr lang="de-DE" sz="2400" b="1" i="0" u="none" strike="noStrike" baseline="-2500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n</a:t>
              </a:r>
            </a:p>
          </p:txBody>
        </p:sp>
        <p:sp>
          <p:nvSpPr>
            <p:cNvPr id="33" name="Straight Connector 32"/>
            <p:cNvSpPr/>
            <p:nvPr/>
          </p:nvSpPr>
          <p:spPr>
            <a:xfrm>
              <a:off x="844199" y="2986200"/>
              <a:ext cx="108361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77640" y="2970187"/>
            <a:ext cx="540830" cy="463846"/>
            <a:chOff x="1226520" y="3594960"/>
            <a:chExt cx="540830" cy="463846"/>
          </a:xfrm>
        </p:grpSpPr>
        <p:sp>
          <p:nvSpPr>
            <p:cNvPr id="35" name="Freeform 34"/>
            <p:cNvSpPr/>
            <p:nvPr/>
          </p:nvSpPr>
          <p:spPr>
            <a:xfrm>
              <a:off x="1226520" y="3594960"/>
              <a:ext cx="540830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-F</a:t>
              </a:r>
              <a:r>
                <a:rPr lang="de-DE" sz="2400" b="1" i="0" u="none" strike="noStrike" baseline="-2500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t</a:t>
              </a:r>
            </a:p>
          </p:txBody>
        </p:sp>
        <p:sp>
          <p:nvSpPr>
            <p:cNvPr id="36" name="Straight Connector 35"/>
            <p:cNvSpPr/>
            <p:nvPr/>
          </p:nvSpPr>
          <p:spPr>
            <a:xfrm>
              <a:off x="1440360" y="3623400"/>
              <a:ext cx="10835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321725" y="2967209"/>
            <a:ext cx="471902" cy="463846"/>
            <a:chOff x="4754879" y="2371320"/>
            <a:chExt cx="471902" cy="463846"/>
          </a:xfrm>
        </p:grpSpPr>
        <p:sp>
          <p:nvSpPr>
            <p:cNvPr id="38" name="Freeform 37"/>
            <p:cNvSpPr/>
            <p:nvPr/>
          </p:nvSpPr>
          <p:spPr>
            <a:xfrm>
              <a:off x="4754879" y="2371320"/>
              <a:ext cx="471902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-F</a:t>
              </a:r>
            </a:p>
          </p:txBody>
        </p:sp>
        <p:sp>
          <p:nvSpPr>
            <p:cNvPr id="39" name="Straight Connector 38"/>
            <p:cNvSpPr/>
            <p:nvPr/>
          </p:nvSpPr>
          <p:spPr>
            <a:xfrm>
              <a:off x="4968720" y="2399760"/>
              <a:ext cx="1083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15280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XDEM - FEM COUPLING PROCEDURE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  <p:sp>
        <p:nvSpPr>
          <p:cNvPr id="40" name="Right Arrow 39"/>
          <p:cNvSpPr/>
          <p:nvPr/>
        </p:nvSpPr>
        <p:spPr bwMode="auto">
          <a:xfrm rot="1506647">
            <a:off x="2835145" y="3249107"/>
            <a:ext cx="2444074" cy="940367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sm" len="sm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l="11151" t="9687" r="10897" b="-474"/>
          <a:stretch/>
        </p:blipFill>
        <p:spPr>
          <a:xfrm>
            <a:off x="644152" y="1447800"/>
            <a:ext cx="2546973" cy="20540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roup 41"/>
          <p:cNvGrpSpPr/>
          <p:nvPr/>
        </p:nvGrpSpPr>
        <p:grpSpPr>
          <a:xfrm>
            <a:off x="7910639" y="1785916"/>
            <a:ext cx="1004761" cy="619559"/>
            <a:chOff x="1667519" y="4320720"/>
            <a:chExt cx="1004761" cy="619559"/>
          </a:xfrm>
        </p:grpSpPr>
        <p:cxnSp>
          <p:nvCxnSpPr>
            <p:cNvPr id="43" name="Straight Arrow Connector 42"/>
            <p:cNvCxnSpPr/>
            <p:nvPr/>
          </p:nvCxnSpPr>
          <p:spPr>
            <a:xfrm>
              <a:off x="1965240" y="4934160"/>
              <a:ext cx="614159" cy="0"/>
            </a:xfrm>
            <a:prstGeom prst="straightConnector1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44" name="Straight Arrow Connector 43"/>
            <p:cNvCxnSpPr/>
            <p:nvPr/>
          </p:nvCxnSpPr>
          <p:spPr>
            <a:xfrm flipV="1">
              <a:off x="1965240" y="4320720"/>
              <a:ext cx="360" cy="613440"/>
            </a:xfrm>
            <a:prstGeom prst="straightConnector1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45" name="Straight Arrow Connector 44"/>
            <p:cNvCxnSpPr/>
            <p:nvPr/>
          </p:nvCxnSpPr>
          <p:spPr>
            <a:xfrm flipV="1">
              <a:off x="1965240" y="4559760"/>
              <a:ext cx="433799" cy="374400"/>
            </a:xfrm>
            <a:prstGeom prst="straightConnector1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46" name="Freeform 45"/>
            <p:cNvSpPr/>
            <p:nvPr/>
          </p:nvSpPr>
          <p:spPr>
            <a:xfrm>
              <a:off x="1667519" y="4480560"/>
              <a:ext cx="366480" cy="4597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Z</a:t>
              </a:r>
            </a:p>
          </p:txBody>
        </p:sp>
        <p:sp>
          <p:nvSpPr>
            <p:cNvPr id="47" name="Freeform 46"/>
            <p:cNvSpPr/>
            <p:nvPr/>
          </p:nvSpPr>
          <p:spPr>
            <a:xfrm>
              <a:off x="2288880" y="4437360"/>
              <a:ext cx="383400" cy="4597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Y</a:t>
              </a:r>
            </a:p>
          </p:txBody>
        </p:sp>
      </p:grpSp>
      <p:sp>
        <p:nvSpPr>
          <p:cNvPr id="48" name="Freeform 47"/>
          <p:cNvSpPr/>
          <p:nvPr/>
        </p:nvSpPr>
        <p:spPr>
          <a:xfrm rot="2024293">
            <a:off x="5377738" y="2726572"/>
            <a:ext cx="2254787" cy="1870886"/>
          </a:xfrm>
          <a:custGeom>
            <a:avLst>
              <a:gd name="f0" fmla="val 325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10800 f11 1"/>
              <a:gd name="f22" fmla="*/ 0 f12 1"/>
              <a:gd name="f23" fmla="*/ f14 1 f3"/>
              <a:gd name="f24" fmla="*/ 0 f11 1"/>
              <a:gd name="f25" fmla="*/ 21600 f12 1"/>
              <a:gd name="f26" fmla="*/ 21600 f11 1"/>
              <a:gd name="f27" fmla="+- f16 10800 0"/>
              <a:gd name="f28" fmla="+- 21600 0 f15"/>
              <a:gd name="f29" fmla="*/ f16 f11 1"/>
              <a:gd name="f30" fmla="+- f23 0 f2"/>
              <a:gd name="f31" fmla="*/ f28 1 2"/>
              <a:gd name="f32" fmla="*/ f27 f11 1"/>
              <a:gd name="f33" fmla="+- 21600 0 f31"/>
              <a:gd name="f34" fmla="*/ f33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21" y="f22"/>
              </a:cxn>
              <a:cxn ang="f30">
                <a:pos x="f29" y="f20"/>
              </a:cxn>
              <a:cxn ang="f30">
                <a:pos x="f24" y="f25"/>
              </a:cxn>
              <a:cxn ang="f30">
                <a:pos x="f21" y="f25"/>
              </a:cxn>
              <a:cxn ang="f30">
                <a:pos x="f26" y="f25"/>
              </a:cxn>
              <a:cxn ang="f30">
                <a:pos x="f34" y="f20"/>
              </a:cxn>
            </a:cxnLst>
            <a:rect l="f29" t="f20" r="f32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49" name="Straight Connector 48"/>
          <p:cNvSpPr/>
          <p:nvPr/>
        </p:nvSpPr>
        <p:spPr>
          <a:xfrm flipH="1">
            <a:off x="7082967" y="2399356"/>
            <a:ext cx="1125752" cy="175814"/>
          </a:xfrm>
          <a:prstGeom prst="line">
            <a:avLst/>
          </a:prstGeom>
          <a:noFill/>
          <a:ln w="25400">
            <a:solidFill>
              <a:srgbClr val="90003A"/>
            </a:solidFill>
            <a:prstDash val="sysDash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50" name="Freeform 49"/>
          <p:cNvSpPr/>
          <p:nvPr/>
        </p:nvSpPr>
        <p:spPr>
          <a:xfrm rot="642600">
            <a:off x="6606802" y="3659926"/>
            <a:ext cx="182520" cy="491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168111" y="4995386"/>
            <a:ext cx="483122" cy="463846"/>
            <a:chOff x="4922458" y="3792960"/>
            <a:chExt cx="483122" cy="463846"/>
          </a:xfrm>
        </p:grpSpPr>
        <p:sp>
          <p:nvSpPr>
            <p:cNvPr id="52" name="Freeform 51"/>
            <p:cNvSpPr/>
            <p:nvPr/>
          </p:nvSpPr>
          <p:spPr>
            <a:xfrm>
              <a:off x="4922458" y="3792960"/>
              <a:ext cx="483122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just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 smtClean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u</a:t>
              </a:r>
              <a:r>
                <a:rPr lang="de-DE" sz="2400" b="1" i="0" u="none" strike="noStrike" baseline="30000" dirty="0" smtClean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3</a:t>
              </a:r>
              <a:endParaRPr lang="de-DE" sz="2400" b="1" i="0" u="none" strike="noStrike" baseline="30000" dirty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>
              <a:off x="5102280" y="3858119"/>
              <a:ext cx="1029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54" name="Straight Connector 53"/>
          <p:cNvSpPr/>
          <p:nvPr/>
        </p:nvSpPr>
        <p:spPr>
          <a:xfrm flipH="1" flipV="1">
            <a:off x="5056658" y="3807988"/>
            <a:ext cx="941148" cy="138781"/>
          </a:xfrm>
          <a:prstGeom prst="line">
            <a:avLst/>
          </a:prstGeom>
          <a:noFill/>
          <a:ln w="38160">
            <a:solidFill>
              <a:srgbClr val="90003A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55" name="Straight Connector 54"/>
          <p:cNvSpPr/>
          <p:nvPr/>
        </p:nvSpPr>
        <p:spPr>
          <a:xfrm flipH="1" flipV="1">
            <a:off x="6334405" y="2418570"/>
            <a:ext cx="806400" cy="156600"/>
          </a:xfrm>
          <a:prstGeom prst="line">
            <a:avLst/>
          </a:prstGeom>
          <a:noFill/>
          <a:ln w="38160">
            <a:solidFill>
              <a:srgbClr val="90003A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418825" y="2496690"/>
            <a:ext cx="483122" cy="463846"/>
            <a:chOff x="5930819" y="2245320"/>
            <a:chExt cx="483122" cy="463846"/>
          </a:xfrm>
        </p:grpSpPr>
        <p:sp>
          <p:nvSpPr>
            <p:cNvPr id="57" name="Freeform 56"/>
            <p:cNvSpPr/>
            <p:nvPr/>
          </p:nvSpPr>
          <p:spPr>
            <a:xfrm>
              <a:off x="5930819" y="2245320"/>
              <a:ext cx="483122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just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u</a:t>
              </a:r>
              <a:r>
                <a:rPr lang="de-DE" sz="2400" b="1" i="0" u="none" strike="noStrike" baseline="3000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2</a:t>
              </a:r>
            </a:p>
          </p:txBody>
        </p:sp>
        <p:sp>
          <p:nvSpPr>
            <p:cNvPr id="58" name="Straight Connector 57"/>
            <p:cNvSpPr/>
            <p:nvPr/>
          </p:nvSpPr>
          <p:spPr>
            <a:xfrm>
              <a:off x="6110640" y="2310480"/>
              <a:ext cx="10295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59" name="Straight Connector 58"/>
          <p:cNvSpPr/>
          <p:nvPr/>
        </p:nvSpPr>
        <p:spPr>
          <a:xfrm flipH="1">
            <a:off x="6901946" y="4906047"/>
            <a:ext cx="729831" cy="141864"/>
          </a:xfrm>
          <a:prstGeom prst="line">
            <a:avLst/>
          </a:prstGeom>
          <a:noFill/>
          <a:ln w="38160">
            <a:solidFill>
              <a:srgbClr val="90003A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6681257" y="3167350"/>
            <a:ext cx="2042443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000080"/>
              </a:gs>
              <a:gs pos="100000">
                <a:srgbClr val="FFFFFF"/>
              </a:gs>
            </a:gsLst>
            <a:lin ang="2700000"/>
          </a:gradFill>
          <a:ln w="381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61" name="Straight Connector 60"/>
          <p:cNvSpPr/>
          <p:nvPr/>
        </p:nvSpPr>
        <p:spPr>
          <a:xfrm flipH="1">
            <a:off x="7630475" y="2391271"/>
            <a:ext cx="590776" cy="1639360"/>
          </a:xfrm>
          <a:prstGeom prst="line">
            <a:avLst/>
          </a:prstGeom>
          <a:noFill/>
          <a:ln w="38160">
            <a:solidFill>
              <a:srgbClr val="4C4C4C">
                <a:alpha val="61000"/>
              </a:srgbClr>
            </a:solidFill>
            <a:prstDash val="sysDash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7714771" y="3579603"/>
            <a:ext cx="398520" cy="510119"/>
            <a:chOff x="7314120" y="4296960"/>
            <a:chExt cx="398520" cy="510119"/>
          </a:xfrm>
        </p:grpSpPr>
        <p:sp>
          <p:nvSpPr>
            <p:cNvPr id="63" name="Freeform 62"/>
            <p:cNvSpPr/>
            <p:nvPr/>
          </p:nvSpPr>
          <p:spPr>
            <a:xfrm>
              <a:off x="7314120" y="4296960"/>
              <a:ext cx="398520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x</a:t>
              </a:r>
              <a:r>
                <a:rPr lang="de-DE" sz="2400" b="1" i="0" u="none" strike="noStrike" baseline="-25000" dirty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j</a:t>
              </a:r>
            </a:p>
          </p:txBody>
        </p:sp>
        <p:sp>
          <p:nvSpPr>
            <p:cNvPr id="64" name="Straight Connector 63"/>
            <p:cNvSpPr/>
            <p:nvPr/>
          </p:nvSpPr>
          <p:spPr>
            <a:xfrm>
              <a:off x="7448760" y="4362120"/>
              <a:ext cx="10835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65" name="Text Placeholder 23"/>
          <p:cNvSpPr txBox="1">
            <a:spLocks/>
          </p:cNvSpPr>
          <p:nvPr/>
        </p:nvSpPr>
        <p:spPr bwMode="auto">
          <a:xfrm>
            <a:off x="581400" y="3436651"/>
            <a:ext cx="2619000" cy="105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200" b="1" dirty="0" smtClean="0">
                <a:solidFill>
                  <a:srgbClr val="0070C0"/>
                </a:solidFill>
                <a:latin typeface="+mn-lt"/>
              </a:rPr>
              <a:t>Prediction of displacement at element nodes by means             FEM solver</a:t>
            </a:r>
            <a:endParaRPr lang="en-US" sz="1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6" name="Text Placeholder 42"/>
          <p:cNvSpPr txBox="1">
            <a:spLocks/>
          </p:cNvSpPr>
          <p:nvPr/>
        </p:nvSpPr>
        <p:spPr bwMode="auto">
          <a:xfrm>
            <a:off x="3569855" y="3000138"/>
            <a:ext cx="1583368" cy="105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200" b="1" dirty="0" smtClean="0">
                <a:solidFill>
                  <a:srgbClr val="0070C0"/>
                </a:solidFill>
                <a:latin typeface="+mn-lt"/>
              </a:rPr>
              <a:t>Transfer displacement vectors</a:t>
            </a:r>
            <a:endParaRPr lang="en-US" sz="1200" b="1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4234764" y="3438318"/>
            <a:ext cx="369310" cy="463846"/>
            <a:chOff x="3504085" y="2389680"/>
            <a:chExt cx="369310" cy="463846"/>
          </a:xfrm>
        </p:grpSpPr>
        <p:sp>
          <p:nvSpPr>
            <p:cNvPr id="68" name="Freeform 67"/>
            <p:cNvSpPr/>
            <p:nvPr/>
          </p:nvSpPr>
          <p:spPr>
            <a:xfrm>
              <a:off x="3504085" y="2389680"/>
              <a:ext cx="369310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just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u</a:t>
              </a:r>
            </a:p>
          </p:txBody>
        </p:sp>
        <p:sp>
          <p:nvSpPr>
            <p:cNvPr id="69" name="Straight Connector 68"/>
            <p:cNvSpPr/>
            <p:nvPr/>
          </p:nvSpPr>
          <p:spPr>
            <a:xfrm>
              <a:off x="3627000" y="2454840"/>
              <a:ext cx="1029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70" name="Freeform 69"/>
          <p:cNvSpPr/>
          <p:nvPr/>
        </p:nvSpPr>
        <p:spPr>
          <a:xfrm rot="1803600">
            <a:off x="6277840" y="2749835"/>
            <a:ext cx="1919520" cy="1816920"/>
          </a:xfrm>
          <a:custGeom>
            <a:avLst>
              <a:gd name="f0" fmla="val 325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10800 f11 1"/>
              <a:gd name="f22" fmla="*/ 0 f12 1"/>
              <a:gd name="f23" fmla="*/ f14 1 f3"/>
              <a:gd name="f24" fmla="*/ 0 f11 1"/>
              <a:gd name="f25" fmla="*/ 21600 f12 1"/>
              <a:gd name="f26" fmla="*/ 21600 f11 1"/>
              <a:gd name="f27" fmla="+- f16 10800 0"/>
              <a:gd name="f28" fmla="+- 21600 0 f15"/>
              <a:gd name="f29" fmla="*/ f16 f11 1"/>
              <a:gd name="f30" fmla="+- f23 0 f2"/>
              <a:gd name="f31" fmla="*/ f28 1 2"/>
              <a:gd name="f32" fmla="*/ f27 f11 1"/>
              <a:gd name="f33" fmla="+- 21600 0 f31"/>
              <a:gd name="f34" fmla="*/ f33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21" y="f22"/>
              </a:cxn>
              <a:cxn ang="f30">
                <a:pos x="f29" y="f20"/>
              </a:cxn>
              <a:cxn ang="f30">
                <a:pos x="f24" y="f25"/>
              </a:cxn>
              <a:cxn ang="f30">
                <a:pos x="f21" y="f25"/>
              </a:cxn>
              <a:cxn ang="f30">
                <a:pos x="f26" y="f25"/>
              </a:cxn>
              <a:cxn ang="f30">
                <a:pos x="f34" y="f20"/>
              </a:cxn>
            </a:cxnLst>
            <a:rect l="f29" t="f20" r="f32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custDash>
              <a:ds d="498039" sp="100000"/>
            </a:custDash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5467312" y="3436651"/>
            <a:ext cx="483122" cy="463846"/>
            <a:chOff x="4922458" y="3792960"/>
            <a:chExt cx="483122" cy="463846"/>
          </a:xfrm>
        </p:grpSpPr>
        <p:sp>
          <p:nvSpPr>
            <p:cNvPr id="72" name="Freeform 71"/>
            <p:cNvSpPr/>
            <p:nvPr/>
          </p:nvSpPr>
          <p:spPr>
            <a:xfrm>
              <a:off x="4922458" y="3792960"/>
              <a:ext cx="483122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just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u</a:t>
              </a:r>
              <a:r>
                <a:rPr lang="de-DE" sz="2400" b="1" i="0" u="none" strike="noStrike" baseline="3000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1</a:t>
              </a: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5102280" y="3858119"/>
              <a:ext cx="1029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74" name="Straight Connector 73"/>
          <p:cNvSpPr/>
          <p:nvPr/>
        </p:nvSpPr>
        <p:spPr>
          <a:xfrm flipH="1">
            <a:off x="5997806" y="2405475"/>
            <a:ext cx="2210554" cy="1541295"/>
          </a:xfrm>
          <a:prstGeom prst="line">
            <a:avLst/>
          </a:prstGeom>
          <a:noFill/>
          <a:ln w="25400">
            <a:solidFill>
              <a:srgbClr val="90003A"/>
            </a:solidFill>
            <a:prstDash val="sysDash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75" name="Text Placeholder 22"/>
          <p:cNvSpPr txBox="1">
            <a:spLocks/>
          </p:cNvSpPr>
          <p:nvPr/>
        </p:nvSpPr>
        <p:spPr bwMode="auto">
          <a:xfrm>
            <a:off x="4876800" y="4888441"/>
            <a:ext cx="2428739" cy="82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200" b="1" dirty="0" smtClean="0">
                <a:solidFill>
                  <a:srgbClr val="0070C0"/>
                </a:solidFill>
                <a:latin typeface="+mn-lt"/>
              </a:rPr>
              <a:t>Update of position of boundary shape on DEM side</a:t>
            </a:r>
            <a:endParaRPr lang="en-US" sz="12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7661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XDEM - FEM COUPLING 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1447800"/>
            <a:ext cx="617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Spherical </a:t>
            </a:r>
            <a:r>
              <a:rPr lang="en-US" sz="1600" b="1" dirty="0">
                <a:solidFill>
                  <a:srgbClr val="0070C0"/>
                </a:solidFill>
              </a:rPr>
              <a:t>and cubical particles impacting elastic membrane</a:t>
            </a:r>
          </a:p>
        </p:txBody>
      </p:sp>
      <p:pic>
        <p:nvPicPr>
          <p:cNvPr id="11" name="SpheresCubes-Membrane_Impact_colo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7202" y="1773555"/>
            <a:ext cx="7108548" cy="292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280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CONTACT DETECTION ALGORITHM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1326" y="1337846"/>
            <a:ext cx="582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Detection</a:t>
            </a:r>
            <a:r>
              <a:rPr lang="fr-CH" sz="1600" b="1" dirty="0" smtClean="0">
                <a:solidFill>
                  <a:srgbClr val="0070C0"/>
                </a:solidFill>
              </a:rPr>
              <a:t> of the </a:t>
            </a:r>
            <a:r>
              <a:rPr lang="fr-CH" sz="1600" b="1" dirty="0" err="1" smtClean="0">
                <a:solidFill>
                  <a:srgbClr val="0070C0"/>
                </a:solidFill>
              </a:rPr>
              <a:t>intersecting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boundary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element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4504" r="15287" b="7303"/>
          <a:stretch>
            <a:fillRect/>
          </a:stretch>
        </p:blipFill>
        <p:spPr>
          <a:xfrm>
            <a:off x="609600" y="1807028"/>
            <a:ext cx="3617835" cy="381566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traight Connector 11"/>
          <p:cNvSpPr/>
          <p:nvPr/>
        </p:nvSpPr>
        <p:spPr>
          <a:xfrm>
            <a:off x="1595552" y="4404035"/>
            <a:ext cx="383862" cy="16251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517896" y="1807028"/>
            <a:ext cx="4005000" cy="3200400"/>
          </a:xfrm>
          <a:prstGeom prst="rect">
            <a:avLst/>
          </a:prstGeom>
          <a:noFill/>
          <a:ln w="18360">
            <a:solidFill>
              <a:srgbClr val="000000"/>
            </a:solidFill>
            <a:prstDash val="solid"/>
          </a:ln>
        </p:spPr>
      </p:pic>
      <p:sp>
        <p:nvSpPr>
          <p:cNvPr id="16" name="Straight Connector 15"/>
          <p:cNvSpPr/>
          <p:nvPr/>
        </p:nvSpPr>
        <p:spPr>
          <a:xfrm flipV="1">
            <a:off x="2418516" y="5007428"/>
            <a:ext cx="6104379" cy="304801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7" name="Straight Connector 16"/>
          <p:cNvSpPr/>
          <p:nvPr/>
        </p:nvSpPr>
        <p:spPr>
          <a:xfrm flipV="1">
            <a:off x="1245691" y="1807027"/>
            <a:ext cx="3272205" cy="231822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245691" y="4125257"/>
            <a:ext cx="1172825" cy="1186972"/>
          </a:xfrm>
          <a:prstGeom prst="rect">
            <a:avLst/>
          </a:prstGeom>
          <a:noFill/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sm" len="sm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1892" y="4112161"/>
            <a:ext cx="2495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err="1" smtClean="0">
                <a:solidFill>
                  <a:srgbClr val="90003A"/>
                </a:solidFill>
              </a:rPr>
              <a:t>Particle</a:t>
            </a:r>
            <a:endParaRPr lang="en-US" sz="1400" dirty="0">
              <a:solidFill>
                <a:srgbClr val="9000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280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41"/>
          <a:stretch/>
        </p:blipFill>
        <p:spPr>
          <a:xfrm>
            <a:off x="1815449" y="1165226"/>
            <a:ext cx="5423551" cy="4476715"/>
          </a:xfrm>
          <a:prstGeom prst="rect">
            <a:avLst/>
          </a:prstGeom>
        </p:spPr>
      </p:pic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AN EFFICIENT 3D DEM–FEM COUPLING FOR GRANULAR MATTER APPLICATIONS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6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CONTACT DETECTION ALGORITHM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28674" y="1235668"/>
            <a:ext cx="5826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Detection</a:t>
            </a:r>
            <a:r>
              <a:rPr lang="fr-CH" sz="1600" b="1" dirty="0" smtClean="0">
                <a:solidFill>
                  <a:srgbClr val="0070C0"/>
                </a:solidFill>
              </a:rPr>
              <a:t> of the </a:t>
            </a:r>
            <a:r>
              <a:rPr lang="fr-CH" sz="1600" b="1" dirty="0" err="1" smtClean="0">
                <a:solidFill>
                  <a:srgbClr val="0070C0"/>
                </a:solidFill>
              </a:rPr>
              <a:t>intersecting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boundary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element</a:t>
            </a:r>
            <a:endParaRPr lang="fr-CH" sz="1600" b="1" dirty="0" smtClean="0">
              <a:solidFill>
                <a:srgbClr val="0070C0"/>
              </a:solidFill>
            </a:endParaRPr>
          </a:p>
          <a:p>
            <a:r>
              <a:rPr lang="fr-CH" sz="1400" dirty="0" smtClean="0">
                <a:solidFill>
                  <a:srgbClr val="0070C0"/>
                </a:solidFill>
              </a:rPr>
              <a:t>  Split and </a:t>
            </a:r>
            <a:r>
              <a:rPr lang="fr-CH" sz="1400" dirty="0" err="1" smtClean="0">
                <a:solidFill>
                  <a:srgbClr val="0070C0"/>
                </a:solidFill>
              </a:rPr>
              <a:t>predicted</a:t>
            </a:r>
            <a:r>
              <a:rPr lang="fr-CH" sz="1400" dirty="0" smtClean="0">
                <a:solidFill>
                  <a:srgbClr val="0070C0"/>
                </a:solidFill>
              </a:rPr>
              <a:t> intersection </a:t>
            </a:r>
            <a:r>
              <a:rPr lang="fr-CH" sz="1400" dirty="0" err="1" smtClean="0">
                <a:solidFill>
                  <a:srgbClr val="0070C0"/>
                </a:solidFill>
              </a:rPr>
              <a:t>with</a:t>
            </a:r>
            <a:r>
              <a:rPr lang="fr-CH" sz="1400" dirty="0" smtClean="0">
                <a:solidFill>
                  <a:srgbClr val="0070C0"/>
                </a:solidFill>
              </a:rPr>
              <a:t> </a:t>
            </a:r>
            <a:r>
              <a:rPr lang="fr-CH" sz="1400" dirty="0" err="1" smtClean="0">
                <a:solidFill>
                  <a:srgbClr val="0070C0"/>
                </a:solidFill>
              </a:rPr>
              <a:t>child</a:t>
            </a:r>
            <a:r>
              <a:rPr lang="fr-CH" sz="1400" dirty="0" smtClean="0">
                <a:solidFill>
                  <a:srgbClr val="0070C0"/>
                </a:solidFill>
              </a:rPr>
              <a:t> </a:t>
            </a:r>
            <a:r>
              <a:rPr lang="fr-CH" sz="1400" dirty="0" err="1" smtClean="0">
                <a:solidFill>
                  <a:srgbClr val="0070C0"/>
                </a:solidFill>
              </a:rPr>
              <a:t>bounding</a:t>
            </a:r>
            <a:r>
              <a:rPr lang="fr-CH" sz="1400" dirty="0" smtClean="0">
                <a:solidFill>
                  <a:srgbClr val="0070C0"/>
                </a:solidFill>
              </a:rPr>
              <a:t> volume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282012" y="1938088"/>
            <a:ext cx="2355933" cy="362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18576" r="11712"/>
          <a:stretch>
            <a:fillRect/>
          </a:stretch>
        </p:blipFill>
        <p:spPr>
          <a:xfrm>
            <a:off x="5441807" y="1938088"/>
            <a:ext cx="3160913" cy="362451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traight Connector 22"/>
          <p:cNvSpPr/>
          <p:nvPr/>
        </p:nvSpPr>
        <p:spPr>
          <a:xfrm>
            <a:off x="4507020" y="3665273"/>
            <a:ext cx="1989194" cy="654922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4" name="Straight Connector 23"/>
          <p:cNvSpPr/>
          <p:nvPr/>
        </p:nvSpPr>
        <p:spPr>
          <a:xfrm flipV="1">
            <a:off x="4031310" y="3035402"/>
            <a:ext cx="2464904" cy="286247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2437" y="3078054"/>
            <a:ext cx="1771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400" dirty="0" smtClean="0">
                <a:solidFill>
                  <a:srgbClr val="90003A"/>
                </a:solidFill>
              </a:rPr>
              <a:t>Binary </a:t>
            </a:r>
            <a:r>
              <a:rPr lang="fr-CH" sz="1400" dirty="0" err="1" smtClean="0">
                <a:solidFill>
                  <a:srgbClr val="90003A"/>
                </a:solidFill>
              </a:rPr>
              <a:t>tree</a:t>
            </a:r>
            <a:r>
              <a:rPr lang="fr-CH" sz="1400" dirty="0" smtClean="0">
                <a:solidFill>
                  <a:srgbClr val="90003A"/>
                </a:solidFill>
              </a:rPr>
              <a:t> </a:t>
            </a:r>
            <a:r>
              <a:rPr lang="fr-CH" sz="1400" dirty="0" err="1" smtClean="0">
                <a:solidFill>
                  <a:srgbClr val="90003A"/>
                </a:solidFill>
              </a:rPr>
              <a:t>storing</a:t>
            </a:r>
            <a:r>
              <a:rPr lang="fr-CH" sz="1400" dirty="0" smtClean="0">
                <a:solidFill>
                  <a:srgbClr val="90003A"/>
                </a:solidFill>
              </a:rPr>
              <a:t> of </a:t>
            </a:r>
            <a:r>
              <a:rPr lang="fr-CH" sz="1400" dirty="0" err="1" smtClean="0">
                <a:solidFill>
                  <a:srgbClr val="90003A"/>
                </a:solidFill>
              </a:rPr>
              <a:t>bounding</a:t>
            </a:r>
            <a:r>
              <a:rPr lang="fr-CH" sz="1400" dirty="0" smtClean="0">
                <a:solidFill>
                  <a:srgbClr val="90003A"/>
                </a:solidFill>
              </a:rPr>
              <a:t> volume </a:t>
            </a:r>
          </a:p>
          <a:p>
            <a:pPr algn="r"/>
            <a:r>
              <a:rPr lang="fr-CH" sz="1400" dirty="0" err="1" smtClean="0">
                <a:solidFill>
                  <a:srgbClr val="90003A"/>
                </a:solidFill>
              </a:rPr>
              <a:t>who</a:t>
            </a:r>
            <a:r>
              <a:rPr lang="fr-CH" sz="1400" dirty="0" smtClean="0">
                <a:solidFill>
                  <a:srgbClr val="90003A"/>
                </a:solidFill>
              </a:rPr>
              <a:t> </a:t>
            </a:r>
            <a:r>
              <a:rPr lang="fr-CH" sz="1400" dirty="0" err="1" smtClean="0">
                <a:solidFill>
                  <a:srgbClr val="90003A"/>
                </a:solidFill>
              </a:rPr>
              <a:t>encapsulate</a:t>
            </a:r>
            <a:r>
              <a:rPr lang="fr-CH" sz="1400" dirty="0" smtClean="0">
                <a:solidFill>
                  <a:srgbClr val="90003A"/>
                </a:solidFill>
              </a:rPr>
              <a:t> </a:t>
            </a:r>
            <a:r>
              <a:rPr lang="fr-CH" sz="1400" dirty="0" err="1" smtClean="0">
                <a:solidFill>
                  <a:srgbClr val="90003A"/>
                </a:solidFill>
              </a:rPr>
              <a:t>boundary</a:t>
            </a:r>
            <a:r>
              <a:rPr lang="fr-CH" sz="1400" dirty="0" smtClean="0">
                <a:solidFill>
                  <a:srgbClr val="90003A"/>
                </a:solidFill>
              </a:rPr>
              <a:t> </a:t>
            </a:r>
            <a:r>
              <a:rPr lang="fr-CH" sz="1400" dirty="0" err="1" smtClean="0">
                <a:solidFill>
                  <a:srgbClr val="90003A"/>
                </a:solidFill>
              </a:rPr>
              <a:t>elements</a:t>
            </a:r>
            <a:endParaRPr lang="en-US" sz="1400" dirty="0">
              <a:solidFill>
                <a:srgbClr val="9000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936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CONTACT DETECTION ALGORITHM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28674" y="1219200"/>
            <a:ext cx="5826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Bottom</a:t>
            </a:r>
            <a:r>
              <a:rPr lang="fr-CH" sz="1600" b="1" dirty="0" smtClean="0">
                <a:solidFill>
                  <a:srgbClr val="0070C0"/>
                </a:solidFill>
              </a:rPr>
              <a:t> of </a:t>
            </a:r>
            <a:r>
              <a:rPr lang="fr-CH" sz="1600" b="1" dirty="0" err="1" smtClean="0">
                <a:solidFill>
                  <a:srgbClr val="0070C0"/>
                </a:solidFill>
              </a:rPr>
              <a:t>binary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tree</a:t>
            </a:r>
            <a:endParaRPr lang="fr-CH" sz="1600" b="1" dirty="0" smtClean="0">
              <a:solidFill>
                <a:srgbClr val="0070C0"/>
              </a:solidFill>
            </a:endParaRPr>
          </a:p>
          <a:p>
            <a:r>
              <a:rPr lang="fr-CH" sz="1400" dirty="0" smtClean="0">
                <a:solidFill>
                  <a:srgbClr val="0070C0"/>
                </a:solidFill>
              </a:rPr>
              <a:t>  One </a:t>
            </a:r>
            <a:r>
              <a:rPr lang="fr-CH" sz="1400" dirty="0" err="1" smtClean="0">
                <a:solidFill>
                  <a:srgbClr val="0070C0"/>
                </a:solidFill>
              </a:rPr>
              <a:t>bounding</a:t>
            </a:r>
            <a:r>
              <a:rPr lang="fr-CH" sz="1400" dirty="0" smtClean="0">
                <a:solidFill>
                  <a:srgbClr val="0070C0"/>
                </a:solidFill>
              </a:rPr>
              <a:t> volume </a:t>
            </a:r>
            <a:r>
              <a:rPr lang="fr-CH" sz="1400" dirty="0" err="1" smtClean="0">
                <a:solidFill>
                  <a:srgbClr val="0070C0"/>
                </a:solidFill>
              </a:rPr>
              <a:t>contains</a:t>
            </a:r>
            <a:r>
              <a:rPr lang="fr-CH" sz="1400" dirty="0" smtClean="0">
                <a:solidFill>
                  <a:srgbClr val="0070C0"/>
                </a:solidFill>
              </a:rPr>
              <a:t> one </a:t>
            </a:r>
            <a:r>
              <a:rPr lang="fr-CH" sz="1400" dirty="0" err="1" smtClean="0">
                <a:solidFill>
                  <a:srgbClr val="0070C0"/>
                </a:solidFill>
              </a:rPr>
              <a:t>element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8977" r="31726" b="9956"/>
          <a:stretch>
            <a:fillRect/>
          </a:stretch>
        </p:blipFill>
        <p:spPr>
          <a:xfrm>
            <a:off x="5230016" y="1921620"/>
            <a:ext cx="2989283" cy="362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282012" y="1921620"/>
            <a:ext cx="2355933" cy="362451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traight Connector 22"/>
          <p:cNvSpPr/>
          <p:nvPr/>
        </p:nvSpPr>
        <p:spPr>
          <a:xfrm flipV="1">
            <a:off x="3665550" y="3265429"/>
            <a:ext cx="2902227" cy="1871207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2437" y="3061586"/>
            <a:ext cx="1771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400" dirty="0" smtClean="0">
                <a:solidFill>
                  <a:srgbClr val="90003A"/>
                </a:solidFill>
              </a:rPr>
              <a:t>Binary </a:t>
            </a:r>
            <a:r>
              <a:rPr lang="fr-CH" sz="1400" dirty="0" err="1" smtClean="0">
                <a:solidFill>
                  <a:srgbClr val="90003A"/>
                </a:solidFill>
              </a:rPr>
              <a:t>tree</a:t>
            </a:r>
            <a:r>
              <a:rPr lang="fr-CH" sz="1400" dirty="0" smtClean="0">
                <a:solidFill>
                  <a:srgbClr val="90003A"/>
                </a:solidFill>
              </a:rPr>
              <a:t> </a:t>
            </a:r>
            <a:r>
              <a:rPr lang="fr-CH" sz="1400" dirty="0" err="1" smtClean="0">
                <a:solidFill>
                  <a:srgbClr val="90003A"/>
                </a:solidFill>
              </a:rPr>
              <a:t>storing</a:t>
            </a:r>
            <a:r>
              <a:rPr lang="fr-CH" sz="1400" dirty="0" smtClean="0">
                <a:solidFill>
                  <a:srgbClr val="90003A"/>
                </a:solidFill>
              </a:rPr>
              <a:t> of </a:t>
            </a:r>
            <a:r>
              <a:rPr lang="fr-CH" sz="1400" dirty="0" err="1" smtClean="0">
                <a:solidFill>
                  <a:srgbClr val="90003A"/>
                </a:solidFill>
              </a:rPr>
              <a:t>bounding</a:t>
            </a:r>
            <a:r>
              <a:rPr lang="fr-CH" sz="1400" dirty="0" smtClean="0">
                <a:solidFill>
                  <a:srgbClr val="90003A"/>
                </a:solidFill>
              </a:rPr>
              <a:t> volume </a:t>
            </a:r>
          </a:p>
          <a:p>
            <a:pPr algn="r"/>
            <a:r>
              <a:rPr lang="fr-CH" sz="1400" dirty="0" err="1" smtClean="0">
                <a:solidFill>
                  <a:srgbClr val="90003A"/>
                </a:solidFill>
              </a:rPr>
              <a:t>who</a:t>
            </a:r>
            <a:r>
              <a:rPr lang="fr-CH" sz="1400" dirty="0" smtClean="0">
                <a:solidFill>
                  <a:srgbClr val="90003A"/>
                </a:solidFill>
              </a:rPr>
              <a:t> </a:t>
            </a:r>
            <a:r>
              <a:rPr lang="fr-CH" sz="1400" dirty="0" err="1" smtClean="0">
                <a:solidFill>
                  <a:srgbClr val="90003A"/>
                </a:solidFill>
              </a:rPr>
              <a:t>encapsulate</a:t>
            </a:r>
            <a:r>
              <a:rPr lang="fr-CH" sz="1400" dirty="0" smtClean="0">
                <a:solidFill>
                  <a:srgbClr val="90003A"/>
                </a:solidFill>
              </a:rPr>
              <a:t> </a:t>
            </a:r>
            <a:r>
              <a:rPr lang="fr-CH" sz="1400" dirty="0" err="1" smtClean="0">
                <a:solidFill>
                  <a:srgbClr val="90003A"/>
                </a:solidFill>
              </a:rPr>
              <a:t>boundary</a:t>
            </a:r>
            <a:r>
              <a:rPr lang="fr-CH" sz="1400" dirty="0" smtClean="0">
                <a:solidFill>
                  <a:srgbClr val="90003A"/>
                </a:solidFill>
              </a:rPr>
              <a:t> </a:t>
            </a:r>
            <a:r>
              <a:rPr lang="fr-CH" sz="1400" dirty="0" err="1" smtClean="0">
                <a:solidFill>
                  <a:srgbClr val="90003A"/>
                </a:solidFill>
              </a:rPr>
              <a:t>elements</a:t>
            </a:r>
            <a:endParaRPr lang="en-US" sz="1400" dirty="0">
              <a:solidFill>
                <a:srgbClr val="90003A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05425" y="2462928"/>
            <a:ext cx="2495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1" dirty="0" err="1" smtClean="0">
                <a:solidFill>
                  <a:srgbClr val="90003A"/>
                </a:solidFill>
              </a:rPr>
              <a:t>Particle</a:t>
            </a:r>
            <a:endParaRPr lang="en-US" sz="1400" b="1" dirty="0">
              <a:solidFill>
                <a:srgbClr val="90003A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24515" y="3936183"/>
            <a:ext cx="1807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1" dirty="0" err="1" smtClean="0">
                <a:solidFill>
                  <a:srgbClr val="90003A"/>
                </a:solidFill>
              </a:rPr>
              <a:t>Intersecting</a:t>
            </a:r>
            <a:r>
              <a:rPr lang="fr-CH" sz="1400" b="1" dirty="0" smtClean="0">
                <a:solidFill>
                  <a:srgbClr val="90003A"/>
                </a:solidFill>
              </a:rPr>
              <a:t> </a:t>
            </a:r>
            <a:r>
              <a:rPr lang="fr-CH" sz="1400" b="1" dirty="0" err="1" smtClean="0">
                <a:solidFill>
                  <a:srgbClr val="90003A"/>
                </a:solidFill>
              </a:rPr>
              <a:t>boundary</a:t>
            </a:r>
            <a:r>
              <a:rPr lang="fr-CH" sz="1400" b="1" dirty="0" smtClean="0">
                <a:solidFill>
                  <a:srgbClr val="90003A"/>
                </a:solidFill>
              </a:rPr>
              <a:t> </a:t>
            </a:r>
            <a:r>
              <a:rPr lang="fr-CH" sz="1400" b="1" dirty="0" err="1" smtClean="0">
                <a:solidFill>
                  <a:srgbClr val="90003A"/>
                </a:solidFill>
              </a:rPr>
              <a:t>element</a:t>
            </a:r>
            <a:endParaRPr lang="en-US" sz="1400" b="1" dirty="0">
              <a:solidFill>
                <a:srgbClr val="90003A"/>
              </a:solidFill>
            </a:endParaRPr>
          </a:p>
        </p:txBody>
      </p:sp>
      <p:sp>
        <p:nvSpPr>
          <p:cNvPr id="27" name="Straight Connector 26"/>
          <p:cNvSpPr/>
          <p:nvPr/>
        </p:nvSpPr>
        <p:spPr>
          <a:xfrm>
            <a:off x="5677231" y="2770705"/>
            <a:ext cx="723570" cy="21643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8" name="Straight Connector 27"/>
          <p:cNvSpPr/>
          <p:nvPr/>
        </p:nvSpPr>
        <p:spPr>
          <a:xfrm flipV="1">
            <a:off x="3658930" y="3266760"/>
            <a:ext cx="2902227" cy="1871207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410936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XDEM - FEM COUPLING 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0" y="1295400"/>
            <a:ext cx="582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Tire </a:t>
            </a:r>
            <a:r>
              <a:rPr lang="en-US" sz="1600" b="1" dirty="0" smtClean="0">
                <a:solidFill>
                  <a:srgbClr val="0070C0"/>
                </a:solidFill>
              </a:rPr>
              <a:t>– Soil Terrain Interaction 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15" name="Reifen_Case_Coupled-0004-TopSettl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2957" y="1643273"/>
            <a:ext cx="5131242" cy="384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346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THANK YOU FOR YOUR ATTENTION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210628"/>
            <a:ext cx="5800725" cy="40471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8674" y="5147846"/>
            <a:ext cx="582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Visit us on </a:t>
            </a:r>
            <a:r>
              <a:rPr lang="en-US" sz="1600" b="1" u="sng" dirty="0" smtClean="0">
                <a:solidFill>
                  <a:srgbClr val="0070C0"/>
                </a:solidFill>
              </a:rPr>
              <a:t>www.XDEM.de</a:t>
            </a:r>
            <a:endParaRPr lang="en-US" sz="1600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7740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9" t="21634" r="15652" b="13321"/>
          <a:stretch/>
        </p:blipFill>
        <p:spPr>
          <a:xfrm>
            <a:off x="315533" y="1352813"/>
            <a:ext cx="4570792" cy="2839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92" y="2895133"/>
            <a:ext cx="4191683" cy="2794455"/>
          </a:xfrm>
          <a:prstGeom prst="rect">
            <a:avLst/>
          </a:prstGeom>
        </p:spPr>
      </p:pic>
      <p:sp>
        <p:nvSpPr>
          <p:cNvPr id="13" name="Text Placeholder 8"/>
          <p:cNvSpPr txBox="1">
            <a:spLocks/>
          </p:cNvSpPr>
          <p:nvPr/>
        </p:nvSpPr>
        <p:spPr bwMode="auto">
          <a:xfrm>
            <a:off x="4876800" y="2683528"/>
            <a:ext cx="4495800" cy="5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Font typeface="Arial" pitchFamily="34"/>
              <a:buNone/>
            </a:pPr>
            <a:r>
              <a:rPr lang="en-US" sz="800" b="1" dirty="0" smtClean="0">
                <a:solidFill>
                  <a:srgbClr val="0070C0"/>
                </a:solidFill>
                <a:latin typeface="" pitchFamily="16"/>
              </a:rPr>
              <a:t>Image Source: Test World </a:t>
            </a:r>
            <a:r>
              <a:rPr lang="en-US" sz="800" b="1" dirty="0" err="1" smtClean="0">
                <a:solidFill>
                  <a:srgbClr val="0070C0"/>
                </a:solidFill>
                <a:latin typeface="" pitchFamily="16"/>
              </a:rPr>
              <a:t>Oy</a:t>
            </a:r>
            <a:r>
              <a:rPr lang="en-US" sz="800" b="1" dirty="0" smtClean="0">
                <a:solidFill>
                  <a:srgbClr val="0070C0"/>
                </a:solidFill>
                <a:latin typeface="" pitchFamily="16"/>
              </a:rPr>
              <a:t>,  </a:t>
            </a:r>
            <a:r>
              <a:rPr lang="en-US" sz="800" b="1" dirty="0" err="1" smtClean="0">
                <a:solidFill>
                  <a:srgbClr val="0070C0"/>
                </a:solidFill>
                <a:latin typeface="" pitchFamily="16"/>
              </a:rPr>
              <a:t>Ivalo</a:t>
            </a:r>
            <a:r>
              <a:rPr lang="en-US" sz="800" b="1" dirty="0">
                <a:solidFill>
                  <a:srgbClr val="0070C0"/>
                </a:solidFill>
                <a:latin typeface="" pitchFamily="16"/>
              </a:rPr>
              <a:t> </a:t>
            </a:r>
            <a:r>
              <a:rPr lang="en-US" sz="800" b="1" dirty="0" smtClean="0">
                <a:solidFill>
                  <a:srgbClr val="0070C0"/>
                </a:solidFill>
                <a:latin typeface="" pitchFamily="16"/>
              </a:rPr>
              <a:t>(Finland)       </a:t>
            </a:r>
            <a:r>
              <a:rPr lang="en-US" sz="800" b="1" u="sng" dirty="0" smtClean="0">
                <a:solidFill>
                  <a:srgbClr val="0070C0"/>
                </a:solidFill>
                <a:latin typeface="" pitchFamily="16"/>
              </a:rPr>
              <a:t>www.testworld.fi</a:t>
            </a:r>
            <a:r>
              <a:rPr lang="en-US" sz="800" b="1" dirty="0" smtClean="0">
                <a:solidFill>
                  <a:srgbClr val="0070C0"/>
                </a:solidFill>
                <a:latin typeface="" pitchFamily="16"/>
              </a:rPr>
              <a:t> </a:t>
            </a:r>
            <a:endParaRPr lang="en-US" sz="800" b="1" dirty="0">
              <a:solidFill>
                <a:srgbClr val="0070C0"/>
              </a:solidFill>
              <a:latin typeface="" pitchFamily="16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9700" y="1394120"/>
            <a:ext cx="3609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0070C0"/>
                </a:solidFill>
              </a:rPr>
              <a:t>A simulation technique </a:t>
            </a:r>
            <a:r>
              <a:rPr lang="fr-CH" sz="1600" b="1" dirty="0" err="1" smtClean="0">
                <a:solidFill>
                  <a:srgbClr val="0070C0"/>
                </a:solidFill>
              </a:rPr>
              <a:t>that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describes</a:t>
            </a:r>
            <a:r>
              <a:rPr lang="fr-CH" sz="1600" b="1" dirty="0" smtClean="0">
                <a:solidFill>
                  <a:srgbClr val="0070C0"/>
                </a:solidFill>
              </a:rPr>
              <a:t> the interaction </a:t>
            </a:r>
            <a:r>
              <a:rPr lang="fr-CH" sz="1600" b="1" dirty="0" err="1" smtClean="0">
                <a:solidFill>
                  <a:srgbClr val="0070C0"/>
                </a:solidFill>
              </a:rPr>
              <a:t>between</a:t>
            </a:r>
            <a:r>
              <a:rPr lang="fr-CH" sz="1600" b="1" dirty="0" smtClean="0">
                <a:solidFill>
                  <a:srgbClr val="0070C0"/>
                </a:solidFill>
              </a:rPr>
              <a:t> a tire </a:t>
            </a:r>
            <a:r>
              <a:rPr lang="fr-CH" sz="1600" b="1" dirty="0" err="1" smtClean="0">
                <a:solidFill>
                  <a:srgbClr val="0070C0"/>
                </a:solidFill>
              </a:rPr>
              <a:t>tread</a:t>
            </a:r>
            <a:r>
              <a:rPr lang="fr-CH" sz="1600" b="1" dirty="0" smtClean="0">
                <a:solidFill>
                  <a:srgbClr val="0070C0"/>
                </a:solidFill>
              </a:rPr>
              <a:t> and a </a:t>
            </a:r>
            <a:r>
              <a:rPr lang="fr-CH" sz="1600" b="1" dirty="0" err="1" smtClean="0">
                <a:solidFill>
                  <a:srgbClr val="0070C0"/>
                </a:solidFill>
              </a:rPr>
              <a:t>snow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covered</a:t>
            </a:r>
            <a:r>
              <a:rPr lang="fr-CH" sz="1600" b="1" dirty="0" smtClean="0">
                <a:solidFill>
                  <a:srgbClr val="0070C0"/>
                </a:solidFill>
              </a:rPr>
              <a:t> road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162049" y="2963864"/>
            <a:ext cx="1247775" cy="1200150"/>
          </a:xfrm>
          <a:prstGeom prst="ellipse">
            <a:avLst/>
          </a:prstGeom>
          <a:noFill/>
          <a:ln w="28575" cap="flat" cmpd="sng" algn="ctr">
            <a:solidFill>
              <a:srgbClr val="90003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0003A"/>
              </a:solidFill>
              <a:effectLst/>
              <a:latin typeface="Arial" charset="0"/>
              <a:ea typeface="ＭＳ Ｐゴシック" pitchFamily="-44" charset="-128"/>
            </a:endParaRPr>
          </a:p>
        </p:txBody>
      </p:sp>
      <p:cxnSp>
        <p:nvCxnSpPr>
          <p:cNvPr id="18" name="Straight Arrow Connector 17"/>
          <p:cNvCxnSpPr>
            <a:stCxn id="17" idx="5"/>
          </p:cNvCxnSpPr>
          <p:nvPr/>
        </p:nvCxnSpPr>
        <p:spPr bwMode="auto">
          <a:xfrm>
            <a:off x="2227092" y="3988256"/>
            <a:ext cx="516108" cy="85679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90003A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Oval 18"/>
          <p:cNvSpPr/>
          <p:nvPr/>
        </p:nvSpPr>
        <p:spPr bwMode="auto">
          <a:xfrm>
            <a:off x="4829175" y="4025227"/>
            <a:ext cx="1943100" cy="1700561"/>
          </a:xfrm>
          <a:prstGeom prst="ellipse">
            <a:avLst/>
          </a:prstGeom>
          <a:noFill/>
          <a:ln w="28575" cap="flat" cmpd="sng" algn="ctr">
            <a:solidFill>
              <a:srgbClr val="90003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0003A"/>
              </a:solidFill>
              <a:effectLst/>
              <a:latin typeface="Arial" charset="0"/>
              <a:ea typeface="ＭＳ Ｐゴシック" pitchFamily="-44" charset="-128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>
            <a:off x="3819525" y="4697413"/>
            <a:ext cx="1057276" cy="29527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90003A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828675" y="4587635"/>
            <a:ext cx="360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>
                <a:solidFill>
                  <a:srgbClr val="90003A"/>
                </a:solidFill>
              </a:rPr>
              <a:t>Ranges of </a:t>
            </a:r>
            <a:r>
              <a:rPr lang="fr-CH" sz="1400" dirty="0" err="1" smtClean="0">
                <a:solidFill>
                  <a:srgbClr val="90003A"/>
                </a:solidFill>
              </a:rPr>
              <a:t>Interest</a:t>
            </a:r>
            <a:endParaRPr lang="en-US" sz="1400" dirty="0">
              <a:solidFill>
                <a:srgbClr val="90003A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9150" y="4863860"/>
            <a:ext cx="3609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smtClean="0">
                <a:solidFill>
                  <a:srgbClr val="90003A"/>
                </a:solidFill>
              </a:rPr>
              <a:t>  Snow </a:t>
            </a:r>
            <a:r>
              <a:rPr lang="fr-CH" sz="1200" dirty="0" err="1" smtClean="0">
                <a:solidFill>
                  <a:srgbClr val="90003A"/>
                </a:solidFill>
              </a:rPr>
              <a:t>Temperature</a:t>
            </a:r>
            <a:r>
              <a:rPr lang="fr-CH" sz="1200" dirty="0" smtClean="0">
                <a:solidFill>
                  <a:srgbClr val="90003A"/>
                </a:solidFill>
              </a:rPr>
              <a:t> 	-30 to 0</a:t>
            </a:r>
            <a:r>
              <a:rPr lang="fr-CH" sz="1200" baseline="30000" dirty="0" smtClean="0">
                <a:solidFill>
                  <a:srgbClr val="90003A"/>
                </a:solidFill>
              </a:rPr>
              <a:t>o</a:t>
            </a:r>
            <a:r>
              <a:rPr lang="fr-CH" sz="1200" dirty="0" smtClean="0">
                <a:solidFill>
                  <a:srgbClr val="90003A"/>
                </a:solidFill>
              </a:rPr>
              <a:t>C</a:t>
            </a:r>
          </a:p>
          <a:p>
            <a:r>
              <a:rPr lang="fr-CH" sz="1200" dirty="0" smtClean="0">
                <a:solidFill>
                  <a:srgbClr val="90003A"/>
                </a:solidFill>
              </a:rPr>
              <a:t>  Snow </a:t>
            </a:r>
            <a:r>
              <a:rPr lang="fr-CH" sz="1200" dirty="0" err="1" smtClean="0">
                <a:solidFill>
                  <a:srgbClr val="90003A"/>
                </a:solidFill>
              </a:rPr>
              <a:t>Density</a:t>
            </a:r>
            <a:r>
              <a:rPr lang="fr-CH" sz="1200" dirty="0" smtClean="0">
                <a:solidFill>
                  <a:srgbClr val="90003A"/>
                </a:solidFill>
              </a:rPr>
              <a:t> 		200 to 600 kg/m</a:t>
            </a:r>
            <a:r>
              <a:rPr lang="fr-CH" sz="1200" baseline="30000" dirty="0" smtClean="0">
                <a:solidFill>
                  <a:srgbClr val="90003A"/>
                </a:solidFill>
              </a:rPr>
              <a:t>3</a:t>
            </a:r>
            <a:r>
              <a:rPr lang="en-US" sz="1200" baseline="30000" dirty="0" smtClean="0">
                <a:solidFill>
                  <a:srgbClr val="90003A"/>
                </a:solidFill>
              </a:rPr>
              <a:t> </a:t>
            </a:r>
          </a:p>
          <a:p>
            <a:r>
              <a:rPr lang="fr-CH" sz="1200" dirty="0" smtClean="0">
                <a:solidFill>
                  <a:srgbClr val="90003A"/>
                </a:solidFill>
              </a:rPr>
              <a:t>  Impact </a:t>
            </a:r>
            <a:r>
              <a:rPr lang="fr-CH" sz="1200" dirty="0" err="1" smtClean="0">
                <a:solidFill>
                  <a:srgbClr val="90003A"/>
                </a:solidFill>
              </a:rPr>
              <a:t>Velocity</a:t>
            </a:r>
            <a:r>
              <a:rPr lang="fr-CH" sz="1200" dirty="0" smtClean="0">
                <a:solidFill>
                  <a:srgbClr val="90003A"/>
                </a:solidFill>
              </a:rPr>
              <a:t> 		10</a:t>
            </a:r>
            <a:r>
              <a:rPr lang="fr-CH" sz="1200" baseline="30000" dirty="0" smtClean="0">
                <a:solidFill>
                  <a:srgbClr val="90003A"/>
                </a:solidFill>
              </a:rPr>
              <a:t>-3</a:t>
            </a:r>
            <a:r>
              <a:rPr lang="fr-CH" sz="1200" dirty="0" smtClean="0">
                <a:solidFill>
                  <a:srgbClr val="90003A"/>
                </a:solidFill>
              </a:rPr>
              <a:t> to 10</a:t>
            </a:r>
            <a:r>
              <a:rPr lang="fr-CH" sz="1200" baseline="30000" dirty="0" smtClean="0">
                <a:solidFill>
                  <a:srgbClr val="90003A"/>
                </a:solidFill>
              </a:rPr>
              <a:t>1</a:t>
            </a:r>
            <a:r>
              <a:rPr lang="fr-CH" sz="1200" dirty="0" smtClean="0">
                <a:solidFill>
                  <a:srgbClr val="90003A"/>
                </a:solidFill>
              </a:rPr>
              <a:t> m/s</a:t>
            </a:r>
          </a:p>
          <a:p>
            <a:r>
              <a:rPr lang="fr-CH" sz="1200" dirty="0" smtClean="0">
                <a:solidFill>
                  <a:srgbClr val="90003A"/>
                </a:solidFill>
              </a:rPr>
              <a:t>   </a:t>
            </a:r>
            <a:r>
              <a:rPr lang="fr-CH" sz="1200" dirty="0" err="1" smtClean="0">
                <a:solidFill>
                  <a:srgbClr val="90003A"/>
                </a:solidFill>
              </a:rPr>
              <a:t>Applied</a:t>
            </a:r>
            <a:r>
              <a:rPr lang="fr-CH" sz="1200" dirty="0" smtClean="0">
                <a:solidFill>
                  <a:srgbClr val="90003A"/>
                </a:solidFill>
              </a:rPr>
              <a:t> </a:t>
            </a:r>
            <a:r>
              <a:rPr lang="fr-CH" sz="1200" dirty="0" err="1" smtClean="0">
                <a:solidFill>
                  <a:srgbClr val="90003A"/>
                </a:solidFill>
              </a:rPr>
              <a:t>Loads</a:t>
            </a:r>
            <a:r>
              <a:rPr lang="fr-CH" sz="1200" dirty="0" smtClean="0">
                <a:solidFill>
                  <a:srgbClr val="90003A"/>
                </a:solidFill>
              </a:rPr>
              <a:t>   	 	10</a:t>
            </a:r>
            <a:r>
              <a:rPr lang="fr-CH" sz="1200" baseline="30000" dirty="0" smtClean="0">
                <a:solidFill>
                  <a:srgbClr val="90003A"/>
                </a:solidFill>
              </a:rPr>
              <a:t>4</a:t>
            </a:r>
            <a:r>
              <a:rPr lang="fr-CH" sz="1200" dirty="0" smtClean="0">
                <a:solidFill>
                  <a:srgbClr val="90003A"/>
                </a:solidFill>
              </a:rPr>
              <a:t> to 10</a:t>
            </a:r>
            <a:r>
              <a:rPr lang="fr-CH" sz="1200" baseline="30000" dirty="0" smtClean="0">
                <a:solidFill>
                  <a:srgbClr val="90003A"/>
                </a:solidFill>
              </a:rPr>
              <a:t>7</a:t>
            </a:r>
            <a:r>
              <a:rPr lang="fr-CH" sz="1200" dirty="0" smtClean="0">
                <a:solidFill>
                  <a:srgbClr val="90003A"/>
                </a:solidFill>
              </a:rPr>
              <a:t> Pa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MOTIVATION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276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TECHNIQUE AND INNOVATION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flipH="1">
            <a:off x="1743855" y="1116013"/>
            <a:ext cx="6075390" cy="455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26106" t="12404" r="15136"/>
          <a:stretch>
            <a:fillRect/>
          </a:stretch>
        </p:blipFill>
        <p:spPr>
          <a:xfrm flipH="1">
            <a:off x="3820545" y="2096735"/>
            <a:ext cx="1691802" cy="2344545"/>
          </a:xfrm>
          <a:prstGeom prst="rect">
            <a:avLst/>
          </a:prstGeom>
          <a:noFill/>
          <a:ln w="18360">
            <a:solidFill>
              <a:srgbClr val="000000"/>
            </a:solidFill>
            <a:prstDash val="solid"/>
          </a:ln>
        </p:spPr>
      </p:pic>
      <p:sp>
        <p:nvSpPr>
          <p:cNvPr id="15" name="TextBox 14"/>
          <p:cNvSpPr txBox="1"/>
          <p:nvPr/>
        </p:nvSpPr>
        <p:spPr>
          <a:xfrm>
            <a:off x="6172200" y="1116013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600" b="1" dirty="0" smtClean="0">
                <a:solidFill>
                  <a:srgbClr val="90003A"/>
                </a:solidFill>
              </a:rPr>
              <a:t>Finite Element </a:t>
            </a:r>
            <a:r>
              <a:rPr lang="fr-CH" sz="1600" b="1" dirty="0" err="1" smtClean="0">
                <a:solidFill>
                  <a:srgbClr val="90003A"/>
                </a:solidFill>
              </a:rPr>
              <a:t>Method</a:t>
            </a:r>
            <a:r>
              <a:rPr lang="fr-CH" sz="1600" b="1" dirty="0" smtClean="0">
                <a:solidFill>
                  <a:srgbClr val="90003A"/>
                </a:solidFill>
              </a:rPr>
              <a:t> </a:t>
            </a:r>
          </a:p>
          <a:p>
            <a:pPr algn="r"/>
            <a:r>
              <a:rPr lang="fr-CH" sz="1600" b="1" dirty="0" smtClean="0">
                <a:solidFill>
                  <a:srgbClr val="90003A"/>
                </a:solidFill>
              </a:rPr>
              <a:t>for </a:t>
            </a:r>
            <a:r>
              <a:rPr lang="fr-CH" sz="1600" b="1" dirty="0" err="1" smtClean="0">
                <a:solidFill>
                  <a:srgbClr val="90003A"/>
                </a:solidFill>
              </a:rPr>
              <a:t>Tread</a:t>
            </a:r>
            <a:r>
              <a:rPr lang="fr-CH" sz="1600" b="1" dirty="0" smtClean="0">
                <a:solidFill>
                  <a:srgbClr val="90003A"/>
                </a:solidFill>
              </a:rPr>
              <a:t> Deformation</a:t>
            </a:r>
            <a:endParaRPr lang="en-US" sz="1600" b="1" dirty="0">
              <a:solidFill>
                <a:srgbClr val="90003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6400" y="3048000"/>
            <a:ext cx="2495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90003A"/>
                </a:solidFill>
              </a:rPr>
              <a:t>Interface </a:t>
            </a:r>
            <a:r>
              <a:rPr lang="fr-CH" sz="1600" b="1" dirty="0" err="1" smtClean="0">
                <a:solidFill>
                  <a:srgbClr val="90003A"/>
                </a:solidFill>
              </a:rPr>
              <a:t>Coupling</a:t>
            </a:r>
            <a:r>
              <a:rPr lang="fr-CH" sz="1600" b="1" dirty="0" smtClean="0">
                <a:solidFill>
                  <a:srgbClr val="90003A"/>
                </a:solidFill>
              </a:rPr>
              <a:t> of </a:t>
            </a:r>
            <a:r>
              <a:rPr lang="fr-CH" sz="1600" b="1" dirty="0" err="1">
                <a:solidFill>
                  <a:srgbClr val="90003A"/>
                </a:solidFill>
              </a:rPr>
              <a:t>L</a:t>
            </a:r>
            <a:r>
              <a:rPr lang="fr-CH" sz="1600" b="1" dirty="0" err="1" smtClean="0">
                <a:solidFill>
                  <a:srgbClr val="90003A"/>
                </a:solidFill>
              </a:rPr>
              <a:t>oads</a:t>
            </a:r>
            <a:r>
              <a:rPr lang="fr-CH" sz="1600" b="1" dirty="0" smtClean="0">
                <a:solidFill>
                  <a:srgbClr val="90003A"/>
                </a:solidFill>
              </a:rPr>
              <a:t> and Deformation</a:t>
            </a:r>
            <a:endParaRPr lang="en-US" sz="1600" b="1" dirty="0">
              <a:solidFill>
                <a:srgbClr val="90003A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5276" y="4368225"/>
            <a:ext cx="3743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90003A"/>
                </a:solidFill>
              </a:rPr>
              <a:t>Extended </a:t>
            </a:r>
            <a:r>
              <a:rPr lang="fr-CH" sz="1600" b="1" dirty="0" err="1" smtClean="0">
                <a:solidFill>
                  <a:srgbClr val="90003A"/>
                </a:solidFill>
              </a:rPr>
              <a:t>Discrete</a:t>
            </a:r>
            <a:r>
              <a:rPr lang="fr-CH" sz="1600" b="1" dirty="0" smtClean="0">
                <a:solidFill>
                  <a:srgbClr val="90003A"/>
                </a:solidFill>
              </a:rPr>
              <a:t> Element </a:t>
            </a:r>
            <a:r>
              <a:rPr lang="fr-CH" sz="1600" b="1" dirty="0" err="1" smtClean="0">
                <a:solidFill>
                  <a:srgbClr val="90003A"/>
                </a:solidFill>
              </a:rPr>
              <a:t>Method</a:t>
            </a:r>
            <a:endParaRPr lang="fr-CH" sz="1600" b="1" dirty="0" smtClean="0">
              <a:solidFill>
                <a:srgbClr val="90003A"/>
              </a:solidFill>
            </a:endParaRPr>
          </a:p>
          <a:p>
            <a:r>
              <a:rPr lang="fr-CH" sz="1600" b="1" dirty="0" smtClean="0">
                <a:solidFill>
                  <a:srgbClr val="90003A"/>
                </a:solidFill>
              </a:rPr>
              <a:t>for Grain Motion</a:t>
            </a:r>
            <a:endParaRPr lang="en-US" sz="1600" b="1" dirty="0">
              <a:solidFill>
                <a:srgbClr val="90003A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47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NATURE TO NUMERIC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1024" y="1268413"/>
            <a:ext cx="360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Ice</a:t>
            </a:r>
            <a:r>
              <a:rPr lang="fr-CH" sz="1600" b="1" dirty="0" smtClean="0">
                <a:solidFill>
                  <a:srgbClr val="0070C0"/>
                </a:solidFill>
              </a:rPr>
              <a:t> Matrix of Snow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9" r="20386" b="11620"/>
          <a:stretch/>
        </p:blipFill>
        <p:spPr>
          <a:xfrm>
            <a:off x="5410200" y="1878013"/>
            <a:ext cx="2839844" cy="3626413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1878013"/>
            <a:ext cx="3248025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Freeform 16"/>
          <p:cNvSpPr/>
          <p:nvPr/>
        </p:nvSpPr>
        <p:spPr>
          <a:xfrm>
            <a:off x="4181475" y="3156487"/>
            <a:ext cx="914400" cy="45720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0" y="1268413"/>
            <a:ext cx="32249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Numerical</a:t>
            </a:r>
            <a:r>
              <a:rPr lang="fr-CH" sz="1600" b="1" dirty="0" smtClean="0">
                <a:solidFill>
                  <a:srgbClr val="0070C0"/>
                </a:solidFill>
              </a:rPr>
              <a:t> Snow Sample</a:t>
            </a:r>
          </a:p>
          <a:p>
            <a:r>
              <a:rPr lang="fr-CH" sz="1400" dirty="0" smtClean="0">
                <a:solidFill>
                  <a:srgbClr val="0070C0"/>
                </a:solidFill>
              </a:rPr>
              <a:t>  </a:t>
            </a:r>
            <a:r>
              <a:rPr lang="fr-CH" sz="1400" dirty="0" err="1" smtClean="0">
                <a:solidFill>
                  <a:srgbClr val="0070C0"/>
                </a:solidFill>
              </a:rPr>
              <a:t>Spherical</a:t>
            </a:r>
            <a:r>
              <a:rPr lang="fr-CH" sz="1400" dirty="0" smtClean="0">
                <a:solidFill>
                  <a:srgbClr val="0070C0"/>
                </a:solidFill>
              </a:rPr>
              <a:t> </a:t>
            </a:r>
            <a:r>
              <a:rPr lang="fr-CH" sz="1400" dirty="0">
                <a:solidFill>
                  <a:srgbClr val="0070C0"/>
                </a:solidFill>
              </a:rPr>
              <a:t>Grains + </a:t>
            </a:r>
            <a:r>
              <a:rPr lang="fr-CH" sz="1400" dirty="0" err="1">
                <a:solidFill>
                  <a:srgbClr val="0070C0"/>
                </a:solidFill>
              </a:rPr>
              <a:t>Cylindrical</a:t>
            </a:r>
            <a:r>
              <a:rPr lang="fr-CH" sz="1400" dirty="0">
                <a:solidFill>
                  <a:srgbClr val="0070C0"/>
                </a:solidFill>
              </a:rPr>
              <a:t> Bonds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85540" y="2836983"/>
            <a:ext cx="3224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err="1" smtClean="0">
                <a:solidFill>
                  <a:srgbClr val="0070C0"/>
                </a:solidFill>
              </a:rPr>
              <a:t>modeling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8650" y="4622845"/>
            <a:ext cx="322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smtClean="0">
                <a:solidFill>
                  <a:srgbClr val="0070C0"/>
                </a:solidFill>
              </a:rPr>
              <a:t>X-ray </a:t>
            </a:r>
            <a:r>
              <a:rPr lang="fr-CH" sz="1200" dirty="0" err="1" smtClean="0">
                <a:solidFill>
                  <a:srgbClr val="0070C0"/>
                </a:solidFill>
              </a:rPr>
              <a:t>microtomographie</a:t>
            </a:r>
            <a:r>
              <a:rPr lang="fr-CH" sz="1200" dirty="0" smtClean="0">
                <a:solidFill>
                  <a:srgbClr val="0070C0"/>
                </a:solidFill>
              </a:rPr>
              <a:t> scans by </a:t>
            </a:r>
            <a:r>
              <a:rPr lang="fr-CH" sz="1200" dirty="0" err="1" smtClean="0">
                <a:solidFill>
                  <a:srgbClr val="0070C0"/>
                </a:solidFill>
              </a:rPr>
              <a:t>Schneebelli</a:t>
            </a:r>
            <a:r>
              <a:rPr lang="fr-CH" sz="1200" dirty="0" smtClean="0">
                <a:solidFill>
                  <a:srgbClr val="0070C0"/>
                </a:solidFill>
              </a:rPr>
              <a:t> (SLF Davos)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326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NATURE TO NUMERIC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9600" y="1219200"/>
            <a:ext cx="3609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Ice</a:t>
            </a:r>
            <a:r>
              <a:rPr lang="fr-CH" sz="1600" b="1" dirty="0" smtClean="0">
                <a:solidFill>
                  <a:srgbClr val="0070C0"/>
                </a:solidFill>
              </a:rPr>
              <a:t> Matrix of Snow</a:t>
            </a:r>
          </a:p>
          <a:p>
            <a:r>
              <a:rPr lang="fr-CH" sz="1600" dirty="0">
                <a:solidFill>
                  <a:srgbClr val="0070C0"/>
                </a:solidFill>
              </a:rPr>
              <a:t> </a:t>
            </a:r>
            <a:r>
              <a:rPr lang="fr-CH" sz="1600" dirty="0" smtClean="0">
                <a:solidFill>
                  <a:srgbClr val="0070C0"/>
                </a:solidFill>
              </a:rPr>
              <a:t> </a:t>
            </a:r>
            <a:r>
              <a:rPr lang="fr-CH" sz="1400" dirty="0" smtClean="0">
                <a:solidFill>
                  <a:srgbClr val="0070C0"/>
                </a:solidFill>
              </a:rPr>
              <a:t>Stress </a:t>
            </a:r>
            <a:r>
              <a:rPr lang="fr-CH" sz="1400" dirty="0" err="1">
                <a:solidFill>
                  <a:srgbClr val="0070C0"/>
                </a:solidFill>
              </a:rPr>
              <a:t>distriution</a:t>
            </a:r>
            <a:r>
              <a:rPr lang="fr-CH" sz="1400" dirty="0">
                <a:solidFill>
                  <a:srgbClr val="0070C0"/>
                </a:solidFill>
              </a:rPr>
              <a:t> in finite </a:t>
            </a:r>
            <a:r>
              <a:rPr lang="fr-CH" sz="1400" dirty="0" err="1">
                <a:solidFill>
                  <a:srgbClr val="0070C0"/>
                </a:solidFill>
              </a:rPr>
              <a:t>ice</a:t>
            </a:r>
            <a:r>
              <a:rPr lang="fr-CH" sz="1400" dirty="0">
                <a:solidFill>
                  <a:srgbClr val="0070C0"/>
                </a:solidFill>
              </a:rPr>
              <a:t> matrix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57800" y="1219200"/>
            <a:ext cx="32249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Numerical</a:t>
            </a:r>
            <a:r>
              <a:rPr lang="fr-CH" sz="1600" b="1" dirty="0" smtClean="0">
                <a:solidFill>
                  <a:srgbClr val="0070C0"/>
                </a:solidFill>
              </a:rPr>
              <a:t> Snow Sample</a:t>
            </a:r>
          </a:p>
          <a:p>
            <a:r>
              <a:rPr lang="fr-CH" sz="1400" dirty="0" smtClean="0">
                <a:solidFill>
                  <a:srgbClr val="0070C0"/>
                </a:solidFill>
              </a:rPr>
              <a:t>  Stress </a:t>
            </a:r>
            <a:r>
              <a:rPr lang="fr-CH" sz="1400" dirty="0" err="1">
                <a:solidFill>
                  <a:srgbClr val="0070C0"/>
                </a:solidFill>
              </a:rPr>
              <a:t>distriution</a:t>
            </a:r>
            <a:r>
              <a:rPr lang="fr-CH" sz="1400" dirty="0">
                <a:solidFill>
                  <a:srgbClr val="0070C0"/>
                </a:solidFill>
              </a:rPr>
              <a:t> in </a:t>
            </a:r>
            <a:r>
              <a:rPr lang="fr-CH" sz="1400" dirty="0" err="1">
                <a:solidFill>
                  <a:srgbClr val="0070C0"/>
                </a:solidFill>
              </a:rPr>
              <a:t>cylindrical</a:t>
            </a:r>
            <a:r>
              <a:rPr lang="fr-CH" sz="1400" dirty="0">
                <a:solidFill>
                  <a:srgbClr val="0070C0"/>
                </a:solidFill>
              </a:rPr>
              <a:t> bonds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" y="4573632"/>
            <a:ext cx="32249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dirty="0" smtClean="0">
                <a:solidFill>
                  <a:srgbClr val="0070C0"/>
                </a:solidFill>
              </a:rPr>
              <a:t>FEM by P. </a:t>
            </a:r>
            <a:r>
              <a:rPr lang="fr-CH" sz="800" dirty="0" err="1" smtClean="0">
                <a:solidFill>
                  <a:srgbClr val="0070C0"/>
                </a:solidFill>
              </a:rPr>
              <a:t>Hagenmuller</a:t>
            </a:r>
            <a:r>
              <a:rPr lang="fr-CH" sz="800" dirty="0" smtClean="0">
                <a:solidFill>
                  <a:srgbClr val="0070C0"/>
                </a:solidFill>
              </a:rPr>
              <a:t> (IRSTEA Grenoble)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9" r="21572" b="10406"/>
          <a:stretch/>
        </p:blipFill>
        <p:spPr>
          <a:xfrm>
            <a:off x="5332871" y="1852382"/>
            <a:ext cx="2649080" cy="37046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2" t="10983" r="23307"/>
          <a:stretch/>
        </p:blipFill>
        <p:spPr>
          <a:xfrm>
            <a:off x="657226" y="1855053"/>
            <a:ext cx="2828925" cy="271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888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EXTENDED DISCRETE ELEMENT METHOD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29200" y="1718846"/>
            <a:ext cx="3224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0070C0"/>
                </a:solidFill>
              </a:rPr>
              <a:t>Bonding 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1718846"/>
            <a:ext cx="3224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0070C0"/>
                </a:solidFill>
              </a:rPr>
              <a:t>Collision 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27" y="2126071"/>
            <a:ext cx="3669030" cy="2714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26071"/>
            <a:ext cx="3635237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91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EXTENDED DISCRETE ELEMENT METHOD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82171"/>
            <a:ext cx="4023360" cy="32752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19200"/>
            <a:ext cx="2194560" cy="9486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405199"/>
            <a:ext cx="4023360" cy="30291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08" y="1302068"/>
            <a:ext cx="954405" cy="78295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5412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NAFEMS 2013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EXTENDED DISCRETE ELEMENT METHOD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04800"/>
            <a:ext cx="750435" cy="3198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5"/>
          <a:stretch/>
        </p:blipFill>
        <p:spPr>
          <a:xfrm>
            <a:off x="381000" y="1209676"/>
            <a:ext cx="4050030" cy="157353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" name="Freeform 10"/>
          <p:cNvSpPr/>
          <p:nvPr/>
        </p:nvSpPr>
        <p:spPr>
          <a:xfrm>
            <a:off x="774519" y="3508441"/>
            <a:ext cx="1587681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1"/>
          </a:solidFill>
          <a:ln w="38160">
            <a:solidFill>
              <a:srgbClr val="000000"/>
            </a:solidFill>
            <a:prstDash val="sysDash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679519" y="2895600"/>
            <a:ext cx="1587681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1"/>
          </a:solidFill>
          <a:ln w="38160">
            <a:solidFill>
              <a:srgbClr val="000000"/>
            </a:solidFill>
            <a:prstDash val="sysDash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584519" y="2743200"/>
            <a:ext cx="1587681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1"/>
          </a:solidFill>
          <a:ln w="38160">
            <a:solidFill>
              <a:srgbClr val="000000"/>
            </a:solidFill>
            <a:prstDash val="sysDash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641919" y="2667000"/>
            <a:ext cx="1587681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1"/>
          </a:solidFill>
          <a:ln w="381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629400" y="3962400"/>
            <a:ext cx="1587681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8160">
            <a:solidFill>
              <a:srgbClr val="90003A"/>
            </a:solidFill>
            <a:prstDash val="sysDash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260B36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8" name="Straight Connector 17"/>
          <p:cNvSpPr/>
          <p:nvPr/>
        </p:nvSpPr>
        <p:spPr>
          <a:xfrm flipH="1">
            <a:off x="6904440" y="4953000"/>
            <a:ext cx="334560" cy="685799"/>
          </a:xfrm>
          <a:prstGeom prst="line">
            <a:avLst/>
          </a:prstGeom>
          <a:noFill/>
          <a:ln w="38160">
            <a:solidFill>
              <a:srgbClr val="90003A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260B36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447800" y="3695700"/>
            <a:ext cx="638614" cy="463846"/>
            <a:chOff x="1795320" y="2741399"/>
            <a:chExt cx="638614" cy="463846"/>
          </a:xfrm>
        </p:grpSpPr>
        <p:sp>
          <p:nvSpPr>
            <p:cNvPr id="20" name="Freeform 19"/>
            <p:cNvSpPr/>
            <p:nvPr/>
          </p:nvSpPr>
          <p:spPr>
            <a:xfrm>
              <a:off x="1795320" y="2741399"/>
              <a:ext cx="638614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b="1" dirty="0" smtClean="0"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V</a:t>
              </a:r>
              <a:r>
                <a:rPr lang="de-DE" b="1" baseline="-25000" dirty="0" smtClean="0"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t-3</a:t>
              </a:r>
              <a:endParaRPr lang="de-DE" sz="2400" b="1" i="0" u="none" strike="noStrike" baseline="-2500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1996200" y="2770200"/>
              <a:ext cx="1083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22" name="Straight Connector 21"/>
          <p:cNvSpPr/>
          <p:nvPr/>
        </p:nvSpPr>
        <p:spPr>
          <a:xfrm flipV="1">
            <a:off x="1794879" y="3927622"/>
            <a:ext cx="795921" cy="301477"/>
          </a:xfrm>
          <a:prstGeom prst="line">
            <a:avLst/>
          </a:prstGeom>
          <a:noFill/>
          <a:ln w="38160">
            <a:solidFill>
              <a:srgbClr val="4C4C4C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3" name="Straight Connector 22"/>
          <p:cNvSpPr/>
          <p:nvPr/>
        </p:nvSpPr>
        <p:spPr>
          <a:xfrm flipV="1">
            <a:off x="3699879" y="3487797"/>
            <a:ext cx="795921" cy="128461"/>
          </a:xfrm>
          <a:prstGeom prst="line">
            <a:avLst/>
          </a:prstGeom>
          <a:noFill/>
          <a:ln w="38160">
            <a:solidFill>
              <a:srgbClr val="4C4C4C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4" name="Straight Connector 23"/>
          <p:cNvSpPr/>
          <p:nvPr/>
        </p:nvSpPr>
        <p:spPr>
          <a:xfrm>
            <a:off x="5604879" y="3463858"/>
            <a:ext cx="872121" cy="152399"/>
          </a:xfrm>
          <a:prstGeom prst="line">
            <a:avLst/>
          </a:prstGeom>
          <a:noFill/>
          <a:ln w="38160">
            <a:solidFill>
              <a:srgbClr val="4C4C4C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5" name="Straight Connector 24"/>
          <p:cNvSpPr/>
          <p:nvPr/>
        </p:nvSpPr>
        <p:spPr>
          <a:xfrm flipV="1">
            <a:off x="7662279" y="2705101"/>
            <a:ext cx="948321" cy="682558"/>
          </a:xfrm>
          <a:prstGeom prst="line">
            <a:avLst/>
          </a:prstGeom>
          <a:noFill/>
          <a:ln w="38160">
            <a:solidFill>
              <a:srgbClr val="4C4C4C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239000" y="2850854"/>
            <a:ext cx="455872" cy="463846"/>
            <a:chOff x="1795320" y="2741399"/>
            <a:chExt cx="455872" cy="463846"/>
          </a:xfrm>
        </p:grpSpPr>
        <p:sp>
          <p:nvSpPr>
            <p:cNvPr id="27" name="Freeform 26"/>
            <p:cNvSpPr/>
            <p:nvPr/>
          </p:nvSpPr>
          <p:spPr>
            <a:xfrm>
              <a:off x="1795320" y="2741399"/>
              <a:ext cx="455872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b="1" dirty="0" smtClean="0"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V</a:t>
              </a:r>
              <a:r>
                <a:rPr lang="de-DE" b="1" baseline="-25000" dirty="0" smtClean="0"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t</a:t>
              </a:r>
              <a:endParaRPr lang="de-DE" sz="2400" b="1" i="0" u="none" strike="noStrike" baseline="-2500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1996200" y="2770200"/>
              <a:ext cx="1083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833240" y="1289640"/>
            <a:ext cx="4025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0070C0"/>
                </a:solidFill>
              </a:rPr>
              <a:t>Integration of </a:t>
            </a:r>
            <a:r>
              <a:rPr lang="fr-CH" sz="1600" b="1" dirty="0" err="1" smtClean="0">
                <a:solidFill>
                  <a:srgbClr val="0070C0"/>
                </a:solidFill>
              </a:rPr>
              <a:t>Newton’s</a:t>
            </a:r>
            <a:r>
              <a:rPr lang="fr-CH" sz="1600" b="1" dirty="0" smtClean="0">
                <a:solidFill>
                  <a:srgbClr val="0070C0"/>
                </a:solidFill>
              </a:rPr>
              <a:t> second </a:t>
            </a:r>
            <a:r>
              <a:rPr lang="fr-CH" sz="1600" b="1" dirty="0" err="1" smtClean="0">
                <a:solidFill>
                  <a:srgbClr val="0070C0"/>
                </a:solidFill>
              </a:rPr>
              <a:t>law</a:t>
            </a:r>
            <a:r>
              <a:rPr lang="fr-CH" sz="1600" b="1" dirty="0" smtClean="0">
                <a:solidFill>
                  <a:srgbClr val="0070C0"/>
                </a:solidFill>
              </a:rPr>
              <a:t> to </a:t>
            </a:r>
            <a:r>
              <a:rPr lang="fr-CH" sz="1600" b="1" dirty="0" err="1" smtClean="0">
                <a:solidFill>
                  <a:srgbClr val="0070C0"/>
                </a:solidFill>
              </a:rPr>
              <a:t>yield</a:t>
            </a:r>
            <a:r>
              <a:rPr lang="fr-CH" sz="1600" b="1" dirty="0" smtClean="0">
                <a:solidFill>
                  <a:srgbClr val="0070C0"/>
                </a:solidFill>
              </a:rPr>
              <a:t> new position and orientation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87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Narrow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60">
          <a:solidFill>
            <a:srgbClr val="C00000"/>
          </a:solidFill>
          <a:prstDash val="solid"/>
          <a:miter/>
          <a:tailEnd type="arrow"/>
        </a:ln>
      </a:spPr>
      <a:bodyPr vert="horz" wrap="square" lIns="90000" tIns="46800" rIns="90000" bIns="46800" anchor="t" anchorCtr="0" compatLnSpc="1"/>
      <a:lstStyle>
        <a:defPPr marL="0" marR="0" indent="0" algn="l" rtl="0" hangingPunct="0">
          <a:lnSpc>
            <a:spcPct val="100000"/>
          </a:lnSpc>
          <a:spcBef>
            <a:spcPts val="0"/>
          </a:spcBef>
          <a:spcAft>
            <a:spcPts val="0"/>
          </a:spcAft>
          <a:buNone/>
          <a:tabLst>
            <a:tab pos="0" algn="l"/>
            <a:tab pos="914400" algn="l"/>
            <a:tab pos="1828800" algn="l"/>
            <a:tab pos="2743199" algn="l"/>
            <a:tab pos="3657600" algn="l"/>
            <a:tab pos="4572000" algn="l"/>
            <a:tab pos="5486399" algn="l"/>
            <a:tab pos="6400799" algn="l"/>
            <a:tab pos="7315200" algn="l"/>
            <a:tab pos="8229600" algn="l"/>
            <a:tab pos="9144000" algn="l"/>
            <a:tab pos="10058400" algn="l"/>
          </a:tabLst>
          <a:defRPr sz="2400" b="0" i="0" u="none" strike="noStrike" baseline="0">
            <a:ln>
              <a:noFill/>
            </a:ln>
            <a:solidFill>
              <a:srgbClr val="000000"/>
            </a:solidFill>
            <a:latin typeface="Arial" pitchFamily="18"/>
            <a:ea typeface="ＭＳ Ｐゴシック" pitchFamily="2"/>
            <a:cs typeface="ＭＳ Ｐゴシック" pitchFamily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-4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Narrow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-4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-4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11144</TotalTime>
  <Words>781</Words>
  <Application>Microsoft Office PowerPoint</Application>
  <PresentationFormat>On-screen Show (4:3)</PresentationFormat>
  <Paragraphs>186</Paragraphs>
  <Slides>23</Slides>
  <Notes>23</Notes>
  <HiddenSlides>0</HiddenSlides>
  <MMClips>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MICHAEL</dc:creator>
  <cp:lastModifiedBy>Mark MICHAEL</cp:lastModifiedBy>
  <cp:revision>300</cp:revision>
  <cp:lastPrinted>1601-01-01T00:00:00Z</cp:lastPrinted>
  <dcterms:created xsi:type="dcterms:W3CDTF">2011-09-15T08:04:33Z</dcterms:created>
  <dcterms:modified xsi:type="dcterms:W3CDTF">2014-05-25T15:11:00Z</dcterms:modified>
</cp:coreProperties>
</file>