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sldIdLst>
    <p:sldId id="256" r:id="rId2"/>
    <p:sldId id="261" r:id="rId3"/>
    <p:sldId id="306" r:id="rId4"/>
    <p:sldId id="314" r:id="rId5"/>
    <p:sldId id="304" r:id="rId6"/>
    <p:sldId id="305" r:id="rId7"/>
    <p:sldId id="315" r:id="rId8"/>
    <p:sldId id="313" r:id="rId9"/>
    <p:sldId id="263" r:id="rId10"/>
    <p:sldId id="286" r:id="rId11"/>
    <p:sldId id="301" r:id="rId12"/>
    <p:sldId id="302" r:id="rId13"/>
    <p:sldId id="307" r:id="rId14"/>
    <p:sldId id="298" r:id="rId15"/>
    <p:sldId id="291" r:id="rId16"/>
    <p:sldId id="293" r:id="rId17"/>
    <p:sldId id="312" r:id="rId18"/>
    <p:sldId id="258" r:id="rId19"/>
    <p:sldId id="268" r:id="rId20"/>
    <p:sldId id="267" r:id="rId21"/>
    <p:sldId id="309" r:id="rId22"/>
    <p:sldId id="308" r:id="rId23"/>
    <p:sldId id="265" r:id="rId24"/>
    <p:sldId id="278"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16" autoAdjust="0"/>
    <p:restoredTop sz="94660"/>
  </p:normalViewPr>
  <p:slideViewPr>
    <p:cSldViewPr snapToGrid="0">
      <p:cViewPr varScale="1">
        <p:scale>
          <a:sx n="114" d="100"/>
          <a:sy n="114" d="100"/>
        </p:scale>
        <p:origin x="49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A1F3A-41F4-4FA7-8C34-B5171855FA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a:extLst>
              <a:ext uri="{FF2B5EF4-FFF2-40B4-BE49-F238E27FC236}">
                <a16:creationId xmlns:a16="http://schemas.microsoft.com/office/drawing/2014/main" id="{AD18D2FE-3CCA-4FB4-9F3E-F366B97432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a:extLst>
              <a:ext uri="{FF2B5EF4-FFF2-40B4-BE49-F238E27FC236}">
                <a16:creationId xmlns:a16="http://schemas.microsoft.com/office/drawing/2014/main" id="{1518F17C-04DD-44BA-83DC-6A2A81E37E8D}"/>
              </a:ext>
            </a:extLst>
          </p:cNvPr>
          <p:cNvSpPr>
            <a:spLocks noGrp="1"/>
          </p:cNvSpPr>
          <p:nvPr>
            <p:ph type="dt" sz="half" idx="10"/>
          </p:nvPr>
        </p:nvSpPr>
        <p:spPr/>
        <p:txBody>
          <a:bodyPr/>
          <a:lstStyle/>
          <a:p>
            <a:fld id="{39F970DD-665B-426D-9DF8-174DFE647D54}" type="datetimeFigureOut">
              <a:rPr lang="fr-BE" smtClean="0"/>
              <a:t>04-12-18</a:t>
            </a:fld>
            <a:endParaRPr lang="fr-BE"/>
          </a:p>
        </p:txBody>
      </p:sp>
      <p:sp>
        <p:nvSpPr>
          <p:cNvPr id="5" name="Footer Placeholder 4">
            <a:extLst>
              <a:ext uri="{FF2B5EF4-FFF2-40B4-BE49-F238E27FC236}">
                <a16:creationId xmlns:a16="http://schemas.microsoft.com/office/drawing/2014/main" id="{25435A00-C0C6-443E-A760-60AEF465E918}"/>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7666B6C6-09AF-4B65-A924-174FD569C476}"/>
              </a:ext>
            </a:extLst>
          </p:cNvPr>
          <p:cNvSpPr>
            <a:spLocks noGrp="1"/>
          </p:cNvSpPr>
          <p:nvPr>
            <p:ph type="sldNum" sz="quarter" idx="12"/>
          </p:nvPr>
        </p:nvSpPr>
        <p:spPr/>
        <p:txBody>
          <a:bodyPr/>
          <a:lstStyle/>
          <a:p>
            <a:fld id="{37963023-707D-47D8-9C9D-785376CF8BE3}" type="slidenum">
              <a:rPr lang="fr-BE" smtClean="0"/>
              <a:t>‹#›</a:t>
            </a:fld>
            <a:endParaRPr lang="fr-BE"/>
          </a:p>
        </p:txBody>
      </p:sp>
    </p:spTree>
    <p:extLst>
      <p:ext uri="{BB962C8B-B14F-4D97-AF65-F5344CB8AC3E}">
        <p14:creationId xmlns:p14="http://schemas.microsoft.com/office/powerpoint/2010/main" val="157936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CD6FA-6B5A-4D0C-B92F-61E7F4CEF42E}"/>
              </a:ext>
            </a:extLst>
          </p:cNvPr>
          <p:cNvSpPr>
            <a:spLocks noGrp="1"/>
          </p:cNvSpPr>
          <p:nvPr>
            <p:ph type="title"/>
          </p:nvPr>
        </p:nvSpPr>
        <p:spPr/>
        <p:txBody>
          <a:bodyPr/>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C718BE9D-DB27-470D-944C-F4F71BC8AE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B180513A-7D6D-4547-BB40-07485CFAAB97}"/>
              </a:ext>
            </a:extLst>
          </p:cNvPr>
          <p:cNvSpPr>
            <a:spLocks noGrp="1"/>
          </p:cNvSpPr>
          <p:nvPr>
            <p:ph type="dt" sz="half" idx="10"/>
          </p:nvPr>
        </p:nvSpPr>
        <p:spPr/>
        <p:txBody>
          <a:bodyPr/>
          <a:lstStyle/>
          <a:p>
            <a:fld id="{39F970DD-665B-426D-9DF8-174DFE647D54}" type="datetimeFigureOut">
              <a:rPr lang="fr-BE" smtClean="0"/>
              <a:t>04-12-18</a:t>
            </a:fld>
            <a:endParaRPr lang="fr-BE"/>
          </a:p>
        </p:txBody>
      </p:sp>
      <p:sp>
        <p:nvSpPr>
          <p:cNvPr id="5" name="Footer Placeholder 4">
            <a:extLst>
              <a:ext uri="{FF2B5EF4-FFF2-40B4-BE49-F238E27FC236}">
                <a16:creationId xmlns:a16="http://schemas.microsoft.com/office/drawing/2014/main" id="{A8A1C886-A3D1-402D-A842-34C4D66623E9}"/>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7C32CF4A-1A60-4C90-B041-088E9A425A71}"/>
              </a:ext>
            </a:extLst>
          </p:cNvPr>
          <p:cNvSpPr>
            <a:spLocks noGrp="1"/>
          </p:cNvSpPr>
          <p:nvPr>
            <p:ph type="sldNum" sz="quarter" idx="12"/>
          </p:nvPr>
        </p:nvSpPr>
        <p:spPr/>
        <p:txBody>
          <a:bodyPr/>
          <a:lstStyle/>
          <a:p>
            <a:fld id="{37963023-707D-47D8-9C9D-785376CF8BE3}" type="slidenum">
              <a:rPr lang="fr-BE" smtClean="0"/>
              <a:t>‹#›</a:t>
            </a:fld>
            <a:endParaRPr lang="fr-BE"/>
          </a:p>
        </p:txBody>
      </p:sp>
    </p:spTree>
    <p:extLst>
      <p:ext uri="{BB962C8B-B14F-4D97-AF65-F5344CB8AC3E}">
        <p14:creationId xmlns:p14="http://schemas.microsoft.com/office/powerpoint/2010/main" val="1812705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7B7926-2659-402D-A68D-7BC46A60CA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CEFA0F34-AC2C-4D7C-AEA1-C6896D07184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576BF82B-7FCE-48B7-9937-B21F629CDE48}"/>
              </a:ext>
            </a:extLst>
          </p:cNvPr>
          <p:cNvSpPr>
            <a:spLocks noGrp="1"/>
          </p:cNvSpPr>
          <p:nvPr>
            <p:ph type="dt" sz="half" idx="10"/>
          </p:nvPr>
        </p:nvSpPr>
        <p:spPr/>
        <p:txBody>
          <a:bodyPr/>
          <a:lstStyle/>
          <a:p>
            <a:fld id="{39F970DD-665B-426D-9DF8-174DFE647D54}" type="datetimeFigureOut">
              <a:rPr lang="fr-BE" smtClean="0"/>
              <a:t>04-12-18</a:t>
            </a:fld>
            <a:endParaRPr lang="fr-BE"/>
          </a:p>
        </p:txBody>
      </p:sp>
      <p:sp>
        <p:nvSpPr>
          <p:cNvPr id="5" name="Footer Placeholder 4">
            <a:extLst>
              <a:ext uri="{FF2B5EF4-FFF2-40B4-BE49-F238E27FC236}">
                <a16:creationId xmlns:a16="http://schemas.microsoft.com/office/drawing/2014/main" id="{139883F8-A650-4DBF-A62C-3291E264F2B9}"/>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97876072-3B5F-4ECE-A5F8-0F75DDB36795}"/>
              </a:ext>
            </a:extLst>
          </p:cNvPr>
          <p:cNvSpPr>
            <a:spLocks noGrp="1"/>
          </p:cNvSpPr>
          <p:nvPr>
            <p:ph type="sldNum" sz="quarter" idx="12"/>
          </p:nvPr>
        </p:nvSpPr>
        <p:spPr/>
        <p:txBody>
          <a:bodyPr/>
          <a:lstStyle/>
          <a:p>
            <a:fld id="{37963023-707D-47D8-9C9D-785376CF8BE3}" type="slidenum">
              <a:rPr lang="fr-BE" smtClean="0"/>
              <a:t>‹#›</a:t>
            </a:fld>
            <a:endParaRPr lang="fr-BE"/>
          </a:p>
        </p:txBody>
      </p:sp>
    </p:spTree>
    <p:extLst>
      <p:ext uri="{BB962C8B-B14F-4D97-AF65-F5344CB8AC3E}">
        <p14:creationId xmlns:p14="http://schemas.microsoft.com/office/powerpoint/2010/main" val="1555019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66EA3-F7A6-4E32-B435-DE1DA0283453}"/>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C3E2F52D-52C1-42F3-B652-DEAE76D973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EE4BFB44-E8F7-44B0-9349-65D0759452BB}"/>
              </a:ext>
            </a:extLst>
          </p:cNvPr>
          <p:cNvSpPr>
            <a:spLocks noGrp="1"/>
          </p:cNvSpPr>
          <p:nvPr>
            <p:ph type="dt" sz="half" idx="10"/>
          </p:nvPr>
        </p:nvSpPr>
        <p:spPr/>
        <p:txBody>
          <a:bodyPr/>
          <a:lstStyle/>
          <a:p>
            <a:fld id="{39F970DD-665B-426D-9DF8-174DFE647D54}" type="datetimeFigureOut">
              <a:rPr lang="fr-BE" smtClean="0"/>
              <a:t>04-12-18</a:t>
            </a:fld>
            <a:endParaRPr lang="fr-BE"/>
          </a:p>
        </p:txBody>
      </p:sp>
      <p:sp>
        <p:nvSpPr>
          <p:cNvPr id="5" name="Footer Placeholder 4">
            <a:extLst>
              <a:ext uri="{FF2B5EF4-FFF2-40B4-BE49-F238E27FC236}">
                <a16:creationId xmlns:a16="http://schemas.microsoft.com/office/drawing/2014/main" id="{52901511-3A5A-4EFB-8BDB-0D448E3A86C6}"/>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A582433D-6990-45AB-994C-1EF658C089EB}"/>
              </a:ext>
            </a:extLst>
          </p:cNvPr>
          <p:cNvSpPr>
            <a:spLocks noGrp="1"/>
          </p:cNvSpPr>
          <p:nvPr>
            <p:ph type="sldNum" sz="quarter" idx="12"/>
          </p:nvPr>
        </p:nvSpPr>
        <p:spPr/>
        <p:txBody>
          <a:bodyPr/>
          <a:lstStyle/>
          <a:p>
            <a:fld id="{37963023-707D-47D8-9C9D-785376CF8BE3}" type="slidenum">
              <a:rPr lang="fr-BE" smtClean="0"/>
              <a:t>‹#›</a:t>
            </a:fld>
            <a:endParaRPr lang="fr-BE"/>
          </a:p>
        </p:txBody>
      </p:sp>
    </p:spTree>
    <p:extLst>
      <p:ext uri="{BB962C8B-B14F-4D97-AF65-F5344CB8AC3E}">
        <p14:creationId xmlns:p14="http://schemas.microsoft.com/office/powerpoint/2010/main" val="4094591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2C95B-0BA9-4A7B-AC5C-085116414F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a:extLst>
              <a:ext uri="{FF2B5EF4-FFF2-40B4-BE49-F238E27FC236}">
                <a16:creationId xmlns:a16="http://schemas.microsoft.com/office/drawing/2014/main" id="{A6CAE456-CCF8-4A89-A7A2-200629E21B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2781F1-52C1-4ED1-BD11-BDB5BEAEDF2A}"/>
              </a:ext>
            </a:extLst>
          </p:cNvPr>
          <p:cNvSpPr>
            <a:spLocks noGrp="1"/>
          </p:cNvSpPr>
          <p:nvPr>
            <p:ph type="dt" sz="half" idx="10"/>
          </p:nvPr>
        </p:nvSpPr>
        <p:spPr/>
        <p:txBody>
          <a:bodyPr/>
          <a:lstStyle/>
          <a:p>
            <a:fld id="{39F970DD-665B-426D-9DF8-174DFE647D54}" type="datetimeFigureOut">
              <a:rPr lang="fr-BE" smtClean="0"/>
              <a:t>04-12-18</a:t>
            </a:fld>
            <a:endParaRPr lang="fr-BE"/>
          </a:p>
        </p:txBody>
      </p:sp>
      <p:sp>
        <p:nvSpPr>
          <p:cNvPr id="5" name="Footer Placeholder 4">
            <a:extLst>
              <a:ext uri="{FF2B5EF4-FFF2-40B4-BE49-F238E27FC236}">
                <a16:creationId xmlns:a16="http://schemas.microsoft.com/office/drawing/2014/main" id="{59766F00-A231-4E55-A16C-34F3AC7B1DDE}"/>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26D7BB87-EF89-4489-BACA-2276D7AF5AFF}"/>
              </a:ext>
            </a:extLst>
          </p:cNvPr>
          <p:cNvSpPr>
            <a:spLocks noGrp="1"/>
          </p:cNvSpPr>
          <p:nvPr>
            <p:ph type="sldNum" sz="quarter" idx="12"/>
          </p:nvPr>
        </p:nvSpPr>
        <p:spPr/>
        <p:txBody>
          <a:bodyPr/>
          <a:lstStyle/>
          <a:p>
            <a:fld id="{37963023-707D-47D8-9C9D-785376CF8BE3}" type="slidenum">
              <a:rPr lang="fr-BE" smtClean="0"/>
              <a:t>‹#›</a:t>
            </a:fld>
            <a:endParaRPr lang="fr-BE"/>
          </a:p>
        </p:txBody>
      </p:sp>
    </p:spTree>
    <p:extLst>
      <p:ext uri="{BB962C8B-B14F-4D97-AF65-F5344CB8AC3E}">
        <p14:creationId xmlns:p14="http://schemas.microsoft.com/office/powerpoint/2010/main" val="1120640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E3349-D51C-418A-89CC-0F973E83274F}"/>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A1E0766F-71CB-4EDE-A4CB-E0F2134DDF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23E62EC1-DA1A-4C1D-925F-10F38A407CA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F80DAEC8-6391-4A68-9980-6C53ADBB2B4D}"/>
              </a:ext>
            </a:extLst>
          </p:cNvPr>
          <p:cNvSpPr>
            <a:spLocks noGrp="1"/>
          </p:cNvSpPr>
          <p:nvPr>
            <p:ph type="dt" sz="half" idx="10"/>
          </p:nvPr>
        </p:nvSpPr>
        <p:spPr/>
        <p:txBody>
          <a:bodyPr/>
          <a:lstStyle/>
          <a:p>
            <a:fld id="{39F970DD-665B-426D-9DF8-174DFE647D54}" type="datetimeFigureOut">
              <a:rPr lang="fr-BE" smtClean="0"/>
              <a:t>04-12-18</a:t>
            </a:fld>
            <a:endParaRPr lang="fr-BE"/>
          </a:p>
        </p:txBody>
      </p:sp>
      <p:sp>
        <p:nvSpPr>
          <p:cNvPr id="6" name="Footer Placeholder 5">
            <a:extLst>
              <a:ext uri="{FF2B5EF4-FFF2-40B4-BE49-F238E27FC236}">
                <a16:creationId xmlns:a16="http://schemas.microsoft.com/office/drawing/2014/main" id="{43D98E4E-9048-4FD3-BD69-3783BD97CFC2}"/>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8BCF8565-6BF3-4445-9AB7-FA22D4807572}"/>
              </a:ext>
            </a:extLst>
          </p:cNvPr>
          <p:cNvSpPr>
            <a:spLocks noGrp="1"/>
          </p:cNvSpPr>
          <p:nvPr>
            <p:ph type="sldNum" sz="quarter" idx="12"/>
          </p:nvPr>
        </p:nvSpPr>
        <p:spPr/>
        <p:txBody>
          <a:bodyPr/>
          <a:lstStyle/>
          <a:p>
            <a:fld id="{37963023-707D-47D8-9C9D-785376CF8BE3}" type="slidenum">
              <a:rPr lang="fr-BE" smtClean="0"/>
              <a:t>‹#›</a:t>
            </a:fld>
            <a:endParaRPr lang="fr-BE"/>
          </a:p>
        </p:txBody>
      </p:sp>
    </p:spTree>
    <p:extLst>
      <p:ext uri="{BB962C8B-B14F-4D97-AF65-F5344CB8AC3E}">
        <p14:creationId xmlns:p14="http://schemas.microsoft.com/office/powerpoint/2010/main" val="1160859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6A25-DABA-4F62-95A2-3836C2590658}"/>
              </a:ext>
            </a:extLst>
          </p:cNvPr>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a:extLst>
              <a:ext uri="{FF2B5EF4-FFF2-40B4-BE49-F238E27FC236}">
                <a16:creationId xmlns:a16="http://schemas.microsoft.com/office/drawing/2014/main" id="{F71DEF78-19BD-4BCD-A678-DDDD06D20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33409F-DF26-4E03-8EAE-59BD4BBA468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9E0BE97E-9CEC-4C91-9B67-99C29911B5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BE6C6E-F0C8-486B-A5EB-D6A017AB37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2EE69A9E-F3D3-4136-95A4-54A19EACFDB3}"/>
              </a:ext>
            </a:extLst>
          </p:cNvPr>
          <p:cNvSpPr>
            <a:spLocks noGrp="1"/>
          </p:cNvSpPr>
          <p:nvPr>
            <p:ph type="dt" sz="half" idx="10"/>
          </p:nvPr>
        </p:nvSpPr>
        <p:spPr/>
        <p:txBody>
          <a:bodyPr/>
          <a:lstStyle/>
          <a:p>
            <a:fld id="{39F970DD-665B-426D-9DF8-174DFE647D54}" type="datetimeFigureOut">
              <a:rPr lang="fr-BE" smtClean="0"/>
              <a:t>04-12-18</a:t>
            </a:fld>
            <a:endParaRPr lang="fr-BE"/>
          </a:p>
        </p:txBody>
      </p:sp>
      <p:sp>
        <p:nvSpPr>
          <p:cNvPr id="8" name="Footer Placeholder 7">
            <a:extLst>
              <a:ext uri="{FF2B5EF4-FFF2-40B4-BE49-F238E27FC236}">
                <a16:creationId xmlns:a16="http://schemas.microsoft.com/office/drawing/2014/main" id="{B2B4511C-BCB1-41F4-AA72-8D484F8E560A}"/>
              </a:ext>
            </a:extLst>
          </p:cNvPr>
          <p:cNvSpPr>
            <a:spLocks noGrp="1"/>
          </p:cNvSpPr>
          <p:nvPr>
            <p:ph type="ftr" sz="quarter" idx="11"/>
          </p:nvPr>
        </p:nvSpPr>
        <p:spPr/>
        <p:txBody>
          <a:bodyPr/>
          <a:lstStyle/>
          <a:p>
            <a:endParaRPr lang="fr-BE"/>
          </a:p>
        </p:txBody>
      </p:sp>
      <p:sp>
        <p:nvSpPr>
          <p:cNvPr id="9" name="Slide Number Placeholder 8">
            <a:extLst>
              <a:ext uri="{FF2B5EF4-FFF2-40B4-BE49-F238E27FC236}">
                <a16:creationId xmlns:a16="http://schemas.microsoft.com/office/drawing/2014/main" id="{F6881066-F7B4-4E2E-8B38-B3814DFBB40A}"/>
              </a:ext>
            </a:extLst>
          </p:cNvPr>
          <p:cNvSpPr>
            <a:spLocks noGrp="1"/>
          </p:cNvSpPr>
          <p:nvPr>
            <p:ph type="sldNum" sz="quarter" idx="12"/>
          </p:nvPr>
        </p:nvSpPr>
        <p:spPr/>
        <p:txBody>
          <a:bodyPr/>
          <a:lstStyle/>
          <a:p>
            <a:fld id="{37963023-707D-47D8-9C9D-785376CF8BE3}" type="slidenum">
              <a:rPr lang="fr-BE" smtClean="0"/>
              <a:t>‹#›</a:t>
            </a:fld>
            <a:endParaRPr lang="fr-BE"/>
          </a:p>
        </p:txBody>
      </p:sp>
    </p:spTree>
    <p:extLst>
      <p:ext uri="{BB962C8B-B14F-4D97-AF65-F5344CB8AC3E}">
        <p14:creationId xmlns:p14="http://schemas.microsoft.com/office/powerpoint/2010/main" val="1969860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5DD27-20CF-4E2C-8673-CE8548677570}"/>
              </a:ext>
            </a:extLst>
          </p:cNvPr>
          <p:cNvSpPr>
            <a:spLocks noGrp="1"/>
          </p:cNvSpPr>
          <p:nvPr>
            <p:ph type="title"/>
          </p:nvPr>
        </p:nvSpPr>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81047698-A7D1-4330-9BF3-494CAA590D5E}"/>
              </a:ext>
            </a:extLst>
          </p:cNvPr>
          <p:cNvSpPr>
            <a:spLocks noGrp="1"/>
          </p:cNvSpPr>
          <p:nvPr>
            <p:ph type="dt" sz="half" idx="10"/>
          </p:nvPr>
        </p:nvSpPr>
        <p:spPr/>
        <p:txBody>
          <a:bodyPr/>
          <a:lstStyle/>
          <a:p>
            <a:fld id="{39F970DD-665B-426D-9DF8-174DFE647D54}" type="datetimeFigureOut">
              <a:rPr lang="fr-BE" smtClean="0"/>
              <a:t>04-12-18</a:t>
            </a:fld>
            <a:endParaRPr lang="fr-BE"/>
          </a:p>
        </p:txBody>
      </p:sp>
      <p:sp>
        <p:nvSpPr>
          <p:cNvPr id="4" name="Footer Placeholder 3">
            <a:extLst>
              <a:ext uri="{FF2B5EF4-FFF2-40B4-BE49-F238E27FC236}">
                <a16:creationId xmlns:a16="http://schemas.microsoft.com/office/drawing/2014/main" id="{4FE13E0E-C7DB-49D6-8B8A-5BE24F1B2F77}"/>
              </a:ext>
            </a:extLst>
          </p:cNvPr>
          <p:cNvSpPr>
            <a:spLocks noGrp="1"/>
          </p:cNvSpPr>
          <p:nvPr>
            <p:ph type="ftr" sz="quarter" idx="11"/>
          </p:nvPr>
        </p:nvSpPr>
        <p:spPr/>
        <p:txBody>
          <a:bodyPr/>
          <a:lstStyle/>
          <a:p>
            <a:endParaRPr lang="fr-BE"/>
          </a:p>
        </p:txBody>
      </p:sp>
      <p:sp>
        <p:nvSpPr>
          <p:cNvPr id="5" name="Slide Number Placeholder 4">
            <a:extLst>
              <a:ext uri="{FF2B5EF4-FFF2-40B4-BE49-F238E27FC236}">
                <a16:creationId xmlns:a16="http://schemas.microsoft.com/office/drawing/2014/main" id="{BB2BB0DA-14D0-425D-92AD-5DA931CD6613}"/>
              </a:ext>
            </a:extLst>
          </p:cNvPr>
          <p:cNvSpPr>
            <a:spLocks noGrp="1"/>
          </p:cNvSpPr>
          <p:nvPr>
            <p:ph type="sldNum" sz="quarter" idx="12"/>
          </p:nvPr>
        </p:nvSpPr>
        <p:spPr/>
        <p:txBody>
          <a:bodyPr/>
          <a:lstStyle/>
          <a:p>
            <a:fld id="{37963023-707D-47D8-9C9D-785376CF8BE3}" type="slidenum">
              <a:rPr lang="fr-BE" smtClean="0"/>
              <a:t>‹#›</a:t>
            </a:fld>
            <a:endParaRPr lang="fr-BE"/>
          </a:p>
        </p:txBody>
      </p:sp>
    </p:spTree>
    <p:extLst>
      <p:ext uri="{BB962C8B-B14F-4D97-AF65-F5344CB8AC3E}">
        <p14:creationId xmlns:p14="http://schemas.microsoft.com/office/powerpoint/2010/main" val="902527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9FA038-0539-4527-A2C4-2A90463DA8A2}"/>
              </a:ext>
            </a:extLst>
          </p:cNvPr>
          <p:cNvSpPr>
            <a:spLocks noGrp="1"/>
          </p:cNvSpPr>
          <p:nvPr>
            <p:ph type="dt" sz="half" idx="10"/>
          </p:nvPr>
        </p:nvSpPr>
        <p:spPr/>
        <p:txBody>
          <a:bodyPr/>
          <a:lstStyle/>
          <a:p>
            <a:fld id="{39F970DD-665B-426D-9DF8-174DFE647D54}" type="datetimeFigureOut">
              <a:rPr lang="fr-BE" smtClean="0"/>
              <a:t>04-12-18</a:t>
            </a:fld>
            <a:endParaRPr lang="fr-BE"/>
          </a:p>
        </p:txBody>
      </p:sp>
      <p:sp>
        <p:nvSpPr>
          <p:cNvPr id="3" name="Footer Placeholder 2">
            <a:extLst>
              <a:ext uri="{FF2B5EF4-FFF2-40B4-BE49-F238E27FC236}">
                <a16:creationId xmlns:a16="http://schemas.microsoft.com/office/drawing/2014/main" id="{043F4316-4BA8-4855-9A54-44BA98601157}"/>
              </a:ext>
            </a:extLst>
          </p:cNvPr>
          <p:cNvSpPr>
            <a:spLocks noGrp="1"/>
          </p:cNvSpPr>
          <p:nvPr>
            <p:ph type="ftr" sz="quarter" idx="11"/>
          </p:nvPr>
        </p:nvSpPr>
        <p:spPr/>
        <p:txBody>
          <a:bodyPr/>
          <a:lstStyle/>
          <a:p>
            <a:endParaRPr lang="fr-BE"/>
          </a:p>
        </p:txBody>
      </p:sp>
      <p:sp>
        <p:nvSpPr>
          <p:cNvPr id="4" name="Slide Number Placeholder 3">
            <a:extLst>
              <a:ext uri="{FF2B5EF4-FFF2-40B4-BE49-F238E27FC236}">
                <a16:creationId xmlns:a16="http://schemas.microsoft.com/office/drawing/2014/main" id="{8F90FADF-8FF7-4242-A487-DE6509B62127}"/>
              </a:ext>
            </a:extLst>
          </p:cNvPr>
          <p:cNvSpPr>
            <a:spLocks noGrp="1"/>
          </p:cNvSpPr>
          <p:nvPr>
            <p:ph type="sldNum" sz="quarter" idx="12"/>
          </p:nvPr>
        </p:nvSpPr>
        <p:spPr/>
        <p:txBody>
          <a:bodyPr/>
          <a:lstStyle/>
          <a:p>
            <a:fld id="{37963023-707D-47D8-9C9D-785376CF8BE3}" type="slidenum">
              <a:rPr lang="fr-BE" smtClean="0"/>
              <a:t>‹#›</a:t>
            </a:fld>
            <a:endParaRPr lang="fr-BE"/>
          </a:p>
        </p:txBody>
      </p:sp>
    </p:spTree>
    <p:extLst>
      <p:ext uri="{BB962C8B-B14F-4D97-AF65-F5344CB8AC3E}">
        <p14:creationId xmlns:p14="http://schemas.microsoft.com/office/powerpoint/2010/main" val="913672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A266D-25BA-4DD4-A051-D51C2D10E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a:extLst>
              <a:ext uri="{FF2B5EF4-FFF2-40B4-BE49-F238E27FC236}">
                <a16:creationId xmlns:a16="http://schemas.microsoft.com/office/drawing/2014/main" id="{A278E7E1-77A5-47E4-B5E7-1952A9A8FD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094381C5-DCD4-4CC3-8281-278C452524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145FA6-9C53-4295-A6FD-B2050024C7A4}"/>
              </a:ext>
            </a:extLst>
          </p:cNvPr>
          <p:cNvSpPr>
            <a:spLocks noGrp="1"/>
          </p:cNvSpPr>
          <p:nvPr>
            <p:ph type="dt" sz="half" idx="10"/>
          </p:nvPr>
        </p:nvSpPr>
        <p:spPr/>
        <p:txBody>
          <a:bodyPr/>
          <a:lstStyle/>
          <a:p>
            <a:fld id="{39F970DD-665B-426D-9DF8-174DFE647D54}" type="datetimeFigureOut">
              <a:rPr lang="fr-BE" smtClean="0"/>
              <a:t>04-12-18</a:t>
            </a:fld>
            <a:endParaRPr lang="fr-BE"/>
          </a:p>
        </p:txBody>
      </p:sp>
      <p:sp>
        <p:nvSpPr>
          <p:cNvPr id="6" name="Footer Placeholder 5">
            <a:extLst>
              <a:ext uri="{FF2B5EF4-FFF2-40B4-BE49-F238E27FC236}">
                <a16:creationId xmlns:a16="http://schemas.microsoft.com/office/drawing/2014/main" id="{68790F86-F658-4B41-B72C-BF1B2F0464C7}"/>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EA5CD50B-E5F8-47A3-812D-2EC7A8CEC19E}"/>
              </a:ext>
            </a:extLst>
          </p:cNvPr>
          <p:cNvSpPr>
            <a:spLocks noGrp="1"/>
          </p:cNvSpPr>
          <p:nvPr>
            <p:ph type="sldNum" sz="quarter" idx="12"/>
          </p:nvPr>
        </p:nvSpPr>
        <p:spPr/>
        <p:txBody>
          <a:bodyPr/>
          <a:lstStyle/>
          <a:p>
            <a:fld id="{37963023-707D-47D8-9C9D-785376CF8BE3}" type="slidenum">
              <a:rPr lang="fr-BE" smtClean="0"/>
              <a:t>‹#›</a:t>
            </a:fld>
            <a:endParaRPr lang="fr-BE"/>
          </a:p>
        </p:txBody>
      </p:sp>
    </p:spTree>
    <p:extLst>
      <p:ext uri="{BB962C8B-B14F-4D97-AF65-F5344CB8AC3E}">
        <p14:creationId xmlns:p14="http://schemas.microsoft.com/office/powerpoint/2010/main" val="191583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AF3ED-CC52-48F6-A945-257B320959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a:extLst>
              <a:ext uri="{FF2B5EF4-FFF2-40B4-BE49-F238E27FC236}">
                <a16:creationId xmlns:a16="http://schemas.microsoft.com/office/drawing/2014/main" id="{3126851D-52DA-47F9-81A1-F9A1745F30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a:extLst>
              <a:ext uri="{FF2B5EF4-FFF2-40B4-BE49-F238E27FC236}">
                <a16:creationId xmlns:a16="http://schemas.microsoft.com/office/drawing/2014/main" id="{CD21085F-C378-4F00-AEF1-A0C2D80340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0224D8-0A6B-44A5-91E2-627A36C0C10D}"/>
              </a:ext>
            </a:extLst>
          </p:cNvPr>
          <p:cNvSpPr>
            <a:spLocks noGrp="1"/>
          </p:cNvSpPr>
          <p:nvPr>
            <p:ph type="dt" sz="half" idx="10"/>
          </p:nvPr>
        </p:nvSpPr>
        <p:spPr/>
        <p:txBody>
          <a:bodyPr/>
          <a:lstStyle/>
          <a:p>
            <a:fld id="{39F970DD-665B-426D-9DF8-174DFE647D54}" type="datetimeFigureOut">
              <a:rPr lang="fr-BE" smtClean="0"/>
              <a:t>04-12-18</a:t>
            </a:fld>
            <a:endParaRPr lang="fr-BE"/>
          </a:p>
        </p:txBody>
      </p:sp>
      <p:sp>
        <p:nvSpPr>
          <p:cNvPr id="6" name="Footer Placeholder 5">
            <a:extLst>
              <a:ext uri="{FF2B5EF4-FFF2-40B4-BE49-F238E27FC236}">
                <a16:creationId xmlns:a16="http://schemas.microsoft.com/office/drawing/2014/main" id="{6B868B7E-923C-4B2E-BC83-68673200E72C}"/>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464EDA81-6951-4206-A46C-34F8BA2B6CFC}"/>
              </a:ext>
            </a:extLst>
          </p:cNvPr>
          <p:cNvSpPr>
            <a:spLocks noGrp="1"/>
          </p:cNvSpPr>
          <p:nvPr>
            <p:ph type="sldNum" sz="quarter" idx="12"/>
          </p:nvPr>
        </p:nvSpPr>
        <p:spPr/>
        <p:txBody>
          <a:bodyPr/>
          <a:lstStyle/>
          <a:p>
            <a:fld id="{37963023-707D-47D8-9C9D-785376CF8BE3}" type="slidenum">
              <a:rPr lang="fr-BE" smtClean="0"/>
              <a:t>‹#›</a:t>
            </a:fld>
            <a:endParaRPr lang="fr-BE"/>
          </a:p>
        </p:txBody>
      </p:sp>
    </p:spTree>
    <p:extLst>
      <p:ext uri="{BB962C8B-B14F-4D97-AF65-F5344CB8AC3E}">
        <p14:creationId xmlns:p14="http://schemas.microsoft.com/office/powerpoint/2010/main" val="4246292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1C22F2-AE87-4E99-942C-D41E57FBC1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a:extLst>
              <a:ext uri="{FF2B5EF4-FFF2-40B4-BE49-F238E27FC236}">
                <a16:creationId xmlns:a16="http://schemas.microsoft.com/office/drawing/2014/main" id="{F40B8D82-809C-4C77-AB67-C1292FAABC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3A85DE91-5717-4EAA-9968-8B7D2D7F27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970DD-665B-426D-9DF8-174DFE647D54}" type="datetimeFigureOut">
              <a:rPr lang="fr-BE" smtClean="0"/>
              <a:t>04-12-18</a:t>
            </a:fld>
            <a:endParaRPr lang="fr-BE"/>
          </a:p>
        </p:txBody>
      </p:sp>
      <p:sp>
        <p:nvSpPr>
          <p:cNvPr id="5" name="Footer Placeholder 4">
            <a:extLst>
              <a:ext uri="{FF2B5EF4-FFF2-40B4-BE49-F238E27FC236}">
                <a16:creationId xmlns:a16="http://schemas.microsoft.com/office/drawing/2014/main" id="{870DEA0B-8809-403A-A8F0-C569BD3805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a:extLst>
              <a:ext uri="{FF2B5EF4-FFF2-40B4-BE49-F238E27FC236}">
                <a16:creationId xmlns:a16="http://schemas.microsoft.com/office/drawing/2014/main" id="{E6F978DB-23DB-4EF1-8A32-56F72DFC77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963023-707D-47D8-9C9D-785376CF8BE3}" type="slidenum">
              <a:rPr lang="fr-BE" smtClean="0"/>
              <a:t>‹#›</a:t>
            </a:fld>
            <a:endParaRPr lang="fr-BE"/>
          </a:p>
        </p:txBody>
      </p:sp>
    </p:spTree>
    <p:extLst>
      <p:ext uri="{BB962C8B-B14F-4D97-AF65-F5344CB8AC3E}">
        <p14:creationId xmlns:p14="http://schemas.microsoft.com/office/powerpoint/2010/main" val="2218486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hyperlink" Target="https://t.co/e9zNQTj9En"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hyperlink" Target="https://commons.wikimedia.org/wiki/File:Jewish_scribe_writing_the_Torah.jpg?uselang=fr" TargetMode="Externa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people.ucalgary.ca/~elsegal/TalmudPage.html#Page" TargetMode="Externa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people.ucalgary.ca/~elsegal/TalmudMap/SampGemara.html#Quarrel" TargetMode="External"/><Relationship Id="rId3" Type="http://schemas.openxmlformats.org/officeDocument/2006/relationships/hyperlink" Target="http://people.ucalgary.ca/~elsegal/TalmudMap/SampMishnah.html#Ark" TargetMode="External"/><Relationship Id="rId7" Type="http://schemas.openxmlformats.org/officeDocument/2006/relationships/hyperlink" Target="http://people.ucalgary.ca/~elsegal/TalmudMap/SampGemara.html#Honour" TargetMode="External"/><Relationship Id="rId12" Type="http://schemas.openxmlformats.org/officeDocument/2006/relationships/image" Target="../media/image18.jpeg"/><Relationship Id="rId2" Type="http://schemas.openxmlformats.org/officeDocument/2006/relationships/hyperlink" Target="http://people.ucalgary.ca/~elsegal/TalmudMap/SampMishnah.html#Haftarah" TargetMode="External"/><Relationship Id="rId1" Type="http://schemas.openxmlformats.org/officeDocument/2006/relationships/slideLayout" Target="../slideLayouts/slideLayout7.xml"/><Relationship Id="rId6" Type="http://schemas.openxmlformats.org/officeDocument/2006/relationships/hyperlink" Target="http://people.ucalgary.ca/~elsegal/TalmudMap/SampMishnah.html#MinorLiftHands" TargetMode="External"/><Relationship Id="rId11" Type="http://schemas.openxmlformats.org/officeDocument/2006/relationships/hyperlink" Target="https://commons.wikimedia.org/wiki/File:Disputation.jpg?uselang=fr" TargetMode="External"/><Relationship Id="rId5" Type="http://schemas.openxmlformats.org/officeDocument/2006/relationships/hyperlink" Target="http://people.ucalgary.ca/~elsegal/TalmudMap/SampMishnah.html#MinorShema" TargetMode="External"/><Relationship Id="rId10" Type="http://schemas.openxmlformats.org/officeDocument/2006/relationships/image" Target="../media/image17.jpeg"/><Relationship Id="rId4" Type="http://schemas.openxmlformats.org/officeDocument/2006/relationships/hyperlink" Target="http://people.ucalgary.ca/~elsegal/TalmudMap/SampMishnah.html#Stead" TargetMode="External"/><Relationship Id="rId9" Type="http://schemas.openxmlformats.org/officeDocument/2006/relationships/hyperlink" Target="http://people.ucalgary.ca/~elsegal/TalmudMap/SampGemara.html#Grati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F12C7-24C3-402D-9519-C6116A09B9B1}"/>
              </a:ext>
            </a:extLst>
          </p:cNvPr>
          <p:cNvSpPr>
            <a:spLocks noGrp="1"/>
          </p:cNvSpPr>
          <p:nvPr>
            <p:ph type="ctrTitle"/>
          </p:nvPr>
        </p:nvSpPr>
        <p:spPr/>
        <p:txBody>
          <a:bodyPr/>
          <a:lstStyle/>
          <a:p>
            <a:r>
              <a:rPr lang="fr-BE" i="1" dirty="0" err="1"/>
              <a:t>Tactilectures</a:t>
            </a:r>
            <a:r>
              <a:rPr lang="fr-BE" dirty="0"/>
              <a:t> et </a:t>
            </a:r>
            <a:r>
              <a:rPr lang="fr-BE" i="1" dirty="0"/>
              <a:t>remarques</a:t>
            </a:r>
          </a:p>
        </p:txBody>
      </p:sp>
      <p:sp>
        <p:nvSpPr>
          <p:cNvPr id="3" name="Subtitle 2">
            <a:extLst>
              <a:ext uri="{FF2B5EF4-FFF2-40B4-BE49-F238E27FC236}">
                <a16:creationId xmlns:a16="http://schemas.microsoft.com/office/drawing/2014/main" id="{24B158B9-3198-4173-B2E5-0CC9A1CD42E5}"/>
              </a:ext>
            </a:extLst>
          </p:cNvPr>
          <p:cNvSpPr>
            <a:spLocks noGrp="1"/>
          </p:cNvSpPr>
          <p:nvPr>
            <p:ph type="subTitle" idx="1"/>
          </p:nvPr>
        </p:nvSpPr>
        <p:spPr/>
        <p:txBody>
          <a:bodyPr/>
          <a:lstStyle/>
          <a:p>
            <a:r>
              <a:rPr lang="fr-BE" dirty="0"/>
              <a:t>Emmanuelle Pelard et Nathalie </a:t>
            </a:r>
            <a:r>
              <a:rPr lang="fr-BE" dirty="0" err="1"/>
              <a:t>Roelens</a:t>
            </a:r>
            <a:endParaRPr lang="fr-BE" dirty="0"/>
          </a:p>
          <a:p>
            <a:r>
              <a:rPr lang="fr-BE" dirty="0"/>
              <a:t>(Université du Luxembourg)</a:t>
            </a:r>
          </a:p>
        </p:txBody>
      </p:sp>
      <p:pic>
        <p:nvPicPr>
          <p:cNvPr id="4" name="Picture 2" descr="RÃ©sultat de recherche d'images pour &quot;yad pointer&quot;">
            <a:extLst>
              <a:ext uri="{FF2B5EF4-FFF2-40B4-BE49-F238E27FC236}">
                <a16:creationId xmlns:a16="http://schemas.microsoft.com/office/drawing/2014/main" id="{93E0EACD-060E-45BC-BC72-BA57FF8AD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97" y="39473"/>
            <a:ext cx="2110345" cy="2073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632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256684-810A-4CF6-AC40-9B02576C433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1999" t="12914" r="14484" b="7058"/>
          <a:stretch/>
        </p:blipFill>
        <p:spPr>
          <a:xfrm rot="5400000">
            <a:off x="-54530" y="1741968"/>
            <a:ext cx="5041786" cy="3087150"/>
          </a:xfrm>
          <a:prstGeom prst="rect">
            <a:avLst/>
          </a:prstGeom>
        </p:spPr>
      </p:pic>
      <p:sp>
        <p:nvSpPr>
          <p:cNvPr id="2" name="TextBox 1">
            <a:extLst>
              <a:ext uri="{FF2B5EF4-FFF2-40B4-BE49-F238E27FC236}">
                <a16:creationId xmlns:a16="http://schemas.microsoft.com/office/drawing/2014/main" id="{AC5A5B48-6404-4206-ACFD-81FDD48073DB}"/>
              </a:ext>
            </a:extLst>
          </p:cNvPr>
          <p:cNvSpPr txBox="1"/>
          <p:nvPr/>
        </p:nvSpPr>
        <p:spPr>
          <a:xfrm>
            <a:off x="331967" y="5806436"/>
            <a:ext cx="9834694" cy="923330"/>
          </a:xfrm>
          <a:prstGeom prst="rect">
            <a:avLst/>
          </a:prstGeom>
          <a:noFill/>
        </p:spPr>
        <p:txBody>
          <a:bodyPr wrap="square" rtlCol="0">
            <a:spAutoFit/>
          </a:bodyPr>
          <a:lstStyle/>
          <a:p>
            <a:r>
              <a:rPr lang="fr-BE" dirty="0" err="1"/>
              <a:t>Naskhi</a:t>
            </a:r>
            <a:r>
              <a:rPr lang="fr-BE" dirty="0"/>
              <a:t> (texte) et </a:t>
            </a:r>
            <a:r>
              <a:rPr lang="fr-BE" dirty="0" err="1"/>
              <a:t>ta^liq</a:t>
            </a:r>
            <a:r>
              <a:rPr lang="fr-BE" dirty="0"/>
              <a:t> (marge). L’inscription est bordée d’or, </a:t>
            </a:r>
          </a:p>
          <a:p>
            <a:r>
              <a:rPr lang="fr-BE" dirty="0" err="1"/>
              <a:t>Coran,XIXe</a:t>
            </a:r>
            <a:r>
              <a:rPr lang="fr-BE" dirty="0"/>
              <a:t> siècle, in </a:t>
            </a:r>
            <a:r>
              <a:rPr lang="fr-BE" dirty="0" err="1"/>
              <a:t>Abdelkébir</a:t>
            </a:r>
            <a:r>
              <a:rPr lang="fr-BE" dirty="0"/>
              <a:t> Khatibi &amp; Mohamed </a:t>
            </a:r>
            <a:r>
              <a:rPr lang="fr-BE" dirty="0" err="1"/>
              <a:t>Sijelmassi</a:t>
            </a:r>
            <a:r>
              <a:rPr lang="fr-BE" dirty="0"/>
              <a:t>, </a:t>
            </a:r>
          </a:p>
          <a:p>
            <a:r>
              <a:rPr lang="fr-BE" i="1" dirty="0"/>
              <a:t>L’art calligraphique de l’Islam</a:t>
            </a:r>
            <a:r>
              <a:rPr lang="fr-BE" dirty="0"/>
              <a:t>, Paris, Gallimard, 1994</a:t>
            </a:r>
          </a:p>
        </p:txBody>
      </p:sp>
      <p:pic>
        <p:nvPicPr>
          <p:cNvPr id="6" name="Picture 2" descr="Résultat de recherche d'images pour &quot;la prose du transsibérien&quot;">
            <a:extLst>
              <a:ext uri="{FF2B5EF4-FFF2-40B4-BE49-F238E27FC236}">
                <a16:creationId xmlns:a16="http://schemas.microsoft.com/office/drawing/2014/main" id="{F1C2C97C-8707-44FA-B0E1-34820C704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249005">
            <a:off x="4765246" y="2520766"/>
            <a:ext cx="5654787" cy="24877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195CB5F-6B4E-41DF-8FC2-4DF436977D7A}"/>
              </a:ext>
            </a:extLst>
          </p:cNvPr>
          <p:cNvSpPr txBox="1"/>
          <p:nvPr/>
        </p:nvSpPr>
        <p:spPr>
          <a:xfrm>
            <a:off x="8851867" y="5720576"/>
            <a:ext cx="3570591" cy="923330"/>
          </a:xfrm>
          <a:prstGeom prst="rect">
            <a:avLst/>
          </a:prstGeom>
          <a:noFill/>
        </p:spPr>
        <p:txBody>
          <a:bodyPr wrap="square" rtlCol="0">
            <a:spAutoFit/>
          </a:bodyPr>
          <a:lstStyle/>
          <a:p>
            <a:r>
              <a:rPr lang="fr-BE" dirty="0"/>
              <a:t>Blaise Cendrars et Sonja Delaunay, </a:t>
            </a:r>
            <a:r>
              <a:rPr lang="fr-BE" i="1" dirty="0"/>
              <a:t>La prose du Transsibérien</a:t>
            </a:r>
            <a:r>
              <a:rPr lang="fr-BE" dirty="0"/>
              <a:t>, 1913, livre simultané</a:t>
            </a:r>
          </a:p>
        </p:txBody>
      </p:sp>
      <p:cxnSp>
        <p:nvCxnSpPr>
          <p:cNvPr id="8" name="Straight Arrow Connector 7">
            <a:extLst>
              <a:ext uri="{FF2B5EF4-FFF2-40B4-BE49-F238E27FC236}">
                <a16:creationId xmlns:a16="http://schemas.microsoft.com/office/drawing/2014/main" id="{3D6A1FCC-4A36-4921-8236-37EFF070C731}"/>
              </a:ext>
            </a:extLst>
          </p:cNvPr>
          <p:cNvCxnSpPr>
            <a:cxnSpLocks/>
          </p:cNvCxnSpPr>
          <p:nvPr/>
        </p:nvCxnSpPr>
        <p:spPr>
          <a:xfrm>
            <a:off x="6596476" y="589899"/>
            <a:ext cx="16148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1865B71-D3C4-4960-8ADA-DA87317D855E}"/>
              </a:ext>
            </a:extLst>
          </p:cNvPr>
          <p:cNvCxnSpPr>
            <a:cxnSpLocks/>
          </p:cNvCxnSpPr>
          <p:nvPr/>
        </p:nvCxnSpPr>
        <p:spPr>
          <a:xfrm flipH="1">
            <a:off x="1409350" y="589899"/>
            <a:ext cx="18213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2" descr="RÃ©sultat de recherche d'images pour &quot;arabesques&quot;">
            <a:extLst>
              <a:ext uri="{FF2B5EF4-FFF2-40B4-BE49-F238E27FC236}">
                <a16:creationId xmlns:a16="http://schemas.microsoft.com/office/drawing/2014/main" id="{04F58F4A-8E3F-4565-847A-6722DB1593E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31967" y="141684"/>
            <a:ext cx="742267" cy="59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242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C8D65-1B65-48D0-94A0-43920D9447D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380" t="9879" r="20469"/>
          <a:stretch/>
        </p:blipFill>
        <p:spPr>
          <a:xfrm rot="5400000">
            <a:off x="2398246" y="1892947"/>
            <a:ext cx="3788137" cy="2776998"/>
          </a:xfrm>
          <a:prstGeom prst="rect">
            <a:avLst/>
          </a:prstGeom>
        </p:spPr>
      </p:pic>
      <p:pic>
        <p:nvPicPr>
          <p:cNvPr id="5" name="Picture 4">
            <a:extLst>
              <a:ext uri="{FF2B5EF4-FFF2-40B4-BE49-F238E27FC236}">
                <a16:creationId xmlns:a16="http://schemas.microsoft.com/office/drawing/2014/main" id="{BD820932-D40F-4787-9BBB-892C625CB94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010" r="15359"/>
          <a:stretch/>
        </p:blipFill>
        <p:spPr>
          <a:xfrm rot="5400000">
            <a:off x="5381636" y="1895751"/>
            <a:ext cx="3822922" cy="2806172"/>
          </a:xfrm>
          <a:prstGeom prst="rect">
            <a:avLst/>
          </a:prstGeom>
        </p:spPr>
      </p:pic>
      <p:pic>
        <p:nvPicPr>
          <p:cNvPr id="7" name="Picture 6">
            <a:extLst>
              <a:ext uri="{FF2B5EF4-FFF2-40B4-BE49-F238E27FC236}">
                <a16:creationId xmlns:a16="http://schemas.microsoft.com/office/drawing/2014/main" id="{AC88BCA5-9813-4FFE-9225-7F6E683E49B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97" r="20316"/>
          <a:stretch/>
        </p:blipFill>
        <p:spPr>
          <a:xfrm rot="5400000">
            <a:off x="8429467" y="1901368"/>
            <a:ext cx="3857413" cy="2829433"/>
          </a:xfrm>
          <a:prstGeom prst="rect">
            <a:avLst/>
          </a:prstGeom>
        </p:spPr>
      </p:pic>
      <p:sp>
        <p:nvSpPr>
          <p:cNvPr id="2" name="TextBox 1">
            <a:extLst>
              <a:ext uri="{FF2B5EF4-FFF2-40B4-BE49-F238E27FC236}">
                <a16:creationId xmlns:a16="http://schemas.microsoft.com/office/drawing/2014/main" id="{7A2AFCBF-B353-4295-910C-BAF37D75C07B}"/>
              </a:ext>
            </a:extLst>
          </p:cNvPr>
          <p:cNvSpPr txBox="1"/>
          <p:nvPr/>
        </p:nvSpPr>
        <p:spPr>
          <a:xfrm>
            <a:off x="3074884" y="5300639"/>
            <a:ext cx="2361544" cy="369332"/>
          </a:xfrm>
          <a:prstGeom prst="rect">
            <a:avLst/>
          </a:prstGeom>
          <a:noFill/>
        </p:spPr>
        <p:txBody>
          <a:bodyPr wrap="none" rtlCol="0">
            <a:spAutoFit/>
          </a:bodyPr>
          <a:lstStyle/>
          <a:p>
            <a:r>
              <a:rPr lang="fr-BE" dirty="0" err="1"/>
              <a:t>Naskhi</a:t>
            </a:r>
            <a:r>
              <a:rPr lang="fr-BE" dirty="0"/>
              <a:t>. Texte et marge </a:t>
            </a:r>
          </a:p>
        </p:txBody>
      </p:sp>
      <p:sp>
        <p:nvSpPr>
          <p:cNvPr id="4" name="TextBox 3">
            <a:extLst>
              <a:ext uri="{FF2B5EF4-FFF2-40B4-BE49-F238E27FC236}">
                <a16:creationId xmlns:a16="http://schemas.microsoft.com/office/drawing/2014/main" id="{A88038A2-70A7-4D29-B795-9911FE4E08FC}"/>
              </a:ext>
            </a:extLst>
          </p:cNvPr>
          <p:cNvSpPr txBox="1"/>
          <p:nvPr/>
        </p:nvSpPr>
        <p:spPr>
          <a:xfrm>
            <a:off x="6026344" y="5300639"/>
            <a:ext cx="5834226" cy="369332"/>
          </a:xfrm>
          <a:prstGeom prst="rect">
            <a:avLst/>
          </a:prstGeom>
          <a:noFill/>
        </p:spPr>
        <p:txBody>
          <a:bodyPr wrap="none" rtlCol="0">
            <a:spAutoFit/>
          </a:bodyPr>
          <a:lstStyle/>
          <a:p>
            <a:r>
              <a:rPr lang="fr-BE" dirty="0" err="1"/>
              <a:t>Ta^liq</a:t>
            </a:r>
            <a:r>
              <a:rPr lang="fr-BE" dirty="0"/>
              <a:t> pour le texte et </a:t>
            </a:r>
            <a:r>
              <a:rPr lang="fr-BE" dirty="0" err="1"/>
              <a:t>naskhi</a:t>
            </a:r>
            <a:r>
              <a:rPr lang="fr-BE" dirty="0"/>
              <a:t> pour la marge et les interlignes</a:t>
            </a:r>
          </a:p>
        </p:txBody>
      </p:sp>
      <p:pic>
        <p:nvPicPr>
          <p:cNvPr id="8" name="Picture 7">
            <a:extLst>
              <a:ext uri="{FF2B5EF4-FFF2-40B4-BE49-F238E27FC236}">
                <a16:creationId xmlns:a16="http://schemas.microsoft.com/office/drawing/2014/main" id="{362BC28E-C7E9-4F32-80B6-D295AD72943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493483" y="2223640"/>
            <a:ext cx="3822921" cy="2150393"/>
          </a:xfrm>
          <a:prstGeom prst="rect">
            <a:avLst/>
          </a:prstGeom>
        </p:spPr>
      </p:pic>
      <p:sp>
        <p:nvSpPr>
          <p:cNvPr id="9" name="TextBox 8">
            <a:extLst>
              <a:ext uri="{FF2B5EF4-FFF2-40B4-BE49-F238E27FC236}">
                <a16:creationId xmlns:a16="http://schemas.microsoft.com/office/drawing/2014/main" id="{98DD61E8-6634-48B4-B736-3B25C6E08AE9}"/>
              </a:ext>
            </a:extLst>
          </p:cNvPr>
          <p:cNvSpPr txBox="1"/>
          <p:nvPr/>
        </p:nvSpPr>
        <p:spPr>
          <a:xfrm>
            <a:off x="256858" y="5347913"/>
            <a:ext cx="2228110" cy="369332"/>
          </a:xfrm>
          <a:prstGeom prst="rect">
            <a:avLst/>
          </a:prstGeom>
          <a:noFill/>
        </p:spPr>
        <p:txBody>
          <a:bodyPr wrap="none" rtlCol="0">
            <a:spAutoFit/>
          </a:bodyPr>
          <a:lstStyle/>
          <a:p>
            <a:r>
              <a:rPr lang="fr-BE" dirty="0" err="1"/>
              <a:t>Ta^liq</a:t>
            </a:r>
            <a:r>
              <a:rPr lang="fr-BE" dirty="0"/>
              <a:t>. Texte et marge</a:t>
            </a:r>
          </a:p>
        </p:txBody>
      </p:sp>
      <p:sp>
        <p:nvSpPr>
          <p:cNvPr id="6" name="Rectangle 5">
            <a:extLst>
              <a:ext uri="{FF2B5EF4-FFF2-40B4-BE49-F238E27FC236}">
                <a16:creationId xmlns:a16="http://schemas.microsoft.com/office/drawing/2014/main" id="{51F600B5-5576-48A2-A419-023BA63595ED}"/>
              </a:ext>
            </a:extLst>
          </p:cNvPr>
          <p:cNvSpPr/>
          <p:nvPr/>
        </p:nvSpPr>
        <p:spPr>
          <a:xfrm>
            <a:off x="256858" y="751768"/>
            <a:ext cx="2566536" cy="369332"/>
          </a:xfrm>
          <a:prstGeom prst="rect">
            <a:avLst/>
          </a:prstGeom>
        </p:spPr>
        <p:txBody>
          <a:bodyPr wrap="none">
            <a:spAutoFit/>
          </a:bodyPr>
          <a:lstStyle/>
          <a:p>
            <a:r>
              <a:rPr lang="fr-BE" dirty="0"/>
              <a:t>commentaires marginaux</a:t>
            </a:r>
          </a:p>
        </p:txBody>
      </p:sp>
      <p:pic>
        <p:nvPicPr>
          <p:cNvPr id="11" name="Picture 2" descr="RÃ©sultat de recherche d'images pour &quot;arabesques&quot;">
            <a:extLst>
              <a:ext uri="{FF2B5EF4-FFF2-40B4-BE49-F238E27FC236}">
                <a16:creationId xmlns:a16="http://schemas.microsoft.com/office/drawing/2014/main" id="{2B6DE97B-E354-4598-918D-7B5863EE674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31967" y="141684"/>
            <a:ext cx="742267" cy="59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275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920DA8-AFE7-4A06-A880-2086901FC872}"/>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l="10977" t="-847" r="24707" b="1"/>
          <a:stretch/>
        </p:blipFill>
        <p:spPr>
          <a:xfrm>
            <a:off x="2013527" y="233197"/>
            <a:ext cx="6363855" cy="5580754"/>
          </a:xfrm>
          <a:prstGeom prst="rect">
            <a:avLst/>
          </a:prstGeom>
        </p:spPr>
      </p:pic>
      <p:sp>
        <p:nvSpPr>
          <p:cNvPr id="4" name="TextBox 3">
            <a:extLst>
              <a:ext uri="{FF2B5EF4-FFF2-40B4-BE49-F238E27FC236}">
                <a16:creationId xmlns:a16="http://schemas.microsoft.com/office/drawing/2014/main" id="{7857669B-C29D-4691-AFA4-3D6FF6ABDE1B}"/>
              </a:ext>
            </a:extLst>
          </p:cNvPr>
          <p:cNvSpPr txBox="1"/>
          <p:nvPr/>
        </p:nvSpPr>
        <p:spPr>
          <a:xfrm>
            <a:off x="2249944" y="5901533"/>
            <a:ext cx="5677132" cy="369332"/>
          </a:xfrm>
          <a:prstGeom prst="rect">
            <a:avLst/>
          </a:prstGeom>
          <a:noFill/>
        </p:spPr>
        <p:txBody>
          <a:bodyPr wrap="none" rtlCol="0">
            <a:spAutoFit/>
          </a:bodyPr>
          <a:lstStyle/>
          <a:p>
            <a:r>
              <a:rPr lang="fr-BE" dirty="0"/>
              <a:t>Texte avec commentaires marginaux et dans les interlignes</a:t>
            </a:r>
          </a:p>
        </p:txBody>
      </p:sp>
      <p:pic>
        <p:nvPicPr>
          <p:cNvPr id="8" name="Picture 2" descr="RÃ©sultat de recherche d'images pour &quot;arabesques&quot;">
            <a:extLst>
              <a:ext uri="{FF2B5EF4-FFF2-40B4-BE49-F238E27FC236}">
                <a16:creationId xmlns:a16="http://schemas.microsoft.com/office/drawing/2014/main" id="{461E070C-2F98-46D5-BD84-636F2475063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31967" y="141684"/>
            <a:ext cx="742267" cy="59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275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2157905-3793-4B5D-9642-4DCAB5501E7C}"/>
              </a:ext>
            </a:extLst>
          </p:cNvPr>
          <p:cNvSpPr>
            <a:spLocks noChangeArrowheads="1"/>
          </p:cNvSpPr>
          <p:nvPr/>
        </p:nvSpPr>
        <p:spPr bwMode="auto">
          <a:xfrm rot="10800000" flipV="1">
            <a:off x="687898" y="1728526"/>
            <a:ext cx="5008228"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3076" name="Picture 4" descr="RÃ©sultat de recherche d'images pour &quot;calligraphie arabe khatibi&quot;">
            <a:extLst>
              <a:ext uri="{FF2B5EF4-FFF2-40B4-BE49-F238E27FC236}">
                <a16:creationId xmlns:a16="http://schemas.microsoft.com/office/drawing/2014/main" id="{40B30456-4A75-46A7-AB5A-29F0E0979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3003" y="318781"/>
            <a:ext cx="4816745" cy="615267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libe.ma/photo/art/grande/22668702-25273069.jpg?v=1527857657">
            <a:extLst>
              <a:ext uri="{FF2B5EF4-FFF2-40B4-BE49-F238E27FC236}">
                <a16:creationId xmlns:a16="http://schemas.microsoft.com/office/drawing/2014/main" id="{D0456F55-1537-4693-9673-F88D03D9C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61" y="3981115"/>
            <a:ext cx="5050105" cy="27084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Ã©sultat de recherche d'images pour &quot;zellige&quot;">
            <a:extLst>
              <a:ext uri="{FF2B5EF4-FFF2-40B4-BE49-F238E27FC236}">
                <a16:creationId xmlns:a16="http://schemas.microsoft.com/office/drawing/2014/main" id="{44CD151C-3058-4969-B4FE-55D390A3B1B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80943" y="816747"/>
            <a:ext cx="3277048" cy="24577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zellige">
            <a:extLst>
              <a:ext uri="{FF2B5EF4-FFF2-40B4-BE49-F238E27FC236}">
                <a16:creationId xmlns:a16="http://schemas.microsoft.com/office/drawing/2014/main" id="{D9C448D4-A828-46E0-9975-5310356320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8469" y="2486416"/>
            <a:ext cx="1534591" cy="1224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497B3F-D03A-4039-9173-B9201F5A2061}"/>
              </a:ext>
            </a:extLst>
          </p:cNvPr>
          <p:cNvSpPr txBox="1"/>
          <p:nvPr/>
        </p:nvSpPr>
        <p:spPr>
          <a:xfrm>
            <a:off x="534290" y="3309898"/>
            <a:ext cx="3170355" cy="369332"/>
          </a:xfrm>
          <a:prstGeom prst="rect">
            <a:avLst/>
          </a:prstGeom>
          <a:noFill/>
        </p:spPr>
        <p:txBody>
          <a:bodyPr wrap="none" rtlCol="0">
            <a:spAutoFit/>
          </a:bodyPr>
          <a:lstStyle/>
          <a:p>
            <a:r>
              <a:rPr lang="fr-BE" dirty="0"/>
              <a:t>Zellige (marqueterie de faïence)</a:t>
            </a:r>
          </a:p>
        </p:txBody>
      </p:sp>
      <p:pic>
        <p:nvPicPr>
          <p:cNvPr id="3074" name="Picture 2" descr="https://p8.storage.canalblog.com/84/10/373933/18516296.jpg">
            <a:extLst>
              <a:ext uri="{FF2B5EF4-FFF2-40B4-BE49-F238E27FC236}">
                <a16:creationId xmlns:a16="http://schemas.microsoft.com/office/drawing/2014/main" id="{0657F880-7CAE-40BE-806B-2BF586D48A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293" r="29734" b="9475"/>
          <a:stretch/>
        </p:blipFill>
        <p:spPr bwMode="auto">
          <a:xfrm>
            <a:off x="4237903" y="353632"/>
            <a:ext cx="1415188" cy="19385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587878-8C68-45B7-9B3C-2B8637CDE03C}"/>
              </a:ext>
            </a:extLst>
          </p:cNvPr>
          <p:cNvSpPr txBox="1"/>
          <p:nvPr/>
        </p:nvSpPr>
        <p:spPr>
          <a:xfrm>
            <a:off x="974863" y="232624"/>
            <a:ext cx="1428596" cy="461665"/>
          </a:xfrm>
          <a:prstGeom prst="rect">
            <a:avLst/>
          </a:prstGeom>
          <a:noFill/>
        </p:spPr>
        <p:txBody>
          <a:bodyPr wrap="none" rtlCol="0">
            <a:spAutoFit/>
          </a:bodyPr>
          <a:lstStyle/>
          <a:p>
            <a:r>
              <a:rPr lang="fr-BE" sz="2400" b="1" dirty="0"/>
              <a:t>3. Styliser</a:t>
            </a:r>
          </a:p>
        </p:txBody>
      </p:sp>
      <p:pic>
        <p:nvPicPr>
          <p:cNvPr id="9" name="Picture 4" descr="RÃ©sultat de recherche d'images pour &quot;graphic bird kiwi&quot;">
            <a:extLst>
              <a:ext uri="{FF2B5EF4-FFF2-40B4-BE49-F238E27FC236}">
                <a16:creationId xmlns:a16="http://schemas.microsoft.com/office/drawing/2014/main" id="{376E1F07-955A-4C20-AED7-031954CA77D5}"/>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t="70569" r="69815"/>
          <a:stretch/>
        </p:blipFill>
        <p:spPr bwMode="auto">
          <a:xfrm>
            <a:off x="211292" y="88291"/>
            <a:ext cx="572656" cy="578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042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Ã©sultat de recherche d'images pour &quot;tahar ben jelloun peinture&quot;">
            <a:extLst>
              <a:ext uri="{FF2B5EF4-FFF2-40B4-BE49-F238E27FC236}">
                <a16:creationId xmlns:a16="http://schemas.microsoft.com/office/drawing/2014/main" id="{E2E2BECB-56D7-400A-BB45-CE768958C3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92" t="9974" r="22800" b="9278"/>
          <a:stretch/>
        </p:blipFill>
        <p:spPr bwMode="auto">
          <a:xfrm>
            <a:off x="1545750" y="140164"/>
            <a:ext cx="3229800" cy="3106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0924" y="3328959"/>
            <a:ext cx="10288522" cy="830997"/>
          </a:xfrm>
          <a:prstGeom prst="rect">
            <a:avLst/>
          </a:prstGeom>
          <a:noFill/>
        </p:spPr>
        <p:txBody>
          <a:bodyPr wrap="square" rtlCol="0">
            <a:spAutoFit/>
          </a:bodyPr>
          <a:lstStyle/>
          <a:p>
            <a:r>
              <a:rPr lang="fr-FR" sz="1600" dirty="0"/>
              <a:t>Tahar Ben Jelloun, Acrylique sur toile, 2014, 200 x 200 cm, p. 66.</a:t>
            </a:r>
          </a:p>
          <a:p>
            <a:endParaRPr lang="fr-BE" sz="1600" dirty="0">
              <a:ea typeface="Calibri" panose="020F0502020204030204" pitchFamily="34" charset="0"/>
              <a:cs typeface="Times New Roman" panose="02020603050405020304" pitchFamily="18" charset="0"/>
            </a:endParaRPr>
          </a:p>
          <a:p>
            <a:endParaRPr lang="fr-FR" sz="1600" dirty="0"/>
          </a:p>
        </p:txBody>
      </p:sp>
      <p:sp>
        <p:nvSpPr>
          <p:cNvPr id="3" name="TextBox 2">
            <a:extLst>
              <a:ext uri="{FF2B5EF4-FFF2-40B4-BE49-F238E27FC236}">
                <a16:creationId xmlns:a16="http://schemas.microsoft.com/office/drawing/2014/main" id="{02593E72-28EE-44CD-8A8A-111F20295F1F}"/>
              </a:ext>
            </a:extLst>
          </p:cNvPr>
          <p:cNvSpPr txBox="1"/>
          <p:nvPr/>
        </p:nvSpPr>
        <p:spPr>
          <a:xfrm>
            <a:off x="7823620" y="140164"/>
            <a:ext cx="3404778" cy="1077218"/>
          </a:xfrm>
          <a:prstGeom prst="rect">
            <a:avLst/>
          </a:prstGeom>
          <a:noFill/>
        </p:spPr>
        <p:txBody>
          <a:bodyPr wrap="none" rtlCol="0">
            <a:spAutoFit/>
          </a:bodyPr>
          <a:lstStyle/>
          <a:p>
            <a:r>
              <a:rPr lang="fr-BE" sz="1600" dirty="0"/>
              <a:t>Cf. </a:t>
            </a:r>
            <a:r>
              <a:rPr lang="fr-BE" sz="1600" dirty="0" err="1"/>
              <a:t>Maghribi</a:t>
            </a:r>
            <a:r>
              <a:rPr lang="fr-BE" sz="1600" dirty="0"/>
              <a:t> polychrome, </a:t>
            </a:r>
          </a:p>
          <a:p>
            <a:r>
              <a:rPr lang="fr-BE" sz="1600" dirty="0"/>
              <a:t>Extrait du livre </a:t>
            </a:r>
            <a:r>
              <a:rPr lang="fr-BE" sz="1600" i="1" dirty="0" err="1"/>
              <a:t>Dakhira</a:t>
            </a:r>
            <a:r>
              <a:rPr lang="fr-BE" sz="1600" dirty="0"/>
              <a:t> de </a:t>
            </a:r>
          </a:p>
          <a:p>
            <a:r>
              <a:rPr lang="fr-BE" sz="1600" dirty="0"/>
              <a:t>la secte religieuse </a:t>
            </a:r>
            <a:r>
              <a:rPr lang="fr-BE" sz="1600" dirty="0" err="1"/>
              <a:t>Charquawa</a:t>
            </a:r>
            <a:r>
              <a:rPr lang="fr-BE" sz="1600" dirty="0"/>
              <a:t> (Maroc),</a:t>
            </a:r>
          </a:p>
          <a:p>
            <a:r>
              <a:rPr lang="fr-BE" sz="1600" dirty="0"/>
              <a:t>In Khatibi &amp; </a:t>
            </a:r>
            <a:r>
              <a:rPr lang="fr-BE" sz="1600" dirty="0" err="1"/>
              <a:t>Sijelmassi</a:t>
            </a:r>
            <a:r>
              <a:rPr lang="fr-BE" sz="1600" dirty="0"/>
              <a:t>, p. 53. </a:t>
            </a:r>
          </a:p>
        </p:txBody>
      </p:sp>
      <p:pic>
        <p:nvPicPr>
          <p:cNvPr id="7" name="Picture 6">
            <a:extLst>
              <a:ext uri="{FF2B5EF4-FFF2-40B4-BE49-F238E27FC236}">
                <a16:creationId xmlns:a16="http://schemas.microsoft.com/office/drawing/2014/main" id="{D0FEE50D-EA80-416F-93CC-4230E820F0F5}"/>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633" t="5441" r="18257"/>
          <a:stretch/>
        </p:blipFill>
        <p:spPr>
          <a:xfrm rot="5400000">
            <a:off x="5029482" y="679755"/>
            <a:ext cx="3034446" cy="2120610"/>
          </a:xfrm>
          <a:prstGeom prst="rect">
            <a:avLst/>
          </a:prstGeom>
        </p:spPr>
      </p:pic>
      <p:pic>
        <p:nvPicPr>
          <p:cNvPr id="8" name="Picture 4" descr="RÃ©sultat de recherche d'images pour &quot;graphic bird kiwi&quot;">
            <a:extLst>
              <a:ext uri="{FF2B5EF4-FFF2-40B4-BE49-F238E27FC236}">
                <a16:creationId xmlns:a16="http://schemas.microsoft.com/office/drawing/2014/main" id="{70E89E33-DCB8-4FD6-BA46-CA5D819BD947}"/>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t="70569" r="69815"/>
          <a:stretch/>
        </p:blipFill>
        <p:spPr bwMode="auto">
          <a:xfrm>
            <a:off x="211292" y="88292"/>
            <a:ext cx="539302" cy="5451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Ã©sultat de recherche d'images pour &quot;tahar ben jelloun peinture&quot;">
            <a:extLst>
              <a:ext uri="{FF2B5EF4-FFF2-40B4-BE49-F238E27FC236}">
                <a16:creationId xmlns:a16="http://schemas.microsoft.com/office/drawing/2014/main" id="{A9237DB7-45BF-4553-987C-32954B648E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812" b="20616"/>
          <a:stretch/>
        </p:blipFill>
        <p:spPr bwMode="auto">
          <a:xfrm>
            <a:off x="5681228" y="3636291"/>
            <a:ext cx="5928920" cy="20399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26453" y="5783541"/>
            <a:ext cx="3676648" cy="338554"/>
          </a:xfrm>
          <a:prstGeom prst="rect">
            <a:avLst/>
          </a:prstGeom>
        </p:spPr>
        <p:txBody>
          <a:bodyPr wrap="none">
            <a:spAutoFit/>
          </a:bodyPr>
          <a:lstStyle/>
          <a:p>
            <a:r>
              <a:rPr lang="fr-FR" sz="1600" dirty="0"/>
              <a:t>Acrylique sur toile, 50 x 150 cm, pp. 40-41</a:t>
            </a:r>
            <a:endParaRPr lang="en-US" sz="1600" dirty="0"/>
          </a:p>
        </p:txBody>
      </p:sp>
      <p:sp>
        <p:nvSpPr>
          <p:cNvPr id="5" name="Rectangle 4"/>
          <p:cNvSpPr/>
          <p:nvPr/>
        </p:nvSpPr>
        <p:spPr>
          <a:xfrm>
            <a:off x="918718" y="4057891"/>
            <a:ext cx="3954716" cy="1569660"/>
          </a:xfrm>
          <a:prstGeom prst="rect">
            <a:avLst/>
          </a:prstGeom>
        </p:spPr>
        <p:txBody>
          <a:bodyPr wrap="square">
            <a:spAutoFit/>
          </a:bodyPr>
          <a:lstStyle/>
          <a:p>
            <a:r>
              <a:rPr lang="fr-BE" sz="1600" dirty="0">
                <a:ea typeface="Calibri" panose="020F0502020204030204" pitchFamily="34" charset="0"/>
                <a:cs typeface="Times New Roman" panose="02020603050405020304" pitchFamily="18" charset="0"/>
              </a:rPr>
              <a:t>« Le texte n’est pas un commentaire de la toile. Il est indépendant, une autre célébration de la lumière et de la joie. » (Tahar Ben Jelloun, </a:t>
            </a:r>
            <a:r>
              <a:rPr lang="fr-FR" sz="1600" i="1" dirty="0"/>
              <a:t>J’essaie de peindre la lumière du monde</a:t>
            </a:r>
            <a:r>
              <a:rPr lang="fr-FR" sz="1600" dirty="0"/>
              <a:t>, Paris, Gallimard/Institut du Monde Arabe, 2017, </a:t>
            </a:r>
            <a:r>
              <a:rPr lang="fr-BE" sz="1600" dirty="0">
                <a:ea typeface="Calibri" panose="020F0502020204030204" pitchFamily="34" charset="0"/>
                <a:cs typeface="Times New Roman" panose="02020603050405020304" pitchFamily="18" charset="0"/>
              </a:rPr>
              <a:t>p. 20)</a:t>
            </a:r>
          </a:p>
        </p:txBody>
      </p:sp>
    </p:spTree>
    <p:extLst>
      <p:ext uri="{BB962C8B-B14F-4D97-AF65-F5344CB8AC3E}">
        <p14:creationId xmlns:p14="http://schemas.microsoft.com/office/powerpoint/2010/main" val="2619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Ã©sultat de recherche d'images pour &quot;vue de matera&quot;"/>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68479" y="555573"/>
            <a:ext cx="5260846" cy="3546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6153" y="4076852"/>
            <a:ext cx="11228646" cy="369332"/>
          </a:xfrm>
          <a:prstGeom prst="rect">
            <a:avLst/>
          </a:prstGeom>
          <a:noFill/>
        </p:spPr>
        <p:txBody>
          <a:bodyPr wrap="square" rtlCol="0">
            <a:spAutoFit/>
          </a:bodyPr>
          <a:lstStyle/>
          <a:p>
            <a:r>
              <a:rPr lang="fr-FR" dirty="0"/>
              <a:t>Vue de Matera (Basilicate, Italie)</a:t>
            </a:r>
            <a:endParaRPr lang="fr-BE" dirty="0"/>
          </a:p>
        </p:txBody>
      </p:sp>
      <p:sp>
        <p:nvSpPr>
          <p:cNvPr id="3" name="TextBox 2"/>
          <p:cNvSpPr txBox="1"/>
          <p:nvPr/>
        </p:nvSpPr>
        <p:spPr>
          <a:xfrm>
            <a:off x="6096000" y="4241463"/>
            <a:ext cx="5340373" cy="369332"/>
          </a:xfrm>
          <a:prstGeom prst="rect">
            <a:avLst/>
          </a:prstGeom>
          <a:noFill/>
        </p:spPr>
        <p:txBody>
          <a:bodyPr wrap="none" rtlCol="0">
            <a:spAutoFit/>
          </a:bodyPr>
          <a:lstStyle/>
          <a:p>
            <a:r>
              <a:rPr lang="fr-FR" dirty="0"/>
              <a:t>Tahar Ben Jelloun, Acrylique sur toile, 50 x 50 cm, p.96 </a:t>
            </a:r>
            <a:endParaRPr lang="en-US" dirty="0"/>
          </a:p>
        </p:txBody>
      </p:sp>
      <p:sp>
        <p:nvSpPr>
          <p:cNvPr id="7" name="TextBox 6">
            <a:extLst>
              <a:ext uri="{FF2B5EF4-FFF2-40B4-BE49-F238E27FC236}">
                <a16:creationId xmlns:a16="http://schemas.microsoft.com/office/drawing/2014/main" id="{ADB13732-4A2F-4C8A-8571-A48BC78C87A8}"/>
              </a:ext>
            </a:extLst>
          </p:cNvPr>
          <p:cNvSpPr txBox="1"/>
          <p:nvPr/>
        </p:nvSpPr>
        <p:spPr>
          <a:xfrm>
            <a:off x="460266" y="48670"/>
            <a:ext cx="253596" cy="461665"/>
          </a:xfrm>
          <a:prstGeom prst="rect">
            <a:avLst/>
          </a:prstGeom>
          <a:noFill/>
        </p:spPr>
        <p:txBody>
          <a:bodyPr wrap="none" rtlCol="0">
            <a:spAutoFit/>
          </a:bodyPr>
          <a:lstStyle/>
          <a:p>
            <a:r>
              <a:rPr lang="fr-BE" sz="2400" b="1" dirty="0"/>
              <a:t> </a:t>
            </a:r>
          </a:p>
        </p:txBody>
      </p:sp>
      <p:sp>
        <p:nvSpPr>
          <p:cNvPr id="8" name="Rectangle 7">
            <a:extLst>
              <a:ext uri="{FF2B5EF4-FFF2-40B4-BE49-F238E27FC236}">
                <a16:creationId xmlns:a16="http://schemas.microsoft.com/office/drawing/2014/main" id="{5D7312A6-949A-48A1-96F0-CBAF3FC76B05}"/>
              </a:ext>
            </a:extLst>
          </p:cNvPr>
          <p:cNvSpPr/>
          <p:nvPr/>
        </p:nvSpPr>
        <p:spPr>
          <a:xfrm>
            <a:off x="713862" y="4775405"/>
            <a:ext cx="9898720" cy="1477328"/>
          </a:xfrm>
          <a:prstGeom prst="rect">
            <a:avLst/>
          </a:prstGeom>
        </p:spPr>
        <p:txBody>
          <a:bodyPr wrap="square">
            <a:spAutoFit/>
          </a:bodyPr>
          <a:lstStyle/>
          <a:p>
            <a:r>
              <a:rPr lang="fr-BE" dirty="0">
                <a:ea typeface="Calibri" panose="020F0502020204030204" pitchFamily="34" charset="0"/>
              </a:rPr>
              <a:t>« J’ai eu envie </a:t>
            </a:r>
            <a:r>
              <a:rPr lang="fr-BE" dirty="0">
                <a:solidFill>
                  <a:srgbClr val="FF0000"/>
                </a:solidFill>
                <a:ea typeface="Calibri" panose="020F0502020204030204" pitchFamily="34" charset="0"/>
              </a:rPr>
              <a:t>d’habiller cette ville unique de rêves et couleurs </a:t>
            </a:r>
            <a:r>
              <a:rPr lang="fr-BE" dirty="0">
                <a:ea typeface="Calibri" panose="020F0502020204030204" pitchFamily="34" charset="0"/>
              </a:rPr>
              <a:t>parfois vives, de couleurs imaginées, posées là </a:t>
            </a:r>
            <a:r>
              <a:rPr lang="fr-BE" dirty="0">
                <a:solidFill>
                  <a:srgbClr val="FF0000"/>
                </a:solidFill>
                <a:ea typeface="Calibri" panose="020F0502020204030204" pitchFamily="34" charset="0"/>
              </a:rPr>
              <a:t>comme une robe sur les épaules de la mariée, une robe ou une broderie du XIXe siècle tissée par les mains de femmes de Fès avec des fils d’or acheté au </a:t>
            </a:r>
            <a:r>
              <a:rPr lang="fr-BE" i="1" dirty="0">
                <a:solidFill>
                  <a:srgbClr val="FF0000"/>
                </a:solidFill>
                <a:ea typeface="Calibri" panose="020F0502020204030204" pitchFamily="34" charset="0"/>
              </a:rPr>
              <a:t>mellah</a:t>
            </a:r>
            <a:r>
              <a:rPr lang="fr-BE" dirty="0">
                <a:ea typeface="Calibri" panose="020F0502020204030204" pitchFamily="34" charset="0"/>
              </a:rPr>
              <a:t>, quartier juif à la sortie de la médina. Cette </a:t>
            </a:r>
            <a:r>
              <a:rPr lang="fr-BE" dirty="0">
                <a:solidFill>
                  <a:srgbClr val="FF0000"/>
                </a:solidFill>
                <a:ea typeface="Calibri" panose="020F0502020204030204" pitchFamily="34" charset="0"/>
              </a:rPr>
              <a:t>robe</a:t>
            </a:r>
            <a:r>
              <a:rPr lang="fr-BE" dirty="0">
                <a:ea typeface="Calibri" panose="020F0502020204030204" pitchFamily="34" charset="0"/>
              </a:rPr>
              <a:t> couvre les terrasses quand la nuit arrive pleine de rêves impatients, de </a:t>
            </a:r>
            <a:r>
              <a:rPr lang="fr-BE" dirty="0">
                <a:solidFill>
                  <a:srgbClr val="FF0000"/>
                </a:solidFill>
                <a:ea typeface="Calibri" panose="020F0502020204030204" pitchFamily="34" charset="0"/>
              </a:rPr>
              <a:t>jarres de miel </a:t>
            </a:r>
            <a:r>
              <a:rPr lang="fr-BE" dirty="0">
                <a:ea typeface="Calibri" panose="020F0502020204030204" pitchFamily="34" charset="0"/>
              </a:rPr>
              <a:t>et </a:t>
            </a:r>
            <a:r>
              <a:rPr lang="fr-BE" dirty="0">
                <a:solidFill>
                  <a:srgbClr val="FF0000"/>
                </a:solidFill>
                <a:ea typeface="Calibri" panose="020F0502020204030204" pitchFamily="34" charset="0"/>
              </a:rPr>
              <a:t>d’huile d’olive</a:t>
            </a:r>
            <a:r>
              <a:rPr lang="fr-BE" dirty="0">
                <a:ea typeface="Calibri" panose="020F0502020204030204" pitchFamily="34" charset="0"/>
              </a:rPr>
              <a:t>. » (p. 93)</a:t>
            </a:r>
            <a:endParaRPr lang="fr-BE" dirty="0"/>
          </a:p>
        </p:txBody>
      </p:sp>
      <p:pic>
        <p:nvPicPr>
          <p:cNvPr id="3074" name="Picture 2" descr="https://img.over-blog-kiwi.com/2/16/84/06/20171013/ob_d4f66a_img-7930.JPG">
            <a:extLst>
              <a:ext uri="{FF2B5EF4-FFF2-40B4-BE49-F238E27FC236}">
                <a16:creationId xmlns:a16="http://schemas.microsoft.com/office/drawing/2014/main" id="{5D6B6770-2BC0-4BDB-97B7-734AD9CD819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359559" y="546509"/>
            <a:ext cx="3754259" cy="35303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64B24C2-B5CC-41BB-BDAA-0509FD956D60}"/>
              </a:ext>
            </a:extLst>
          </p:cNvPr>
          <p:cNvSpPr/>
          <p:nvPr/>
        </p:nvSpPr>
        <p:spPr>
          <a:xfrm>
            <a:off x="987597" y="21631"/>
            <a:ext cx="1632178" cy="461665"/>
          </a:xfrm>
          <a:prstGeom prst="rect">
            <a:avLst/>
          </a:prstGeom>
        </p:spPr>
        <p:txBody>
          <a:bodyPr wrap="none">
            <a:spAutoFit/>
          </a:bodyPr>
          <a:lstStyle/>
          <a:p>
            <a:r>
              <a:rPr lang="fr-BE" sz="2400" b="1" dirty="0"/>
              <a:t>4. Coloriser</a:t>
            </a:r>
          </a:p>
        </p:txBody>
      </p:sp>
      <p:pic>
        <p:nvPicPr>
          <p:cNvPr id="10242" name="Picture 2" descr="RÃ©sultat de recherche d'images pour &quot;pot de peinture&quot;">
            <a:extLst>
              <a:ext uri="{FF2B5EF4-FFF2-40B4-BE49-F238E27FC236}">
                <a16:creationId xmlns:a16="http://schemas.microsoft.com/office/drawing/2014/main" id="{334B449C-0B5C-4E21-91A7-4DE4C4D1602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1354" y="130975"/>
            <a:ext cx="490790" cy="46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315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AAF666-B9F8-48D8-B9F2-2869394616A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267" r="21357"/>
          <a:stretch/>
        </p:blipFill>
        <p:spPr>
          <a:xfrm>
            <a:off x="732144" y="3517235"/>
            <a:ext cx="3041117" cy="2501794"/>
          </a:xfrm>
          <a:prstGeom prst="rect">
            <a:avLst/>
          </a:prstGeom>
        </p:spPr>
      </p:pic>
      <p:sp>
        <p:nvSpPr>
          <p:cNvPr id="3" name="TextBox 2"/>
          <p:cNvSpPr txBox="1"/>
          <p:nvPr/>
        </p:nvSpPr>
        <p:spPr>
          <a:xfrm>
            <a:off x="4448149" y="5832600"/>
            <a:ext cx="7743851" cy="646331"/>
          </a:xfrm>
          <a:prstGeom prst="rect">
            <a:avLst/>
          </a:prstGeom>
          <a:noFill/>
        </p:spPr>
        <p:txBody>
          <a:bodyPr wrap="square" rtlCol="0">
            <a:spAutoFit/>
          </a:bodyPr>
          <a:lstStyle/>
          <a:p>
            <a:r>
              <a:rPr lang="fr-FR" dirty="0" err="1"/>
              <a:t>Maghribi</a:t>
            </a:r>
            <a:r>
              <a:rPr lang="fr-FR" dirty="0"/>
              <a:t>, Coran de 1560. </a:t>
            </a:r>
            <a:r>
              <a:rPr lang="fr-FR" dirty="0">
                <a:solidFill>
                  <a:srgbClr val="FF0000"/>
                </a:solidFill>
              </a:rPr>
              <a:t>Signes diacritiques et vocaliques mis en valeur par des couleurs différentes</a:t>
            </a:r>
            <a:r>
              <a:rPr lang="fr-FR" dirty="0"/>
              <a:t>, in Khatibi &amp; </a:t>
            </a:r>
            <a:r>
              <a:rPr lang="fr-FR" dirty="0" err="1"/>
              <a:t>Sijelmassi</a:t>
            </a:r>
            <a:r>
              <a:rPr lang="fr-FR" dirty="0"/>
              <a:t>, p. 57</a:t>
            </a:r>
            <a:endParaRPr lang="en-US" dirty="0"/>
          </a:p>
        </p:txBody>
      </p:sp>
      <p:pic>
        <p:nvPicPr>
          <p:cNvPr id="4" name="Picture 3">
            <a:extLst>
              <a:ext uri="{FF2B5EF4-FFF2-40B4-BE49-F238E27FC236}">
                <a16:creationId xmlns:a16="http://schemas.microsoft.com/office/drawing/2014/main" id="{228170FB-16CA-4D42-8C56-AAE52C3DF89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431" t="6383" r="18253" b="6299"/>
          <a:stretch/>
        </p:blipFill>
        <p:spPr>
          <a:xfrm>
            <a:off x="1107668" y="361808"/>
            <a:ext cx="3081873" cy="2468710"/>
          </a:xfrm>
          <a:prstGeom prst="rect">
            <a:avLst/>
          </a:prstGeom>
        </p:spPr>
      </p:pic>
      <p:sp>
        <p:nvSpPr>
          <p:cNvPr id="5" name="Rectangle 4"/>
          <p:cNvSpPr/>
          <p:nvPr/>
        </p:nvSpPr>
        <p:spPr>
          <a:xfrm>
            <a:off x="592239" y="3005207"/>
            <a:ext cx="4112729" cy="369332"/>
          </a:xfrm>
          <a:prstGeom prst="rect">
            <a:avLst/>
          </a:prstGeom>
        </p:spPr>
        <p:txBody>
          <a:bodyPr wrap="none">
            <a:spAutoFit/>
          </a:bodyPr>
          <a:lstStyle/>
          <a:p>
            <a:r>
              <a:rPr lang="fr-FR" dirty="0"/>
              <a:t>TBJ, Acrylique sur toile, 50 x 70 cm, p. 103</a:t>
            </a:r>
            <a:endParaRPr lang="en-US" dirty="0"/>
          </a:p>
        </p:txBody>
      </p:sp>
      <p:pic>
        <p:nvPicPr>
          <p:cNvPr id="7" name="Picture 6">
            <a:extLst>
              <a:ext uri="{FF2B5EF4-FFF2-40B4-BE49-F238E27FC236}">
                <a16:creationId xmlns:a16="http://schemas.microsoft.com/office/drawing/2014/main" id="{D10912ED-55BA-419D-AA89-DD6CA4F8930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8771"/>
          <a:stretch/>
        </p:blipFill>
        <p:spPr>
          <a:xfrm rot="5400000">
            <a:off x="5276182" y="1384441"/>
            <a:ext cx="5377163" cy="3315447"/>
          </a:xfrm>
          <a:prstGeom prst="rect">
            <a:avLst/>
          </a:prstGeom>
        </p:spPr>
      </p:pic>
      <p:sp>
        <p:nvSpPr>
          <p:cNvPr id="8" name="Rectangle 7">
            <a:extLst>
              <a:ext uri="{FF2B5EF4-FFF2-40B4-BE49-F238E27FC236}">
                <a16:creationId xmlns:a16="http://schemas.microsoft.com/office/drawing/2014/main" id="{64AC041D-60F1-4FFD-B986-9FC2D1CCF9E3}"/>
              </a:ext>
            </a:extLst>
          </p:cNvPr>
          <p:cNvSpPr/>
          <p:nvPr/>
        </p:nvSpPr>
        <p:spPr>
          <a:xfrm>
            <a:off x="335490" y="6120883"/>
            <a:ext cx="6096000" cy="646331"/>
          </a:xfrm>
          <a:prstGeom prst="rect">
            <a:avLst/>
          </a:prstGeom>
        </p:spPr>
        <p:txBody>
          <a:bodyPr>
            <a:spAutoFit/>
          </a:bodyPr>
          <a:lstStyle/>
          <a:p>
            <a:r>
              <a:rPr lang="fr-FR" dirty="0"/>
              <a:t>TBJ, Acrylique sur toile, 50x 60 cm, p. 102</a:t>
            </a:r>
          </a:p>
          <a:p>
            <a:endParaRPr lang="fr-FR" dirty="0"/>
          </a:p>
        </p:txBody>
      </p:sp>
      <p:pic>
        <p:nvPicPr>
          <p:cNvPr id="9" name="Picture 2" descr="RÃ©sultat de recherche d'images pour &quot;pot de peinture&quot;">
            <a:extLst>
              <a:ext uri="{FF2B5EF4-FFF2-40B4-BE49-F238E27FC236}">
                <a16:creationId xmlns:a16="http://schemas.microsoft.com/office/drawing/2014/main" id="{3F436207-B760-4320-B882-6587C62E631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41354" y="130975"/>
            <a:ext cx="490790" cy="46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147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2161" y="5169954"/>
            <a:ext cx="10995949" cy="369332"/>
          </a:xfrm>
          <a:prstGeom prst="rect">
            <a:avLst/>
          </a:prstGeom>
        </p:spPr>
        <p:txBody>
          <a:bodyPr wrap="squar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Jakob von Uexküll, </a:t>
            </a:r>
            <a:r>
              <a:rPr lang="fr-FR" i="1" dirty="0">
                <a:latin typeface="Calibri" panose="020F0502020204030204" pitchFamily="34" charset="0"/>
                <a:ea typeface="Calibri" panose="020F0502020204030204" pitchFamily="34" charset="0"/>
                <a:cs typeface="Times New Roman" panose="02020603050405020304" pitchFamily="18" charset="0"/>
              </a:rPr>
              <a:t>Milieu animal et milieu humain</a:t>
            </a:r>
            <a:r>
              <a:rPr lang="fr-FR" dirty="0"/>
              <a:t>, 1956, Paris, Payot &amp; Rivages, 2010</a:t>
            </a:r>
            <a:r>
              <a:rPr lang="fr-FR" dirty="0">
                <a:latin typeface="Calibri" panose="020F0502020204030204" pitchFamily="34" charset="0"/>
                <a:ea typeface="Calibri" panose="020F0502020204030204" pitchFamily="34" charset="0"/>
                <a:cs typeface="Times New Roman" panose="02020603050405020304" pitchFamily="18" charset="0"/>
              </a:rPr>
              <a:t>. p. 96</a:t>
            </a:r>
            <a:endParaRPr lang="en-US" dirty="0"/>
          </a:p>
        </p:txBody>
      </p:sp>
      <p:sp>
        <p:nvSpPr>
          <p:cNvPr id="5" name="TextBox 4">
            <a:extLst>
              <a:ext uri="{FF2B5EF4-FFF2-40B4-BE49-F238E27FC236}">
                <a16:creationId xmlns:a16="http://schemas.microsoft.com/office/drawing/2014/main" id="{023DD885-5B76-4668-B5AF-BA0F0EE348DF}"/>
              </a:ext>
            </a:extLst>
          </p:cNvPr>
          <p:cNvSpPr txBox="1"/>
          <p:nvPr/>
        </p:nvSpPr>
        <p:spPr>
          <a:xfrm>
            <a:off x="2257416" y="194227"/>
            <a:ext cx="1641731" cy="400110"/>
          </a:xfrm>
          <a:prstGeom prst="rect">
            <a:avLst/>
          </a:prstGeom>
          <a:noFill/>
        </p:spPr>
        <p:txBody>
          <a:bodyPr wrap="none" rtlCol="0">
            <a:spAutoFit/>
          </a:bodyPr>
          <a:lstStyle/>
          <a:p>
            <a:r>
              <a:rPr lang="fr-BE" sz="2000" dirty="0"/>
              <a:t> </a:t>
            </a:r>
            <a:r>
              <a:rPr lang="fr-BE" sz="2000" i="1" dirty="0"/>
              <a:t>Ton</a:t>
            </a:r>
            <a:r>
              <a:rPr lang="fr-BE" sz="2000" dirty="0"/>
              <a:t> / </a:t>
            </a:r>
            <a:r>
              <a:rPr lang="fr-BE" sz="2000" i="1" dirty="0" err="1"/>
              <a:t>Tönung</a:t>
            </a:r>
            <a:r>
              <a:rPr lang="fr-BE" sz="2000" dirty="0"/>
              <a:t> </a:t>
            </a:r>
          </a:p>
        </p:txBody>
      </p:sp>
      <p:pic>
        <p:nvPicPr>
          <p:cNvPr id="6" name="Picture 2" descr="RÃ©sultat de recherche d'images pour &quot;pot de peinture&quot;">
            <a:extLst>
              <a:ext uri="{FF2B5EF4-FFF2-40B4-BE49-F238E27FC236}">
                <a16:creationId xmlns:a16="http://schemas.microsoft.com/office/drawing/2014/main" id="{0C7BC970-FB70-4ECF-8C0D-801CC9EEE62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41353" y="130974"/>
            <a:ext cx="672319" cy="6324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F0CB9B3-3B29-4003-A25F-1DA42F9DAE43}"/>
              </a:ext>
            </a:extLst>
          </p:cNvPr>
          <p:cNvPicPr>
            <a:picLocks noChangeAspect="1"/>
          </p:cNvPicPr>
          <p:nvPr/>
        </p:nvPicPr>
        <p:blipFill rotWithShape="1">
          <a:blip r:embed="rId3">
            <a:extLst>
              <a:ext uri="{28A0092B-C50C-407E-A947-70E740481C1C}">
                <a14:useLocalDpi xmlns:a14="http://schemas.microsoft.com/office/drawing/2010/main" val="0"/>
              </a:ext>
            </a:extLst>
          </a:blip>
          <a:srcRect l="54160" t="19705" r="2904" b="16086"/>
          <a:stretch/>
        </p:blipFill>
        <p:spPr>
          <a:xfrm rot="5400000">
            <a:off x="8152899" y="1116128"/>
            <a:ext cx="3331762" cy="3736934"/>
          </a:xfrm>
          <a:prstGeom prst="rect">
            <a:avLst/>
          </a:prstGeom>
        </p:spPr>
      </p:pic>
      <p:pic>
        <p:nvPicPr>
          <p:cNvPr id="10" name="Picture 9">
            <a:extLst>
              <a:ext uri="{FF2B5EF4-FFF2-40B4-BE49-F238E27FC236}">
                <a16:creationId xmlns:a16="http://schemas.microsoft.com/office/drawing/2014/main" id="{5ECD0392-E0D8-40C6-81AC-B2906578D0DA}"/>
              </a:ext>
            </a:extLst>
          </p:cNvPr>
          <p:cNvPicPr>
            <a:picLocks noChangeAspect="1"/>
          </p:cNvPicPr>
          <p:nvPr/>
        </p:nvPicPr>
        <p:blipFill rotWithShape="1">
          <a:blip r:embed="rId4">
            <a:extLst>
              <a:ext uri="{28A0092B-C50C-407E-A947-70E740481C1C}">
                <a14:useLocalDpi xmlns:a14="http://schemas.microsoft.com/office/drawing/2010/main" val="0"/>
              </a:ext>
            </a:extLst>
          </a:blip>
          <a:srcRect l="6970" t="23636" r="53397" b="15528"/>
          <a:stretch/>
        </p:blipFill>
        <p:spPr>
          <a:xfrm rot="5400000">
            <a:off x="4269012" y="1094426"/>
            <a:ext cx="3311436" cy="3812234"/>
          </a:xfrm>
          <a:prstGeom prst="rect">
            <a:avLst/>
          </a:prstGeom>
        </p:spPr>
      </p:pic>
      <p:pic>
        <p:nvPicPr>
          <p:cNvPr id="12" name="Picture 11">
            <a:extLst>
              <a:ext uri="{FF2B5EF4-FFF2-40B4-BE49-F238E27FC236}">
                <a16:creationId xmlns:a16="http://schemas.microsoft.com/office/drawing/2014/main" id="{75C8096B-2402-460D-A0E3-98F602D59740}"/>
              </a:ext>
            </a:extLst>
          </p:cNvPr>
          <p:cNvPicPr>
            <a:picLocks noChangeAspect="1"/>
          </p:cNvPicPr>
          <p:nvPr/>
        </p:nvPicPr>
        <p:blipFill rotWithShape="1">
          <a:blip r:embed="rId5">
            <a:extLst>
              <a:ext uri="{28A0092B-C50C-407E-A947-70E740481C1C}">
                <a14:useLocalDpi xmlns:a14="http://schemas.microsoft.com/office/drawing/2010/main" val="0"/>
              </a:ext>
            </a:extLst>
          </a:blip>
          <a:srcRect l="52013" t="21256" r="2545" b="13178"/>
          <a:stretch/>
        </p:blipFill>
        <p:spPr>
          <a:xfrm rot="5400000">
            <a:off x="451731" y="1208845"/>
            <a:ext cx="3311435" cy="3583396"/>
          </a:xfrm>
          <a:prstGeom prst="rect">
            <a:avLst/>
          </a:prstGeom>
        </p:spPr>
      </p:pic>
    </p:spTree>
    <p:extLst>
      <p:ext uri="{BB962C8B-B14F-4D97-AF65-F5344CB8AC3E}">
        <p14:creationId xmlns:p14="http://schemas.microsoft.com/office/powerpoint/2010/main" val="3635432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B098D5-BA73-4D0D-ACFE-21A16B23D3CA}"/>
              </a:ext>
            </a:extLst>
          </p:cNvPr>
          <p:cNvSpPr txBox="1"/>
          <p:nvPr/>
        </p:nvSpPr>
        <p:spPr>
          <a:xfrm>
            <a:off x="6166610" y="3052833"/>
            <a:ext cx="4663410" cy="1754326"/>
          </a:xfrm>
          <a:prstGeom prst="rect">
            <a:avLst/>
          </a:prstGeom>
          <a:noFill/>
        </p:spPr>
        <p:txBody>
          <a:bodyPr wrap="square" rtlCol="0">
            <a:spAutoFit/>
          </a:bodyPr>
          <a:lstStyle/>
          <a:p>
            <a:r>
              <a:rPr lang="fr-BE" dirty="0" err="1"/>
              <a:t>Giusto</a:t>
            </a:r>
            <a:r>
              <a:rPr lang="fr-BE" dirty="0"/>
              <a:t> di Gand (Joos van </a:t>
            </a:r>
            <a:r>
              <a:rPr lang="fr-BE" dirty="0" err="1"/>
              <a:t>Wassenhove</a:t>
            </a:r>
            <a:r>
              <a:rPr lang="fr-BE" dirty="0"/>
              <a:t>, Anvers),</a:t>
            </a:r>
            <a:r>
              <a:rPr lang="fr-BE" i="1" dirty="0"/>
              <a:t> La communion des apôtres,  r</a:t>
            </a:r>
            <a:r>
              <a:rPr lang="fr-BE" dirty="0"/>
              <a:t>etable, détrempe et huile sur bois,</a:t>
            </a:r>
            <a:r>
              <a:rPr lang="it-IT" dirty="0"/>
              <a:t> 331 x 335 cm, </a:t>
            </a:r>
            <a:r>
              <a:rPr lang="fr-BE" dirty="0"/>
              <a:t>1472-1474 avec la prédelle de Paolo Uccello, </a:t>
            </a:r>
            <a:r>
              <a:rPr lang="fr-BE" i="1" dirty="0"/>
              <a:t>Le Miracle de l’hostie profanée </a:t>
            </a:r>
            <a:r>
              <a:rPr lang="it-IT" dirty="0"/>
              <a:t>43 × 351 cm </a:t>
            </a:r>
            <a:r>
              <a:rPr lang="fr-BE" dirty="0"/>
              <a:t>(1467-1468), Urbino, Galerie Nationale des Marches</a:t>
            </a:r>
          </a:p>
        </p:txBody>
      </p:sp>
      <p:pic>
        <p:nvPicPr>
          <p:cNvPr id="4100" name="Picture 4" descr="RÃ©sultat de recherche d'images pour &quot;miracolo dell'ostia profanata&quot;">
            <a:extLst>
              <a:ext uri="{FF2B5EF4-FFF2-40B4-BE49-F238E27FC236}">
                <a16:creationId xmlns:a16="http://schemas.microsoft.com/office/drawing/2014/main" id="{161A7AB6-6077-4EAC-BB8D-212419CCE3A3}"/>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b="65227"/>
          <a:stretch/>
        </p:blipFill>
        <p:spPr bwMode="auto">
          <a:xfrm>
            <a:off x="71683" y="5319169"/>
            <a:ext cx="2333151" cy="68401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iusto di gand, comunione degli apostoli, 1473-1474.jpg">
            <a:extLst>
              <a:ext uri="{FF2B5EF4-FFF2-40B4-BE49-F238E27FC236}">
                <a16:creationId xmlns:a16="http://schemas.microsoft.com/office/drawing/2014/main" id="{4A42D222-0F54-487B-8522-988B38BEF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980" y="875835"/>
            <a:ext cx="4663411" cy="43539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Ã©sultat de recherche d'images pour &quot;miracolo dell'ostia profanata&quot;">
            <a:extLst>
              <a:ext uri="{FF2B5EF4-FFF2-40B4-BE49-F238E27FC236}">
                <a16:creationId xmlns:a16="http://schemas.microsoft.com/office/drawing/2014/main" id="{CA507F31-AAF1-46F6-812C-A89667080A58}"/>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34773" b="30454"/>
          <a:stretch/>
        </p:blipFill>
        <p:spPr bwMode="auto">
          <a:xfrm>
            <a:off x="2333152" y="5327918"/>
            <a:ext cx="2333147" cy="6840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Ã©sultat de recherche d'images pour &quot;miracolo dell'ostia profanata&quot;">
            <a:extLst>
              <a:ext uri="{FF2B5EF4-FFF2-40B4-BE49-F238E27FC236}">
                <a16:creationId xmlns:a16="http://schemas.microsoft.com/office/drawing/2014/main" id="{C9C67CF1-AE6D-4D55-A023-D05EF5B0C227}"/>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68198"/>
          <a:stretch/>
        </p:blipFill>
        <p:spPr bwMode="auto">
          <a:xfrm>
            <a:off x="4666299" y="5319169"/>
            <a:ext cx="2486826" cy="6667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4316D0-82BD-4F32-B9D2-AD1C9CC287C3}"/>
              </a:ext>
            </a:extLst>
          </p:cNvPr>
          <p:cNvSpPr txBox="1"/>
          <p:nvPr/>
        </p:nvSpPr>
        <p:spPr>
          <a:xfrm>
            <a:off x="1102718" y="123440"/>
            <a:ext cx="2011833" cy="461665"/>
          </a:xfrm>
          <a:prstGeom prst="rect">
            <a:avLst/>
          </a:prstGeom>
          <a:noFill/>
        </p:spPr>
        <p:txBody>
          <a:bodyPr wrap="none" rtlCol="0">
            <a:spAutoFit/>
          </a:bodyPr>
          <a:lstStyle/>
          <a:p>
            <a:r>
              <a:rPr lang="fr-BE" sz="2400" b="1" dirty="0"/>
              <a:t>5. </a:t>
            </a:r>
            <a:r>
              <a:rPr lang="fr-BE" sz="2400" b="1" dirty="0" err="1"/>
              <a:t>Re-marquer</a:t>
            </a:r>
            <a:endParaRPr lang="fr-BE" sz="2400" b="1" dirty="0"/>
          </a:p>
        </p:txBody>
      </p:sp>
      <p:pic>
        <p:nvPicPr>
          <p:cNvPr id="11268" name="Picture 4" descr="Image associÃ©e">
            <a:extLst>
              <a:ext uri="{FF2B5EF4-FFF2-40B4-BE49-F238E27FC236}">
                <a16:creationId xmlns:a16="http://schemas.microsoft.com/office/drawing/2014/main" id="{EA22C4C4-7338-462C-8AB1-BB7BE425DD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196" t="42112" r="1030" b="39126"/>
          <a:stretch/>
        </p:blipFill>
        <p:spPr bwMode="auto">
          <a:xfrm>
            <a:off x="207302" y="196816"/>
            <a:ext cx="754197" cy="68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911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Ã©sultat de recherche d'images pour &quot;alechinsky central park&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336" y="597391"/>
            <a:ext cx="5978237" cy="50237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99764" y="5621120"/>
            <a:ext cx="6133994" cy="646331"/>
          </a:xfrm>
          <a:prstGeom prst="rect">
            <a:avLst/>
          </a:prstGeom>
          <a:noFill/>
        </p:spPr>
        <p:txBody>
          <a:bodyPr wrap="square" rtlCol="0">
            <a:spAutoFit/>
          </a:bodyPr>
          <a:lstStyle/>
          <a:p>
            <a:r>
              <a:rPr lang="fr-FR" dirty="0"/>
              <a:t>Pierre Alechinsky, </a:t>
            </a:r>
            <a:r>
              <a:rPr lang="fr-FR" i="1" dirty="0"/>
              <a:t>Central Park</a:t>
            </a:r>
            <a:r>
              <a:rPr lang="fr-FR" dirty="0"/>
              <a:t>, 1965, acrylique sur papier marouflé sur toile, 162 x 193 cm., coll. part.</a:t>
            </a:r>
            <a:endParaRPr lang="en-US" dirty="0"/>
          </a:p>
        </p:txBody>
      </p:sp>
      <p:pic>
        <p:nvPicPr>
          <p:cNvPr id="4" name="Picture 3">
            <a:extLst>
              <a:ext uri="{FF2B5EF4-FFF2-40B4-BE49-F238E27FC236}">
                <a16:creationId xmlns:a16="http://schemas.microsoft.com/office/drawing/2014/main" id="{9FE0B011-4D92-40C8-BA2F-CA3F85F67CA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549" t="8990"/>
          <a:stretch/>
        </p:blipFill>
        <p:spPr>
          <a:xfrm>
            <a:off x="7180543" y="1782617"/>
            <a:ext cx="3774361" cy="2817091"/>
          </a:xfrm>
          <a:prstGeom prst="rect">
            <a:avLst/>
          </a:prstGeom>
        </p:spPr>
      </p:pic>
      <p:sp>
        <p:nvSpPr>
          <p:cNvPr id="3" name="Rectangle 2"/>
          <p:cNvSpPr/>
          <p:nvPr/>
        </p:nvSpPr>
        <p:spPr>
          <a:xfrm>
            <a:off x="7104522" y="4697790"/>
            <a:ext cx="6096000" cy="646331"/>
          </a:xfrm>
          <a:prstGeom prst="rect">
            <a:avLst/>
          </a:prstGeom>
        </p:spPr>
        <p:txBody>
          <a:bodyPr>
            <a:spAutoFit/>
          </a:bodyPr>
          <a:lstStyle/>
          <a:p>
            <a:r>
              <a:rPr lang="fr-BE" dirty="0"/>
              <a:t>Christian </a:t>
            </a:r>
            <a:r>
              <a:rPr lang="fr-BE" dirty="0" err="1"/>
              <a:t>Dotremont</a:t>
            </a:r>
            <a:r>
              <a:rPr lang="fr-BE" dirty="0"/>
              <a:t>, « Avec Gloria je riais… »,</a:t>
            </a:r>
          </a:p>
          <a:p>
            <a:r>
              <a:rPr lang="fr-BE" dirty="0"/>
              <a:t>encre de Chine sur papier, 55 X 75 cm, 1974</a:t>
            </a:r>
          </a:p>
        </p:txBody>
      </p:sp>
      <p:pic>
        <p:nvPicPr>
          <p:cNvPr id="12" name="Picture 4" descr="Image associÃ©e">
            <a:extLst>
              <a:ext uri="{FF2B5EF4-FFF2-40B4-BE49-F238E27FC236}">
                <a16:creationId xmlns:a16="http://schemas.microsoft.com/office/drawing/2014/main" id="{66533384-F6CE-45C1-AFA7-3CC78EDEDB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196" t="42112" r="1030" b="39126"/>
          <a:stretch/>
        </p:blipFill>
        <p:spPr bwMode="auto">
          <a:xfrm>
            <a:off x="207302" y="196816"/>
            <a:ext cx="754197" cy="68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249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Ã©sultat de recherche d'images pour &quot;finnegans wake manuscrit&quot;">
            <a:extLst>
              <a:ext uri="{FF2B5EF4-FFF2-40B4-BE49-F238E27FC236}">
                <a16:creationId xmlns:a16="http://schemas.microsoft.com/office/drawing/2014/main" id="{8173D9A4-72B2-4D71-A2BB-590E57E5F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183" y="1303667"/>
            <a:ext cx="4102200" cy="3114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DDF9802-C091-4288-A32E-25DBC341D02B}"/>
              </a:ext>
            </a:extLst>
          </p:cNvPr>
          <p:cNvSpPr/>
          <p:nvPr/>
        </p:nvSpPr>
        <p:spPr>
          <a:xfrm>
            <a:off x="796144" y="4467312"/>
            <a:ext cx="10842184" cy="584775"/>
          </a:xfrm>
          <a:prstGeom prst="rect">
            <a:avLst/>
          </a:prstGeom>
        </p:spPr>
        <p:txBody>
          <a:bodyPr wrap="square">
            <a:spAutoFit/>
          </a:bodyPr>
          <a:lstStyle/>
          <a:p>
            <a:r>
              <a:rPr lang="en-US" sz="1600" dirty="0">
                <a:solidFill>
                  <a:srgbClr val="14171A"/>
                </a:solidFill>
              </a:rPr>
              <a:t>Les annotations de </a:t>
            </a:r>
            <a:r>
              <a:rPr lang="en-US" sz="1600" dirty="0" err="1">
                <a:solidFill>
                  <a:srgbClr val="14171A"/>
                </a:solidFill>
              </a:rPr>
              <a:t>Delmore</a:t>
            </a:r>
            <a:r>
              <a:rPr lang="en-US" sz="1600" dirty="0">
                <a:solidFill>
                  <a:srgbClr val="14171A"/>
                </a:solidFill>
              </a:rPr>
              <a:t> Schwartz (</a:t>
            </a:r>
            <a:r>
              <a:rPr lang="en-US" sz="1600" dirty="0" err="1">
                <a:solidFill>
                  <a:srgbClr val="14171A"/>
                </a:solidFill>
              </a:rPr>
              <a:t>poète</a:t>
            </a:r>
            <a:r>
              <a:rPr lang="en-US" sz="1600" dirty="0">
                <a:solidFill>
                  <a:srgbClr val="14171A"/>
                </a:solidFill>
              </a:rPr>
              <a:t> new-</a:t>
            </a:r>
            <a:r>
              <a:rPr lang="en-US" sz="1600" dirty="0" err="1">
                <a:solidFill>
                  <a:srgbClr val="14171A"/>
                </a:solidFill>
              </a:rPr>
              <a:t>yorkais</a:t>
            </a:r>
            <a:r>
              <a:rPr lang="en-US" sz="1600" dirty="0">
                <a:solidFill>
                  <a:srgbClr val="14171A"/>
                </a:solidFill>
              </a:rPr>
              <a:t> (1913-1966) à </a:t>
            </a:r>
            <a:r>
              <a:rPr lang="en-US" sz="1600" i="1" dirty="0" err="1">
                <a:solidFill>
                  <a:srgbClr val="14171A"/>
                </a:solidFill>
              </a:rPr>
              <a:t>Finnegans</a:t>
            </a:r>
            <a:r>
              <a:rPr lang="en-US" sz="1600" i="1" dirty="0">
                <a:solidFill>
                  <a:srgbClr val="14171A"/>
                </a:solidFill>
              </a:rPr>
              <a:t> Wake </a:t>
            </a:r>
            <a:r>
              <a:rPr lang="en-US" sz="1600" dirty="0">
                <a:solidFill>
                  <a:srgbClr val="14171A"/>
                </a:solidFill>
              </a:rPr>
              <a:t>de Joyce (</a:t>
            </a:r>
            <a:r>
              <a:rPr lang="en-US" sz="1600" dirty="0" err="1">
                <a:solidFill>
                  <a:srgbClr val="14171A"/>
                </a:solidFill>
              </a:rPr>
              <a:t>Bibliothèque</a:t>
            </a:r>
            <a:r>
              <a:rPr lang="en-US" sz="1600" dirty="0">
                <a:solidFill>
                  <a:srgbClr val="14171A"/>
                </a:solidFill>
              </a:rPr>
              <a:t> de Yale) </a:t>
            </a:r>
            <a:r>
              <a:rPr lang="en-US" sz="1600" dirty="0">
                <a:solidFill>
                  <a:srgbClr val="4D4849"/>
                </a:solidFill>
                <a:hlinkClick r:id="rId3" tooltip="http://bit.ly/2nsq75m"/>
              </a:rPr>
              <a:t>http://bit.ly/2nsq75m </a:t>
            </a:r>
            <a:endParaRPr lang="fr-BE" sz="1600" dirty="0"/>
          </a:p>
        </p:txBody>
      </p:sp>
      <p:sp>
        <p:nvSpPr>
          <p:cNvPr id="3" name="Rectangle 2">
            <a:extLst>
              <a:ext uri="{FF2B5EF4-FFF2-40B4-BE49-F238E27FC236}">
                <a16:creationId xmlns:a16="http://schemas.microsoft.com/office/drawing/2014/main" id="{CAA2CE41-8704-4CA1-A8A5-4B04C50C74F5}"/>
              </a:ext>
            </a:extLst>
          </p:cNvPr>
          <p:cNvSpPr/>
          <p:nvPr/>
        </p:nvSpPr>
        <p:spPr>
          <a:xfrm>
            <a:off x="796144" y="261947"/>
            <a:ext cx="6758260" cy="830997"/>
          </a:xfrm>
          <a:prstGeom prst="rect">
            <a:avLst/>
          </a:prstGeom>
        </p:spPr>
        <p:txBody>
          <a:bodyPr wrap="none">
            <a:spAutoFit/>
          </a:bodyPr>
          <a:lstStyle/>
          <a:p>
            <a:r>
              <a:rPr lang="fr-BE" sz="2400" b="1" dirty="0"/>
              <a:t>I. Généalogie de l’annotation comme </a:t>
            </a:r>
            <a:r>
              <a:rPr lang="fr-BE" sz="2400" b="1" dirty="0" err="1"/>
              <a:t>mani-pulation</a:t>
            </a:r>
            <a:endParaRPr lang="fr-BE" sz="2400" b="1" dirty="0"/>
          </a:p>
          <a:p>
            <a:r>
              <a:rPr lang="fr-BE" sz="2400" b="1" dirty="0"/>
              <a:t>0. Introduction</a:t>
            </a:r>
          </a:p>
        </p:txBody>
      </p:sp>
      <p:cxnSp>
        <p:nvCxnSpPr>
          <p:cNvPr id="6" name="Straight Arrow Connector 5">
            <a:extLst>
              <a:ext uri="{FF2B5EF4-FFF2-40B4-BE49-F238E27FC236}">
                <a16:creationId xmlns:a16="http://schemas.microsoft.com/office/drawing/2014/main" id="{38E47F11-7ADA-4DF8-8457-638608CBB6FE}"/>
              </a:ext>
            </a:extLst>
          </p:cNvPr>
          <p:cNvCxnSpPr>
            <a:cxnSpLocks/>
          </p:cNvCxnSpPr>
          <p:nvPr/>
        </p:nvCxnSpPr>
        <p:spPr>
          <a:xfrm flipV="1">
            <a:off x="4932727" y="2818941"/>
            <a:ext cx="2839665" cy="4695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B66A74E-4B56-4295-A505-45B321E4A4BB}"/>
              </a:ext>
            </a:extLst>
          </p:cNvPr>
          <p:cNvSpPr txBox="1"/>
          <p:nvPr/>
        </p:nvSpPr>
        <p:spPr>
          <a:xfrm>
            <a:off x="7772392" y="2266205"/>
            <a:ext cx="2586285" cy="923330"/>
          </a:xfrm>
          <a:prstGeom prst="rect">
            <a:avLst/>
          </a:prstGeom>
          <a:noFill/>
        </p:spPr>
        <p:txBody>
          <a:bodyPr wrap="none" rtlCol="0">
            <a:spAutoFit/>
          </a:bodyPr>
          <a:lstStyle/>
          <a:p>
            <a:r>
              <a:rPr lang="fr-BE" dirty="0"/>
              <a:t>« </a:t>
            </a:r>
            <a:r>
              <a:rPr lang="fr-BE" dirty="0" err="1"/>
              <a:t>Three</a:t>
            </a:r>
            <a:r>
              <a:rPr lang="fr-BE" dirty="0"/>
              <a:t> </a:t>
            </a:r>
            <a:r>
              <a:rPr lang="fr-BE" dirty="0" err="1"/>
              <a:t>Senses</a:t>
            </a:r>
            <a:r>
              <a:rPr lang="fr-BE" dirty="0"/>
              <a:t> »     </a:t>
            </a:r>
            <a:r>
              <a:rPr lang="fr-BE" dirty="0" err="1"/>
              <a:t>Sight</a:t>
            </a:r>
            <a:endParaRPr lang="fr-BE" dirty="0"/>
          </a:p>
          <a:p>
            <a:r>
              <a:rPr lang="fr-BE" dirty="0"/>
              <a:t>		</a:t>
            </a:r>
            <a:r>
              <a:rPr lang="fr-BE" dirty="0" err="1"/>
              <a:t>Touch</a:t>
            </a:r>
            <a:endParaRPr lang="fr-BE" dirty="0"/>
          </a:p>
          <a:p>
            <a:r>
              <a:rPr lang="fr-BE" dirty="0"/>
              <a:t>		</a:t>
            </a:r>
            <a:r>
              <a:rPr lang="fr-BE" dirty="0" err="1"/>
              <a:t>Smell</a:t>
            </a:r>
            <a:endParaRPr lang="fr-BE" dirty="0"/>
          </a:p>
        </p:txBody>
      </p:sp>
      <p:pic>
        <p:nvPicPr>
          <p:cNvPr id="9" name="Picture 2" descr="RÃ©sultat de recherche d'images pour &quot;yad pointer&quot;">
            <a:extLst>
              <a:ext uri="{FF2B5EF4-FFF2-40B4-BE49-F238E27FC236}">
                <a16:creationId xmlns:a16="http://schemas.microsoft.com/office/drawing/2014/main" id="{CB1C3E30-81A5-47A8-AF42-97FEE9A57CA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30024" y="1056582"/>
            <a:ext cx="968934" cy="9541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16AEA94-4B29-444E-8FBF-DC5EF30625ED}"/>
              </a:ext>
            </a:extLst>
          </p:cNvPr>
          <p:cNvSpPr/>
          <p:nvPr/>
        </p:nvSpPr>
        <p:spPr>
          <a:xfrm>
            <a:off x="553672" y="5052087"/>
            <a:ext cx="11638328" cy="1846659"/>
          </a:xfrm>
          <a:prstGeom prst="rect">
            <a:avLst/>
          </a:prstGeom>
        </p:spPr>
        <p:txBody>
          <a:bodyPr wrap="square">
            <a:spAutoFit/>
          </a:bodyPr>
          <a:lstStyle/>
          <a:p>
            <a:r>
              <a:rPr lang="fr-BE" sz="1600" dirty="0"/>
              <a:t>« décrire un objet, c’est nécessairement </a:t>
            </a:r>
            <a:r>
              <a:rPr lang="fr-BE" sz="1600" dirty="0">
                <a:solidFill>
                  <a:srgbClr val="FF0000"/>
                </a:solidFill>
              </a:rPr>
              <a:t>creuser un double écart </a:t>
            </a:r>
            <a:r>
              <a:rPr lang="fr-BE" sz="1600" dirty="0"/>
              <a:t>: entre l’objet et l’observateur, mais aussi entre l’objet brut et l’image qui en sera donnée. Et </a:t>
            </a:r>
            <a:r>
              <a:rPr lang="fr-BE" sz="1600" dirty="0">
                <a:solidFill>
                  <a:srgbClr val="FF0000"/>
                </a:solidFill>
              </a:rPr>
              <a:t>cette distance-là </a:t>
            </a:r>
            <a:r>
              <a:rPr lang="fr-BE" sz="1600" dirty="0"/>
              <a:t>est toujours obtenue grâce à des techniques consistant à transformer une chose en une autre chose qui n’est pas elle (</a:t>
            </a:r>
            <a:r>
              <a:rPr lang="fr-BE" sz="1600" dirty="0">
                <a:solidFill>
                  <a:srgbClr val="FF0000"/>
                </a:solidFill>
              </a:rPr>
              <a:t>par exemple un  objet en son commentaire</a:t>
            </a:r>
            <a:r>
              <a:rPr lang="fr-BE" sz="1600" dirty="0"/>
              <a:t>). Or cette distance, qui est à la base de tout savoir, définit un des concepts qu’on trouve au cœur de la sémiotique : le signe (puisque le signe est une chose qui renvoie à une autre, et qui n’est pas elle). Envisager l’objet comme un énoncé produisant du sens (faire voir comment, à partir de simples données matérielles qui en soi ne signifient rien, s’élabore un effet ou une pensée) est donc </a:t>
            </a:r>
            <a:r>
              <a:rPr lang="fr-BE" sz="1600" dirty="0">
                <a:solidFill>
                  <a:srgbClr val="FF0000"/>
                </a:solidFill>
              </a:rPr>
              <a:t>l’instituer en signe</a:t>
            </a:r>
            <a:r>
              <a:rPr lang="fr-BE" sz="1600" dirty="0"/>
              <a:t>. » (Jean-Marie </a:t>
            </a:r>
            <a:r>
              <a:rPr lang="fr-BE" sz="1600" dirty="0" err="1"/>
              <a:t>Klinkenberg</a:t>
            </a:r>
            <a:r>
              <a:rPr lang="fr-BE" sz="1600" dirty="0"/>
              <a:t>, in </a:t>
            </a:r>
            <a:r>
              <a:rPr lang="fr-BE" sz="1600" i="1" dirty="0"/>
              <a:t>Entretiens avec Amir </a:t>
            </a:r>
            <a:r>
              <a:rPr lang="fr-BE" sz="1600" i="1" dirty="0" err="1"/>
              <a:t>Biglari</a:t>
            </a:r>
            <a:r>
              <a:rPr lang="fr-BE" sz="1600" dirty="0"/>
              <a:t>, 2014)</a:t>
            </a:r>
          </a:p>
          <a:p>
            <a:r>
              <a:rPr lang="fr-BE" sz="1600" dirty="0"/>
              <a:t> </a:t>
            </a:r>
          </a:p>
        </p:txBody>
      </p:sp>
    </p:spTree>
    <p:extLst>
      <p:ext uri="{BB962C8B-B14F-4D97-AF65-F5344CB8AC3E}">
        <p14:creationId xmlns:p14="http://schemas.microsoft.com/office/powerpoint/2010/main" val="2275508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dn.lrb.co.uk/assets/edillus/smyt01_3419_01.jpg">
            <a:extLst/>
          </p:cNvPr>
          <p:cNvPicPr>
            <a:picLocks noChangeAspect="1"/>
          </p:cNvPicPr>
          <p:nvPr/>
        </p:nvPicPr>
        <p:blipFill>
          <a:blip r:embed="rId2"/>
          <a:srcRect/>
          <a:stretch>
            <a:fillRect/>
          </a:stretch>
        </p:blipFill>
        <p:spPr>
          <a:xfrm>
            <a:off x="999084" y="872393"/>
            <a:ext cx="3114674" cy="4762496"/>
          </a:xfrm>
          <a:prstGeom prst="rect">
            <a:avLst/>
          </a:prstGeom>
          <a:noFill/>
          <a:ln cap="flat">
            <a:noFill/>
          </a:ln>
        </p:spPr>
      </p:pic>
      <p:pic>
        <p:nvPicPr>
          <p:cNvPr id="3" name="Picture 4" descr="https://cdn.lrb.co.uk/assets/edillus/smyt01_3419_02.jpg">
            <a:extLst/>
          </p:cNvPr>
          <p:cNvPicPr>
            <a:picLocks noChangeAspect="1"/>
          </p:cNvPicPr>
          <p:nvPr/>
        </p:nvPicPr>
        <p:blipFill>
          <a:blip r:embed="rId3"/>
          <a:srcRect/>
          <a:stretch>
            <a:fillRect/>
          </a:stretch>
        </p:blipFill>
        <p:spPr>
          <a:xfrm>
            <a:off x="4371772" y="781538"/>
            <a:ext cx="3132373" cy="4972016"/>
          </a:xfrm>
          <a:prstGeom prst="rect">
            <a:avLst/>
          </a:prstGeom>
          <a:noFill/>
          <a:ln cap="flat">
            <a:noFill/>
          </a:ln>
        </p:spPr>
      </p:pic>
      <p:pic>
        <p:nvPicPr>
          <p:cNvPr id="4" name="Picture 6" descr="Tom-phillips-itsnicethat-2">
            <a:extLst/>
          </p:cNvPr>
          <p:cNvPicPr>
            <a:picLocks noChangeAspect="1"/>
          </p:cNvPicPr>
          <p:nvPr/>
        </p:nvPicPr>
        <p:blipFill>
          <a:blip r:embed="rId4"/>
          <a:srcRect/>
          <a:stretch>
            <a:fillRect/>
          </a:stretch>
        </p:blipFill>
        <p:spPr>
          <a:xfrm>
            <a:off x="7704690" y="781537"/>
            <a:ext cx="3536944" cy="5100005"/>
          </a:xfrm>
          <a:prstGeom prst="rect">
            <a:avLst/>
          </a:prstGeom>
          <a:noFill/>
          <a:ln cap="flat">
            <a:noFill/>
          </a:ln>
        </p:spPr>
      </p:pic>
      <p:sp>
        <p:nvSpPr>
          <p:cNvPr id="5" name="Rectangle 4">
            <a:extLst>
              <a:ext uri="{FF2B5EF4-FFF2-40B4-BE49-F238E27FC236}">
                <a16:creationId xmlns:a16="http://schemas.microsoft.com/office/drawing/2014/main" id="{F6692D49-D1A4-44C5-935F-49A48C3683D7}"/>
              </a:ext>
            </a:extLst>
          </p:cNvPr>
          <p:cNvSpPr/>
          <p:nvPr/>
        </p:nvSpPr>
        <p:spPr>
          <a:xfrm>
            <a:off x="3048000" y="2413338"/>
            <a:ext cx="6096000" cy="646331"/>
          </a:xfrm>
          <a:prstGeom prst="rect">
            <a:avLst/>
          </a:prstGeom>
        </p:spPr>
        <p:txBody>
          <a:bodyPr>
            <a:spAutoFit/>
          </a:bodyPr>
          <a:lstStyle/>
          <a:p>
            <a:endParaRPr lang="fr-FR" dirty="0"/>
          </a:p>
          <a:p>
            <a:endParaRPr lang="fr-FR" dirty="0"/>
          </a:p>
        </p:txBody>
      </p:sp>
      <p:sp>
        <p:nvSpPr>
          <p:cNvPr id="6" name="TextBox 5">
            <a:extLst>
              <a:ext uri="{FF2B5EF4-FFF2-40B4-BE49-F238E27FC236}">
                <a16:creationId xmlns:a16="http://schemas.microsoft.com/office/drawing/2014/main" id="{7FE22B10-1F68-41F2-A2C9-DF50A455A8BC}"/>
              </a:ext>
            </a:extLst>
          </p:cNvPr>
          <p:cNvSpPr txBox="1"/>
          <p:nvPr/>
        </p:nvSpPr>
        <p:spPr>
          <a:xfrm>
            <a:off x="805343" y="5811944"/>
            <a:ext cx="9209957" cy="646331"/>
          </a:xfrm>
          <a:prstGeom prst="rect">
            <a:avLst/>
          </a:prstGeom>
          <a:noFill/>
        </p:spPr>
        <p:txBody>
          <a:bodyPr wrap="none" rtlCol="0">
            <a:spAutoFit/>
          </a:bodyPr>
          <a:lstStyle/>
          <a:p>
            <a:r>
              <a:rPr lang="fr-BE" dirty="0"/>
              <a:t>Tom Phillips, </a:t>
            </a:r>
            <a:r>
              <a:rPr lang="fr-BE" i="1" dirty="0"/>
              <a:t>A </a:t>
            </a:r>
            <a:r>
              <a:rPr lang="fr-BE" i="1" dirty="0" err="1"/>
              <a:t>Humument</a:t>
            </a:r>
            <a:r>
              <a:rPr lang="fr-BE" i="1" dirty="0"/>
              <a:t>. A </a:t>
            </a:r>
            <a:r>
              <a:rPr lang="fr-BE" i="1" dirty="0" err="1"/>
              <a:t>Treated</a:t>
            </a:r>
            <a:r>
              <a:rPr lang="fr-BE" i="1" dirty="0"/>
              <a:t> </a:t>
            </a:r>
            <a:r>
              <a:rPr lang="fr-BE" i="1" dirty="0" err="1"/>
              <a:t>Victorian</a:t>
            </a:r>
            <a:r>
              <a:rPr lang="fr-BE" i="1" dirty="0"/>
              <a:t> Novel,</a:t>
            </a:r>
            <a:r>
              <a:rPr lang="fr-BE" dirty="0"/>
              <a:t> London, Thames &amp; Huston (1980), 2012 </a:t>
            </a:r>
          </a:p>
          <a:p>
            <a:r>
              <a:rPr lang="fr-BE" dirty="0"/>
              <a:t>[W. H. </a:t>
            </a:r>
            <a:r>
              <a:rPr lang="fr-BE" dirty="0" err="1"/>
              <a:t>Mallock</a:t>
            </a:r>
            <a:r>
              <a:rPr lang="fr-BE" dirty="0"/>
              <a:t>, </a:t>
            </a:r>
            <a:r>
              <a:rPr lang="fr-BE" i="1" dirty="0"/>
              <a:t>A Human Document</a:t>
            </a:r>
            <a:r>
              <a:rPr lang="fr-BE" dirty="0"/>
              <a:t>, 1892]</a:t>
            </a:r>
          </a:p>
        </p:txBody>
      </p:sp>
      <p:sp>
        <p:nvSpPr>
          <p:cNvPr id="7" name="TextBox 6">
            <a:extLst>
              <a:ext uri="{FF2B5EF4-FFF2-40B4-BE49-F238E27FC236}">
                <a16:creationId xmlns:a16="http://schemas.microsoft.com/office/drawing/2014/main" id="{00263ADE-FF56-4BA2-8A73-250E9EE5380D}"/>
              </a:ext>
            </a:extLst>
          </p:cNvPr>
          <p:cNvSpPr txBox="1"/>
          <p:nvPr/>
        </p:nvSpPr>
        <p:spPr>
          <a:xfrm>
            <a:off x="805343" y="352338"/>
            <a:ext cx="1901996" cy="461665"/>
          </a:xfrm>
          <a:prstGeom prst="rect">
            <a:avLst/>
          </a:prstGeom>
          <a:noFill/>
        </p:spPr>
        <p:txBody>
          <a:bodyPr wrap="none" rtlCol="0">
            <a:spAutoFit/>
          </a:bodyPr>
          <a:lstStyle/>
          <a:p>
            <a:r>
              <a:rPr lang="fr-BE" sz="2400" b="1" dirty="0"/>
              <a:t>5. </a:t>
            </a:r>
            <a:r>
              <a:rPr lang="fr-BE" sz="2400" b="1" dirty="0" err="1"/>
              <a:t>Re-toucher</a:t>
            </a:r>
            <a:endParaRPr lang="fr-BE" sz="2400" b="1" dirty="0"/>
          </a:p>
        </p:txBody>
      </p:sp>
      <p:pic>
        <p:nvPicPr>
          <p:cNvPr id="8" name="Picture 2" descr="Image associÃ©e">
            <a:extLst>
              <a:ext uri="{FF2B5EF4-FFF2-40B4-BE49-F238E27FC236}">
                <a16:creationId xmlns:a16="http://schemas.microsoft.com/office/drawing/2014/main" id="{8084AA97-3AF4-4DDF-81E7-F78C2C45322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03113" y="43662"/>
            <a:ext cx="602230" cy="558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859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32E911-E409-4662-9573-65661602A086}"/>
              </a:ext>
            </a:extLst>
          </p:cNvPr>
          <p:cNvSpPr/>
          <p:nvPr/>
        </p:nvSpPr>
        <p:spPr>
          <a:xfrm>
            <a:off x="456055" y="0"/>
            <a:ext cx="10133901" cy="6986528"/>
          </a:xfrm>
          <a:prstGeom prst="rect">
            <a:avLst/>
          </a:prstGeom>
        </p:spPr>
        <p:txBody>
          <a:bodyPr wrap="square">
            <a:spAutoFit/>
          </a:bodyPr>
          <a:lstStyle/>
          <a:p>
            <a:pPr algn="just"/>
            <a:r>
              <a:rPr lang="fr-FR" sz="1400" b="1" dirty="0"/>
              <a:t>Sophie Calle, </a:t>
            </a:r>
            <a:r>
              <a:rPr lang="fr-FR" sz="1400" b="1" i="1" dirty="0"/>
              <a:t>Prenez soin de vous</a:t>
            </a:r>
            <a:r>
              <a:rPr lang="fr-FR" sz="1400" b="1" dirty="0"/>
              <a:t>, 2007</a:t>
            </a:r>
          </a:p>
          <a:p>
            <a:pPr algn="just"/>
            <a:endParaRPr lang="fr-BE" sz="1400" b="1" i="1" dirty="0">
              <a:solidFill>
                <a:srgbClr val="3D3E40"/>
              </a:solidFill>
              <a:ea typeface="Times New Roman" panose="02020603050405020304" pitchFamily="18" charset="0"/>
            </a:endParaRPr>
          </a:p>
          <a:p>
            <a:pPr algn="just"/>
            <a:r>
              <a:rPr lang="fr-BE" sz="1400" dirty="0">
                <a:solidFill>
                  <a:srgbClr val="3D3E40"/>
                </a:solidFill>
                <a:ea typeface="Times New Roman" panose="02020603050405020304" pitchFamily="18" charset="0"/>
              </a:rPr>
              <a:t>mail de rupture, reçu à Berlin (en 2005)</a:t>
            </a:r>
          </a:p>
          <a:p>
            <a:pPr algn="just"/>
            <a:r>
              <a:rPr lang="fr-BE" sz="1400" dirty="0">
                <a:solidFill>
                  <a:srgbClr val="3D3E40"/>
                </a:solidFill>
                <a:latin typeface="Calibri" panose="020F0502020204030204" pitchFamily="34" charset="0"/>
                <a:ea typeface="Times New Roman" panose="02020603050405020304" pitchFamily="18" charset="0"/>
                <a:cs typeface="Calibri" panose="020F0502020204030204" pitchFamily="34" charset="0"/>
              </a:rPr>
              <a:t>« Sophie,</a:t>
            </a:r>
            <a:endParaRPr lang="fr-BE" sz="1400" dirty="0">
              <a:latin typeface="Calibri" panose="020F0502020204030204" pitchFamily="34" charset="0"/>
              <a:ea typeface="Times New Roman" panose="02020603050405020304" pitchFamily="18" charset="0"/>
              <a:cs typeface="Calibri" panose="020F0502020204030204" pitchFamily="34" charset="0"/>
            </a:endParaRPr>
          </a:p>
          <a:p>
            <a:r>
              <a:rPr lang="fr-BE" sz="1400" dirty="0">
                <a:solidFill>
                  <a:srgbClr val="3D3E40"/>
                </a:solidFill>
                <a:latin typeface="Calibri" panose="020F0502020204030204" pitchFamily="34" charset="0"/>
                <a:ea typeface="Times New Roman" panose="02020603050405020304" pitchFamily="18" charset="0"/>
                <a:cs typeface="Calibri" panose="020F0502020204030204" pitchFamily="34" charset="0"/>
              </a:rPr>
              <a:t>Cela fait un moment que je veux vous écrire et répondre à votre dernier mail. En même temps, il me semblait préférable de vous parler et de dire ce que j’ai à vous dire de vive voix. Mais du moins cela sera-t-il écrit.</a:t>
            </a:r>
          </a:p>
          <a:p>
            <a:r>
              <a:rPr lang="fr-BE" sz="1400" dirty="0">
                <a:solidFill>
                  <a:srgbClr val="3D3E40"/>
                </a:solidFill>
                <a:latin typeface="Calibri" panose="020F0502020204030204" pitchFamily="34" charset="0"/>
                <a:ea typeface="Times New Roman" panose="02020603050405020304" pitchFamily="18" charset="0"/>
                <a:cs typeface="Calibri" panose="020F0502020204030204" pitchFamily="34" charset="0"/>
              </a:rPr>
              <a:t>Comme vous l’avez vu, j’allais mal tous ces derniers temps. Comme si je ne me retrouvais plus dans ma propre existence. Une sorte d’angoisse terrible, contre laquelle je ne peux pas grand chose, sinon aller de l’avant pour tenter de la prendre de vitesse, comme j’ai toujours fait. Lorsque nous nous sommes rencontrés, vous aviez posé une condition : ne pas devenir la « quatrième ». J’ai tenu cet engagement : cela fait des mois que j’ai cessé de voir les « autres », ne trouvant évidemment aucun moyen de les voir sans faire de vous l’une d’elles.</a:t>
            </a:r>
            <a:endParaRPr lang="fr-BE" sz="1400" dirty="0">
              <a:latin typeface="Calibri" panose="020F0502020204030204" pitchFamily="34" charset="0"/>
              <a:ea typeface="Times New Roman" panose="02020603050405020304" pitchFamily="18" charset="0"/>
              <a:cs typeface="Calibri" panose="020F0502020204030204" pitchFamily="34" charset="0"/>
            </a:endParaRPr>
          </a:p>
          <a:p>
            <a:r>
              <a:rPr lang="fr-BE" sz="1400" dirty="0">
                <a:solidFill>
                  <a:srgbClr val="3D3E40"/>
                </a:solidFill>
                <a:latin typeface="Calibri" panose="020F0502020204030204" pitchFamily="34" charset="0"/>
                <a:ea typeface="Times New Roman" panose="02020603050405020304" pitchFamily="18" charset="0"/>
                <a:cs typeface="Calibri" panose="020F0502020204030204" pitchFamily="34" charset="0"/>
              </a:rPr>
              <a:t>Je croyais que cela suffirait, je croyais que vous aimer et que votre amour suffiraient pour que l’angoisse qui me pousse toujours à aller voir ailleurs et m’empêche à jamais d’être tranquille et sans doute simplement heureux et « généreux » se calmerait à votre contact et dans la certitude que l’amour que vous me portez était le plus bénéfique pour moi, le plus bénéfique que j’ai jamais connu, vous le savez. J’ai cru que l’écriture serait un remède, mon « intranquillité » s’y dissolvant pour vous retrouver. Mais non. C’est même devenu encore pire, je ne peux même pas vous dire dans quel état je me sens en moi-même. Alors, cette semaine, j’ai commencé à rappeler les « autres ». Et je sais ce que cela veut dire pour moi et dans quel cycle cela va m’entraîner.</a:t>
            </a:r>
            <a:endParaRPr lang="fr-BE" sz="1400" dirty="0">
              <a:latin typeface="Calibri" panose="020F0502020204030204" pitchFamily="34" charset="0"/>
              <a:ea typeface="Times New Roman" panose="02020603050405020304" pitchFamily="18" charset="0"/>
              <a:cs typeface="Calibri" panose="020F0502020204030204" pitchFamily="34" charset="0"/>
            </a:endParaRPr>
          </a:p>
          <a:p>
            <a:r>
              <a:rPr lang="fr-BE" sz="1400" dirty="0">
                <a:solidFill>
                  <a:srgbClr val="3D3E40"/>
                </a:solidFill>
                <a:latin typeface="Calibri" panose="020F0502020204030204" pitchFamily="34" charset="0"/>
                <a:ea typeface="Times New Roman" panose="02020603050405020304" pitchFamily="18" charset="0"/>
                <a:cs typeface="Calibri" panose="020F0502020204030204" pitchFamily="34" charset="0"/>
              </a:rPr>
              <a:t>Je ne vous ai jamais menti et ce n’est pas aujourd’hui que je vais commencer.</a:t>
            </a:r>
            <a:endParaRPr lang="fr-BE" sz="1400" dirty="0">
              <a:latin typeface="Calibri" panose="020F0502020204030204" pitchFamily="34" charset="0"/>
              <a:ea typeface="Times New Roman" panose="02020603050405020304" pitchFamily="18" charset="0"/>
              <a:cs typeface="Calibri" panose="020F0502020204030204" pitchFamily="34" charset="0"/>
            </a:endParaRPr>
          </a:p>
          <a:p>
            <a:r>
              <a:rPr lang="fr-BE" sz="1400" dirty="0">
                <a:solidFill>
                  <a:srgbClr val="3D3E40"/>
                </a:solidFill>
                <a:latin typeface="Calibri" panose="020F0502020204030204" pitchFamily="34" charset="0"/>
                <a:ea typeface="Times New Roman" panose="02020603050405020304" pitchFamily="18" charset="0"/>
                <a:cs typeface="Calibri" panose="020F0502020204030204" pitchFamily="34" charset="0"/>
              </a:rPr>
              <a:t>Il y avait une autre règle que vous aviez posée au début de notre histoire : le jour où nous cesserions d’être amants, me voir ne serait plus envisageable pour vous. Vous savez comme cette contrainte ne peut que me paraître désastreuse, injuste (alors que vous voyez toujours B., R., …) et compréhensible (évidemment) ; ainsi je ne pourrais jamais devenir votre ami.</a:t>
            </a:r>
            <a:br>
              <a:rPr lang="fr-BE" sz="1400" dirty="0">
                <a:solidFill>
                  <a:srgbClr val="3D3E40"/>
                </a:solidFill>
                <a:latin typeface="Calibri" panose="020F0502020204030204" pitchFamily="34" charset="0"/>
                <a:ea typeface="Times New Roman" panose="02020603050405020304" pitchFamily="18" charset="0"/>
                <a:cs typeface="Calibri" panose="020F0502020204030204" pitchFamily="34" charset="0"/>
              </a:rPr>
            </a:br>
            <a:r>
              <a:rPr lang="fr-BE" sz="1400" dirty="0">
                <a:solidFill>
                  <a:srgbClr val="3D3E40"/>
                </a:solidFill>
                <a:latin typeface="Calibri" panose="020F0502020204030204" pitchFamily="34" charset="0"/>
                <a:ea typeface="Times New Roman" panose="02020603050405020304" pitchFamily="18" charset="0"/>
                <a:cs typeface="Calibri" panose="020F0502020204030204" pitchFamily="34" charset="0"/>
              </a:rPr>
              <a:t>Mais aujourd’hui, vous pouvez mesurer l’importance de ma décision au fait que je sois prêt à me plier à votre volonté, alors que ne plus vous voir ni vous parler ni saisir votre regard sur les choses et les êtres et votre douceur sur moi me manqueront infiniment.</a:t>
            </a:r>
            <a:endParaRPr lang="fr-BE" sz="1400" dirty="0">
              <a:latin typeface="Calibri" panose="020F0502020204030204" pitchFamily="34" charset="0"/>
              <a:ea typeface="Times New Roman" panose="02020603050405020304" pitchFamily="18" charset="0"/>
              <a:cs typeface="Calibri" panose="020F0502020204030204" pitchFamily="34" charset="0"/>
            </a:endParaRPr>
          </a:p>
          <a:p>
            <a:r>
              <a:rPr lang="fr-BE" sz="1400" dirty="0">
                <a:solidFill>
                  <a:srgbClr val="3D3E40"/>
                </a:solidFill>
                <a:latin typeface="Calibri" panose="020F0502020204030204" pitchFamily="34" charset="0"/>
                <a:ea typeface="Times New Roman" panose="02020603050405020304" pitchFamily="18" charset="0"/>
                <a:cs typeface="Calibri" panose="020F0502020204030204" pitchFamily="34" charset="0"/>
              </a:rPr>
              <a:t>Quoi qu’il arrive, sachez que je ne cesserai de vous aimer de cette manière qui fut la mienne dès que je vous ai connue et qui se prolongera en moi et, je le sais, ne mourra pas.</a:t>
            </a:r>
            <a:endParaRPr lang="fr-BE" sz="1400" dirty="0">
              <a:latin typeface="Calibri" panose="020F0502020204030204" pitchFamily="34" charset="0"/>
              <a:ea typeface="Times New Roman" panose="02020603050405020304" pitchFamily="18" charset="0"/>
              <a:cs typeface="Calibri" panose="020F0502020204030204" pitchFamily="34" charset="0"/>
            </a:endParaRPr>
          </a:p>
          <a:p>
            <a:r>
              <a:rPr lang="fr-BE" sz="1400" dirty="0">
                <a:solidFill>
                  <a:srgbClr val="3D3E40"/>
                </a:solidFill>
                <a:latin typeface="Calibri" panose="020F0502020204030204" pitchFamily="34" charset="0"/>
                <a:ea typeface="Times New Roman" panose="02020603050405020304" pitchFamily="18" charset="0"/>
                <a:cs typeface="Calibri" panose="020F0502020204030204" pitchFamily="34" charset="0"/>
              </a:rPr>
              <a:t>Mais aujourd’hui, ce serait la pire des mascarades que de maintenir une situation que vous savez aussi bien que moi devenue irrémédiable au regard même de cet amour que je vous porte et de celui que vous me portez et qui m’oblige encore à cette franchise envers vous, comme dernier gage de ce qui fut entre nous et restera unique.</a:t>
            </a:r>
            <a:br>
              <a:rPr lang="fr-BE" sz="1400" dirty="0">
                <a:solidFill>
                  <a:srgbClr val="3D3E40"/>
                </a:solidFill>
                <a:latin typeface="Calibri" panose="020F0502020204030204" pitchFamily="34" charset="0"/>
                <a:ea typeface="Times New Roman" panose="02020603050405020304" pitchFamily="18" charset="0"/>
                <a:cs typeface="Calibri" panose="020F0502020204030204" pitchFamily="34" charset="0"/>
              </a:rPr>
            </a:br>
            <a:r>
              <a:rPr lang="fr-BE" sz="1400" dirty="0">
                <a:solidFill>
                  <a:srgbClr val="3D3E40"/>
                </a:solidFill>
                <a:latin typeface="Calibri" panose="020F0502020204030204" pitchFamily="34" charset="0"/>
                <a:ea typeface="Times New Roman" panose="02020603050405020304" pitchFamily="18" charset="0"/>
                <a:cs typeface="Calibri" panose="020F0502020204030204" pitchFamily="34" charset="0"/>
              </a:rPr>
              <a:t>J’aurais aimé que les choses tournent autrement.</a:t>
            </a:r>
            <a:endParaRPr lang="fr-BE" sz="1400" dirty="0">
              <a:latin typeface="Calibri" panose="020F0502020204030204" pitchFamily="34" charset="0"/>
              <a:ea typeface="Times New Roman" panose="02020603050405020304" pitchFamily="18" charset="0"/>
              <a:cs typeface="Calibri" panose="020F0502020204030204" pitchFamily="34" charset="0"/>
            </a:endParaRPr>
          </a:p>
          <a:p>
            <a:r>
              <a:rPr lang="fr-BE" sz="1400" dirty="0">
                <a:solidFill>
                  <a:srgbClr val="3D3E40"/>
                </a:solidFill>
                <a:latin typeface="Calibri" panose="020F0502020204030204" pitchFamily="34" charset="0"/>
                <a:ea typeface="Times New Roman" panose="02020603050405020304" pitchFamily="18" charset="0"/>
                <a:cs typeface="Calibri" panose="020F0502020204030204" pitchFamily="34" charset="0"/>
              </a:rPr>
              <a:t>Prenez soin de vous.</a:t>
            </a:r>
            <a:endParaRPr lang="fr-BE" sz="1400" dirty="0">
              <a:latin typeface="Calibri" panose="020F0502020204030204" pitchFamily="34" charset="0"/>
              <a:ea typeface="Times New Roman" panose="02020603050405020304" pitchFamily="18" charset="0"/>
              <a:cs typeface="Calibri" panose="020F0502020204030204" pitchFamily="34" charset="0"/>
            </a:endParaRPr>
          </a:p>
          <a:p>
            <a:r>
              <a:rPr lang="fr-BE" sz="1400" dirty="0">
                <a:solidFill>
                  <a:srgbClr val="3D3E40"/>
                </a:solidFill>
                <a:latin typeface="Calibri" panose="020F0502020204030204" pitchFamily="34" charset="0"/>
                <a:ea typeface="Times New Roman" panose="02020603050405020304" pitchFamily="18" charset="0"/>
                <a:cs typeface="Calibri" panose="020F0502020204030204" pitchFamily="34" charset="0"/>
              </a:rPr>
              <a:t>X »</a:t>
            </a:r>
            <a:endParaRPr lang="fr-BE" sz="14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802572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1">
            <a:extLst>
              <a:ext uri="{FF2B5EF4-FFF2-40B4-BE49-F238E27FC236}">
                <a16:creationId xmlns:a16="http://schemas.microsoft.com/office/drawing/2014/main" id="{9EFAD72D-F2EA-4074-A9EE-95E74F1F4F2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9535" y="145181"/>
            <a:ext cx="3810000" cy="2838450"/>
          </a:xfrm>
          <a:prstGeom prst="rect">
            <a:avLst/>
          </a:prstGeom>
          <a:noFill/>
          <a:ln>
            <a:noFill/>
          </a:ln>
        </p:spPr>
      </p:pic>
      <p:pic>
        <p:nvPicPr>
          <p:cNvPr id="3" name="Picture 2" descr="expo2">
            <a:extLst>
              <a:ext uri="{FF2B5EF4-FFF2-40B4-BE49-F238E27FC236}">
                <a16:creationId xmlns:a16="http://schemas.microsoft.com/office/drawing/2014/main" id="{3F5BEBFA-D7C9-40F4-A17D-57B21971B28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283899" y="3438185"/>
            <a:ext cx="2326626" cy="1896775"/>
          </a:xfrm>
          <a:prstGeom prst="rect">
            <a:avLst/>
          </a:prstGeom>
          <a:noFill/>
          <a:ln>
            <a:noFill/>
          </a:ln>
        </p:spPr>
      </p:pic>
      <p:pic>
        <p:nvPicPr>
          <p:cNvPr id="4" name="Picture 3" descr="Sophie Calle, Vue de l’Exposition Prenez-soin de vous, Biennale de Venise 2007">
            <a:extLst>
              <a:ext uri="{FF2B5EF4-FFF2-40B4-BE49-F238E27FC236}">
                <a16:creationId xmlns:a16="http://schemas.microsoft.com/office/drawing/2014/main" id="{A96094A1-0389-436F-9B96-7E6529E6FD5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49535" y="3034707"/>
            <a:ext cx="3810000" cy="2838450"/>
          </a:xfrm>
          <a:prstGeom prst="rect">
            <a:avLst/>
          </a:prstGeom>
          <a:noFill/>
          <a:ln>
            <a:noFill/>
          </a:ln>
        </p:spPr>
      </p:pic>
      <p:pic>
        <p:nvPicPr>
          <p:cNvPr id="5" name="Picture 2" descr="https://static.fnac-static.com/multimedia/images_produits/ZoomPE/6/5/3/9782742768356/tsp20130829235054/Prenez-soin-de-vous.jpg">
            <a:extLst>
              <a:ext uri="{FF2B5EF4-FFF2-40B4-BE49-F238E27FC236}">
                <a16:creationId xmlns:a16="http://schemas.microsoft.com/office/drawing/2014/main" id="{82C50519-B7E9-46D6-A23A-91197FFF91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9379" y="284335"/>
            <a:ext cx="2026222" cy="29278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01B42EE-C29E-49B7-969B-1A006AFA699D}"/>
              </a:ext>
            </a:extLst>
          </p:cNvPr>
          <p:cNvSpPr/>
          <p:nvPr/>
        </p:nvSpPr>
        <p:spPr>
          <a:xfrm>
            <a:off x="101744" y="5903134"/>
            <a:ext cx="6096000" cy="671915"/>
          </a:xfrm>
          <a:prstGeom prst="rect">
            <a:avLst/>
          </a:prstGeom>
        </p:spPr>
        <p:txBody>
          <a:bodyPr>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Sophie Calle, Vue de l’Exposition </a:t>
            </a:r>
            <a:r>
              <a:rPr lang="fr-FR" i="1" dirty="0">
                <a:latin typeface="Calibri" panose="020F0502020204030204" pitchFamily="34" charset="0"/>
                <a:ea typeface="Calibri" panose="020F0502020204030204" pitchFamily="34" charset="0"/>
                <a:cs typeface="Times New Roman" panose="02020603050405020304" pitchFamily="18" charset="0"/>
              </a:rPr>
              <a:t>Prenez-soin de vous</a:t>
            </a:r>
            <a:r>
              <a:rPr lang="fr-FR" dirty="0">
                <a:latin typeface="Calibri" panose="020F0502020204030204" pitchFamily="34" charset="0"/>
                <a:ea typeface="Calibri" panose="020F0502020204030204" pitchFamily="34" charset="0"/>
                <a:cs typeface="Times New Roman" panose="02020603050405020304" pitchFamily="18" charset="0"/>
              </a:rPr>
              <a:t>, Biennale de Venise 2007</a:t>
            </a:r>
            <a:endParaRPr lang="fr-B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1E731B2B-273C-4CDB-8815-2A84439DFC65}"/>
              </a:ext>
            </a:extLst>
          </p:cNvPr>
          <p:cNvSpPr/>
          <p:nvPr/>
        </p:nvSpPr>
        <p:spPr>
          <a:xfrm>
            <a:off x="6760102" y="5763754"/>
            <a:ext cx="5016117" cy="646331"/>
          </a:xfrm>
          <a:prstGeom prst="rect">
            <a:avLst/>
          </a:prstGeom>
        </p:spPr>
        <p:txBody>
          <a:bodyPr wrap="none">
            <a:spAutoFit/>
          </a:bodyPr>
          <a:lstStyle/>
          <a:p>
            <a:r>
              <a:rPr lang="fr-BE" dirty="0"/>
              <a:t>Sophie Calle, </a:t>
            </a:r>
            <a:r>
              <a:rPr lang="fr-BE" i="1" dirty="0"/>
              <a:t>Prenez soin de vous</a:t>
            </a:r>
            <a:r>
              <a:rPr lang="fr-BE" dirty="0"/>
              <a:t>, </a:t>
            </a:r>
            <a:r>
              <a:rPr lang="fr-BE" dirty="0">
                <a:latin typeface="Droid Serif"/>
              </a:rPr>
              <a:t>Actes Sud, 2007,</a:t>
            </a:r>
          </a:p>
          <a:p>
            <a:r>
              <a:rPr lang="fr-BE" dirty="0">
                <a:latin typeface="Droid Serif"/>
              </a:rPr>
              <a:t> 408 p. (4 DVD et 2 livres insérés).</a:t>
            </a:r>
            <a:endParaRPr lang="fr-BE" dirty="0"/>
          </a:p>
        </p:txBody>
      </p:sp>
      <p:pic>
        <p:nvPicPr>
          <p:cNvPr id="3076" name="Picture 4" descr="Image associÃ©e">
            <a:extLst>
              <a:ext uri="{FF2B5EF4-FFF2-40B4-BE49-F238E27FC236}">
                <a16:creationId xmlns:a16="http://schemas.microsoft.com/office/drawing/2014/main" id="{13EA8D2C-3281-4A26-AA8A-544A967036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5529" y="376058"/>
            <a:ext cx="2671234" cy="39534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associÃ©e">
            <a:extLst>
              <a:ext uri="{FF2B5EF4-FFF2-40B4-BE49-F238E27FC236}">
                <a16:creationId xmlns:a16="http://schemas.microsoft.com/office/drawing/2014/main" id="{B42716D2-E1AB-4104-AE73-6FB274F3C857}"/>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57692" y="76138"/>
            <a:ext cx="602230" cy="60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065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Ã©sultat de recherche d'images pour &quot;sophie calle prenez soin de vous&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9761" y="3674524"/>
            <a:ext cx="3868528" cy="3183476"/>
          </a:xfrm>
          <a:prstGeom prst="rect">
            <a:avLst/>
          </a:prstGeom>
        </p:spPr>
      </p:pic>
      <p:pic>
        <p:nvPicPr>
          <p:cNvPr id="2054" name="Picture 6" descr="Image associÃ©e">
            <a:extLst>
              <a:ext uri="{FF2B5EF4-FFF2-40B4-BE49-F238E27FC236}">
                <a16:creationId xmlns:a16="http://schemas.microsoft.com/office/drawing/2014/main" id="{0FAD8F6C-E22E-4E54-A089-C3523FEA2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77" y="3596887"/>
            <a:ext cx="3723263" cy="1929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BAED8D1-7CC0-46BD-AAD9-EEB2CDE25C5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888" r="8669"/>
          <a:stretch/>
        </p:blipFill>
        <p:spPr>
          <a:xfrm>
            <a:off x="3578347" y="401546"/>
            <a:ext cx="3295827" cy="2859568"/>
          </a:xfrm>
          <a:prstGeom prst="rect">
            <a:avLst/>
          </a:prstGeom>
        </p:spPr>
      </p:pic>
      <p:pic>
        <p:nvPicPr>
          <p:cNvPr id="8" name="Picture 7">
            <a:extLst>
              <a:ext uri="{FF2B5EF4-FFF2-40B4-BE49-F238E27FC236}">
                <a16:creationId xmlns:a16="http://schemas.microsoft.com/office/drawing/2014/main" id="{6930E4CE-5427-4CE1-92A2-B5115602929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4667" b="12363"/>
          <a:stretch/>
        </p:blipFill>
        <p:spPr>
          <a:xfrm rot="5400000">
            <a:off x="6460630" y="765610"/>
            <a:ext cx="3076568" cy="1914439"/>
          </a:xfrm>
          <a:prstGeom prst="rect">
            <a:avLst/>
          </a:prstGeom>
        </p:spPr>
      </p:pic>
      <p:pic>
        <p:nvPicPr>
          <p:cNvPr id="10" name="Picture 9">
            <a:extLst>
              <a:ext uri="{FF2B5EF4-FFF2-40B4-BE49-F238E27FC236}">
                <a16:creationId xmlns:a16="http://schemas.microsoft.com/office/drawing/2014/main" id="{71461297-8585-4E72-A211-AD0FBF636EE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338" t="8682" b="9606"/>
          <a:stretch/>
        </p:blipFill>
        <p:spPr>
          <a:xfrm rot="5400000">
            <a:off x="8844682" y="658396"/>
            <a:ext cx="3076569" cy="1930593"/>
          </a:xfrm>
          <a:prstGeom prst="rect">
            <a:avLst/>
          </a:prstGeom>
        </p:spPr>
      </p:pic>
      <p:pic>
        <p:nvPicPr>
          <p:cNvPr id="14" name="Picture 13">
            <a:extLst>
              <a:ext uri="{FF2B5EF4-FFF2-40B4-BE49-F238E27FC236}">
                <a16:creationId xmlns:a16="http://schemas.microsoft.com/office/drawing/2014/main" id="{45907E3A-FF88-444B-BAC9-7F9273E9731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883" t="6034" r="3109" b="5565"/>
          <a:stretch/>
        </p:blipFill>
        <p:spPr>
          <a:xfrm rot="5400000">
            <a:off x="-219301" y="1493442"/>
            <a:ext cx="4393042" cy="3033690"/>
          </a:xfrm>
          <a:prstGeom prst="rect">
            <a:avLst/>
          </a:prstGeom>
        </p:spPr>
      </p:pic>
      <p:sp>
        <p:nvSpPr>
          <p:cNvPr id="17" name="TextBox 16">
            <a:extLst>
              <a:ext uri="{FF2B5EF4-FFF2-40B4-BE49-F238E27FC236}">
                <a16:creationId xmlns:a16="http://schemas.microsoft.com/office/drawing/2014/main" id="{A3200D0A-BC3A-4D9D-8A80-4AE940ABB395}"/>
              </a:ext>
            </a:extLst>
          </p:cNvPr>
          <p:cNvSpPr txBox="1"/>
          <p:nvPr/>
        </p:nvSpPr>
        <p:spPr>
          <a:xfrm>
            <a:off x="600433" y="5237328"/>
            <a:ext cx="2753574" cy="369332"/>
          </a:xfrm>
          <a:prstGeom prst="rect">
            <a:avLst/>
          </a:prstGeom>
          <a:noFill/>
        </p:spPr>
        <p:txBody>
          <a:bodyPr wrap="none" rtlCol="0">
            <a:spAutoFit/>
          </a:bodyPr>
          <a:lstStyle/>
          <a:p>
            <a:r>
              <a:rPr lang="fr-BE" dirty="0"/>
              <a:t>Correctrice, Valérie </a:t>
            </a:r>
            <a:r>
              <a:rPr lang="fr-BE" dirty="0" err="1"/>
              <a:t>Lermite</a:t>
            </a:r>
            <a:endParaRPr lang="fr-BE" dirty="0"/>
          </a:p>
        </p:txBody>
      </p:sp>
      <p:pic>
        <p:nvPicPr>
          <p:cNvPr id="11" name="Picture 2" descr="Image associÃ©e">
            <a:extLst>
              <a:ext uri="{FF2B5EF4-FFF2-40B4-BE49-F238E27FC236}">
                <a16:creationId xmlns:a16="http://schemas.microsoft.com/office/drawing/2014/main" id="{53D235BB-FAA2-41DA-B98F-DF3CC7553A0A}"/>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57692" y="76138"/>
            <a:ext cx="602230" cy="60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146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1B8BD-8DE5-4E64-8029-7290D835214F}"/>
              </a:ext>
            </a:extLst>
          </p:cNvPr>
          <p:cNvSpPr/>
          <p:nvPr/>
        </p:nvSpPr>
        <p:spPr>
          <a:xfrm>
            <a:off x="464217" y="393274"/>
            <a:ext cx="5756829" cy="1200329"/>
          </a:xfrm>
          <a:prstGeom prst="rect">
            <a:avLst/>
          </a:prstGeom>
        </p:spPr>
        <p:txBody>
          <a:bodyPr wrap="square">
            <a:spAutoFit/>
          </a:bodyPr>
          <a:lstStyle/>
          <a:p>
            <a:endParaRPr lang="fr-BE" dirty="0">
              <a:solidFill>
                <a:srgbClr val="181818"/>
              </a:solidFill>
              <a:latin typeface="PT Sans"/>
            </a:endParaRPr>
          </a:p>
          <a:p>
            <a:endParaRPr lang="fr-BE" dirty="0">
              <a:solidFill>
                <a:srgbClr val="181818"/>
              </a:solidFill>
              <a:latin typeface="PT Sans"/>
            </a:endParaRPr>
          </a:p>
          <a:p>
            <a:endParaRPr lang="fr-BE" dirty="0">
              <a:solidFill>
                <a:srgbClr val="181818"/>
              </a:solidFill>
              <a:latin typeface="PT Sans"/>
            </a:endParaRPr>
          </a:p>
          <a:p>
            <a:endParaRPr lang="fr-BE" b="0" i="0" dirty="0">
              <a:solidFill>
                <a:srgbClr val="181818"/>
              </a:solidFill>
              <a:effectLst/>
              <a:latin typeface="PT Sans"/>
            </a:endParaRPr>
          </a:p>
        </p:txBody>
      </p:sp>
      <p:sp>
        <p:nvSpPr>
          <p:cNvPr id="4" name="Rectangle 3">
            <a:extLst>
              <a:ext uri="{FF2B5EF4-FFF2-40B4-BE49-F238E27FC236}">
                <a16:creationId xmlns:a16="http://schemas.microsoft.com/office/drawing/2014/main" id="{6CEA6BB5-C6E2-4DE4-94E5-50FAB84312E4}"/>
              </a:ext>
            </a:extLst>
          </p:cNvPr>
          <p:cNvSpPr/>
          <p:nvPr/>
        </p:nvSpPr>
        <p:spPr>
          <a:xfrm>
            <a:off x="491269" y="2051711"/>
            <a:ext cx="4994640" cy="923330"/>
          </a:xfrm>
          <a:prstGeom prst="rect">
            <a:avLst/>
          </a:prstGeom>
        </p:spPr>
        <p:txBody>
          <a:bodyPr wrap="square">
            <a:spAutoFit/>
          </a:bodyPr>
          <a:lstStyle/>
          <a:p>
            <a:endParaRPr lang="fr-BE" dirty="0"/>
          </a:p>
          <a:p>
            <a:r>
              <a:rPr lang="fr-BE" dirty="0"/>
              <a:t>les consignes : </a:t>
            </a:r>
            <a:r>
              <a:rPr lang="fr-BE" dirty="0">
                <a:solidFill>
                  <a:srgbClr val="FF0000"/>
                </a:solidFill>
              </a:rPr>
              <a:t>couper, copier, coller, déplacer</a:t>
            </a:r>
            <a:r>
              <a:rPr lang="fr-BE" dirty="0"/>
              <a:t>, </a:t>
            </a:r>
          </a:p>
          <a:p>
            <a:r>
              <a:rPr lang="fr-BE" dirty="0"/>
              <a:t>puis amplifier le texte premier </a:t>
            </a:r>
          </a:p>
        </p:txBody>
      </p:sp>
      <p:pic>
        <p:nvPicPr>
          <p:cNvPr id="5" name="Picture 4">
            <a:extLst>
              <a:ext uri="{FF2B5EF4-FFF2-40B4-BE49-F238E27FC236}">
                <a16:creationId xmlns:a16="http://schemas.microsoft.com/office/drawing/2014/main" id="{F203EC35-C660-43C2-AD03-8E4779FB8EBF}"/>
              </a:ext>
            </a:extLst>
          </p:cNvPr>
          <p:cNvPicPr>
            <a:picLocks noChangeAspect="1"/>
          </p:cNvPicPr>
          <p:nvPr/>
        </p:nvPicPr>
        <p:blipFill rotWithShape="1">
          <a:blip r:embed="rId2">
            <a:extLst>
              <a:ext uri="{28A0092B-C50C-407E-A947-70E740481C1C}">
                <a14:useLocalDpi xmlns:a14="http://schemas.microsoft.com/office/drawing/2010/main" val="0"/>
              </a:ext>
            </a:extLst>
          </a:blip>
          <a:srcRect l="32898" t="15739" r="31847" b="9003"/>
          <a:stretch/>
        </p:blipFill>
        <p:spPr>
          <a:xfrm>
            <a:off x="6221046" y="110613"/>
            <a:ext cx="5619264" cy="6747387"/>
          </a:xfrm>
          <a:prstGeom prst="rect">
            <a:avLst/>
          </a:prstGeom>
        </p:spPr>
      </p:pic>
      <p:sp>
        <p:nvSpPr>
          <p:cNvPr id="3" name="Rectangle 2"/>
          <p:cNvSpPr/>
          <p:nvPr/>
        </p:nvSpPr>
        <p:spPr>
          <a:xfrm>
            <a:off x="610092" y="760695"/>
            <a:ext cx="6096001" cy="1754326"/>
          </a:xfrm>
          <a:prstGeom prst="rect">
            <a:avLst/>
          </a:prstGeom>
        </p:spPr>
        <p:txBody>
          <a:bodyPr>
            <a:spAutoFit/>
          </a:bodyPr>
          <a:lstStyle/>
          <a:p>
            <a:r>
              <a:rPr lang="fr-BE" dirty="0">
                <a:solidFill>
                  <a:srgbClr val="181818"/>
                </a:solidFill>
              </a:rPr>
              <a:t>Magali Brunel &amp; C. Guérin-</a:t>
            </a:r>
            <a:r>
              <a:rPr lang="fr-BE" dirty="0" err="1">
                <a:solidFill>
                  <a:srgbClr val="181818"/>
                </a:solidFill>
              </a:rPr>
              <a:t>Callebout</a:t>
            </a:r>
            <a:r>
              <a:rPr lang="fr-BE" dirty="0">
                <a:solidFill>
                  <a:srgbClr val="181818"/>
                </a:solidFill>
              </a:rPr>
              <a:t>, « ‘Écrire dans’ : </a:t>
            </a:r>
          </a:p>
          <a:p>
            <a:r>
              <a:rPr lang="fr-BE" dirty="0">
                <a:solidFill>
                  <a:srgbClr val="181818"/>
                </a:solidFill>
              </a:rPr>
              <a:t>Écriture littéraire sur écran. Présentation d’une </a:t>
            </a:r>
          </a:p>
          <a:p>
            <a:r>
              <a:rPr lang="fr-BE" dirty="0">
                <a:solidFill>
                  <a:srgbClr val="181818"/>
                </a:solidFill>
              </a:rPr>
              <a:t>expérimentation en classe de 3e année du secondaire », </a:t>
            </a:r>
          </a:p>
          <a:p>
            <a:r>
              <a:rPr lang="fr-BE" dirty="0">
                <a:solidFill>
                  <a:srgbClr val="181818"/>
                </a:solidFill>
              </a:rPr>
              <a:t>novembre 2016 in </a:t>
            </a:r>
            <a:r>
              <a:rPr lang="fr-BE" i="1" dirty="0">
                <a:solidFill>
                  <a:srgbClr val="181818"/>
                </a:solidFill>
              </a:rPr>
              <a:t>Revue de recherches en </a:t>
            </a:r>
            <a:r>
              <a:rPr lang="fr-BE" i="1" dirty="0" err="1">
                <a:solidFill>
                  <a:srgbClr val="181818"/>
                </a:solidFill>
              </a:rPr>
              <a:t>littératie</a:t>
            </a:r>
            <a:r>
              <a:rPr lang="fr-BE" i="1" dirty="0">
                <a:solidFill>
                  <a:srgbClr val="181818"/>
                </a:solidFill>
              </a:rPr>
              <a:t> </a:t>
            </a:r>
          </a:p>
          <a:p>
            <a:r>
              <a:rPr lang="fr-BE" i="1" dirty="0">
                <a:solidFill>
                  <a:srgbClr val="181818"/>
                </a:solidFill>
              </a:rPr>
              <a:t>médiatique multimodale</a:t>
            </a:r>
            <a:r>
              <a:rPr lang="fr-BE" dirty="0">
                <a:solidFill>
                  <a:srgbClr val="181818"/>
                </a:solidFill>
              </a:rPr>
              <a:t>, vol. 3 (Université Grenoble-Alpes)</a:t>
            </a:r>
          </a:p>
          <a:p>
            <a:endParaRPr lang="fr-BE" dirty="0">
              <a:solidFill>
                <a:srgbClr val="181818"/>
              </a:solidFill>
              <a:latin typeface="PT Sans"/>
            </a:endParaRPr>
          </a:p>
        </p:txBody>
      </p:sp>
      <p:pic>
        <p:nvPicPr>
          <p:cNvPr id="2050" name="Picture 2" descr="RÃ©sultat de recherche d'images pour &quot;enfant dÃ©coupage d'un texte&quot;">
            <a:extLst>
              <a:ext uri="{FF2B5EF4-FFF2-40B4-BE49-F238E27FC236}">
                <a16:creationId xmlns:a16="http://schemas.microsoft.com/office/drawing/2014/main" id="{66E3FDEE-59F2-4EB9-B362-44BC85F0D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165" y="4665191"/>
            <a:ext cx="3534377" cy="15462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ssociÃ©e">
            <a:extLst>
              <a:ext uri="{FF2B5EF4-FFF2-40B4-BE49-F238E27FC236}">
                <a16:creationId xmlns:a16="http://schemas.microsoft.com/office/drawing/2014/main" id="{B3967FDA-6197-43E5-90BA-F675A63406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5" t="18830" r="53818" b="44312"/>
          <a:stretch/>
        </p:blipFill>
        <p:spPr bwMode="auto">
          <a:xfrm>
            <a:off x="3568422" y="2770857"/>
            <a:ext cx="1837366" cy="15462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associÃ©e">
            <a:extLst>
              <a:ext uri="{FF2B5EF4-FFF2-40B4-BE49-F238E27FC236}">
                <a16:creationId xmlns:a16="http://schemas.microsoft.com/office/drawing/2014/main" id="{24F72161-24E5-4AE3-8B98-9DCB2BF302C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7692" y="76138"/>
            <a:ext cx="602230" cy="60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390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Ã©sultat de recherche d'images pour &quot;torah&quot;">
            <a:extLst>
              <a:ext uri="{FF2B5EF4-FFF2-40B4-BE49-F238E27FC236}">
                <a16:creationId xmlns:a16="http://schemas.microsoft.com/office/drawing/2014/main" id="{CE69BADA-AF29-4F89-A8D7-3C7BD10E3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666" y="841419"/>
            <a:ext cx="3572053" cy="26790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C2FAACC-DE74-4DE2-BD65-B23F572CB78C}"/>
              </a:ext>
            </a:extLst>
          </p:cNvPr>
          <p:cNvSpPr/>
          <p:nvPr/>
        </p:nvSpPr>
        <p:spPr>
          <a:xfrm>
            <a:off x="585487" y="3855167"/>
            <a:ext cx="5395976" cy="2554545"/>
          </a:xfrm>
          <a:prstGeom prst="rect">
            <a:avLst/>
          </a:prstGeom>
        </p:spPr>
        <p:txBody>
          <a:bodyPr wrap="square">
            <a:spAutoFit/>
          </a:bodyPr>
          <a:lstStyle/>
          <a:p>
            <a:r>
              <a:rPr lang="fr-BE" sz="1600" dirty="0">
                <a:solidFill>
                  <a:srgbClr val="222222"/>
                </a:solidFill>
              </a:rPr>
              <a:t>Un </a:t>
            </a:r>
            <a:r>
              <a:rPr lang="fr-BE" sz="1600" b="1" i="1" dirty="0">
                <a:solidFill>
                  <a:srgbClr val="222222"/>
                </a:solidFill>
              </a:rPr>
              <a:t>yad</a:t>
            </a:r>
            <a:r>
              <a:rPr lang="fr-BE" sz="1600" dirty="0">
                <a:solidFill>
                  <a:srgbClr val="222222"/>
                </a:solidFill>
              </a:rPr>
              <a:t> est un pointeur de lecture à usage liturgique (en argent), conçu pour la </a:t>
            </a:r>
            <a:r>
              <a:rPr lang="fr-BE" sz="1600" dirty="0"/>
              <a:t>lecture des rouleaux de la </a:t>
            </a:r>
            <a:r>
              <a:rPr lang="fr-BE" sz="1600" dirty="0">
                <a:solidFill>
                  <a:srgbClr val="FF0000"/>
                </a:solidFill>
              </a:rPr>
              <a:t>Torah</a:t>
            </a:r>
            <a:r>
              <a:rPr lang="fr-BE" sz="1600" dirty="0"/>
              <a:t> (parchemin)</a:t>
            </a:r>
            <a:r>
              <a:rPr lang="fr-BE" sz="1600" dirty="0">
                <a:solidFill>
                  <a:srgbClr val="222222"/>
                </a:solidFill>
              </a:rPr>
              <a:t>. Le </a:t>
            </a:r>
            <a:r>
              <a:rPr lang="fr-BE" sz="1600" i="1" dirty="0">
                <a:solidFill>
                  <a:srgbClr val="222222"/>
                </a:solidFill>
              </a:rPr>
              <a:t>yad</a:t>
            </a:r>
            <a:r>
              <a:rPr lang="fr-BE" sz="1600" dirty="0">
                <a:solidFill>
                  <a:srgbClr val="222222"/>
                </a:solidFill>
              </a:rPr>
              <a:t> a pour but d’éviter les contacts indésirables avec le parchemin car, selon le </a:t>
            </a:r>
            <a:r>
              <a:rPr lang="fr-BE" sz="1600" dirty="0">
                <a:solidFill>
                  <a:srgbClr val="FF0000"/>
                </a:solidFill>
              </a:rPr>
              <a:t>Talmud</a:t>
            </a:r>
            <a:r>
              <a:rPr lang="fr-BE" sz="1600" dirty="0">
                <a:solidFill>
                  <a:srgbClr val="222222"/>
                </a:solidFill>
              </a:rPr>
              <a:t>, les écrits saints </a:t>
            </a:r>
            <a:r>
              <a:rPr lang="fr-BE" sz="1600" dirty="0">
                <a:solidFill>
                  <a:srgbClr val="FF0000"/>
                </a:solidFill>
              </a:rPr>
              <a:t>rendent les mains impures</a:t>
            </a:r>
            <a:r>
              <a:rPr lang="fr-BE" sz="1600" dirty="0">
                <a:solidFill>
                  <a:srgbClr val="222222"/>
                </a:solidFill>
              </a:rPr>
              <a:t>. En effet, </a:t>
            </a:r>
            <a:r>
              <a:rPr lang="fr-BE" sz="1600" dirty="0">
                <a:solidFill>
                  <a:srgbClr val="FF0000"/>
                </a:solidFill>
              </a:rPr>
              <a:t>un texte non interprété est comme mort (la mort est la source de l’impureté). </a:t>
            </a:r>
            <a:r>
              <a:rPr lang="fr-BE" sz="1600" dirty="0">
                <a:solidFill>
                  <a:srgbClr val="222222"/>
                </a:solidFill>
              </a:rPr>
              <a:t>Cette impureté du texte sacré instaure une distance entre le lecteur et le texte, et </a:t>
            </a:r>
            <a:r>
              <a:rPr lang="fr-BE" sz="1600" dirty="0">
                <a:solidFill>
                  <a:srgbClr val="FF0000"/>
                </a:solidFill>
              </a:rPr>
              <a:t>cette distance c’est l’interprétation</a:t>
            </a:r>
            <a:r>
              <a:rPr lang="fr-BE" sz="1600" dirty="0">
                <a:solidFill>
                  <a:srgbClr val="222222"/>
                </a:solidFill>
              </a:rPr>
              <a:t>, toujours susceptible d’introduire un sens nouveau qui ne serait pas contenu dans cette parole révélée.</a:t>
            </a:r>
          </a:p>
        </p:txBody>
      </p:sp>
      <p:pic>
        <p:nvPicPr>
          <p:cNvPr id="1026" name="Picture 2" descr="Image associÃ©e">
            <a:extLst>
              <a:ext uri="{FF2B5EF4-FFF2-40B4-BE49-F238E27FC236}">
                <a16:creationId xmlns:a16="http://schemas.microsoft.com/office/drawing/2014/main" id="{FA4A8B3A-8BA1-43F2-8E30-D2EDCA558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075" y="353467"/>
            <a:ext cx="2621740" cy="17478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500139-03C1-414B-88C2-9E0235C682EB}"/>
              </a:ext>
            </a:extLst>
          </p:cNvPr>
          <p:cNvSpPr txBox="1"/>
          <p:nvPr/>
        </p:nvSpPr>
        <p:spPr>
          <a:xfrm>
            <a:off x="6817832" y="2186066"/>
            <a:ext cx="5011630" cy="646331"/>
          </a:xfrm>
          <a:prstGeom prst="rect">
            <a:avLst/>
          </a:prstGeom>
          <a:noFill/>
        </p:spPr>
        <p:txBody>
          <a:bodyPr wrap="square" rtlCol="0">
            <a:spAutoFit/>
          </a:bodyPr>
          <a:lstStyle/>
          <a:p>
            <a:r>
              <a:rPr lang="fr-BE" dirty="0"/>
              <a:t>Caravage, </a:t>
            </a:r>
            <a:r>
              <a:rPr lang="fr-BE" i="1" dirty="0"/>
              <a:t>Saint Jérôme écrivant</a:t>
            </a:r>
            <a:r>
              <a:rPr lang="fr-BE" dirty="0"/>
              <a:t>, h/t, </a:t>
            </a:r>
            <a:r>
              <a:rPr lang="en-US" dirty="0"/>
              <a:t>116 × 153 cm, v. 1606, </a:t>
            </a:r>
            <a:r>
              <a:rPr lang="fr-BE" dirty="0"/>
              <a:t>Rome, villa Borghèse</a:t>
            </a:r>
          </a:p>
        </p:txBody>
      </p:sp>
      <p:pic>
        <p:nvPicPr>
          <p:cNvPr id="5" name="Picture 2" descr="RÃ©sultat de recherche d'images pour &quot;yad pointer&quot;">
            <a:extLst>
              <a:ext uri="{FF2B5EF4-FFF2-40B4-BE49-F238E27FC236}">
                <a16:creationId xmlns:a16="http://schemas.microsoft.com/office/drawing/2014/main" id="{CB7F9DFD-FC2F-4E7C-BDFC-74DBC20A423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85487" y="476812"/>
            <a:ext cx="1295675" cy="12731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9B2C98E-4838-4E58-A5BA-73627B4E0F6A}"/>
              </a:ext>
            </a:extLst>
          </p:cNvPr>
          <p:cNvSpPr/>
          <p:nvPr/>
        </p:nvSpPr>
        <p:spPr>
          <a:xfrm>
            <a:off x="902910" y="122634"/>
            <a:ext cx="1420197" cy="461665"/>
          </a:xfrm>
          <a:prstGeom prst="rect">
            <a:avLst/>
          </a:prstGeom>
        </p:spPr>
        <p:txBody>
          <a:bodyPr wrap="none">
            <a:spAutoFit/>
          </a:bodyPr>
          <a:lstStyle/>
          <a:p>
            <a:r>
              <a:rPr lang="fr-BE" sz="2400" b="1" dirty="0"/>
              <a:t>1. Pointer</a:t>
            </a:r>
          </a:p>
        </p:txBody>
      </p:sp>
      <p:pic>
        <p:nvPicPr>
          <p:cNvPr id="10" name="Picture 9" descr="https://upload.wikimedia.org/wikipedia/commons/thumb/8/8c/Jewish_scribe_writing_the_Torah.jpg/220px-Jewish_scribe_writing_the_Torah.jpg">
            <a:hlinkClick r:id="rId5"/>
            <a:extLst>
              <a:ext uri="{FF2B5EF4-FFF2-40B4-BE49-F238E27FC236}">
                <a16:creationId xmlns:a16="http://schemas.microsoft.com/office/drawing/2014/main" id="{093EC160-0EF9-4B81-96A2-5909859401B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253075" y="3150345"/>
            <a:ext cx="2771280" cy="2161224"/>
          </a:xfrm>
          <a:prstGeom prst="rect">
            <a:avLst/>
          </a:prstGeom>
          <a:noFill/>
          <a:ln>
            <a:noFill/>
          </a:ln>
        </p:spPr>
      </p:pic>
      <p:sp>
        <p:nvSpPr>
          <p:cNvPr id="8" name="Rectangle 7">
            <a:extLst>
              <a:ext uri="{FF2B5EF4-FFF2-40B4-BE49-F238E27FC236}">
                <a16:creationId xmlns:a16="http://schemas.microsoft.com/office/drawing/2014/main" id="{A5591D6D-E754-42E0-9C5F-5605CE8206CC}"/>
              </a:ext>
            </a:extLst>
          </p:cNvPr>
          <p:cNvSpPr/>
          <p:nvPr/>
        </p:nvSpPr>
        <p:spPr>
          <a:xfrm>
            <a:off x="6651921" y="5512930"/>
            <a:ext cx="4772204" cy="375552"/>
          </a:xfrm>
          <a:prstGeom prst="rect">
            <a:avLst/>
          </a:prstGeom>
        </p:spPr>
        <p:txBody>
          <a:bodyPr wrap="none">
            <a:spAutoFit/>
          </a:bodyPr>
          <a:lstStyle/>
          <a:p>
            <a:pPr>
              <a:lnSpc>
                <a:spcPct val="107000"/>
              </a:lnSpc>
              <a:spcAft>
                <a:spcPts val="0"/>
              </a:spcAft>
            </a:pPr>
            <a:r>
              <a:rPr lang="fr-FR" dirty="0">
                <a:solidFill>
                  <a:srgbClr val="222222"/>
                </a:solidFill>
                <a:ea typeface="Times New Roman" panose="02020603050405020304" pitchFamily="18" charset="0"/>
                <a:cs typeface="Times New Roman" panose="02020603050405020304" pitchFamily="18" charset="0"/>
              </a:rPr>
              <a:t>Scribe transcrivant la Torah dans les années 1930</a:t>
            </a:r>
            <a:endParaRPr lang="fr-BE"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5117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DCF748-C637-4DD6-BD61-124FAC65DBAB}"/>
              </a:ext>
            </a:extLst>
          </p:cNvPr>
          <p:cNvSpPr/>
          <p:nvPr/>
        </p:nvSpPr>
        <p:spPr>
          <a:xfrm>
            <a:off x="1393366" y="3053448"/>
            <a:ext cx="6096000" cy="388696"/>
          </a:xfrm>
          <a:prstGeom prst="rect">
            <a:avLst/>
          </a:prstGeom>
        </p:spPr>
        <p:txBody>
          <a:bodyPr>
            <a:spAutoFit/>
          </a:bodyPr>
          <a:lstStyle/>
          <a:p>
            <a:pPr>
              <a:lnSpc>
                <a:spcPct val="107000"/>
              </a:lnSpc>
              <a:spcAft>
                <a:spcPts val="0"/>
              </a:spcAft>
            </a:pPr>
            <a:r>
              <a:rPr lang="fr-FR" dirty="0">
                <a:solidFill>
                  <a:srgbClr val="222222"/>
                </a:solidFill>
                <a:ea typeface="Calibri" panose="020F0502020204030204" pitchFamily="34" charset="0"/>
                <a:cs typeface="Times New Roman" panose="02020603050405020304" pitchFamily="18" charset="0"/>
              </a:rPr>
              <a:t>Détails d’une page d’une bible datant de 1475 </a:t>
            </a:r>
            <a:r>
              <a:rPr lang="fr-FR" dirty="0">
                <a:solidFill>
                  <a:srgbClr val="FF0000"/>
                </a:solidFill>
                <a:ea typeface="Calibri" panose="020F0502020204030204" pitchFamily="34" charset="0"/>
                <a:cs typeface="Times New Roman" panose="02020603050405020304" pitchFamily="18" charset="0"/>
              </a:rPr>
              <a:t>avec </a:t>
            </a:r>
            <a:r>
              <a:rPr lang="fr-FR" dirty="0" err="1">
                <a:solidFill>
                  <a:srgbClr val="FF0000"/>
                </a:solidFill>
                <a:ea typeface="Calibri" panose="020F0502020204030204" pitchFamily="34" charset="0"/>
                <a:cs typeface="Times New Roman" panose="02020603050405020304" pitchFamily="18" charset="0"/>
              </a:rPr>
              <a:t>manicule</a:t>
            </a:r>
            <a:endParaRPr lang="fr-BE" dirty="0">
              <a:solidFill>
                <a:srgbClr val="FF0000"/>
              </a:solidFill>
              <a:ea typeface="Calibri" panose="020F0502020204030204" pitchFamily="34" charset="0"/>
              <a:cs typeface="Times New Roman" panose="02020603050405020304" pitchFamily="18" charset="0"/>
            </a:endParaRPr>
          </a:p>
        </p:txBody>
      </p:sp>
      <p:pic>
        <p:nvPicPr>
          <p:cNvPr id="6" name="Picture 2" descr="RÃ©sultat de recherche d'images pour &quot;yad pointer&quot;">
            <a:extLst>
              <a:ext uri="{FF2B5EF4-FFF2-40B4-BE49-F238E27FC236}">
                <a16:creationId xmlns:a16="http://schemas.microsoft.com/office/drawing/2014/main" id="{D0A5E747-85AD-4DED-ACC8-158380E33F4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37291" y="447258"/>
            <a:ext cx="1193012" cy="11722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8570D46-0DB7-40E9-A840-99136C7F93AD}"/>
              </a:ext>
            </a:extLst>
          </p:cNvPr>
          <p:cNvSpPr/>
          <p:nvPr/>
        </p:nvSpPr>
        <p:spPr>
          <a:xfrm>
            <a:off x="2981389" y="4170665"/>
            <a:ext cx="3262100" cy="1569660"/>
          </a:xfrm>
          <a:prstGeom prst="rect">
            <a:avLst/>
          </a:prstGeom>
        </p:spPr>
        <p:txBody>
          <a:bodyPr wrap="square">
            <a:spAutoFit/>
          </a:bodyPr>
          <a:lstStyle/>
          <a:p>
            <a:r>
              <a:rPr lang="fr-BE" sz="1600" dirty="0">
                <a:solidFill>
                  <a:srgbClr val="222222"/>
                </a:solidFill>
              </a:rPr>
              <a:t>Une </a:t>
            </a:r>
            <a:r>
              <a:rPr lang="fr-BE" sz="1600" b="1" dirty="0" err="1">
                <a:solidFill>
                  <a:srgbClr val="222222"/>
                </a:solidFill>
              </a:rPr>
              <a:t>manicule</a:t>
            </a:r>
            <a:r>
              <a:rPr lang="fr-BE" sz="1600" dirty="0">
                <a:solidFill>
                  <a:srgbClr val="222222"/>
                </a:solidFill>
              </a:rPr>
              <a:t> est la représentation typographique d’un index tendu, originellement tracé en marge d’un manuscrit pour attirer l’attention du lecteur sur le passage en regard ou souligner son intérêt.</a:t>
            </a:r>
            <a:endParaRPr lang="fr-BE" sz="1600" dirty="0"/>
          </a:p>
        </p:txBody>
      </p:sp>
      <p:pic>
        <p:nvPicPr>
          <p:cNvPr id="2050" name="Picture 2" descr="https://pbs.twimg.com/media/Ci_NGs4XIAAMDZb.jpg">
            <a:extLst>
              <a:ext uri="{FF2B5EF4-FFF2-40B4-BE49-F238E27FC236}">
                <a16:creationId xmlns:a16="http://schemas.microsoft.com/office/drawing/2014/main" id="{02C33DAE-D46F-4C23-B748-36D637222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360171" y="3687589"/>
            <a:ext cx="2712748" cy="20527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colarcardiff.files.wordpress.com/2013/05/img_07892.jpg">
            <a:extLst>
              <a:ext uri="{FF2B5EF4-FFF2-40B4-BE49-F238E27FC236}">
                <a16:creationId xmlns:a16="http://schemas.microsoft.com/office/drawing/2014/main" id="{5B89719A-6812-4978-8F9E-4EE2708BFA7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9262" y="3746265"/>
            <a:ext cx="1775445" cy="19353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8/87/Manicule.jpg/800px-Manicule.jpg">
            <a:extLst>
              <a:ext uri="{FF2B5EF4-FFF2-40B4-BE49-F238E27FC236}">
                <a16:creationId xmlns:a16="http://schemas.microsoft.com/office/drawing/2014/main" id="{B0700A55-4705-4137-B930-AECF6B278C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2052" y="274792"/>
            <a:ext cx="4418119" cy="2689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03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f/f2/First_page_of_the_first_tractate_of_the_Talmud_%28Daf_Beis_of_Maseches_Brachos%29.jpg/320px-First_page_of_the_first_tractate_of_the_Talmud_%28Daf_Beis_of_Maseches_Brachos%29.jpg">
            <a:extLst>
              <a:ext uri="{FF2B5EF4-FFF2-40B4-BE49-F238E27FC236}">
                <a16:creationId xmlns:a16="http://schemas.microsoft.com/office/drawing/2014/main" id="{7E23C5E5-C335-4019-B3EC-916E8635F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63" y="248349"/>
            <a:ext cx="4503576" cy="63613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0F1A991-AFAA-46D7-918A-9648E65BFBB9}"/>
              </a:ext>
            </a:extLst>
          </p:cNvPr>
          <p:cNvSpPr/>
          <p:nvPr/>
        </p:nvSpPr>
        <p:spPr>
          <a:xfrm>
            <a:off x="5413619" y="1410123"/>
            <a:ext cx="6096000" cy="2308324"/>
          </a:xfrm>
          <a:prstGeom prst="rect">
            <a:avLst/>
          </a:prstGeom>
        </p:spPr>
        <p:txBody>
          <a:bodyPr>
            <a:spAutoFit/>
          </a:bodyPr>
          <a:lstStyle/>
          <a:p>
            <a:r>
              <a:rPr lang="fr-BE" dirty="0">
                <a:solidFill>
                  <a:srgbClr val="FF0000"/>
                </a:solidFill>
              </a:rPr>
              <a:t>Talmud</a:t>
            </a:r>
            <a:r>
              <a:rPr lang="fr-BE" dirty="0">
                <a:solidFill>
                  <a:srgbClr val="222222"/>
                </a:solidFill>
              </a:rPr>
              <a:t> de </a:t>
            </a:r>
            <a:r>
              <a:rPr lang="fr-BE" dirty="0" err="1">
                <a:solidFill>
                  <a:srgbClr val="222222"/>
                </a:solidFill>
              </a:rPr>
              <a:t>Vilna</a:t>
            </a:r>
            <a:r>
              <a:rPr lang="fr-BE" dirty="0">
                <a:solidFill>
                  <a:srgbClr val="222222"/>
                </a:solidFill>
              </a:rPr>
              <a:t>, Traité </a:t>
            </a:r>
            <a:r>
              <a:rPr lang="fr-BE" dirty="0" err="1">
                <a:solidFill>
                  <a:srgbClr val="222222"/>
                </a:solidFill>
              </a:rPr>
              <a:t>Berakhot</a:t>
            </a:r>
            <a:r>
              <a:rPr lang="fr-BE" dirty="0">
                <a:solidFill>
                  <a:srgbClr val="222222"/>
                </a:solidFill>
              </a:rPr>
              <a:t> 2a. Le corps du texte se trouve au centre de la page, encadré par le commentaire de Rachi (moyen âge) (à droite) et les Tossefot (à gauche). D’autres commentaires sont situés dans la marge (gloses, références croisées). </a:t>
            </a:r>
          </a:p>
          <a:p>
            <a:r>
              <a:rPr lang="fr-BE" dirty="0"/>
              <a:t>Les Tossafot ou Tossefot (hébreu : </a:t>
            </a:r>
            <a:r>
              <a:rPr lang="he-IL" dirty="0"/>
              <a:t>תוספות </a:t>
            </a:r>
            <a:r>
              <a:rPr lang="fr-BE" dirty="0"/>
              <a:t>, ajouts) sont des commentaires du Talmud qui datent de la période médiévale. Ils doublent le commentaire de Rachi. </a:t>
            </a:r>
          </a:p>
        </p:txBody>
      </p:sp>
      <p:pic>
        <p:nvPicPr>
          <p:cNvPr id="5" name="Picture 2" descr="RÃ©sultat de recherche d'images pour &quot;yad pointer&quot;">
            <a:extLst>
              <a:ext uri="{FF2B5EF4-FFF2-40B4-BE49-F238E27FC236}">
                <a16:creationId xmlns:a16="http://schemas.microsoft.com/office/drawing/2014/main" id="{C770C97A-C18F-4D44-BA7F-8A154B2C2C0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32543" y="98425"/>
            <a:ext cx="523507" cy="51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284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DB4292-699B-4373-A7A3-DC08DADB48FA}"/>
              </a:ext>
            </a:extLst>
          </p:cNvPr>
          <p:cNvSpPr/>
          <p:nvPr/>
        </p:nvSpPr>
        <p:spPr>
          <a:xfrm>
            <a:off x="914716" y="6076361"/>
            <a:ext cx="5679760" cy="646331"/>
          </a:xfrm>
          <a:prstGeom prst="rect">
            <a:avLst/>
          </a:prstGeom>
        </p:spPr>
        <p:txBody>
          <a:bodyPr wrap="none">
            <a:spAutoFit/>
          </a:bodyPr>
          <a:lstStyle/>
          <a:p>
            <a:r>
              <a:rPr lang="fr-BE" dirty="0">
                <a:hlinkClick r:id="rId2"/>
              </a:rPr>
              <a:t>http://people.ucalgary.ca/~elsegal/TalmudPage.html#Page</a:t>
            </a:r>
            <a:endParaRPr lang="fr-BE" dirty="0"/>
          </a:p>
          <a:p>
            <a:endParaRPr lang="fr-BE" dirty="0"/>
          </a:p>
        </p:txBody>
      </p:sp>
      <p:pic>
        <p:nvPicPr>
          <p:cNvPr id="3" name="Picture 2">
            <a:extLst>
              <a:ext uri="{FF2B5EF4-FFF2-40B4-BE49-F238E27FC236}">
                <a16:creationId xmlns:a16="http://schemas.microsoft.com/office/drawing/2014/main" id="{6615AB59-B681-4D03-B5FB-B5B5CD115762}"/>
              </a:ext>
            </a:extLst>
          </p:cNvPr>
          <p:cNvPicPr>
            <a:picLocks noChangeAspect="1"/>
          </p:cNvPicPr>
          <p:nvPr/>
        </p:nvPicPr>
        <p:blipFill rotWithShape="1">
          <a:blip r:embed="rId3">
            <a:extLst>
              <a:ext uri="{28A0092B-C50C-407E-A947-70E740481C1C}">
                <a14:useLocalDpi xmlns:a14="http://schemas.microsoft.com/office/drawing/2010/main" val="0"/>
              </a:ext>
            </a:extLst>
          </a:blip>
          <a:srcRect l="5153" t="11311" r="33492" b="12566"/>
          <a:stretch/>
        </p:blipFill>
        <p:spPr>
          <a:xfrm>
            <a:off x="981512" y="319052"/>
            <a:ext cx="7986320" cy="5573566"/>
          </a:xfrm>
          <a:prstGeom prst="rect">
            <a:avLst/>
          </a:prstGeom>
        </p:spPr>
      </p:pic>
      <p:sp>
        <p:nvSpPr>
          <p:cNvPr id="2" name="Rectangle 1">
            <a:extLst>
              <a:ext uri="{FF2B5EF4-FFF2-40B4-BE49-F238E27FC236}">
                <a16:creationId xmlns:a16="http://schemas.microsoft.com/office/drawing/2014/main" id="{FF988A4E-0588-4DB2-9AD3-004EFB9154F3}"/>
              </a:ext>
            </a:extLst>
          </p:cNvPr>
          <p:cNvSpPr/>
          <p:nvPr/>
        </p:nvSpPr>
        <p:spPr>
          <a:xfrm>
            <a:off x="6096000" y="882752"/>
            <a:ext cx="6096000" cy="646331"/>
          </a:xfrm>
          <a:prstGeom prst="rect">
            <a:avLst/>
          </a:prstGeom>
        </p:spPr>
        <p:txBody>
          <a:bodyPr>
            <a:spAutoFit/>
          </a:bodyPr>
          <a:lstStyle/>
          <a:p>
            <a:r>
              <a:rPr lang="en-US" b="1" dirty="0">
                <a:solidFill>
                  <a:srgbClr val="FF0000"/>
                </a:solidFill>
              </a:rPr>
              <a:t>Click</a:t>
            </a:r>
            <a:r>
              <a:rPr lang="en-US" b="1" dirty="0">
                <a:solidFill>
                  <a:srgbClr val="000000"/>
                </a:solidFill>
              </a:rPr>
              <a:t> on any portion of the following image, and you will be linked to a description of that element of the Talmud page</a:t>
            </a:r>
            <a:r>
              <a:rPr lang="en-US" b="1" dirty="0">
                <a:solidFill>
                  <a:srgbClr val="000000"/>
                </a:solidFill>
                <a:latin typeface="Times New Roman" panose="02020603050405020304" pitchFamily="18" charset="0"/>
              </a:rPr>
              <a:t> </a:t>
            </a:r>
            <a:endParaRPr lang="fr-BE" dirty="0"/>
          </a:p>
        </p:txBody>
      </p:sp>
      <p:sp>
        <p:nvSpPr>
          <p:cNvPr id="4" name="TextBox 3">
            <a:extLst>
              <a:ext uri="{FF2B5EF4-FFF2-40B4-BE49-F238E27FC236}">
                <a16:creationId xmlns:a16="http://schemas.microsoft.com/office/drawing/2014/main" id="{05873275-E819-4700-A8A0-39689464F202}"/>
              </a:ext>
            </a:extLst>
          </p:cNvPr>
          <p:cNvSpPr txBox="1"/>
          <p:nvPr/>
        </p:nvSpPr>
        <p:spPr>
          <a:xfrm>
            <a:off x="981512" y="2265028"/>
            <a:ext cx="3671454" cy="646331"/>
          </a:xfrm>
          <a:prstGeom prst="rect">
            <a:avLst/>
          </a:prstGeom>
          <a:noFill/>
        </p:spPr>
        <p:txBody>
          <a:bodyPr wrap="none" rtlCol="0">
            <a:spAutoFit/>
          </a:bodyPr>
          <a:lstStyle/>
          <a:p>
            <a:r>
              <a:rPr lang="fr-BE" dirty="0"/>
              <a:t>Click </a:t>
            </a:r>
            <a:r>
              <a:rPr lang="fr-BE" dirty="0" err="1"/>
              <a:t>here</a:t>
            </a:r>
            <a:r>
              <a:rPr lang="fr-BE" dirty="0"/>
              <a:t> to </a:t>
            </a:r>
            <a:r>
              <a:rPr lang="fr-BE" dirty="0" err="1"/>
              <a:t>read</a:t>
            </a:r>
            <a:r>
              <a:rPr lang="fr-BE" dirty="0"/>
              <a:t> about the </a:t>
            </a:r>
            <a:r>
              <a:rPr lang="fr-BE" dirty="0" err="1"/>
              <a:t>Tosafot</a:t>
            </a:r>
            <a:r>
              <a:rPr lang="fr-BE" dirty="0"/>
              <a:t> </a:t>
            </a:r>
          </a:p>
          <a:p>
            <a:r>
              <a:rPr lang="fr-BE" dirty="0" err="1"/>
              <a:t>commentary</a:t>
            </a:r>
            <a:r>
              <a:rPr lang="fr-BE" dirty="0"/>
              <a:t> of the Talmud</a:t>
            </a:r>
          </a:p>
        </p:txBody>
      </p:sp>
      <p:sp>
        <p:nvSpPr>
          <p:cNvPr id="5" name="Rectangle 4">
            <a:extLst>
              <a:ext uri="{FF2B5EF4-FFF2-40B4-BE49-F238E27FC236}">
                <a16:creationId xmlns:a16="http://schemas.microsoft.com/office/drawing/2014/main" id="{4C8CE7B6-377B-4984-874C-F2F1801E41ED}"/>
              </a:ext>
            </a:extLst>
          </p:cNvPr>
          <p:cNvSpPr/>
          <p:nvPr/>
        </p:nvSpPr>
        <p:spPr>
          <a:xfrm>
            <a:off x="8534400" y="2092783"/>
            <a:ext cx="6096000" cy="646331"/>
          </a:xfrm>
          <a:prstGeom prst="rect">
            <a:avLst/>
          </a:prstGeom>
        </p:spPr>
        <p:txBody>
          <a:bodyPr>
            <a:spAutoFit/>
          </a:bodyPr>
          <a:lstStyle/>
          <a:p>
            <a:r>
              <a:rPr lang="fr-BE" dirty="0"/>
              <a:t>Click </a:t>
            </a:r>
            <a:r>
              <a:rPr lang="fr-BE" dirty="0" err="1"/>
              <a:t>here</a:t>
            </a:r>
            <a:r>
              <a:rPr lang="fr-BE" dirty="0"/>
              <a:t> to </a:t>
            </a:r>
            <a:r>
              <a:rPr lang="fr-BE" dirty="0" err="1"/>
              <a:t>read</a:t>
            </a:r>
            <a:r>
              <a:rPr lang="fr-BE" dirty="0"/>
              <a:t> about the </a:t>
            </a:r>
            <a:r>
              <a:rPr lang="fr-BE" dirty="0" err="1"/>
              <a:t>Rashi’s</a:t>
            </a:r>
            <a:r>
              <a:rPr lang="fr-BE" dirty="0"/>
              <a:t> </a:t>
            </a:r>
          </a:p>
          <a:p>
            <a:r>
              <a:rPr lang="fr-BE" dirty="0" err="1"/>
              <a:t>commentary</a:t>
            </a:r>
            <a:r>
              <a:rPr lang="fr-BE" dirty="0"/>
              <a:t> of the Talmud</a:t>
            </a:r>
          </a:p>
        </p:txBody>
      </p:sp>
      <p:cxnSp>
        <p:nvCxnSpPr>
          <p:cNvPr id="7" name="Straight Arrow Connector 6">
            <a:extLst>
              <a:ext uri="{FF2B5EF4-FFF2-40B4-BE49-F238E27FC236}">
                <a16:creationId xmlns:a16="http://schemas.microsoft.com/office/drawing/2014/main" id="{701D9264-2939-45CB-9E4E-BD98D0521CAD}"/>
              </a:ext>
            </a:extLst>
          </p:cNvPr>
          <p:cNvCxnSpPr>
            <a:cxnSpLocks/>
          </p:cNvCxnSpPr>
          <p:nvPr/>
        </p:nvCxnSpPr>
        <p:spPr>
          <a:xfrm>
            <a:off x="4668091" y="2369454"/>
            <a:ext cx="1459688" cy="6015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85892A4-BC59-4FA3-922A-61E600F242C8}"/>
              </a:ext>
            </a:extLst>
          </p:cNvPr>
          <p:cNvCxnSpPr>
            <a:cxnSpLocks/>
          </p:cNvCxnSpPr>
          <p:nvPr/>
        </p:nvCxnSpPr>
        <p:spPr>
          <a:xfrm flipH="1">
            <a:off x="7528687" y="2777383"/>
            <a:ext cx="1290573" cy="3284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1069BB6-A39B-4F5C-A4A5-B1AB93F90C36}"/>
              </a:ext>
            </a:extLst>
          </p:cNvPr>
          <p:cNvSpPr txBox="1"/>
          <p:nvPr/>
        </p:nvSpPr>
        <p:spPr>
          <a:xfrm>
            <a:off x="1838891" y="3642744"/>
            <a:ext cx="3447419" cy="646331"/>
          </a:xfrm>
          <a:prstGeom prst="rect">
            <a:avLst/>
          </a:prstGeom>
          <a:noFill/>
        </p:spPr>
        <p:txBody>
          <a:bodyPr wrap="none" rtlCol="0">
            <a:spAutoFit/>
          </a:bodyPr>
          <a:lstStyle/>
          <a:p>
            <a:r>
              <a:rPr lang="fr-BE" dirty="0"/>
              <a:t>Click </a:t>
            </a:r>
            <a:r>
              <a:rPr lang="fr-BE" dirty="0" err="1"/>
              <a:t>here</a:t>
            </a:r>
            <a:r>
              <a:rPr lang="fr-BE" dirty="0"/>
              <a:t> to </a:t>
            </a:r>
            <a:r>
              <a:rPr lang="fr-BE" dirty="0" err="1"/>
              <a:t>read</a:t>
            </a:r>
            <a:r>
              <a:rPr lang="fr-BE" dirty="0"/>
              <a:t> about </a:t>
            </a:r>
          </a:p>
          <a:p>
            <a:r>
              <a:rPr lang="fr-BE" dirty="0"/>
              <a:t>the marginal </a:t>
            </a:r>
            <a:r>
              <a:rPr lang="fr-BE" dirty="0" err="1"/>
              <a:t>glosses</a:t>
            </a:r>
            <a:r>
              <a:rPr lang="fr-BE" dirty="0"/>
              <a:t> to the Talmud</a:t>
            </a:r>
          </a:p>
        </p:txBody>
      </p:sp>
      <p:cxnSp>
        <p:nvCxnSpPr>
          <p:cNvPr id="14" name="Straight Arrow Connector 13">
            <a:extLst>
              <a:ext uri="{FF2B5EF4-FFF2-40B4-BE49-F238E27FC236}">
                <a16:creationId xmlns:a16="http://schemas.microsoft.com/office/drawing/2014/main" id="{23443445-DEB0-4910-B29A-0EF299ACB071}"/>
              </a:ext>
            </a:extLst>
          </p:cNvPr>
          <p:cNvCxnSpPr>
            <a:cxnSpLocks/>
          </p:cNvCxnSpPr>
          <p:nvPr/>
        </p:nvCxnSpPr>
        <p:spPr>
          <a:xfrm flipV="1">
            <a:off x="4663314" y="3459001"/>
            <a:ext cx="959819" cy="3764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1" name="Picture 2" descr="RÃ©sultat de recherche d'images pour &quot;yad pointer&quot;">
            <a:extLst>
              <a:ext uri="{FF2B5EF4-FFF2-40B4-BE49-F238E27FC236}">
                <a16:creationId xmlns:a16="http://schemas.microsoft.com/office/drawing/2014/main" id="{1AFE04B7-E0C8-421F-8270-75ED216333C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55546" y="368334"/>
            <a:ext cx="523507" cy="51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364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2FF5D2-3F21-4737-8BC4-7872BE1ECD2C}"/>
              </a:ext>
            </a:extLst>
          </p:cNvPr>
          <p:cNvPicPr>
            <a:picLocks noChangeAspect="1"/>
          </p:cNvPicPr>
          <p:nvPr/>
        </p:nvPicPr>
        <p:blipFill rotWithShape="1">
          <a:blip r:embed="rId2">
            <a:clrChange>
              <a:clrFrom>
                <a:srgbClr val="CECEFF"/>
              </a:clrFrom>
              <a:clrTo>
                <a:srgbClr val="CECEFF">
                  <a:alpha val="0"/>
                </a:srgbClr>
              </a:clrTo>
            </a:clrChange>
            <a:extLst>
              <a:ext uri="{28A0092B-C50C-407E-A947-70E740481C1C}">
                <a14:useLocalDpi xmlns:a14="http://schemas.microsoft.com/office/drawing/2010/main" val="0"/>
              </a:ext>
            </a:extLst>
          </a:blip>
          <a:srcRect l="5481" t="11278" r="5621" b="8908"/>
          <a:stretch/>
        </p:blipFill>
        <p:spPr>
          <a:xfrm>
            <a:off x="100362" y="331625"/>
            <a:ext cx="12012276" cy="6066398"/>
          </a:xfrm>
          <a:prstGeom prst="rect">
            <a:avLst/>
          </a:prstGeom>
        </p:spPr>
      </p:pic>
      <p:pic>
        <p:nvPicPr>
          <p:cNvPr id="3" name="Picture 2" descr="RÃ©sultat de recherche d'images pour &quot;yad pointer&quot;">
            <a:extLst>
              <a:ext uri="{FF2B5EF4-FFF2-40B4-BE49-F238E27FC236}">
                <a16:creationId xmlns:a16="http://schemas.microsoft.com/office/drawing/2014/main" id="{6EAB487D-C6A2-4F54-9B39-7A2C440B4AA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86400" y="459977"/>
            <a:ext cx="657524" cy="69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207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8EBC3A1-A5E6-4D31-A50B-89376097CFA7}"/>
              </a:ext>
            </a:extLst>
          </p:cNvPr>
          <p:cNvSpPr>
            <a:spLocks noChangeArrowheads="1"/>
          </p:cNvSpPr>
          <p:nvPr/>
        </p:nvSpPr>
        <p:spPr bwMode="auto">
          <a:xfrm>
            <a:off x="151643" y="1169551"/>
            <a:ext cx="5262694"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err="1">
                <a:ln>
                  <a:noFill/>
                </a:ln>
                <a:solidFill>
                  <a:srgbClr val="000000"/>
                </a:solidFill>
                <a:effectLst/>
                <a:latin typeface="+mn-lt"/>
                <a:cs typeface="Times New Roman" panose="02020603050405020304" pitchFamily="18" charset="0"/>
              </a:rPr>
              <a:t>Sample</a:t>
            </a:r>
            <a:r>
              <a:rPr kumimoji="0" lang="fr-FR" altLang="fr-FR" b="1" i="0" u="none" strike="noStrike" cap="none" normalizeH="0" baseline="0" dirty="0">
                <a:ln>
                  <a:noFill/>
                </a:ln>
                <a:solidFill>
                  <a:srgbClr val="000000"/>
                </a:solidFill>
                <a:effectLst/>
                <a:latin typeface="+mn-lt"/>
                <a:cs typeface="Times New Roman" panose="02020603050405020304" pitchFamily="18" charset="0"/>
              </a:rPr>
              <a:t> </a:t>
            </a:r>
            <a:r>
              <a:rPr kumimoji="0" lang="fr-FR" altLang="fr-FR" b="1" i="0" u="none" strike="noStrike" cap="none" normalizeH="0" baseline="0" dirty="0" err="1">
                <a:ln>
                  <a:noFill/>
                </a:ln>
                <a:solidFill>
                  <a:srgbClr val="000000"/>
                </a:solidFill>
                <a:effectLst/>
                <a:latin typeface="+mn-lt"/>
                <a:cs typeface="Times New Roman" panose="02020603050405020304" pitchFamily="18" charset="0"/>
              </a:rPr>
              <a:t>Text</a:t>
            </a:r>
            <a:r>
              <a:rPr kumimoji="0" lang="fr-FR" altLang="fr-FR" b="1" i="0" u="none" strike="noStrike" cap="none" normalizeH="0" baseline="0" dirty="0">
                <a:ln>
                  <a:noFill/>
                </a:ln>
                <a:solidFill>
                  <a:srgbClr val="000000"/>
                </a:solidFill>
                <a:effectLst/>
                <a:latin typeface="+mn-lt"/>
                <a:cs typeface="Times New Roman" panose="02020603050405020304" pitchFamily="18" charset="0"/>
              </a:rPr>
              <a:t>: </a:t>
            </a:r>
            <a:r>
              <a:rPr kumimoji="0" lang="fr-FR" altLang="fr-FR" b="1" i="1" u="none" strike="noStrike" cap="none" normalizeH="0" baseline="0" dirty="0" err="1">
                <a:ln>
                  <a:noFill/>
                </a:ln>
                <a:solidFill>
                  <a:srgbClr val="000000"/>
                </a:solidFill>
                <a:effectLst/>
                <a:latin typeface="+mn-lt"/>
                <a:cs typeface="Times New Roman" panose="02020603050405020304" pitchFamily="18" charset="0"/>
              </a:rPr>
              <a:t>Megillah</a:t>
            </a:r>
            <a:r>
              <a:rPr kumimoji="0" lang="fr-FR" altLang="fr-FR" b="1" i="0" u="none" strike="noStrike" cap="none" normalizeH="0" baseline="0" dirty="0">
                <a:ln>
                  <a:noFill/>
                </a:ln>
                <a:solidFill>
                  <a:srgbClr val="000000"/>
                </a:solidFill>
                <a:effectLst/>
                <a:latin typeface="+mn-lt"/>
                <a:cs typeface="Times New Roman" panose="02020603050405020304" pitchFamily="18" charset="0"/>
              </a:rPr>
              <a:t> (rouleau) 24a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err="1">
                <a:ln>
                  <a:noFill/>
                </a:ln>
                <a:solidFill>
                  <a:srgbClr val="000000"/>
                </a:solidFill>
                <a:effectLst/>
                <a:latin typeface="+mn-lt"/>
                <a:cs typeface="Times New Roman" panose="02020603050405020304" pitchFamily="18" charset="0"/>
              </a:rPr>
              <a:t>Rashi’s</a:t>
            </a:r>
            <a:r>
              <a:rPr kumimoji="0" lang="fr-FR" altLang="fr-FR" sz="2000" b="1" i="0" u="none" strike="noStrike" cap="none" normalizeH="0" baseline="0" dirty="0">
                <a:ln>
                  <a:noFill/>
                </a:ln>
                <a:solidFill>
                  <a:srgbClr val="000000"/>
                </a:solidFill>
                <a:effectLst/>
                <a:latin typeface="+mn-lt"/>
                <a:cs typeface="Times New Roman" panose="02020603050405020304" pitchFamily="18" charset="0"/>
              </a:rPr>
              <a:t> </a:t>
            </a:r>
            <a:r>
              <a:rPr kumimoji="0" lang="fr-FR" altLang="fr-FR" sz="2000" b="1" i="0" u="none" strike="noStrike" cap="none" normalizeH="0" baseline="0" dirty="0" err="1">
                <a:ln>
                  <a:noFill/>
                </a:ln>
                <a:solidFill>
                  <a:srgbClr val="000000"/>
                </a:solidFill>
                <a:effectLst/>
                <a:latin typeface="+mn-lt"/>
                <a:cs typeface="Times New Roman" panose="02020603050405020304" pitchFamily="18" charset="0"/>
              </a:rPr>
              <a:t>Commentary</a:t>
            </a:r>
            <a:endParaRPr kumimoji="0" lang="fr-FR" altLang="fr-FR" sz="2000" b="1" i="0" u="none" strike="noStrike" cap="none" normalizeH="0" baseline="0" dirty="0">
              <a:ln>
                <a:noFill/>
              </a:ln>
              <a:solidFill>
                <a:srgbClr val="000000"/>
              </a:solidFill>
              <a:effectLst/>
              <a:latin typeface="+mn-l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dirty="0">
              <a:ln>
                <a:noFill/>
              </a:ln>
              <a:solidFill>
                <a:srgbClr val="000000"/>
              </a:solidFill>
              <a:effectLst/>
              <a:latin typeface="+mn-l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err="1">
                <a:ln>
                  <a:noFill/>
                </a:ln>
                <a:solidFill>
                  <a:srgbClr val="000000"/>
                </a:solidFill>
                <a:effectLst/>
                <a:latin typeface="+mn-lt"/>
                <a:cs typeface="Times New Roman" panose="02020603050405020304" pitchFamily="18" charset="0"/>
              </a:rPr>
              <a:t>Mishnah</a:t>
            </a:r>
            <a:r>
              <a:rPr kumimoji="0" lang="fr-FR" altLang="fr-FR" sz="1600" b="1" i="0" u="none" strike="noStrike" cap="none" normalizeH="0" baseline="0" dirty="0">
                <a:ln>
                  <a:noFill/>
                </a:ln>
                <a:solidFill>
                  <a:srgbClr val="000000"/>
                </a:solidFill>
                <a:effectLst/>
                <a:latin typeface="+mn-lt"/>
                <a:cs typeface="Times New Roman" panose="02020603050405020304" pitchFamily="18" charset="0"/>
              </a:rPr>
              <a:t> (le texte oral à mémoriser)</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0000"/>
                </a:solidFill>
                <a:effectLst/>
                <a:latin typeface="+mn-lt"/>
                <a:cs typeface="Times New Roman" panose="02020603050405020304" pitchFamily="18" charset="0"/>
                <a:hlinkClick r:id="rId2"/>
              </a:rPr>
              <a:t>"</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2"/>
              </a:rPr>
              <a:t>The one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2"/>
              </a:rPr>
              <a:t>who</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2"/>
              </a:rPr>
              <a:t>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2"/>
              </a:rPr>
              <a:t>concludes</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2"/>
              </a:rPr>
              <a:t>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2"/>
              </a:rPr>
              <a:t>with</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2"/>
              </a:rPr>
              <a:t> the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2"/>
              </a:rPr>
              <a:t>reading</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2"/>
              </a:rPr>
              <a:t>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2"/>
              </a:rPr>
              <a:t>from</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2"/>
              </a:rPr>
              <a:t> the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2"/>
              </a:rPr>
              <a:t>Prophets</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2"/>
              </a:rPr>
              <a:t>"</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The Sages have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enacted</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that</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one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who</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is</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accustomed</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to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read</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the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concluding</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reading</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from</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the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Prophets</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should</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lead the responsive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reading</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of the </a:t>
            </a:r>
            <a:r>
              <a:rPr kumimoji="0" lang="fr-FR" altLang="fr-FR" sz="1400" b="1" i="1" u="none" strike="noStrike" cap="none" normalizeH="0" baseline="0" dirty="0" err="1" bmk="">
                <a:ln>
                  <a:noFill/>
                </a:ln>
                <a:solidFill>
                  <a:srgbClr val="000000"/>
                </a:solidFill>
                <a:effectLst/>
                <a:latin typeface="+mn-lt"/>
                <a:cs typeface="Times New Roman" panose="02020603050405020304" pitchFamily="18" charset="0"/>
              </a:rPr>
              <a:t>Shema</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3"/>
              </a:rPr>
              <a:t>"He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3"/>
              </a:rPr>
              <a:t>also</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3"/>
              </a:rPr>
              <a:t> passes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3"/>
              </a:rPr>
              <a:t>before</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3"/>
              </a:rPr>
              <a:t> the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3"/>
              </a:rPr>
              <a:t>ark</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3"/>
              </a:rPr>
              <a:t>"</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In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order</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to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fulfil</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the obligation on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behalf</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of the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congregation</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with</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regards to the </a:t>
            </a:r>
            <a:r>
              <a:rPr kumimoji="0" lang="fr-FR" altLang="fr-FR" sz="1400" b="1" i="1" u="none" strike="noStrike" cap="none" normalizeH="0" baseline="0" dirty="0" err="1" bmk="">
                <a:ln>
                  <a:noFill/>
                </a:ln>
                <a:solidFill>
                  <a:srgbClr val="000000"/>
                </a:solidFill>
                <a:effectLst/>
                <a:latin typeface="+mn-lt"/>
                <a:cs typeface="Times New Roman" panose="02020603050405020304" pitchFamily="18" charset="0"/>
              </a:rPr>
              <a:t>Kedushah</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("sanctification") section of the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prayer</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4"/>
              </a:rPr>
              <a:t>"in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4"/>
              </a:rPr>
              <a:t>his</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4"/>
              </a:rPr>
              <a:t>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4"/>
              </a:rPr>
              <a:t>stead</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4"/>
              </a:rPr>
              <a:t>"</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For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his</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sake</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5"/>
              </a:rPr>
              <a:t>"A minor...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5"/>
              </a:rPr>
              <a:t>may</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5"/>
              </a:rPr>
              <a:t> not lead the responsive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5"/>
              </a:rPr>
              <a:t>reading</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5"/>
              </a:rPr>
              <a:t> of the </a:t>
            </a:r>
            <a:r>
              <a:rPr kumimoji="0" lang="fr-FR" altLang="fr-FR" sz="1400" b="1" i="1" u="none" strike="noStrike" cap="none" normalizeH="0" baseline="0" dirty="0" err="1" bmk="">
                <a:ln>
                  <a:noFill/>
                </a:ln>
                <a:solidFill>
                  <a:srgbClr val="FF0000"/>
                </a:solidFill>
                <a:effectLst/>
                <a:latin typeface="+mn-lt"/>
                <a:cs typeface="Times New Roman" panose="02020603050405020304" pitchFamily="18" charset="0"/>
                <a:hlinkClick r:id="rId5"/>
              </a:rPr>
              <a:t>Shema</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5"/>
              </a:rPr>
              <a:t>"</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Because</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he</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is</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supposed</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to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fulfil</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the obligation on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behalf</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of the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community</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and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since</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he</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himself</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is</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not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obliged</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to do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it</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he</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may</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not release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others</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from</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their</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obligation.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6"/>
              </a:rPr>
              <a:t>"And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6"/>
              </a:rPr>
              <a:t>he</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6"/>
              </a:rPr>
              <a:t>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6"/>
              </a:rPr>
              <a:t>may</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6"/>
              </a:rPr>
              <a:t> not lift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6"/>
              </a:rPr>
              <a:t>his</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6"/>
              </a:rPr>
              <a:t> hands"</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If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he</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is</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a Priest;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since</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it</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dishonours</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the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congregation</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to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be</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subject</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to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his</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blessing.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a:t>
            </a:r>
            <a:endParaRPr kumimoji="0" lang="fr-FR" altLang="fr-FR" sz="1800" b="1" i="0" u="none" strike="noStrike" cap="none" normalizeH="0" baseline="0" dirty="0">
              <a:ln>
                <a:noFill/>
              </a:ln>
              <a:solidFill>
                <a:schemeClr val="tx1"/>
              </a:solidFill>
              <a:effectLst/>
              <a:latin typeface="+mn-lt"/>
            </a:endParaRPr>
          </a:p>
        </p:txBody>
      </p:sp>
      <p:sp>
        <p:nvSpPr>
          <p:cNvPr id="6" name="Rectangle 3">
            <a:extLst>
              <a:ext uri="{FF2B5EF4-FFF2-40B4-BE49-F238E27FC236}">
                <a16:creationId xmlns:a16="http://schemas.microsoft.com/office/drawing/2014/main" id="{7452375A-C412-4F4F-BEA7-6988D820B294}"/>
              </a:ext>
            </a:extLst>
          </p:cNvPr>
          <p:cNvSpPr>
            <a:spLocks noChangeArrowheads="1"/>
          </p:cNvSpPr>
          <p:nvPr/>
        </p:nvSpPr>
        <p:spPr bwMode="auto">
          <a:xfrm>
            <a:off x="6317335" y="2492991"/>
            <a:ext cx="3978731"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fr-FR" altLang="fr-F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err="1">
                <a:ln>
                  <a:noFill/>
                </a:ln>
                <a:solidFill>
                  <a:srgbClr val="000000"/>
                </a:solidFill>
                <a:effectLst/>
                <a:latin typeface="+mn-lt"/>
                <a:cs typeface="Times New Roman" panose="02020603050405020304" pitchFamily="18" charset="0"/>
              </a:rPr>
              <a:t>Gemara</a:t>
            </a:r>
            <a:r>
              <a:rPr kumimoji="0" lang="fr-FR" altLang="fr-FR" sz="1600" b="1" i="0" u="none" strike="noStrike" cap="none" normalizeH="0" baseline="0" dirty="0">
                <a:ln>
                  <a:noFill/>
                </a:ln>
                <a:solidFill>
                  <a:srgbClr val="000000"/>
                </a:solidFill>
                <a:effectLst/>
                <a:latin typeface="+mn-lt"/>
                <a:cs typeface="Times New Roman" panose="02020603050405020304" pitchFamily="18" charset="0"/>
              </a:rPr>
              <a:t> (les explications)  PLI/DEPLIER</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0000"/>
                </a:solidFill>
                <a:effectLst/>
                <a:latin typeface="+mn-lt"/>
                <a:cs typeface="Times New Roman" panose="02020603050405020304" pitchFamily="18" charset="0"/>
                <a:hlinkClick r:id="rId7"/>
              </a:rPr>
              <a:t>"</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7"/>
              </a:rPr>
              <a:t>On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7"/>
              </a:rPr>
              <a:t>account</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7"/>
              </a:rPr>
              <a:t> of the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7"/>
              </a:rPr>
              <a:t>honour</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7"/>
              </a:rPr>
              <a:t>"</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Of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being</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allowed</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him</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to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pass</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before</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the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ark</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As a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reward</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for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volunteering</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himself</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for a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task</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which</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carries no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honour</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they</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ruled</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that</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he</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should</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be</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given</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this</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honour</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8"/>
              </a:rPr>
              <a:t>"</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8"/>
              </a:rPr>
              <a:t>Because</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8"/>
              </a:rPr>
              <a:t>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8"/>
              </a:rPr>
              <a:t>it</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8"/>
              </a:rPr>
              <a:t>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8"/>
              </a:rPr>
              <a:t>might</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8"/>
              </a:rPr>
              <a:t> lead to a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8"/>
              </a:rPr>
              <a:t>quarrel</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8"/>
              </a:rPr>
              <a:t>"</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The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matter</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gives</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provokes</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disagreements</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"I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am</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concluding</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with</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the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reading</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from</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the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Prophets</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while</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you</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get</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to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pass</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before</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the </a:t>
            </a:r>
            <a:r>
              <a:rPr kumimoji="0" lang="fr-FR" altLang="fr-FR" sz="1400" b="1" i="0" u="none" strike="noStrike" cap="none" normalizeH="0" baseline="0" dirty="0" err="1" bmk="">
                <a:ln>
                  <a:noFill/>
                </a:ln>
                <a:solidFill>
                  <a:srgbClr val="000000"/>
                </a:solidFill>
                <a:effectLst/>
                <a:latin typeface="+mn-lt"/>
                <a:cs typeface="Times New Roman" panose="02020603050405020304" pitchFamily="18" charset="0"/>
              </a:rPr>
              <a:t>ark</a:t>
            </a:r>
            <a:r>
              <a:rPr kumimoji="0" lang="fr-FR" altLang="fr-FR" sz="1400" b="1" i="0" u="none" strike="noStrike" cap="none" normalizeH="0" baseline="0" dirty="0" bmk="">
                <a:ln>
                  <a:noFill/>
                </a:ln>
                <a:solidFill>
                  <a:srgbClr val="000000"/>
                </a:solidFill>
                <a:effectLst/>
                <a:latin typeface="+mn-lt"/>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9"/>
              </a:rPr>
              <a:t>"</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9"/>
              </a:rPr>
              <a:t>Where</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9"/>
              </a:rPr>
              <a:t>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9"/>
              </a:rPr>
              <a:t>he</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9"/>
              </a:rPr>
              <a:t>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9"/>
              </a:rPr>
              <a:t>did</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9"/>
              </a:rPr>
              <a:t> </a:t>
            </a:r>
            <a:r>
              <a:rPr kumimoji="0" lang="fr-FR" altLang="fr-FR" sz="1400" b="1" i="0" u="none" strike="noStrike" cap="none" normalizeH="0" baseline="0" dirty="0" err="1" bmk="">
                <a:ln>
                  <a:noFill/>
                </a:ln>
                <a:solidFill>
                  <a:srgbClr val="FF0000"/>
                </a:solidFill>
                <a:effectLst/>
                <a:latin typeface="+mn-lt"/>
                <a:cs typeface="Times New Roman" panose="02020603050405020304" pitchFamily="18" charset="0"/>
                <a:hlinkClick r:id="rId9"/>
              </a:rPr>
              <a:t>it</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9"/>
              </a:rPr>
              <a:t> </a:t>
            </a:r>
            <a:r>
              <a:rPr kumimoji="0" lang="fr-FR" altLang="fr-FR" sz="1400" b="1" i="1" u="none" strike="noStrike" cap="none" normalizeH="0" baseline="0" dirty="0" bmk="">
                <a:ln>
                  <a:noFill/>
                </a:ln>
                <a:solidFill>
                  <a:srgbClr val="FF0000"/>
                </a:solidFill>
                <a:effectLst/>
                <a:latin typeface="+mn-lt"/>
                <a:cs typeface="Times New Roman" panose="02020603050405020304" pitchFamily="18" charset="0"/>
                <a:hlinkClick r:id="rId9"/>
              </a:rPr>
              <a:t>gratis</a:t>
            </a:r>
            <a:r>
              <a:rPr kumimoji="0" lang="fr-FR" altLang="fr-FR" sz="1400" b="1" i="0" u="none" strike="noStrike" cap="none" normalizeH="0" baseline="0" dirty="0" bmk="">
                <a:ln>
                  <a:noFill/>
                </a:ln>
                <a:solidFill>
                  <a:srgbClr val="FF0000"/>
                </a:solidFill>
                <a:effectLst/>
                <a:latin typeface="+mn-lt"/>
                <a:cs typeface="Times New Roman" panose="02020603050405020304" pitchFamily="18" charset="0"/>
                <a:hlinkClick r:id="rId9"/>
              </a:rPr>
              <a:t>"</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The one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who</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passes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before</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the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ark</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does</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not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receive</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any</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payment</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In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such</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an instance, the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fear</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of a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quarrel</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would</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apply</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 but not the issue of </a:t>
            </a:r>
            <a:r>
              <a:rPr kumimoji="0" lang="fr-FR" altLang="fr-FR" sz="1400" b="1" i="0" u="none" strike="noStrike" cap="none" normalizeH="0" baseline="0" dirty="0" err="1">
                <a:ln>
                  <a:noFill/>
                </a:ln>
                <a:solidFill>
                  <a:srgbClr val="000000"/>
                </a:solidFill>
                <a:effectLst/>
                <a:latin typeface="+mn-lt"/>
                <a:cs typeface="Times New Roman" panose="02020603050405020304" pitchFamily="18" charset="0"/>
              </a:rPr>
              <a:t>honour</a:t>
            </a:r>
            <a:r>
              <a:rPr kumimoji="0" lang="fr-FR" altLang="fr-FR" sz="1400" b="1" i="0" u="none" strike="noStrike" cap="none" normalizeH="0" baseline="0" dirty="0">
                <a:ln>
                  <a:noFill/>
                </a:ln>
                <a:solidFill>
                  <a:srgbClr val="000000"/>
                </a:solidFill>
                <a:effectLst/>
                <a:latin typeface="+mn-lt"/>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5" name="Picture 2" descr="RÃ©sultat de recherche d'images pour &quot;yad pointer&quot;">
            <a:extLst>
              <a:ext uri="{FF2B5EF4-FFF2-40B4-BE49-F238E27FC236}">
                <a16:creationId xmlns:a16="http://schemas.microsoft.com/office/drawing/2014/main" id="{C3DF520D-95FF-4B38-8FD7-F3DF60D260F7}"/>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289425" y="294885"/>
            <a:ext cx="705630" cy="6933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upload.wikimedia.org/wikipedia/commons/thumb/3/31/Disputation.jpg/250px-Disputation.jpg">
            <a:hlinkClick r:id="rId11"/>
            <a:extLst>
              <a:ext uri="{FF2B5EF4-FFF2-40B4-BE49-F238E27FC236}">
                <a16:creationId xmlns:a16="http://schemas.microsoft.com/office/drawing/2014/main" id="{DA2A3271-6EAE-4490-A67D-CDD327184D55}"/>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5009601" y="158081"/>
            <a:ext cx="2776654" cy="2462620"/>
          </a:xfrm>
          <a:prstGeom prst="rect">
            <a:avLst/>
          </a:prstGeom>
          <a:noFill/>
          <a:ln>
            <a:noFill/>
          </a:ln>
        </p:spPr>
      </p:pic>
      <p:sp>
        <p:nvSpPr>
          <p:cNvPr id="2" name="Rectangle 1">
            <a:extLst>
              <a:ext uri="{FF2B5EF4-FFF2-40B4-BE49-F238E27FC236}">
                <a16:creationId xmlns:a16="http://schemas.microsoft.com/office/drawing/2014/main" id="{A5AA974B-31AA-483E-84EF-E4A8A9901C47}"/>
              </a:ext>
            </a:extLst>
          </p:cNvPr>
          <p:cNvSpPr/>
          <p:nvPr/>
        </p:nvSpPr>
        <p:spPr>
          <a:xfrm>
            <a:off x="7786255" y="1169551"/>
            <a:ext cx="4156363" cy="605935"/>
          </a:xfrm>
          <a:prstGeom prst="rect">
            <a:avLst/>
          </a:prstGeom>
        </p:spPr>
        <p:txBody>
          <a:bodyPr wrap="square">
            <a:spAutoFit/>
          </a:bodyPr>
          <a:lstStyle/>
          <a:p>
            <a:pPr>
              <a:lnSpc>
                <a:spcPct val="107000"/>
              </a:lnSpc>
              <a:spcAft>
                <a:spcPts val="0"/>
              </a:spcAft>
            </a:pPr>
            <a:r>
              <a:rPr lang="fr-BE"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Johannes von </a:t>
            </a:r>
            <a:r>
              <a:rPr lang="fr-BE" sz="1600"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Armssheim</a:t>
            </a:r>
            <a:r>
              <a:rPr lang="fr-BE"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fr-BE" sz="1600" dirty="0">
                <a:latin typeface="Arial" panose="020B0604020202020204" pitchFamily="34" charset="0"/>
                <a:ea typeface="Times New Roman" panose="02020603050405020304" pitchFamily="18" charset="0"/>
                <a:cs typeface="Times New Roman" panose="02020603050405020304" pitchFamily="18" charset="0"/>
              </a:rPr>
              <a:t>Disputation judéo-chrétienne, gravure </a:t>
            </a:r>
            <a:r>
              <a:rPr lang="fr-BE"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sur bois, </a:t>
            </a:r>
            <a:r>
              <a:rPr lang="fr-BE" sz="1600" dirty="0">
                <a:latin typeface="Arial" panose="020B0604020202020204" pitchFamily="34" charset="0"/>
                <a:ea typeface="Times New Roman" panose="02020603050405020304" pitchFamily="18" charset="0"/>
                <a:cs typeface="Times New Roman" panose="02020603050405020304" pitchFamily="18" charset="0"/>
              </a:rPr>
              <a:t>1483</a:t>
            </a:r>
            <a:endParaRPr lang="fr-BE"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2993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Ã©sultat de recherche d'images pour &quot;coran annotÃ©&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247" y="1085850"/>
            <a:ext cx="7620000" cy="4686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33415" y="5731804"/>
            <a:ext cx="7065968" cy="646331"/>
          </a:xfrm>
          <a:prstGeom prst="rect">
            <a:avLst/>
          </a:prstGeom>
        </p:spPr>
        <p:txBody>
          <a:bodyPr wrap="square">
            <a:spAutoFit/>
          </a:bodyPr>
          <a:lstStyle/>
          <a:p>
            <a:r>
              <a:rPr lang="fr-CH" dirty="0">
                <a:latin typeface="Calibri" panose="020F0502020204030204" pitchFamily="34" charset="0"/>
                <a:cs typeface="Calibri" panose="020F0502020204030204" pitchFamily="34" charset="0"/>
              </a:rPr>
              <a:t>Sami </a:t>
            </a:r>
            <a:r>
              <a:rPr lang="fr-CH" dirty="0" err="1">
                <a:latin typeface="Calibri" panose="020F0502020204030204" pitchFamily="34" charset="0"/>
                <a:cs typeface="Calibri" panose="020F0502020204030204" pitchFamily="34" charset="0"/>
              </a:rPr>
              <a:t>Aldeeb</a:t>
            </a:r>
            <a:r>
              <a:rPr lang="fr-CH" dirty="0">
                <a:latin typeface="Calibri" panose="020F0502020204030204" pitchFamily="34" charset="0"/>
                <a:cs typeface="Calibri" panose="020F0502020204030204" pitchFamily="34" charset="0"/>
              </a:rPr>
              <a:t> Abu-</a:t>
            </a:r>
            <a:r>
              <a:rPr lang="fr-CH" dirty="0" err="1">
                <a:latin typeface="Calibri" panose="020F0502020204030204" pitchFamily="34" charset="0"/>
                <a:cs typeface="Calibri" panose="020F0502020204030204" pitchFamily="34" charset="0"/>
              </a:rPr>
              <a:t>Sahlieh</a:t>
            </a:r>
            <a:r>
              <a:rPr lang="fr-CH" dirty="0">
                <a:latin typeface="Calibri" panose="020F0502020204030204" pitchFamily="34" charset="0"/>
                <a:cs typeface="Calibri" panose="020F0502020204030204" pitchFamily="34" charset="0"/>
              </a:rPr>
              <a:t> : édition arabe du Coran par ordre chronologique</a:t>
            </a:r>
            <a:endParaRPr lang="fr-CH" b="0" i="0" dirty="0">
              <a:effectLst/>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125A1CA-CE86-43F5-8525-F62C89E5BF87}"/>
              </a:ext>
            </a:extLst>
          </p:cNvPr>
          <p:cNvSpPr txBox="1"/>
          <p:nvPr/>
        </p:nvSpPr>
        <p:spPr>
          <a:xfrm>
            <a:off x="1040235" y="318782"/>
            <a:ext cx="1237839" cy="461665"/>
          </a:xfrm>
          <a:prstGeom prst="rect">
            <a:avLst/>
          </a:prstGeom>
          <a:noFill/>
        </p:spPr>
        <p:txBody>
          <a:bodyPr wrap="none" rtlCol="0">
            <a:spAutoFit/>
          </a:bodyPr>
          <a:lstStyle/>
          <a:p>
            <a:r>
              <a:rPr lang="fr-BE" sz="2400" b="1" dirty="0"/>
              <a:t>2. Orner</a:t>
            </a:r>
          </a:p>
        </p:txBody>
      </p:sp>
      <p:pic>
        <p:nvPicPr>
          <p:cNvPr id="7" name="Picture 2" descr="RÃ©sultat de recherche d'images pour &quot;arabesques&quot;">
            <a:extLst>
              <a:ext uri="{FF2B5EF4-FFF2-40B4-BE49-F238E27FC236}">
                <a16:creationId xmlns:a16="http://schemas.microsoft.com/office/drawing/2014/main" id="{CCE2DE21-5AD3-4C80-91F9-2E370ADB043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1967" y="141684"/>
            <a:ext cx="742267" cy="59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573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997</Words>
  <Application>Microsoft Office PowerPoint</Application>
  <PresentationFormat>Widescreen</PresentationFormat>
  <Paragraphs>117</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Droid Serif</vt:lpstr>
      <vt:lpstr>PT Sans</vt:lpstr>
      <vt:lpstr>Times New Roman</vt:lpstr>
      <vt:lpstr>Office Theme</vt:lpstr>
      <vt:lpstr>Tactilectures et remarques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Remarques</dc:title>
  <dc:creator>User</dc:creator>
  <cp:lastModifiedBy>User</cp:lastModifiedBy>
  <cp:revision>84</cp:revision>
  <dcterms:created xsi:type="dcterms:W3CDTF">2018-04-12T18:41:48Z</dcterms:created>
  <dcterms:modified xsi:type="dcterms:W3CDTF">2018-12-04T18:46:29Z</dcterms:modified>
</cp:coreProperties>
</file>